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7" r:id="rId3"/>
    <p:sldId id="268" r:id="rId4"/>
    <p:sldId id="269" r:id="rId5"/>
    <p:sldId id="271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304" r:id="rId20"/>
    <p:sldId id="284" r:id="rId21"/>
    <p:sldId id="303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257" r:id="rId41"/>
    <p:sldId id="262" r:id="rId42"/>
    <p:sldId id="264" r:id="rId43"/>
    <p:sldId id="305" r:id="rId44"/>
    <p:sldId id="306" r:id="rId45"/>
    <p:sldId id="266" r:id="rId46"/>
    <p:sldId id="261" r:id="rId47"/>
  </p:sldIdLst>
  <p:sldSz cx="9144000" cy="6858000" type="screen4x3"/>
  <p:notesSz cx="7104063" cy="10234613"/>
  <p:custDataLst>
    <p:tags r:id="rId5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12/5/2015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12/5/2015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C3F2CC-8E49-42B4-BACF-E00F27687A08}" type="slidenum">
              <a:rPr lang="el-GR" altLang="el-GR" sz="1300"/>
              <a:pPr eaLnBrk="1" hangingPunct="1"/>
              <a:t>19</a:t>
            </a:fld>
            <a:endParaRPr lang="el-GR" altLang="el-GR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C3F2CC-8E49-42B4-BACF-E00F27687A08}" type="slidenum">
              <a:rPr lang="el-GR" altLang="el-GR" sz="1300"/>
              <a:pPr eaLnBrk="1" hangingPunct="1"/>
              <a:t>20</a:t>
            </a:fld>
            <a:endParaRPr lang="el-GR" altLang="el-GR" sz="13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383F51-FBFD-48E5-B114-1584F0E06102}" type="slidenum">
              <a:rPr lang="el-GR" altLang="el-GR" sz="1300"/>
              <a:pPr eaLnBrk="1" hangingPunct="1"/>
              <a:t>21</a:t>
            </a:fld>
            <a:endParaRPr lang="el-GR" altLang="el-GR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C76764-2D24-4AE1-A6E4-A96A84D638EC}" type="slidenum">
              <a:rPr lang="el-GR" altLang="el-GR" sz="1300"/>
              <a:pPr eaLnBrk="1" hangingPunct="1"/>
              <a:t>22</a:t>
            </a:fld>
            <a:endParaRPr lang="el-GR" altLang="el-GR" sz="13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C3C2D5-1AA2-4CCA-8DE2-78172C437ECB}" type="slidenum">
              <a:rPr lang="el-GR" altLang="el-GR" sz="1300"/>
              <a:pPr eaLnBrk="1" hangingPunct="1"/>
              <a:t>23</a:t>
            </a:fld>
            <a:endParaRPr lang="el-GR" altLang="el-GR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988A4E-69BC-4DE2-BADA-86D23EDC9D8E}" type="slidenum">
              <a:rPr lang="el-GR" altLang="el-GR" sz="1300"/>
              <a:pPr eaLnBrk="1" hangingPunct="1"/>
              <a:t>24</a:t>
            </a:fld>
            <a:endParaRPr lang="el-GR" altLang="el-GR" sz="13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8F9694-B8A1-40C6-912A-09834650E672}" type="slidenum">
              <a:rPr lang="el-GR" altLang="el-GR" sz="1300"/>
              <a:pPr eaLnBrk="1" hangingPunct="1"/>
              <a:t>25</a:t>
            </a:fld>
            <a:endParaRPr lang="el-GR" altLang="el-GR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2BB22D-D907-4EC7-8BEA-8B83451F40AC}" type="slidenum">
              <a:rPr lang="el-GR" altLang="el-GR" sz="1300"/>
              <a:pPr eaLnBrk="1" hangingPunct="1"/>
              <a:t>26</a:t>
            </a:fld>
            <a:endParaRPr lang="el-GR" altLang="el-GR" sz="13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D9B73E-70E5-49C2-8483-9874D87D64C4}" type="slidenum">
              <a:rPr lang="el-GR" altLang="el-GR" sz="1300"/>
              <a:pPr eaLnBrk="1" hangingPunct="1"/>
              <a:t>27</a:t>
            </a:fld>
            <a:endParaRPr lang="el-GR" altLang="el-GR" sz="13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91C43FB-1768-4FEE-80DB-AD11FE79F4E4}" type="slidenum">
              <a:rPr lang="el-GR" altLang="el-GR" sz="1300"/>
              <a:pPr eaLnBrk="1" hangingPunct="1"/>
              <a:t>28</a:t>
            </a:fld>
            <a:endParaRPr lang="el-GR" altLang="el-GR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34CA46-2972-47AA-98FC-937EC92068B2}" type="slidenum">
              <a:rPr lang="el-GR" altLang="el-GR" sz="1300"/>
              <a:pPr eaLnBrk="1" hangingPunct="1"/>
              <a:t>1</a:t>
            </a:fld>
            <a:endParaRPr lang="el-GR" altLang="el-GR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097E8F-EA73-44EA-8E4D-26A19A8910D8}" type="slidenum">
              <a:rPr lang="el-GR" altLang="el-GR" sz="1300"/>
              <a:pPr eaLnBrk="1" hangingPunct="1"/>
              <a:t>29</a:t>
            </a:fld>
            <a:endParaRPr lang="el-GR" altLang="el-GR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EC3C78-D4CA-4A94-8E8A-60E7AE4F7ECC}" type="slidenum">
              <a:rPr lang="el-GR" altLang="el-GR" sz="1300"/>
              <a:pPr eaLnBrk="1" hangingPunct="1"/>
              <a:t>30</a:t>
            </a:fld>
            <a:endParaRPr lang="el-GR" altLang="el-GR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E3D1A6-133A-4C14-B43B-A6486BB95177}" type="slidenum">
              <a:rPr lang="el-GR" altLang="el-GR" sz="1300"/>
              <a:pPr eaLnBrk="1" hangingPunct="1"/>
              <a:t>31</a:t>
            </a:fld>
            <a:endParaRPr lang="el-GR" altLang="el-GR" sz="13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9EA5D2-7613-4A31-A49A-C81B9C7A63AE}" type="slidenum">
              <a:rPr lang="el-GR" altLang="el-GR" sz="1300"/>
              <a:pPr eaLnBrk="1" hangingPunct="1"/>
              <a:t>32</a:t>
            </a:fld>
            <a:endParaRPr lang="el-GR" altLang="el-GR" sz="13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081150-107F-444B-B592-42CCBDCF0F33}" type="slidenum">
              <a:rPr lang="el-GR" altLang="el-GR" sz="1300"/>
              <a:pPr eaLnBrk="1" hangingPunct="1"/>
              <a:t>33</a:t>
            </a:fld>
            <a:endParaRPr lang="el-GR" altLang="el-GR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45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71257C8-B56D-447B-869A-06BA6F8BC777}" type="slidenum">
              <a:rPr lang="el-GR" altLang="el-GR" sz="1300"/>
              <a:pPr eaLnBrk="1" hangingPunct="1"/>
              <a:t>37</a:t>
            </a:fld>
            <a:endParaRPr lang="el-GR" altLang="el-GR" sz="13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7D0F36-164A-4DC6-BD12-74336116B18F}" type="slidenum">
              <a:rPr lang="el-GR" altLang="el-GR" sz="1300"/>
              <a:pPr eaLnBrk="1" hangingPunct="1"/>
              <a:t>3</a:t>
            </a:fld>
            <a:endParaRPr lang="el-GR" altLang="el-GR" sz="13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8B4E34-3371-4954-8642-7F6D34D0133B}" type="slidenum">
              <a:rPr lang="el-GR" altLang="el-GR" sz="1300"/>
              <a:pPr eaLnBrk="1" hangingPunct="1"/>
              <a:t>5</a:t>
            </a:fld>
            <a:endParaRPr lang="el-GR" altLang="el-GR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CE5C29-55ED-4667-934C-D84F0DB27259}" type="slidenum">
              <a:rPr lang="el-GR" altLang="el-GR" sz="1300"/>
              <a:pPr eaLnBrk="1" hangingPunct="1"/>
              <a:t>6</a:t>
            </a:fld>
            <a:endParaRPr lang="el-GR" altLang="el-GR" sz="13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2034C3-73FB-4F16-BBAE-728C9747E9CD}" type="slidenum">
              <a:rPr lang="el-GR" altLang="el-GR" sz="1300"/>
              <a:pPr eaLnBrk="1" hangingPunct="1"/>
              <a:t>7</a:t>
            </a:fld>
            <a:endParaRPr lang="el-GR" altLang="el-GR" sz="13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06166D-37E0-4041-BD2D-A9DAB070DCDF}" type="slidenum">
              <a:rPr lang="el-GR" altLang="el-GR" sz="1300"/>
              <a:pPr eaLnBrk="1" hangingPunct="1"/>
              <a:t>8</a:t>
            </a:fld>
            <a:endParaRPr lang="el-GR" altLang="el-GR" sz="13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F3FE78-3A20-4D80-8AFB-D41166C6DD99}" type="slidenum">
              <a:rPr lang="el-GR" altLang="el-GR" sz="1300"/>
              <a:pPr eaLnBrk="1" hangingPunct="1"/>
              <a:t>17</a:t>
            </a:fld>
            <a:endParaRPr lang="el-GR" altLang="el-GR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F3FE78-3A20-4D80-8AFB-D41166C6DD99}" type="slidenum">
              <a:rPr lang="el-GR" altLang="el-GR" sz="1300"/>
              <a:pPr eaLnBrk="1" hangingPunct="1"/>
              <a:t>18</a:t>
            </a:fld>
            <a:endParaRPr lang="el-GR" altLang="el-GR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CD122-866E-4D3B-9682-8196304B43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142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21731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Σχεσιακό Μοντέλο – Σχεσιακή βάση δεδομένων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Χ. </a:t>
            </a:r>
            <a:r>
              <a:rPr lang="el-GR" sz="2400" dirty="0" err="1" smtClean="0"/>
              <a:t>Σκουρλάς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Τμήμα Μηχανικών Πληροφορικής ΤΕ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1981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mtClean="0"/>
              <a:t>Σχεσιακή άλγεβρα</a:t>
            </a:r>
          </a:p>
        </p:txBody>
      </p:sp>
    </p:spTree>
    <p:extLst>
      <p:ext uri="{BB962C8B-B14F-4D97-AF65-F5344CB8AC3E}">
        <p14:creationId xmlns:p14="http://schemas.microsoft.com/office/powerpoint/2010/main" val="24742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Αναφέρατε βασικές πράξεις της Σχεσιακής </a:t>
            </a:r>
            <a:r>
              <a:rPr lang="el-GR" sz="3200" dirty="0" smtClean="0"/>
              <a:t>άλγεβρας</a:t>
            </a:r>
            <a:r>
              <a:rPr lang="en-US" sz="3200" dirty="0" smtClean="0"/>
              <a:t> </a:t>
            </a:r>
            <a:r>
              <a:rPr lang="en-US" sz="2800" b="0" dirty="0" smtClean="0"/>
              <a:t>1/4</a:t>
            </a:r>
            <a:endParaRPr lang="el-GR" sz="2800" b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68760"/>
            <a:ext cx="1666528" cy="43204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FOITHTES</a:t>
            </a:r>
            <a:endParaRPr lang="el-GR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010611"/>
              </p:ext>
            </p:extLst>
          </p:nvPr>
        </p:nvGraphicFramePr>
        <p:xfrm>
          <a:off x="467544" y="1700808"/>
          <a:ext cx="5220729" cy="8229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80434"/>
                <a:gridCol w="1442339"/>
                <a:gridCol w="1054693"/>
                <a:gridCol w="1443263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ARITMHT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EPWNYMO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ONOMA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EXAMHNO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10</a:t>
                      </a:r>
                      <a:endParaRPr lang="el-G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ΣΠΥΡΟΥ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ΣΠΥΡΟΣ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Γ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20</a:t>
                      </a:r>
                      <a:endParaRPr lang="el-G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ΝΙΚΟΥ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ΝΙΚΟΣ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Δ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78968" y="2722078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EGGRAFES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449499"/>
              </p:ext>
            </p:extLst>
          </p:nvPr>
        </p:nvGraphicFramePr>
        <p:xfrm>
          <a:off x="478968" y="3085698"/>
          <a:ext cx="6306648" cy="13716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16699"/>
                <a:gridCol w="2697141"/>
                <a:gridCol w="2292808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ARITMHT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LESSON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HMER_EGGRAFHS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10</a:t>
                      </a:r>
                      <a:endParaRPr lang="el-G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ΒΑΣΕΙΣ ΔΕΔΟΜΕΝΩΝ Ι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10/3/2011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10</a:t>
                      </a:r>
                      <a:endParaRPr lang="el-G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ΒΑΣΕΙΣ ΔΕΔΟΜΕΝΩΝ ΙΙ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9/3/2011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20</a:t>
                      </a:r>
                      <a:endParaRPr lang="el-G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ΒΑΣΕΙΣ ΔΕΔΟΜΕΝΩΝ Ι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10/3/2011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20</a:t>
                      </a:r>
                      <a:endParaRPr lang="el-G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ΒΑΣΕΙΣ ΔΕΔΟΜΕΝΩΝ ΙΙ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9/3/2011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67392" y="4582102"/>
            <a:ext cx="7979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atin typeface="+mn-lt"/>
              </a:rPr>
              <a:t>1. Επιλογή </a:t>
            </a:r>
            <a:r>
              <a:rPr lang="el-GR" b="1" dirty="0">
                <a:latin typeface="+mn-lt"/>
              </a:rPr>
              <a:t>(</a:t>
            </a:r>
            <a:r>
              <a:rPr lang="el-GR" b="1" dirty="0" err="1">
                <a:latin typeface="+mn-lt"/>
              </a:rPr>
              <a:t>Selection</a:t>
            </a:r>
            <a:r>
              <a:rPr lang="el-GR" b="1" dirty="0">
                <a:latin typeface="+mn-lt"/>
              </a:rPr>
              <a:t>): </a:t>
            </a:r>
            <a:r>
              <a:rPr lang="en-US" b="1" dirty="0">
                <a:latin typeface="+mn-lt"/>
              </a:rPr>
              <a:t>R</a:t>
            </a:r>
            <a:r>
              <a:rPr lang="el-GR" b="1" baseline="-25000" dirty="0">
                <a:latin typeface="+mn-lt"/>
              </a:rPr>
              <a:t>1</a:t>
            </a:r>
            <a:r>
              <a:rPr lang="el-GR" b="1" dirty="0">
                <a:latin typeface="+mn-lt"/>
              </a:rPr>
              <a:t> = </a:t>
            </a:r>
            <a:r>
              <a:rPr lang="el-GR" b="1" dirty="0" err="1">
                <a:latin typeface="+mn-lt"/>
              </a:rPr>
              <a:t>σ</a:t>
            </a:r>
            <a:r>
              <a:rPr lang="el-GR" b="1" baseline="-25000" dirty="0" err="1">
                <a:latin typeface="+mn-lt"/>
              </a:rPr>
              <a:t>Ε</a:t>
            </a:r>
            <a:r>
              <a:rPr lang="el-GR" b="1" baseline="-25000" dirty="0">
                <a:latin typeface="+mn-lt"/>
              </a:rPr>
              <a:t> </a:t>
            </a:r>
            <a:r>
              <a:rPr lang="el-GR" b="1" dirty="0">
                <a:latin typeface="+mn-lt"/>
              </a:rPr>
              <a:t>(R)</a:t>
            </a:r>
          </a:p>
          <a:p>
            <a:r>
              <a:rPr lang="el-GR" dirty="0">
                <a:latin typeface="+mn-lt"/>
              </a:rPr>
              <a:t>Το αποτέλεσμα της πράξης αυτής, που συμβολίζεται με σ και εφαρμόζεται πάνω σε μία σχέση </a:t>
            </a:r>
            <a:r>
              <a:rPr lang="en-US" dirty="0">
                <a:latin typeface="+mn-lt"/>
              </a:rPr>
              <a:t>R</a:t>
            </a:r>
            <a:r>
              <a:rPr lang="el-GR" dirty="0">
                <a:latin typeface="+mn-lt"/>
              </a:rPr>
              <a:t>, είναι μια σχέση </a:t>
            </a:r>
            <a:r>
              <a:rPr lang="en-US" dirty="0">
                <a:latin typeface="+mn-lt"/>
              </a:rPr>
              <a:t>R</a:t>
            </a:r>
            <a:r>
              <a:rPr lang="el-GR" baseline="-25000" dirty="0">
                <a:latin typeface="+mn-lt"/>
              </a:rPr>
              <a:t>1</a:t>
            </a:r>
            <a:r>
              <a:rPr lang="el-GR" dirty="0">
                <a:latin typeface="+mn-lt"/>
              </a:rPr>
              <a:t> που έχει την ίδια πολλαπλότητα με την R και περιλαμβάνει τις πλειάδες της R για τις οποίες ισχύει η συνθήκη Ε.</a:t>
            </a:r>
          </a:p>
          <a:p>
            <a:r>
              <a:rPr lang="el-GR" b="1" dirty="0">
                <a:latin typeface="+mn-lt"/>
              </a:rPr>
              <a:t>Παράδειγμα</a:t>
            </a:r>
          </a:p>
          <a:p>
            <a:r>
              <a:rPr lang="el-GR" dirty="0">
                <a:latin typeface="+mn-lt"/>
              </a:rPr>
              <a:t>Η FOITHTES1 = σ </a:t>
            </a:r>
            <a:r>
              <a:rPr lang="en-US" baseline="-25000" dirty="0">
                <a:latin typeface="+mn-lt"/>
              </a:rPr>
              <a:t>EXAMHNO</a:t>
            </a:r>
            <a:r>
              <a:rPr lang="el-GR" baseline="-25000" dirty="0" smtClean="0">
                <a:latin typeface="+mn-lt"/>
              </a:rPr>
              <a:t>=Γ </a:t>
            </a:r>
            <a:r>
              <a:rPr lang="el-GR" dirty="0">
                <a:latin typeface="+mn-lt"/>
              </a:rPr>
              <a:t>(FOITHTES) περιέχει μόνο εκείνες τις πλειάδες της σχέσης R  όπου το EXAMHNO έχει την τιμή </a:t>
            </a:r>
            <a:r>
              <a:rPr lang="el-GR" dirty="0" smtClean="0">
                <a:latin typeface="+mn-lt"/>
              </a:rPr>
              <a:t>Γ. </a:t>
            </a:r>
            <a:endParaRPr lang="el-GR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05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Αναφέρατε βασικές πράξεις της Σχεσιακής άλγεβρας</a:t>
            </a:r>
            <a:r>
              <a:rPr lang="en-US" sz="3200" dirty="0" smtClean="0"/>
              <a:t> </a:t>
            </a:r>
            <a:r>
              <a:rPr lang="en-US" sz="2800" b="0" dirty="0" smtClean="0">
                <a:solidFill>
                  <a:prstClr val="black"/>
                </a:solidFill>
              </a:rPr>
              <a:t>2/4</a:t>
            </a:r>
            <a:endParaRPr lang="el-GR" sz="3200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57200" y="1268760"/>
            <a:ext cx="166652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FOITHTES</a:t>
            </a:r>
            <a:endParaRPr lang="el-G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359468"/>
              </p:ext>
            </p:extLst>
          </p:nvPr>
        </p:nvGraphicFramePr>
        <p:xfrm>
          <a:off x="467544" y="1700808"/>
          <a:ext cx="5220729" cy="8229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80434"/>
                <a:gridCol w="1442339"/>
                <a:gridCol w="1054693"/>
                <a:gridCol w="1443263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ARITMHT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EPWNYMO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ONOMA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EXAMHNO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10</a:t>
                      </a:r>
                      <a:endParaRPr lang="el-G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ΣΠΥΡΟΥ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ΣΠΥΡΟΣ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Γ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20</a:t>
                      </a:r>
                      <a:endParaRPr lang="el-G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ΝΙΚΟΥ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ΝΙΚΟΣ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Δ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78968" y="2722078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EGGRAFES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437659"/>
              </p:ext>
            </p:extLst>
          </p:nvPr>
        </p:nvGraphicFramePr>
        <p:xfrm>
          <a:off x="478968" y="3085698"/>
          <a:ext cx="6306648" cy="13716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16699"/>
                <a:gridCol w="2697141"/>
                <a:gridCol w="2292808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ARITMHT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LESSON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HMER_EGGRAFHS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10</a:t>
                      </a:r>
                      <a:endParaRPr lang="el-G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ΒΑΣΕΙΣ ΔΕΔΟΜΕΝΩΝ Ι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10/3/2011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10</a:t>
                      </a:r>
                      <a:endParaRPr lang="el-G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ΒΑΣΕΙΣ ΔΕΔΟΜΕΝΩΝ ΙΙ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9/3/2011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20</a:t>
                      </a:r>
                      <a:endParaRPr lang="el-G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ΒΑΣΕΙΣ ΔΕΔΟΜΕΝΩΝ Ι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10/3/2011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20</a:t>
                      </a:r>
                      <a:endParaRPr lang="el-G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ΒΑΣΕΙΣ ΔΕΔΟΜΕΝΩΝ ΙΙ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9/3/2011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67392" y="4582102"/>
            <a:ext cx="7979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2. </a:t>
            </a:r>
            <a:r>
              <a:rPr lang="el-GR" b="1" dirty="0">
                <a:latin typeface="+mn-lt"/>
              </a:rPr>
              <a:t>Προβολή</a:t>
            </a:r>
            <a:r>
              <a:rPr lang="en-US" b="1" dirty="0">
                <a:latin typeface="+mn-lt"/>
              </a:rPr>
              <a:t> (projection): R</a:t>
            </a:r>
            <a:r>
              <a:rPr lang="en-US" b="1" baseline="-25000" dirty="0">
                <a:latin typeface="+mn-lt"/>
              </a:rPr>
              <a:t>1</a:t>
            </a:r>
            <a:r>
              <a:rPr lang="en-US" b="1" dirty="0">
                <a:latin typeface="+mn-lt"/>
              </a:rPr>
              <a:t>  = </a:t>
            </a:r>
            <a:r>
              <a:rPr lang="el-GR" b="1" dirty="0">
                <a:latin typeface="+mn-lt"/>
              </a:rPr>
              <a:t>π</a:t>
            </a:r>
            <a:r>
              <a:rPr lang="en-US" b="1" baseline="-25000" dirty="0">
                <a:latin typeface="+mn-lt"/>
              </a:rPr>
              <a:t>a1,a2,a3,...,</a:t>
            </a:r>
            <a:r>
              <a:rPr lang="en-US" b="1" baseline="-25000" dirty="0" err="1">
                <a:latin typeface="+mn-lt"/>
              </a:rPr>
              <a:t>ak</a:t>
            </a:r>
            <a:r>
              <a:rPr lang="en-US" b="1" dirty="0">
                <a:latin typeface="+mn-lt"/>
              </a:rPr>
              <a:t> (R)</a:t>
            </a:r>
            <a:endParaRPr lang="el-GR" b="1" dirty="0">
              <a:latin typeface="+mn-lt"/>
            </a:endParaRPr>
          </a:p>
          <a:p>
            <a:r>
              <a:rPr lang="el-GR" dirty="0">
                <a:latin typeface="+mn-lt"/>
              </a:rPr>
              <a:t>Αν η R είναι μια σχέση πολλαπλότητας Ν η </a:t>
            </a:r>
            <a:r>
              <a:rPr lang="en-US" dirty="0">
                <a:latin typeface="+mn-lt"/>
              </a:rPr>
              <a:t>R</a:t>
            </a:r>
            <a:r>
              <a:rPr lang="el-GR" baseline="-25000" dirty="0">
                <a:latin typeface="+mn-lt"/>
              </a:rPr>
              <a:t>1</a:t>
            </a:r>
            <a:r>
              <a:rPr lang="el-GR" dirty="0">
                <a:latin typeface="+mn-lt"/>
              </a:rPr>
              <a:t> είναι μια σχέση πολλαπλότητας k &lt; Ν με χαρακτηριστικά a</a:t>
            </a:r>
            <a:r>
              <a:rPr lang="el-GR" baseline="-25000" dirty="0">
                <a:latin typeface="+mn-lt"/>
              </a:rPr>
              <a:t>1 </a:t>
            </a:r>
            <a:r>
              <a:rPr lang="el-GR" dirty="0">
                <a:latin typeface="+mn-lt"/>
              </a:rPr>
              <a:t>,  a</a:t>
            </a:r>
            <a:r>
              <a:rPr lang="el-GR" baseline="-25000" dirty="0">
                <a:latin typeface="+mn-lt"/>
              </a:rPr>
              <a:t>2 </a:t>
            </a:r>
            <a:r>
              <a:rPr lang="el-GR" dirty="0">
                <a:latin typeface="+mn-lt"/>
              </a:rPr>
              <a:t>, ... </a:t>
            </a:r>
            <a:r>
              <a:rPr lang="el-GR" dirty="0" err="1">
                <a:latin typeface="+mn-lt"/>
              </a:rPr>
              <a:t>a</a:t>
            </a:r>
            <a:r>
              <a:rPr lang="el-GR" baseline="-25000" dirty="0" err="1">
                <a:latin typeface="+mn-lt"/>
              </a:rPr>
              <a:t>k</a:t>
            </a:r>
            <a:r>
              <a:rPr lang="el-GR" dirty="0">
                <a:latin typeface="+mn-lt"/>
              </a:rPr>
              <a:t> , όπου τα </a:t>
            </a:r>
            <a:r>
              <a:rPr lang="el-GR" dirty="0" err="1">
                <a:latin typeface="+mn-lt"/>
              </a:rPr>
              <a:t>a</a:t>
            </a:r>
            <a:r>
              <a:rPr lang="el-GR" baseline="-25000" dirty="0" err="1">
                <a:latin typeface="+mn-lt"/>
              </a:rPr>
              <a:t>m</a:t>
            </a:r>
            <a:r>
              <a:rPr lang="el-GR" dirty="0">
                <a:latin typeface="+mn-lt"/>
              </a:rPr>
              <a:t> είναι χαρακτηριστικά της R και το </a:t>
            </a:r>
            <a:r>
              <a:rPr lang="en-US" dirty="0">
                <a:latin typeface="+mn-lt"/>
              </a:rPr>
              <a:t>m</a:t>
            </a:r>
            <a:r>
              <a:rPr lang="el-GR" dirty="0">
                <a:latin typeface="+mn-lt"/>
              </a:rPr>
              <a:t> μπορεί να έχει  τιμές από 1 μέχρι </a:t>
            </a:r>
            <a:r>
              <a:rPr lang="en-US" dirty="0">
                <a:latin typeface="+mn-lt"/>
              </a:rPr>
              <a:t>k</a:t>
            </a:r>
            <a:r>
              <a:rPr lang="el-GR" dirty="0">
                <a:latin typeface="+mn-lt"/>
              </a:rPr>
              <a:t>. Δηλαδή, η προβολή εφαρμόζεται σε μία σχέση και δείχνει τη στήλη ή τις στήλες της σχέσης (ή πίνακα) που θέλουμε.</a:t>
            </a:r>
          </a:p>
          <a:p>
            <a:r>
              <a:rPr lang="el-GR" b="1" dirty="0">
                <a:latin typeface="+mn-lt"/>
              </a:rPr>
              <a:t>Παράδειγμα</a:t>
            </a:r>
          </a:p>
          <a:p>
            <a:r>
              <a:rPr lang="en-US" dirty="0">
                <a:latin typeface="+mn-lt"/>
              </a:rPr>
              <a:t>FOITHTES2 = </a:t>
            </a:r>
            <a:r>
              <a:rPr lang="el-GR" dirty="0">
                <a:latin typeface="+mn-lt"/>
              </a:rPr>
              <a:t>π </a:t>
            </a:r>
            <a:r>
              <a:rPr lang="en-US" baseline="-25000" dirty="0">
                <a:latin typeface="+mn-lt"/>
              </a:rPr>
              <a:t>ARITMHT, EXAMHNO , EPWNYMO</a:t>
            </a:r>
            <a:r>
              <a:rPr lang="en-US" dirty="0">
                <a:latin typeface="+mn-lt"/>
              </a:rPr>
              <a:t> (FOITHTES) </a:t>
            </a:r>
            <a:endParaRPr lang="el-GR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Αναφέρατε βασικές πράξεις της Σχεσιακής </a:t>
            </a:r>
            <a:r>
              <a:rPr lang="el-GR" sz="3200" dirty="0" smtClean="0"/>
              <a:t>άλγεβρας</a:t>
            </a:r>
            <a:r>
              <a:rPr lang="en-US" sz="3200" dirty="0" smtClean="0"/>
              <a:t> </a:t>
            </a:r>
            <a:r>
              <a:rPr lang="en-US" sz="2800" b="0" dirty="0" smtClean="0">
                <a:solidFill>
                  <a:prstClr val="black"/>
                </a:solidFill>
              </a:rPr>
              <a:t>3/4</a:t>
            </a:r>
            <a:endParaRPr lang="el-GR" sz="3200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457200" y="1052736"/>
            <a:ext cx="166652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FOITHTES</a:t>
            </a:r>
            <a:endParaRPr lang="el-GR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328782"/>
              </p:ext>
            </p:extLst>
          </p:nvPr>
        </p:nvGraphicFramePr>
        <p:xfrm>
          <a:off x="467544" y="1484784"/>
          <a:ext cx="5220729" cy="8229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80434"/>
                <a:gridCol w="1442339"/>
                <a:gridCol w="1054693"/>
                <a:gridCol w="1443263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ARITMHT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EPWNYMO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ONOMA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EXAMHNO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10</a:t>
                      </a:r>
                      <a:endParaRPr lang="el-G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ΣΠΥΡΟΥ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ΣΠΥΡΟΣ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Γ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20</a:t>
                      </a:r>
                      <a:endParaRPr lang="el-G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ΝΙΚΟΥ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ΝΙΚΟΣ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Δ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478968" y="250605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EGGRAFES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740026"/>
              </p:ext>
            </p:extLst>
          </p:nvPr>
        </p:nvGraphicFramePr>
        <p:xfrm>
          <a:off x="478968" y="2869674"/>
          <a:ext cx="6306648" cy="13716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16699"/>
                <a:gridCol w="2697141"/>
                <a:gridCol w="2292808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ARITMHT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LESSON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HMER_EGGRAFHS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10</a:t>
                      </a:r>
                      <a:endParaRPr lang="el-G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ΒΑΣΕΙΣ ΔΕΔΟΜΕΝΩΝ Ι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10/3/2011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10</a:t>
                      </a:r>
                      <a:endParaRPr lang="el-G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ΒΑΣΕΙΣ ΔΕΔΟΜΕΝΩΝ ΙΙ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9/3/2011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20</a:t>
                      </a:r>
                      <a:endParaRPr lang="el-G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ΒΑΣΕΙΣ ΔΕΔΟΜΕΝΩΝ Ι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10/3/2011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20</a:t>
                      </a:r>
                      <a:endParaRPr lang="el-G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ΒΑΣΕΙΣ ΔΕΔΟΜΕΝΩΝ ΙΙ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9/3/2011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67392" y="4272677"/>
            <a:ext cx="79490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3. </a:t>
            </a:r>
            <a:r>
              <a:rPr lang="el-GR" b="1" dirty="0">
                <a:latin typeface="+mn-lt"/>
              </a:rPr>
              <a:t>Καρτεσιανό γινόμενο</a:t>
            </a:r>
            <a:r>
              <a:rPr lang="en-US" b="1" dirty="0">
                <a:latin typeface="+mn-lt"/>
              </a:rPr>
              <a:t> (Cartesian Product or Times) </a:t>
            </a:r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Αν  η σχέση  </a:t>
            </a:r>
            <a:r>
              <a:rPr lang="en-US" dirty="0">
                <a:latin typeface="+mn-lt"/>
              </a:rPr>
              <a:t>R</a:t>
            </a:r>
            <a:r>
              <a:rPr lang="el-GR" baseline="-25000" dirty="0">
                <a:latin typeface="+mn-lt"/>
              </a:rPr>
              <a:t>1</a:t>
            </a:r>
            <a:r>
              <a:rPr lang="el-GR" dirty="0">
                <a:latin typeface="+mn-lt"/>
              </a:rPr>
              <a:t> έχει σχήμα Α</a:t>
            </a:r>
            <a:r>
              <a:rPr lang="el-GR" baseline="-25000" dirty="0">
                <a:latin typeface="+mn-lt"/>
              </a:rPr>
              <a:t>1  </a:t>
            </a:r>
            <a:r>
              <a:rPr lang="el-GR" dirty="0">
                <a:latin typeface="+mn-lt"/>
              </a:rPr>
              <a:t>, Α</a:t>
            </a:r>
            <a:r>
              <a:rPr lang="el-GR" baseline="-25000" dirty="0">
                <a:latin typeface="+mn-lt"/>
              </a:rPr>
              <a:t>2 .... </a:t>
            </a:r>
            <a:r>
              <a:rPr lang="el-GR" dirty="0">
                <a:latin typeface="+mn-lt"/>
              </a:rPr>
              <a:t>Α</a:t>
            </a:r>
            <a:r>
              <a:rPr lang="el-GR" baseline="-25000" dirty="0">
                <a:latin typeface="+mn-lt"/>
              </a:rPr>
              <a:t>ν  </a:t>
            </a:r>
            <a:r>
              <a:rPr lang="el-GR" dirty="0">
                <a:latin typeface="+mn-lt"/>
              </a:rPr>
              <a:t>και  η  σχέση  </a:t>
            </a:r>
            <a:r>
              <a:rPr lang="en-US" dirty="0">
                <a:latin typeface="+mn-lt"/>
              </a:rPr>
              <a:t>R</a:t>
            </a:r>
            <a:r>
              <a:rPr lang="el-GR" baseline="-25000" dirty="0">
                <a:latin typeface="+mn-lt"/>
              </a:rPr>
              <a:t>2</a:t>
            </a:r>
            <a:r>
              <a:rPr lang="el-GR" dirty="0">
                <a:latin typeface="+mn-lt"/>
              </a:rPr>
              <a:t> έχει σχήμα Β</a:t>
            </a:r>
            <a:r>
              <a:rPr lang="el-GR" baseline="-25000" dirty="0">
                <a:latin typeface="+mn-lt"/>
              </a:rPr>
              <a:t>1</a:t>
            </a:r>
            <a:r>
              <a:rPr lang="el-GR" dirty="0">
                <a:latin typeface="+mn-lt"/>
              </a:rPr>
              <a:t>, Β</a:t>
            </a:r>
            <a:r>
              <a:rPr lang="el-GR" baseline="-25000" dirty="0">
                <a:latin typeface="+mn-lt"/>
              </a:rPr>
              <a:t>2 .... </a:t>
            </a:r>
            <a:r>
              <a:rPr lang="el-GR" dirty="0" err="1">
                <a:latin typeface="+mn-lt"/>
              </a:rPr>
              <a:t>Β</a:t>
            </a:r>
            <a:r>
              <a:rPr lang="el-GR" baseline="-25000" dirty="0" err="1">
                <a:latin typeface="+mn-lt"/>
              </a:rPr>
              <a:t>μ</a:t>
            </a:r>
            <a:r>
              <a:rPr lang="el-GR" baseline="-25000" dirty="0">
                <a:latin typeface="+mn-lt"/>
              </a:rPr>
              <a:t> </a:t>
            </a:r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τότε το καρτεσιανό γινόμενο των δύο σχέσεων , συμβολικά  </a:t>
            </a:r>
            <a:r>
              <a:rPr lang="en-US" dirty="0">
                <a:latin typeface="+mn-lt"/>
              </a:rPr>
              <a:t>R</a:t>
            </a:r>
            <a:r>
              <a:rPr lang="el-GR" baseline="-25000" dirty="0">
                <a:latin typeface="+mn-lt"/>
              </a:rPr>
              <a:t>1</a:t>
            </a:r>
            <a:r>
              <a:rPr lang="el-GR" dirty="0">
                <a:latin typeface="+mn-lt"/>
              </a:rPr>
              <a:t>  </a:t>
            </a:r>
            <a:r>
              <a:rPr lang="en-US" dirty="0">
                <a:latin typeface="+mn-lt"/>
              </a:rPr>
              <a:t>x</a:t>
            </a:r>
            <a:r>
              <a:rPr lang="el-GR" dirty="0">
                <a:latin typeface="+mn-lt"/>
              </a:rPr>
              <a:t>  </a:t>
            </a:r>
            <a:r>
              <a:rPr lang="en-US" dirty="0">
                <a:latin typeface="+mn-lt"/>
              </a:rPr>
              <a:t>R</a:t>
            </a:r>
            <a:r>
              <a:rPr lang="el-GR" baseline="-25000" dirty="0">
                <a:latin typeface="+mn-lt"/>
              </a:rPr>
              <a:t>2 , </a:t>
            </a:r>
            <a:r>
              <a:rPr lang="el-GR" dirty="0">
                <a:latin typeface="+mn-lt"/>
              </a:rPr>
              <a:t>ορίζεται  σαν μία σχέση με σχήμα ( Α</a:t>
            </a:r>
            <a:r>
              <a:rPr lang="el-GR" baseline="-25000" dirty="0">
                <a:latin typeface="+mn-lt"/>
              </a:rPr>
              <a:t>1 </a:t>
            </a:r>
            <a:r>
              <a:rPr lang="el-GR" dirty="0">
                <a:latin typeface="+mn-lt"/>
              </a:rPr>
              <a:t>, Α</a:t>
            </a:r>
            <a:r>
              <a:rPr lang="el-GR" baseline="-25000" dirty="0">
                <a:latin typeface="+mn-lt"/>
              </a:rPr>
              <a:t>2 .... </a:t>
            </a:r>
            <a:r>
              <a:rPr lang="el-GR" dirty="0">
                <a:latin typeface="+mn-lt"/>
              </a:rPr>
              <a:t>Α</a:t>
            </a:r>
            <a:r>
              <a:rPr lang="el-GR" baseline="-25000" dirty="0">
                <a:latin typeface="+mn-lt"/>
              </a:rPr>
              <a:t>ν </a:t>
            </a:r>
            <a:r>
              <a:rPr lang="el-GR" dirty="0">
                <a:latin typeface="+mn-lt"/>
              </a:rPr>
              <a:t>, Β</a:t>
            </a:r>
            <a:r>
              <a:rPr lang="el-GR" baseline="-25000" dirty="0">
                <a:latin typeface="+mn-lt"/>
              </a:rPr>
              <a:t>1 </a:t>
            </a:r>
            <a:r>
              <a:rPr lang="el-GR" dirty="0">
                <a:latin typeface="+mn-lt"/>
              </a:rPr>
              <a:t>, Β</a:t>
            </a:r>
            <a:r>
              <a:rPr lang="el-GR" baseline="-25000" dirty="0">
                <a:latin typeface="+mn-lt"/>
              </a:rPr>
              <a:t>2, .... </a:t>
            </a:r>
            <a:r>
              <a:rPr lang="el-GR" dirty="0" err="1">
                <a:latin typeface="+mn-lt"/>
              </a:rPr>
              <a:t>Β</a:t>
            </a:r>
            <a:r>
              <a:rPr lang="el-GR" baseline="-25000" dirty="0" err="1">
                <a:latin typeface="+mn-lt"/>
              </a:rPr>
              <a:t>μ</a:t>
            </a:r>
            <a:r>
              <a:rPr lang="el-GR" baseline="-25000" dirty="0">
                <a:latin typeface="+mn-lt"/>
              </a:rPr>
              <a:t> </a:t>
            </a:r>
            <a:r>
              <a:rPr lang="el-GR" dirty="0">
                <a:latin typeface="+mn-lt"/>
              </a:rPr>
              <a:t>), δηλαδή,</a:t>
            </a:r>
          </a:p>
          <a:p>
            <a:r>
              <a:rPr lang="el-GR" dirty="0">
                <a:latin typeface="+mn-lt"/>
              </a:rPr>
              <a:t> </a:t>
            </a:r>
            <a:r>
              <a:rPr lang="en-US" dirty="0" smtClean="0">
                <a:latin typeface="+mn-lt"/>
              </a:rPr>
              <a:t>R</a:t>
            </a:r>
            <a:r>
              <a:rPr lang="el-GR" baseline="-25000" dirty="0">
                <a:latin typeface="+mn-lt"/>
              </a:rPr>
              <a:t>1</a:t>
            </a:r>
            <a:r>
              <a:rPr lang="el-GR" dirty="0">
                <a:latin typeface="+mn-lt"/>
              </a:rPr>
              <a:t>  </a:t>
            </a:r>
            <a:r>
              <a:rPr lang="en-US" dirty="0">
                <a:latin typeface="+mn-lt"/>
              </a:rPr>
              <a:t>x</a:t>
            </a:r>
            <a:r>
              <a:rPr lang="el-GR" dirty="0">
                <a:latin typeface="+mn-lt"/>
              </a:rPr>
              <a:t>  </a:t>
            </a:r>
            <a:r>
              <a:rPr lang="en-US" dirty="0">
                <a:latin typeface="+mn-lt"/>
              </a:rPr>
              <a:t>R</a:t>
            </a:r>
            <a:r>
              <a:rPr lang="el-GR" baseline="-25000" dirty="0">
                <a:latin typeface="+mn-lt"/>
              </a:rPr>
              <a:t>2  </a:t>
            </a:r>
            <a:r>
              <a:rPr lang="el-GR" dirty="0">
                <a:latin typeface="+mn-lt"/>
              </a:rPr>
              <a:t>= { (</a:t>
            </a:r>
            <a:r>
              <a:rPr lang="el-GR" dirty="0" err="1">
                <a:latin typeface="+mn-lt"/>
              </a:rPr>
              <a:t>α</a:t>
            </a:r>
            <a:r>
              <a:rPr lang="el-GR" baseline="-25000" dirty="0" err="1">
                <a:latin typeface="+mn-lt"/>
              </a:rPr>
              <a:t>1</a:t>
            </a:r>
            <a:r>
              <a:rPr lang="el-GR" dirty="0">
                <a:latin typeface="+mn-lt"/>
              </a:rPr>
              <a:t> , ... , α</a:t>
            </a:r>
            <a:r>
              <a:rPr lang="el-GR" baseline="-25000" dirty="0">
                <a:latin typeface="+mn-lt"/>
              </a:rPr>
              <a:t>ν ,  </a:t>
            </a:r>
            <a:r>
              <a:rPr lang="el-GR" dirty="0">
                <a:latin typeface="+mn-lt"/>
              </a:rPr>
              <a:t>β</a:t>
            </a:r>
            <a:r>
              <a:rPr lang="el-GR" baseline="-25000" dirty="0">
                <a:latin typeface="+mn-lt"/>
              </a:rPr>
              <a:t>1 ,... </a:t>
            </a:r>
            <a:r>
              <a:rPr lang="el-GR" dirty="0" err="1">
                <a:latin typeface="+mn-lt"/>
              </a:rPr>
              <a:t>β</a:t>
            </a:r>
            <a:r>
              <a:rPr lang="el-GR" baseline="-25000" dirty="0" err="1">
                <a:latin typeface="+mn-lt"/>
              </a:rPr>
              <a:t>μ</a:t>
            </a:r>
            <a:r>
              <a:rPr lang="el-GR" dirty="0">
                <a:latin typeface="+mn-lt"/>
              </a:rPr>
              <a:t>) | ( α</a:t>
            </a:r>
            <a:r>
              <a:rPr lang="el-GR" baseline="-25000" dirty="0">
                <a:latin typeface="+mn-lt"/>
              </a:rPr>
              <a:t>1</a:t>
            </a:r>
            <a:r>
              <a:rPr lang="el-GR" dirty="0">
                <a:latin typeface="+mn-lt"/>
              </a:rPr>
              <a:t> , ... </a:t>
            </a:r>
            <a:r>
              <a:rPr lang="el-GR" dirty="0" smtClean="0">
                <a:latin typeface="+mn-lt"/>
              </a:rPr>
              <a:t>)</a:t>
            </a:r>
            <a:r>
              <a:rPr lang="el-GR" dirty="0" smtClean="0">
                <a:sym typeface="SymbolProp BT"/>
              </a:rPr>
              <a:t> </a:t>
            </a:r>
            <a:r>
              <a:rPr lang="el-GR" dirty="0" smtClean="0"/>
              <a:t>∈</a:t>
            </a:r>
            <a:r>
              <a:rPr lang="el-GR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R</a:t>
            </a:r>
            <a:r>
              <a:rPr lang="el-GR" baseline="-25000" dirty="0">
                <a:latin typeface="+mn-lt"/>
              </a:rPr>
              <a:t>1 </a:t>
            </a:r>
            <a:r>
              <a:rPr lang="el-GR" dirty="0">
                <a:latin typeface="+mn-lt"/>
              </a:rPr>
              <a:t>, </a:t>
            </a:r>
          </a:p>
          <a:p>
            <a:r>
              <a:rPr lang="el-GR" dirty="0">
                <a:latin typeface="+mn-lt"/>
              </a:rPr>
              <a:t>                                               </a:t>
            </a:r>
            <a:r>
              <a:rPr lang="el-GR" dirty="0" smtClean="0">
                <a:latin typeface="+mn-lt"/>
              </a:rPr>
              <a:t>             </a:t>
            </a:r>
            <a:r>
              <a:rPr lang="el-GR" dirty="0">
                <a:latin typeface="+mn-lt"/>
              </a:rPr>
              <a:t>( β</a:t>
            </a:r>
            <a:r>
              <a:rPr lang="el-GR" baseline="-25000" dirty="0">
                <a:latin typeface="+mn-lt"/>
              </a:rPr>
              <a:t>1</a:t>
            </a:r>
            <a:r>
              <a:rPr lang="el-GR" dirty="0">
                <a:latin typeface="+mn-lt"/>
              </a:rPr>
              <a:t> , ... </a:t>
            </a:r>
            <a:r>
              <a:rPr lang="el-GR" dirty="0" smtClean="0">
                <a:latin typeface="+mn-lt"/>
              </a:rPr>
              <a:t>)</a:t>
            </a:r>
            <a:r>
              <a:rPr lang="el-GR" dirty="0" smtClean="0">
                <a:sym typeface="SymbolProp BT"/>
              </a:rPr>
              <a:t> </a:t>
            </a:r>
            <a:r>
              <a:rPr lang="el-GR" dirty="0" smtClean="0"/>
              <a:t>∈</a:t>
            </a:r>
            <a:r>
              <a:rPr lang="el-GR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R</a:t>
            </a:r>
            <a:r>
              <a:rPr lang="el-GR" baseline="-25000" dirty="0">
                <a:latin typeface="+mn-lt"/>
              </a:rPr>
              <a:t>2</a:t>
            </a:r>
            <a:r>
              <a:rPr lang="el-GR" dirty="0">
                <a:latin typeface="+mn-lt"/>
              </a:rPr>
              <a:t> }</a:t>
            </a:r>
          </a:p>
          <a:p>
            <a:r>
              <a:rPr lang="el-GR" dirty="0" smtClean="0">
                <a:latin typeface="+mn-lt"/>
              </a:rPr>
              <a:t>Αν  </a:t>
            </a:r>
            <a:r>
              <a:rPr lang="en-US" dirty="0">
                <a:latin typeface="+mn-lt"/>
              </a:rPr>
              <a:t>card</a:t>
            </a:r>
            <a:r>
              <a:rPr lang="el-GR" dirty="0">
                <a:latin typeface="+mn-lt"/>
              </a:rPr>
              <a:t>(</a:t>
            </a:r>
            <a:r>
              <a:rPr lang="en-US" dirty="0">
                <a:latin typeface="+mn-lt"/>
              </a:rPr>
              <a:t>R</a:t>
            </a:r>
            <a:r>
              <a:rPr lang="el-GR" dirty="0">
                <a:latin typeface="+mn-lt"/>
              </a:rPr>
              <a:t>) είναι ο αριθμός των πλειάδων (</a:t>
            </a:r>
            <a:r>
              <a:rPr lang="en-US" dirty="0">
                <a:latin typeface="+mn-lt"/>
              </a:rPr>
              <a:t>tuples</a:t>
            </a:r>
            <a:r>
              <a:rPr lang="el-GR" dirty="0">
                <a:latin typeface="+mn-lt"/>
              </a:rPr>
              <a:t>) μιας σχέσης </a:t>
            </a:r>
            <a:r>
              <a:rPr lang="en-US" dirty="0">
                <a:latin typeface="+mn-lt"/>
              </a:rPr>
              <a:t>R</a:t>
            </a:r>
            <a:r>
              <a:rPr lang="el-GR" dirty="0">
                <a:latin typeface="+mn-lt"/>
              </a:rPr>
              <a:t> τότε</a:t>
            </a:r>
          </a:p>
          <a:p>
            <a:r>
              <a:rPr lang="en-US" dirty="0" smtClean="0">
                <a:latin typeface="+mn-lt"/>
              </a:rPr>
              <a:t>card </a:t>
            </a:r>
            <a:r>
              <a:rPr lang="en-US" dirty="0">
                <a:latin typeface="+mn-lt"/>
              </a:rPr>
              <a:t>(R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 x  R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) &lt;= card  ( R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) x card ( R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)</a:t>
            </a:r>
            <a:endParaRPr lang="el-GR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 </a:t>
            </a:r>
            <a:r>
              <a:rPr lang="el-GR" dirty="0" smtClean="0">
                <a:latin typeface="+mn-lt"/>
              </a:rPr>
              <a:t>Όπως είναι προφανές η έννοια γενικεύεται άμεσα για περισσότερες σχέσεις.</a:t>
            </a:r>
            <a:endParaRPr lang="el-GR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94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Αναφέρατε βασικές πράξεις της Σχεσιακής </a:t>
            </a:r>
            <a:r>
              <a:rPr lang="el-GR" sz="3200" dirty="0" smtClean="0"/>
              <a:t>άλγεβρας</a:t>
            </a:r>
            <a:r>
              <a:rPr lang="en-US" sz="3200" dirty="0" smtClean="0"/>
              <a:t> </a:t>
            </a:r>
            <a:r>
              <a:rPr lang="en-US" sz="2800" b="0" dirty="0" smtClean="0">
                <a:solidFill>
                  <a:prstClr val="black"/>
                </a:solidFill>
              </a:rPr>
              <a:t>4/4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8000" b="1" dirty="0"/>
              <a:t>4.</a:t>
            </a:r>
            <a:r>
              <a:rPr lang="el-GR" sz="8000" dirty="0"/>
              <a:t> </a:t>
            </a:r>
            <a:r>
              <a:rPr lang="el-GR" sz="8000" b="1" dirty="0"/>
              <a:t> Σύνδεση (</a:t>
            </a:r>
            <a:r>
              <a:rPr lang="el-GR" sz="8000" b="1" dirty="0" err="1"/>
              <a:t>join</a:t>
            </a:r>
            <a:r>
              <a:rPr lang="el-GR" sz="8000" dirty="0"/>
              <a:t>) </a:t>
            </a:r>
            <a:r>
              <a:rPr lang="el-GR" sz="8000" b="1" dirty="0"/>
              <a:t>σχέσεων</a:t>
            </a:r>
            <a:r>
              <a:rPr lang="el-GR" sz="8000" dirty="0"/>
              <a:t> : R = </a:t>
            </a:r>
            <a:r>
              <a:rPr lang="en-US" sz="8000" dirty="0"/>
              <a:t>R</a:t>
            </a:r>
            <a:r>
              <a:rPr lang="el-GR" sz="8000" baseline="-25000" dirty="0"/>
              <a:t>1</a:t>
            </a:r>
            <a:r>
              <a:rPr lang="el-GR" sz="8000" dirty="0"/>
              <a:t> ⋈ </a:t>
            </a:r>
            <a:r>
              <a:rPr lang="en-US" sz="8000" dirty="0"/>
              <a:t>R</a:t>
            </a:r>
            <a:r>
              <a:rPr lang="el-GR" sz="8000" baseline="-25000" dirty="0"/>
              <a:t>2</a:t>
            </a:r>
            <a:endParaRPr lang="el-GR" sz="8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8000" dirty="0" smtClean="0"/>
              <a:t>Αν </a:t>
            </a:r>
            <a:r>
              <a:rPr lang="en-US" sz="8000" dirty="0"/>
              <a:t>R</a:t>
            </a:r>
            <a:r>
              <a:rPr lang="el-GR" sz="8000" baseline="-25000" dirty="0"/>
              <a:t>1</a:t>
            </a:r>
            <a:r>
              <a:rPr lang="el-GR" sz="8000" dirty="0"/>
              <a:t>, </a:t>
            </a:r>
            <a:r>
              <a:rPr lang="en-US" sz="8000" dirty="0"/>
              <a:t>R</a:t>
            </a:r>
            <a:r>
              <a:rPr lang="el-GR" sz="8000" baseline="-25000" dirty="0"/>
              <a:t>2</a:t>
            </a:r>
            <a:r>
              <a:rPr lang="el-GR" sz="8000" dirty="0"/>
              <a:t> είναι σχέσεις με πολλαπλότητες Ν1 και Ν2 και με Μ κοινά χαρακτηριστικά των δύο σχέσεων κατασκευάζουμε την R που είναι μια σχέση με πολλαπλότητα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8000" dirty="0"/>
              <a:t> </a:t>
            </a:r>
            <a:r>
              <a:rPr lang="el-GR" sz="8000" dirty="0" smtClean="0"/>
              <a:t>           </a:t>
            </a:r>
            <a:r>
              <a:rPr lang="el-GR" sz="8000" dirty="0"/>
              <a:t>Ν =  Ν1 + Ν2 - 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8000" dirty="0" smtClean="0"/>
              <a:t>Η </a:t>
            </a:r>
            <a:r>
              <a:rPr lang="el-GR" sz="8000" dirty="0"/>
              <a:t>R δημιουργείται με την παράθεση (</a:t>
            </a:r>
            <a:r>
              <a:rPr lang="en-US" sz="8000" dirty="0"/>
              <a:t>concatenation</a:t>
            </a:r>
            <a:r>
              <a:rPr lang="el-GR" sz="8000" dirty="0"/>
              <a:t>) όλων των πλειάδων  </a:t>
            </a:r>
            <a:r>
              <a:rPr lang="en-US" sz="8000" dirty="0"/>
              <a:t>t</a:t>
            </a:r>
            <a:r>
              <a:rPr lang="el-GR" sz="8000" baseline="-25000" dirty="0"/>
              <a:t>1</a:t>
            </a:r>
            <a:r>
              <a:rPr lang="el-GR" sz="8000" dirty="0"/>
              <a:t> </a:t>
            </a:r>
            <a:r>
              <a:rPr lang="el-GR" sz="6400" dirty="0" smtClean="0"/>
              <a:t>∈</a:t>
            </a:r>
            <a:r>
              <a:rPr lang="en-US" sz="6400" dirty="0" smtClean="0"/>
              <a:t> </a:t>
            </a:r>
            <a:r>
              <a:rPr lang="en-US" sz="8000" dirty="0"/>
              <a:t>R</a:t>
            </a:r>
            <a:r>
              <a:rPr lang="el-GR" sz="8000" baseline="-25000" dirty="0"/>
              <a:t>1  </a:t>
            </a:r>
            <a:r>
              <a:rPr lang="el-GR" sz="8000" dirty="0"/>
              <a:t>και </a:t>
            </a:r>
            <a:r>
              <a:rPr lang="en-US" sz="8000" dirty="0"/>
              <a:t>t</a:t>
            </a:r>
            <a:r>
              <a:rPr lang="el-GR" sz="8000" baseline="-25000" dirty="0"/>
              <a:t>1</a:t>
            </a:r>
            <a:r>
              <a:rPr lang="el-GR" sz="8000" dirty="0"/>
              <a:t> </a:t>
            </a:r>
            <a:r>
              <a:rPr lang="el-GR" sz="6400" dirty="0" smtClean="0"/>
              <a:t>∈</a:t>
            </a:r>
            <a:r>
              <a:rPr lang="en-US" sz="8000" dirty="0" smtClean="0"/>
              <a:t> </a:t>
            </a:r>
            <a:r>
              <a:rPr lang="en-US" sz="8000" dirty="0"/>
              <a:t>R</a:t>
            </a:r>
            <a:r>
              <a:rPr lang="el-GR" sz="8000" baseline="-25000" dirty="0"/>
              <a:t>1 </a:t>
            </a:r>
            <a:r>
              <a:rPr lang="el-GR" sz="8000" dirty="0"/>
              <a:t>που ικανοποιούν τη συνθήκη της σύνδεσης 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8000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8000" dirty="0" smtClean="0"/>
              <a:t>Σχηματικά</a:t>
            </a:r>
            <a:r>
              <a:rPr lang="el-GR" sz="8000" dirty="0"/>
              <a:t>, για όλες τις πλειάδες των δύο σχέσεων κάνουμε τα εξής: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8000" dirty="0" smtClean="0"/>
              <a:t>Συνδέουμε </a:t>
            </a:r>
            <a:r>
              <a:rPr lang="el-GR" sz="8000" dirty="0"/>
              <a:t>κάθε πλειάδα της </a:t>
            </a:r>
            <a:r>
              <a:rPr lang="en-US" sz="8000" dirty="0"/>
              <a:t>R</a:t>
            </a:r>
            <a:r>
              <a:rPr lang="el-GR" sz="8000" baseline="-25000" dirty="0"/>
              <a:t>1 </a:t>
            </a:r>
            <a:r>
              <a:rPr lang="el-GR" sz="8000" dirty="0"/>
              <a:t>με όλες τις πλειάδες της R2 και δημιουργούμε έτσι  πλειάδες με πολλαπλότητα Ν1 + Ν2.</a:t>
            </a:r>
          </a:p>
          <a:p>
            <a:pPr marL="354013" indent="-354013">
              <a:lnSpc>
                <a:spcPct val="12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l-GR" sz="8000" dirty="0" smtClean="0"/>
              <a:t>Από </a:t>
            </a:r>
            <a:r>
              <a:rPr lang="el-GR" sz="8000" dirty="0"/>
              <a:t>αυτές κρατάμε μόνον αυτές που έχουν σε όλα τα κοινά χαρακτηριστικά  τις ίδιες τιμές.</a:t>
            </a:r>
          </a:p>
          <a:p>
            <a:pPr marL="354013" indent="-354013">
              <a:lnSpc>
                <a:spcPct val="12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l-GR" sz="8000" dirty="0" smtClean="0"/>
              <a:t>Σε </a:t>
            </a:r>
            <a:r>
              <a:rPr lang="el-GR" sz="8000" dirty="0"/>
              <a:t>αυτές που κρατήσαμε, κρατάμε τα (κοινά) χαρακτηριστικά μια φορά μόνον.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l-GR" sz="8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8000" b="1" dirty="0" smtClean="0"/>
              <a:t>Παράδειγμα</a:t>
            </a:r>
            <a:endParaRPr lang="el-GR" sz="80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/>
              <a:t>EGGRFOIT = FOITHTES  ⋈  EGGRAFES</a:t>
            </a:r>
            <a:endParaRPr lang="el-GR" sz="80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33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Παράδειγμα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>
            <a:normAutofit/>
          </a:bodyPr>
          <a:lstStyle/>
          <a:p>
            <a:r>
              <a:rPr lang="el-GR" sz="2400" dirty="0"/>
              <a:t>Βρείτε όνομα και διεύθυνση όλων των υπαλλήλων που εργάζονται στο τμήμα “</a:t>
            </a:r>
            <a:r>
              <a:rPr lang="en-US" sz="2400" dirty="0"/>
              <a:t>Development</a:t>
            </a:r>
            <a:r>
              <a:rPr lang="el-GR" sz="2400" dirty="0"/>
              <a:t>”</a:t>
            </a:r>
          </a:p>
          <a:p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827584" y="2132856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697974"/>
              </p:ext>
            </p:extLst>
          </p:nvPr>
        </p:nvGraphicFramePr>
        <p:xfrm>
          <a:off x="827584" y="2502188"/>
          <a:ext cx="4752529" cy="82296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84859"/>
                <a:gridCol w="1222034"/>
                <a:gridCol w="1222818"/>
                <a:gridCol w="1222818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EMPNO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ENAME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ADDRESS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DEPTNO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10</a:t>
                      </a:r>
                      <a:endParaRPr lang="el-G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CLARKE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ATHENS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20</a:t>
                      </a:r>
                      <a:endParaRPr lang="el-G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ADAMS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NEW YORK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27583" y="3584226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501168"/>
              </p:ext>
            </p:extLst>
          </p:nvPr>
        </p:nvGraphicFramePr>
        <p:xfrm>
          <a:off x="825327" y="3953558"/>
          <a:ext cx="3812891" cy="8229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50780"/>
                <a:gridCol w="2562111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DEPTNO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</a:rPr>
                        <a:t>DNAME</a:t>
                      </a:r>
                      <a:endParaRPr lang="el-GR" sz="18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10</a:t>
                      </a:r>
                      <a:endParaRPr lang="el-G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DEVELOPMENT</a:t>
                      </a:r>
                      <a:endParaRPr lang="el-G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800" b="0" dirty="0">
                          <a:effectLst/>
                        </a:rPr>
                        <a:t>20</a:t>
                      </a:r>
                      <a:endParaRPr lang="el-GR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RESEARCH</a:t>
                      </a:r>
                      <a:endParaRPr lang="el-G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7880" y="5085184"/>
                <a:ext cx="6758456" cy="1243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DEVELOPMENT_DEPT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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dname</m:t>
                        </m:r>
                        <m:r>
                          <a:rPr lang="en-US">
                            <a:latin typeface="Cambria Math"/>
                          </a:rPr>
                          <m:t>="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DEVELOPMENT</m:t>
                        </m:r>
                        <m:r>
                          <a:rPr lang="en-US">
                            <a:latin typeface="Cambria Math"/>
                          </a:rPr>
                          <m:t>" </m:t>
                        </m:r>
                      </m:sub>
                    </m:sSub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DEPT</m:t>
                        </m:r>
                      </m:e>
                    </m:d>
                  </m:oMath>
                </a14:m>
                <a:endParaRPr lang="el-GR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DEVELOPMENT_EMP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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DEVELOPMENT</m:t>
                        </m:r>
                        <m:r>
                          <a:rPr lang="en-US">
                            <a:latin typeface="Cambria Math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DEPT</m:t>
                        </m:r>
                        <m:r>
                          <a:rPr lang="en-US">
                            <a:latin typeface="Cambria Math"/>
                          </a:rPr>
                          <m:t> 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DNO</m:t>
                        </m:r>
                        <m:r>
                          <a:rPr lang="en-US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DEPTNO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EMP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l-GR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RESULT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/>
                  </a:rPr>
                  <a:t>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ENAME</m:t>
                        </m:r>
                        <m:r>
                          <a:rPr lang="en-US"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ADDRESS</m:t>
                        </m:r>
                      </m:sub>
                    </m:sSub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(DEVELOPMENT_EMP)</a:t>
                </a:r>
                <a:endParaRPr lang="el-GR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80" y="5085184"/>
                <a:ext cx="6758456" cy="124328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721" t="-3431" b="-68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11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ΣΔΒΔ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Σημαντικότερο ίσως στοιχείο ενός Συστήματος Βάσης Δεδομένων είναι το Σύστημα Διαχείρισης Βάσεως Δεδομένων (ΣΔΒΔ). Άλλα στοιχεία λογισμικού είναι τα προγράμματα εφαρμογών, τα βοηθητικά προγράμματα, γεννήτριες εφαρμογών, γεννήτριες εκτυπώσεων κτλ. 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61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Ανεξαρτησία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/>
              <a:t>Πρέπει να υπογραμμίσουμε ότι τα προγράμματα εφαρμογών (προσπέλασης της βάσης κτλ.) δεν ενσωματώνουν  τη δομή (των πινάκων-αρχείων) δεδομένων που αποθηκεύονται ξεχωριστά στον κατάλογο του ΣΔΒΔ. Έτσι υποστηρίζεται η </a:t>
            </a:r>
            <a:r>
              <a:rPr lang="el-GR" sz="2200" b="1" dirty="0"/>
              <a:t>ανεξαρτησία προγραμμάτων δεδομένων</a:t>
            </a:r>
            <a:r>
              <a:rPr lang="el-GR" sz="2200" dirty="0"/>
              <a:t> (</a:t>
            </a:r>
            <a:r>
              <a:rPr lang="en-US" sz="2200" dirty="0"/>
              <a:t>program</a:t>
            </a:r>
            <a:r>
              <a:rPr lang="el-GR" sz="2200" dirty="0"/>
              <a:t> - </a:t>
            </a:r>
            <a:r>
              <a:rPr lang="en-US" sz="2200" dirty="0"/>
              <a:t>data independence</a:t>
            </a:r>
            <a:r>
              <a:rPr lang="el-GR" sz="2200" dirty="0"/>
              <a:t>) και επομένως οι αλλαγές στους πίνακες (στα αρχεία) δεν απαιτούν αλλαγές και στα προγράμματα. </a:t>
            </a:r>
            <a:endParaRPr lang="el-GR" sz="2200" dirty="0" smtClean="0"/>
          </a:p>
          <a:p>
            <a:r>
              <a:rPr lang="el-GR" sz="2200" dirty="0" smtClean="0"/>
              <a:t>Ειδικά </a:t>
            </a:r>
            <a:r>
              <a:rPr lang="el-GR" sz="2200" dirty="0"/>
              <a:t>για </a:t>
            </a:r>
            <a:r>
              <a:rPr lang="el-GR" sz="2200" dirty="0" err="1"/>
              <a:t>αντικειμενοστρεφή</a:t>
            </a:r>
            <a:r>
              <a:rPr lang="el-GR" sz="2200" dirty="0"/>
              <a:t> ΣΔΒΔ ο όρος διευρύνεται και όχι μόνο η δομή δεδομένων αλλά και πράξεις επί των δεδομένων ξεχωρίζονται από τις λεπτομέρειες (εσωτερικής υλοποίησης κτλ. ) που δεν ενδιαφέρουν άμεσα τα προγράμματα των χρηστών. Δηλαδή έχουμε και την </a:t>
            </a:r>
            <a:r>
              <a:rPr lang="el-GR" sz="2200" b="1" dirty="0"/>
              <a:t>ανεξαρτησία προγραμμάτων - πράξεων</a:t>
            </a:r>
            <a:r>
              <a:rPr lang="el-GR" sz="2200" dirty="0"/>
              <a:t> (</a:t>
            </a:r>
            <a:r>
              <a:rPr lang="en-US" sz="2200" dirty="0"/>
              <a:t>program</a:t>
            </a:r>
            <a:r>
              <a:rPr lang="el-GR" sz="2200" dirty="0"/>
              <a:t>-</a:t>
            </a:r>
            <a:r>
              <a:rPr lang="en-US" sz="2200" dirty="0"/>
              <a:t>operation independence</a:t>
            </a:r>
            <a:r>
              <a:rPr lang="el-GR" sz="2200" dirty="0"/>
              <a:t>).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9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200" b="1" dirty="0" smtClean="0">
                <a:latin typeface="+mn-lt"/>
                <a:cs typeface="Arial" charset="0"/>
              </a:rPr>
              <a:t>Διαχείριση σχεσιακών βάσεων δεδομένων με γλώσσα </a:t>
            </a:r>
            <a:r>
              <a:rPr lang="en-US" altLang="el-GR" sz="3200" b="1" dirty="0" smtClean="0">
                <a:latin typeface="+mn-lt"/>
                <a:cs typeface="Arial" charset="0"/>
              </a:rPr>
              <a:t>SQL </a:t>
            </a:r>
            <a:r>
              <a:rPr lang="en-US" altLang="el-GR" sz="2800" b="0" dirty="0" smtClean="0">
                <a:latin typeface="+mn-lt"/>
                <a:cs typeface="Arial" charset="0"/>
              </a:rPr>
              <a:t>1/2</a:t>
            </a:r>
            <a:endParaRPr lang="el-GR" altLang="el-GR" sz="2800" b="0" dirty="0" smtClean="0">
              <a:latin typeface="+mn-lt"/>
              <a:cs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25287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altLang="el-GR" sz="1800" b="1" dirty="0">
                <a:cs typeface="Arial" charset="0"/>
              </a:rPr>
              <a:t>Θα </a:t>
            </a:r>
            <a:r>
              <a:rPr lang="el-GR" altLang="el-GR" sz="1800" b="1" dirty="0" smtClean="0">
                <a:cs typeface="Arial" charset="0"/>
              </a:rPr>
              <a:t>παρουσιάσουμε χωρίς </a:t>
            </a:r>
            <a:r>
              <a:rPr lang="el-GR" altLang="el-GR" sz="1800" b="1" dirty="0">
                <a:cs typeface="Arial" charset="0"/>
              </a:rPr>
              <a:t>ορισμούς, χωρίς θεωρητική επισκόπηση.</a:t>
            </a:r>
            <a:endParaRPr lang="en-US" altLang="el-GR" sz="1800" dirty="0"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l-GR" altLang="el-GR" sz="1800" b="1" dirty="0">
                <a:cs typeface="Arial" charset="0"/>
              </a:rPr>
              <a:t>Ακολουθεί παράδειγμα.</a:t>
            </a:r>
            <a:endParaRPr lang="en-US" altLang="el-GR" sz="1800" dirty="0"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l-GR" altLang="el-GR" sz="1800" dirty="0">
                <a:cs typeface="Arial" charset="0"/>
              </a:rPr>
              <a:t> </a:t>
            </a:r>
            <a:endParaRPr lang="en-US" altLang="el-GR" sz="1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altLang="el-GR" sz="1800" b="1" dirty="0">
                <a:cs typeface="Arial" charset="0"/>
              </a:rPr>
              <a:t>Παράδειγμα </a:t>
            </a:r>
            <a:endParaRPr lang="en-US" altLang="el-GR" sz="1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altLang="el-GR" sz="1800" dirty="0">
                <a:cs typeface="Arial" charset="0"/>
              </a:rPr>
              <a:t>Απλουστευμένη σχεσιακή (</a:t>
            </a:r>
            <a:r>
              <a:rPr lang="en-US" altLang="el-GR" sz="1800" dirty="0">
                <a:cs typeface="Arial" charset="0"/>
              </a:rPr>
              <a:t>relational</a:t>
            </a:r>
            <a:r>
              <a:rPr lang="el-GR" altLang="el-GR" sz="1800" dirty="0">
                <a:cs typeface="Arial" charset="0"/>
              </a:rPr>
              <a:t>) βάση δεδομένων που περιλαμβάνει στοιχεία φοιτητών, καθηγητών, μαθημάτων και της βαθμολογίας των φοιτητών στα μαθήματα αυτά. </a:t>
            </a:r>
          </a:p>
          <a:p>
            <a:pPr marL="0" indent="0" algn="just" eaLnBrk="1" hangingPunct="1">
              <a:buNone/>
            </a:pPr>
            <a:endParaRPr lang="el-GR" altLang="el-GR" sz="1800" dirty="0" smtClean="0">
              <a:cs typeface="Arial" charset="0"/>
            </a:endParaRPr>
          </a:p>
        </p:txBody>
      </p:sp>
      <p:sp>
        <p:nvSpPr>
          <p:cNvPr id="24582" name="Text Box 166"/>
          <p:cNvSpPr txBox="1">
            <a:spLocks noChangeArrowheads="1"/>
          </p:cNvSpPr>
          <p:nvPr/>
        </p:nvSpPr>
        <p:spPr bwMode="auto">
          <a:xfrm>
            <a:off x="7524328" y="4653136"/>
            <a:ext cx="129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800" dirty="0">
                <a:latin typeface="+mn-lt"/>
              </a:rPr>
              <a:t>Πίνακας «Φοιτητή»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900269"/>
              </p:ext>
            </p:extLst>
          </p:nvPr>
        </p:nvGraphicFramePr>
        <p:xfrm>
          <a:off x="539552" y="3642360"/>
          <a:ext cx="676875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/>
                <a:gridCol w="1692188"/>
                <a:gridCol w="1692188"/>
                <a:gridCol w="1692188"/>
              </a:tblGrid>
              <a:tr h="281957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Επώνυμο </a:t>
                      </a:r>
                      <a:endParaRPr lang="en-US" altLang="el-GR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Όνομα</a:t>
                      </a:r>
                      <a:endParaRPr lang="en-US" altLang="el-GR" sz="1800" b="1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endParaRPr lang="el-GR" sz="1800" b="1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Αριθμός</a:t>
                      </a:r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</a:rPr>
                        <a:t> </a:t>
                      </a:r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Μητρώου</a:t>
                      </a:r>
                      <a:endParaRPr lang="el-GR" sz="1800" b="1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Εξάμηνο</a:t>
                      </a:r>
                      <a:endParaRPr lang="en-US" altLang="el-GR" sz="1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281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Κυριακόπουλος</a:t>
                      </a:r>
                      <a:endParaRPr lang="el-GR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Νικηφόρος</a:t>
                      </a:r>
                      <a:endParaRPr lang="el-GR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213</a:t>
                      </a:r>
                      <a:endParaRPr lang="el-GR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Δ</a:t>
                      </a:r>
                      <a:endParaRPr lang="en-US" altLang="el-GR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1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Αποστόλου</a:t>
                      </a:r>
                      <a:endParaRPr lang="el-GR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Ζωή</a:t>
                      </a:r>
                      <a:endParaRPr lang="en-US" altLang="el-GR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816</a:t>
                      </a:r>
                      <a:endParaRPr lang="el-GR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Α</a:t>
                      </a:r>
                      <a:endParaRPr lang="el-GR" sz="1800" b="0" dirty="0">
                        <a:latin typeface="+mn-lt"/>
                      </a:endParaRPr>
                    </a:p>
                  </a:txBody>
                  <a:tcPr/>
                </a:tc>
              </a:tr>
              <a:tr h="281957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Παπαπέτρου</a:t>
                      </a:r>
                      <a:endParaRPr lang="en-US" altLang="el-GR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Νικόλαος</a:t>
                      </a:r>
                      <a:endParaRPr lang="el-GR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450</a:t>
                      </a:r>
                      <a:endParaRPr lang="el-GR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Β</a:t>
                      </a:r>
                      <a:endParaRPr lang="el-GR" sz="1800" b="0" dirty="0">
                        <a:latin typeface="+mn-lt"/>
                      </a:endParaRPr>
                    </a:p>
                  </a:txBody>
                  <a:tcPr/>
                </a:tc>
              </a:tr>
              <a:tr h="281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err="1" smtClean="0">
                          <a:latin typeface="+mn-lt"/>
                          <a:cs typeface="Arial" charset="0"/>
                        </a:rPr>
                        <a:t>Ζευγαρίδης</a:t>
                      </a:r>
                      <a:endParaRPr lang="el-GR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Ορέστης</a:t>
                      </a:r>
                      <a:endParaRPr lang="el-GR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346</a:t>
                      </a:r>
                      <a:endParaRPr lang="el-GR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Γ</a:t>
                      </a:r>
                      <a:endParaRPr lang="el-GR" sz="1800" b="0" dirty="0">
                        <a:latin typeface="+mn-lt"/>
                      </a:endParaRPr>
                    </a:p>
                  </a:txBody>
                  <a:tcPr/>
                </a:tc>
              </a:tr>
              <a:tr h="281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err="1" smtClean="0">
                          <a:latin typeface="+mn-lt"/>
                          <a:cs typeface="Arial" charset="0"/>
                        </a:rPr>
                        <a:t>Κοταμανίδου</a:t>
                      </a:r>
                      <a:endParaRPr lang="el-GR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Ειρήνη</a:t>
                      </a:r>
                      <a:endParaRPr lang="en-US" altLang="el-GR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610</a:t>
                      </a:r>
                      <a:endParaRPr lang="el-GR" sz="18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Α</a:t>
                      </a:r>
                      <a:endParaRPr lang="el-GR" sz="18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89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b="1" dirty="0" smtClean="0">
                <a:latin typeface="+mn-lt"/>
                <a:cs typeface="Arial" charset="0"/>
              </a:rPr>
              <a:t>Διαχείριση σχεσιακών βάσεων δεδομένων με γλώσσα </a:t>
            </a:r>
            <a:r>
              <a:rPr lang="en-US" altLang="el-GR" sz="3200" b="1" dirty="0" smtClean="0">
                <a:latin typeface="+mn-lt"/>
                <a:cs typeface="Arial" charset="0"/>
              </a:rPr>
              <a:t>SQL </a:t>
            </a:r>
            <a:r>
              <a:rPr lang="en-US" altLang="el-GR" sz="2800" b="0" dirty="0" smtClean="0">
                <a:solidFill>
                  <a:prstClr val="black"/>
                </a:solidFill>
                <a:cs typeface="Arial" charset="0"/>
              </a:rPr>
              <a:t>2/2</a:t>
            </a:r>
            <a:endParaRPr lang="el-GR" altLang="el-GR" sz="3200" b="1" dirty="0" smtClean="0">
              <a:latin typeface="+mn-lt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303909"/>
              </p:ext>
            </p:extLst>
          </p:nvPr>
        </p:nvGraphicFramePr>
        <p:xfrm>
          <a:off x="251520" y="1268760"/>
          <a:ext cx="60960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Μάθημα</a:t>
                      </a:r>
                      <a:endParaRPr lang="el-GR" b="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Κωδικός μαθήματος</a:t>
                      </a:r>
                      <a:endParaRPr lang="el-GR" b="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Αρχές Οικονομικής Ι</a:t>
                      </a:r>
                      <a:endParaRPr lang="el-G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Α1</a:t>
                      </a:r>
                      <a:endParaRPr lang="el-GR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Προγραμματισμός Η/Υ Ι</a:t>
                      </a:r>
                      <a:endParaRPr lang="en-US" altLang="el-GR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Α5</a:t>
                      </a:r>
                      <a:endParaRPr lang="el-GR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Ανθρώπινες Σχέσεις στην εργασία</a:t>
                      </a:r>
                      <a:endParaRPr lang="el-G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Α8</a:t>
                      </a:r>
                      <a:endParaRPr lang="el-GR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Προγραμματισμός Η/Υ  ΙΙ</a:t>
                      </a:r>
                      <a:endParaRPr lang="el-G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Β5</a:t>
                      </a:r>
                      <a:endParaRPr lang="el-GR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Χρήμα - Πίστη - Τράπεζες</a:t>
                      </a:r>
                      <a:endParaRPr lang="en-US" altLang="el-GR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Γ1</a:t>
                      </a:r>
                      <a:endParaRPr lang="el-GR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Εισαγωγή στο Αστικό Δίκαιο</a:t>
                      </a:r>
                      <a:endParaRPr lang="el-G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Α4</a:t>
                      </a:r>
                      <a:endParaRPr lang="el-GR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Στατιστική Επιχειρήσεων</a:t>
                      </a:r>
                      <a:endParaRPr lang="el-G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Β2</a:t>
                      </a:r>
                      <a:endParaRPr lang="el-GR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Οικονομική της Διοίκησης</a:t>
                      </a:r>
                      <a:endParaRPr lang="el-G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Γ3</a:t>
                      </a:r>
                      <a:endParaRPr lang="el-GR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Ιστορία και Αρχές Συνεργατισμού</a:t>
                      </a:r>
                      <a:endParaRPr lang="el-G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Γ7</a:t>
                      </a:r>
                      <a:endParaRPr lang="el-GR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Συστήματα Πληροφοριών Διοίκησης</a:t>
                      </a:r>
                      <a:endParaRPr lang="en-US" altLang="el-GR" sz="18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Γ6</a:t>
                      </a:r>
                      <a:endParaRPr lang="el-GR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Γενική Λογιστική Ι</a:t>
                      </a:r>
                      <a:endParaRPr lang="el-GR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0" dirty="0" smtClean="0">
                          <a:latin typeface="+mn-lt"/>
                          <a:cs typeface="Arial" charset="0"/>
                        </a:rPr>
                        <a:t>Α3</a:t>
                      </a:r>
                      <a:endParaRPr lang="el-GR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 Box 167"/>
          <p:cNvSpPr txBox="1">
            <a:spLocks noChangeArrowheads="1"/>
          </p:cNvSpPr>
          <p:nvPr/>
        </p:nvSpPr>
        <p:spPr bwMode="auto">
          <a:xfrm>
            <a:off x="6516216" y="3645024"/>
            <a:ext cx="18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800">
                <a:latin typeface="+mn-lt"/>
              </a:rPr>
              <a:t>Πίνακας «Μαθήματος»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907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cs typeface="Arial" charset="0"/>
              </a:rPr>
              <a:t>Σκοπός του μαθήματος είναι να παρουσιάσει τις απαραίτητες έννοιες ώστε οι φοιτητές να κατανοήσουν την τεχνολογία των σχεσιακών βάσεων δεδομένων και των σχεσιακών συστημάτων διαχείρισης βάσεων </a:t>
            </a:r>
            <a:r>
              <a:rPr lang="el-GR" sz="2400" dirty="0" smtClean="0">
                <a:cs typeface="Arial" charset="0"/>
              </a:rPr>
              <a:t>δεδομένων. Ειδικότερα εστιάζει σε</a:t>
            </a:r>
            <a:r>
              <a:rPr lang="en-US" sz="2400" dirty="0" smtClean="0">
                <a:cs typeface="Arial" charset="0"/>
              </a:rPr>
              <a:t>:</a:t>
            </a:r>
            <a:r>
              <a:rPr lang="el-GR" sz="2400" dirty="0" smtClean="0">
                <a:cs typeface="Arial" charset="0"/>
              </a:rPr>
              <a:t> </a:t>
            </a:r>
            <a:r>
              <a:rPr lang="el-GR" sz="2400" dirty="0" smtClean="0"/>
              <a:t>Σχεσιακές </a:t>
            </a:r>
            <a:r>
              <a:rPr lang="el-GR" sz="2400" dirty="0"/>
              <a:t>βάσεις δεδομένων. Βασικές έννοιες δεδομένων: ανεξαρτησία δεδομένων, κανόνες ακεραιότητας, περιορισμοί κλπ. Παρουσιάζονται, επίσης,  έννοιες της Σχεσιακής άλγεβρας. Γίνεται, τέλος, </a:t>
            </a:r>
            <a:r>
              <a:rPr lang="el-GR" sz="2400" dirty="0">
                <a:cs typeface="Arial" charset="0"/>
              </a:rPr>
              <a:t>παρουσίαση των εννοιών της υλοποίησης µε γλώσσα SQL.</a:t>
            </a:r>
          </a:p>
          <a:p>
            <a:pPr algn="r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r>
              <a:rPr lang="el-GR" sz="2400" dirty="0">
                <a:cs typeface="Arial" charset="0"/>
              </a:rPr>
              <a:t>                                     Χ. </a:t>
            </a:r>
            <a:r>
              <a:rPr lang="el-GR" sz="2400" dirty="0" err="1">
                <a:cs typeface="Arial" charset="0"/>
              </a:rPr>
              <a:t>Σκουρλάς</a:t>
            </a:r>
            <a:endParaRPr lang="el-GR" sz="2400" dirty="0">
              <a:cs typeface="Arial" charset="0"/>
            </a:endParaRPr>
          </a:p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endParaRPr lang="el-GR" sz="2400" b="1" dirty="0">
              <a:cs typeface="Arial" charset="0"/>
            </a:endParaRP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19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112"/>
          <p:cNvSpPr txBox="1">
            <a:spLocks noChangeArrowheads="1"/>
          </p:cNvSpPr>
          <p:nvPr/>
        </p:nvSpPr>
        <p:spPr bwMode="auto">
          <a:xfrm>
            <a:off x="5796136" y="2211092"/>
            <a:ext cx="19442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800" dirty="0">
                <a:latin typeface="+mn-lt"/>
              </a:rPr>
              <a:t>Πίνακας «Βαθμολογίας»</a:t>
            </a:r>
          </a:p>
        </p:txBody>
      </p:sp>
      <p:sp>
        <p:nvSpPr>
          <p:cNvPr id="25606" name="Text Box 275"/>
          <p:cNvSpPr txBox="1">
            <a:spLocks noChangeArrowheads="1"/>
          </p:cNvSpPr>
          <p:nvPr/>
        </p:nvSpPr>
        <p:spPr bwMode="auto">
          <a:xfrm>
            <a:off x="4572000" y="5589240"/>
            <a:ext cx="18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800" dirty="0">
                <a:latin typeface="+mn-lt"/>
              </a:rPr>
              <a:t>Πίνακας «Καθηγητή»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cs typeface="Arial" charset="0"/>
              </a:rPr>
              <a:t>Διαχείριση σχεσιακών βάσεων δεδομένων με γλώσσα </a:t>
            </a:r>
            <a:r>
              <a:rPr lang="en-US" altLang="el-GR" dirty="0" smtClean="0">
                <a:cs typeface="Arial" charset="0"/>
              </a:rPr>
              <a:t>SQL </a:t>
            </a:r>
            <a:r>
              <a:rPr lang="en-US" altLang="el-GR" sz="3300" b="0" dirty="0" smtClean="0">
                <a:cs typeface="Arial" charset="0"/>
              </a:rPr>
              <a:t>1/2</a:t>
            </a:r>
            <a:endParaRPr lang="el-GR" sz="3300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661488"/>
              </p:ext>
            </p:extLst>
          </p:nvPr>
        </p:nvGraphicFramePr>
        <p:xfrm>
          <a:off x="467544" y="1196752"/>
          <a:ext cx="511256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016224"/>
                <a:gridCol w="1296144"/>
              </a:tblGrid>
              <a:tr h="255301"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+mn-lt"/>
                        </a:rPr>
                        <a:t>Αριθμός</a:t>
                      </a:r>
                      <a:r>
                        <a:rPr lang="el-GR" sz="1400" baseline="0" dirty="0" smtClean="0">
                          <a:latin typeface="+mn-lt"/>
                        </a:rPr>
                        <a:t> Μητρώου</a:t>
                      </a:r>
                      <a:endParaRPr lang="el-GR" sz="14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+mn-lt"/>
                        </a:rPr>
                        <a:t>Κωδικός Μαθήματος</a:t>
                      </a:r>
                      <a:endParaRPr lang="el-GR" sz="14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+mn-lt"/>
                        </a:rPr>
                        <a:t>Βαθμολογία</a:t>
                      </a:r>
                      <a:endParaRPr lang="el-GR" sz="14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255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213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Γ1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5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55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213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Β5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7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55301">
                <a:tc>
                  <a:txBody>
                    <a:bodyPr/>
                    <a:lstStyle/>
                    <a:p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450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Β5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4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55301">
                <a:tc>
                  <a:txBody>
                    <a:bodyPr/>
                    <a:lstStyle/>
                    <a:p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816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Α5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6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55301">
                <a:tc>
                  <a:txBody>
                    <a:bodyPr/>
                    <a:lstStyle/>
                    <a:p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816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Α8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8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55301">
                <a:tc>
                  <a:txBody>
                    <a:bodyPr/>
                    <a:lstStyle/>
                    <a:p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450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Β2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2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55301">
                <a:tc>
                  <a:txBody>
                    <a:bodyPr/>
                    <a:lstStyle/>
                    <a:p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346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Γ1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9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55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346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Γ3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55301">
                <a:tc>
                  <a:txBody>
                    <a:bodyPr/>
                    <a:lstStyle/>
                    <a:p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610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Α1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5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55301">
                <a:tc>
                  <a:txBody>
                    <a:bodyPr/>
                    <a:lstStyle/>
                    <a:p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610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Α3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7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2" name="Table 2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222080"/>
              </p:ext>
            </p:extLst>
          </p:nvPr>
        </p:nvGraphicFramePr>
        <p:xfrm>
          <a:off x="467544" y="4602480"/>
          <a:ext cx="396044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080120"/>
                <a:gridCol w="1008112"/>
                <a:gridCol w="936104"/>
              </a:tblGrid>
              <a:tr h="518245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Επώνυμο Καθηγητή</a:t>
                      </a:r>
                      <a:endParaRPr lang="en-US" altLang="el-G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Όνομα Καθηγητή</a:t>
                      </a:r>
                      <a:endParaRPr lang="el-GR" sz="14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Διεύθυνση Καθηγητή</a:t>
                      </a:r>
                      <a:endParaRPr lang="el-GR" sz="14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Αριθμός Μητρώου Καθηγητή</a:t>
                      </a:r>
                      <a:endParaRPr lang="el-GR" sz="14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211137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Codd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Ted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Mass</a:t>
                      </a: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+mn-lt"/>
                        </a:rPr>
                        <a:t>10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11137"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Ullman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Jeffrey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Calif</a:t>
                      </a: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+mn-lt"/>
                        </a:rPr>
                        <a:t>20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38555">
                <a:tc>
                  <a:txBody>
                    <a:bodyPr/>
                    <a:lstStyle/>
                    <a:p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Widom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Jennifer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l-GR" sz="1400" dirty="0" err="1" smtClean="0">
                          <a:latin typeface="+mn-lt"/>
                          <a:cs typeface="Arial" charset="0"/>
                        </a:rPr>
                        <a:t>Calif</a:t>
                      </a:r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+mn-lt"/>
                        </a:rPr>
                        <a:t>30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38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l-GR" sz="1400" dirty="0" err="1" smtClean="0">
                          <a:latin typeface="+mn-lt"/>
                          <a:cs typeface="Arial" charset="0"/>
                        </a:rPr>
                        <a:t>Elmasri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Ramez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Mass.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+mn-lt"/>
                        </a:rPr>
                        <a:t>40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38555">
                <a:tc>
                  <a:txBody>
                    <a:bodyPr/>
                    <a:lstStyle/>
                    <a:p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Navathe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Shamkant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Mass</a:t>
                      </a: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+mn-lt"/>
                        </a:rPr>
                        <a:t>50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10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276"/>
          <p:cNvSpPr txBox="1">
            <a:spLocks noChangeArrowheads="1"/>
          </p:cNvSpPr>
          <p:nvPr/>
        </p:nvSpPr>
        <p:spPr bwMode="auto">
          <a:xfrm>
            <a:off x="7020272" y="3501008"/>
            <a:ext cx="129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800">
                <a:latin typeface="+mn-lt"/>
              </a:rPr>
              <a:t>Πίνακας «Διδάσκει»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cs typeface="Arial" charset="0"/>
              </a:rPr>
              <a:t>Διαχείριση σχεσιακών βάσεων δεδομένων με γλώσσα </a:t>
            </a:r>
            <a:r>
              <a:rPr lang="en-US" altLang="el-GR" dirty="0" smtClean="0">
                <a:cs typeface="Arial" charset="0"/>
              </a:rPr>
              <a:t>SQL </a:t>
            </a:r>
            <a:r>
              <a:rPr lang="en-US" altLang="el-GR" sz="3300" b="0" dirty="0" smtClean="0">
                <a:solidFill>
                  <a:prstClr val="black"/>
                </a:solidFill>
                <a:cs typeface="Arial" charset="0"/>
              </a:rPr>
              <a:t>2/2</a:t>
            </a:r>
            <a:endParaRPr lang="el-GR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839097"/>
              </p:ext>
            </p:extLst>
          </p:nvPr>
        </p:nvGraphicFramePr>
        <p:xfrm>
          <a:off x="467544" y="1412240"/>
          <a:ext cx="6096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18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Αριθμός Μητρώου Καθηγητή</a:t>
                      </a:r>
                      <a:endParaRPr lang="el-GR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Κωδικός μαθήματος</a:t>
                      </a:r>
                      <a:endParaRPr lang="el-GR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31808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10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Α1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</a:tr>
              <a:tr h="31808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10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Α5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</a:tr>
              <a:tr h="31808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20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Α8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</a:tr>
              <a:tr h="31808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20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Β5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</a:tr>
              <a:tr h="31808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20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Γ1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</a:tr>
              <a:tr h="31808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30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Α4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</a:tr>
              <a:tr h="31808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30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Β2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</a:tr>
              <a:tr h="31808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40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Γ3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</a:tr>
              <a:tr h="31808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40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Γ7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</a:tr>
              <a:tr h="31808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50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Γ6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</a:tr>
              <a:tr h="31808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50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Α3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57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b="1" dirty="0" smtClean="0">
                <a:latin typeface="+mn-lt"/>
                <a:cs typeface="Arial" charset="0"/>
              </a:rPr>
              <a:t>Δημιουργία βάσεως δεδομένων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buNone/>
            </a:pPr>
            <a:r>
              <a:rPr lang="el-GR" altLang="el-GR" sz="1900" dirty="0" smtClean="0">
                <a:cs typeface="Arial" charset="0"/>
              </a:rPr>
              <a:t>Για να δημιουργηθεί αυτό το σχήμα της βάσης δεδομένων μπορούμε να χρησιμοποιήσουμε τις παρακάτω εντολές σε γλώσσα </a:t>
            </a:r>
            <a:r>
              <a:rPr lang="en-US" altLang="el-GR" sz="1900" dirty="0" smtClean="0">
                <a:cs typeface="Arial" charset="0"/>
              </a:rPr>
              <a:t>SQL</a:t>
            </a:r>
            <a:r>
              <a:rPr lang="el-GR" altLang="el-GR" sz="1900" dirty="0" smtClean="0">
                <a:cs typeface="Arial" charset="0"/>
              </a:rPr>
              <a:t> (χρήση </a:t>
            </a:r>
            <a:r>
              <a:rPr lang="en-US" altLang="el-GR" sz="1900" dirty="0" smtClean="0">
                <a:cs typeface="Arial" charset="0"/>
              </a:rPr>
              <a:t>ORACLE)</a:t>
            </a:r>
            <a:r>
              <a:rPr lang="el-GR" altLang="el-GR" sz="1900" dirty="0" smtClean="0">
                <a:cs typeface="Arial" charset="0"/>
              </a:rPr>
              <a:t>:</a:t>
            </a:r>
            <a:endParaRPr lang="en-US" altLang="el-GR" sz="1900" dirty="0" smtClean="0"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r>
              <a:rPr lang="el-GR" altLang="el-GR" sz="1200" dirty="0" smtClean="0">
                <a:latin typeface="Arial" charset="0"/>
                <a:cs typeface="Arial" charset="0"/>
              </a:rPr>
              <a:t> </a:t>
            </a:r>
            <a:endParaRPr lang="en-US" altLang="el-GR" sz="1200" dirty="0" smtClean="0">
              <a:cs typeface="Times New Roman" pitchFamily="18" charset="0"/>
            </a:endParaRPr>
          </a:p>
          <a:p>
            <a:pPr marL="0" indent="0" algn="l" eaLnBrk="1" hangingPunct="1">
              <a:buNone/>
            </a:pP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TABLE FOITHTES(EPWNYMO VARCHAR2(20) NOT NULL,</a:t>
            </a:r>
          </a:p>
          <a:p>
            <a:pPr marL="0" indent="0" algn="l" eaLnBrk="1" hangingPunct="1">
              <a:buNone/>
            </a:pP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ONOMA VARCHAR2(20) NOT NULL, </a:t>
            </a:r>
          </a:p>
          <a:p>
            <a:pPr marL="0" indent="0" algn="l" eaLnBrk="1" hangingPunct="1">
              <a:buNone/>
            </a:pP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ARITMHT NUMBER NOT NULL,    </a:t>
            </a:r>
          </a:p>
          <a:p>
            <a:pPr marL="0" indent="0" algn="l" eaLnBrk="1" hangingPunct="1">
              <a:buNone/>
            </a:pP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l-GR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ΕΧΑΜΗΝΟ</a:t>
            </a: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CHAR(3), PRIMARY KEY(ARITMHT));</a:t>
            </a:r>
          </a:p>
          <a:p>
            <a:pPr marL="0" indent="0" algn="l" eaLnBrk="1" hangingPunct="1">
              <a:buNone/>
            </a:pP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TABLE MATHIMATA(LEKTIKO VARCHAR2(20) NOT NULL,</a:t>
            </a:r>
          </a:p>
          <a:p>
            <a:pPr marL="0" indent="0" algn="l" eaLnBrk="1" hangingPunct="1">
              <a:buNone/>
            </a:pP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KWD_MAT NUMBER NOT NULL,</a:t>
            </a:r>
          </a:p>
          <a:p>
            <a:pPr marL="0" indent="0" algn="l" eaLnBrk="1" hangingPunct="1">
              <a:buNone/>
            </a:pP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PRIMARY KEY(KWD_MAT));</a:t>
            </a:r>
          </a:p>
          <a:p>
            <a:pPr marL="0" indent="0" algn="l" eaLnBrk="1" hangingPunct="1">
              <a:buNone/>
            </a:pP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 algn="l" eaLnBrk="1" hangingPunct="1">
              <a:buNone/>
            </a:pP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TABLE EGGRAFES(KWD_MAT NUMBER NOT NULL,</a:t>
            </a:r>
            <a:r>
              <a:rPr lang="el-GR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</a:t>
            </a:r>
            <a:r>
              <a:rPr lang="el-GR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 algn="l" eaLnBrk="1" hangingPunct="1">
              <a:buNone/>
            </a:pPr>
            <a:r>
              <a:rPr lang="el-GR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ARITMHT NUMBER NOT NULL,                                          </a:t>
            </a:r>
          </a:p>
          <a:p>
            <a:pPr marL="0" indent="0" algn="l" eaLnBrk="1" hangingPunct="1">
              <a:buNone/>
            </a:pP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BATHMOS NUMBER,</a:t>
            </a:r>
          </a:p>
          <a:p>
            <a:pPr marL="0" indent="0" algn="l" eaLnBrk="1" hangingPunct="1">
              <a:buNone/>
            </a:pP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PRIMARY KEY(KWD_MAT, ARITMHT));</a:t>
            </a:r>
          </a:p>
          <a:p>
            <a:pPr marL="0" indent="0" algn="l" eaLnBrk="1" hangingPunct="1">
              <a:buNone/>
            </a:pP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 algn="l" eaLnBrk="1" hangingPunct="1">
              <a:buNone/>
            </a:pP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TABLE KATHIGHTES(EPWNYMO_KAT VARCHAR2(20) NOT NULL,</a:t>
            </a:r>
          </a:p>
          <a:p>
            <a:pPr marL="0" indent="0" algn="l" eaLnBrk="1" hangingPunct="1">
              <a:buNone/>
            </a:pP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ONOMA_KAT VARCHAR2(20) NOT NULL,</a:t>
            </a:r>
          </a:p>
          <a:p>
            <a:pPr marL="0" indent="0" algn="l" eaLnBrk="1" hangingPunct="1">
              <a:buNone/>
            </a:pP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</a:t>
            </a:r>
            <a:r>
              <a:rPr lang="de-DE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DIEFTH_KAT VARCHAR2(40),</a:t>
            </a:r>
            <a:endParaRPr lang="en-US" altLang="el-GR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 eaLnBrk="1" hangingPunct="1">
              <a:buNone/>
            </a:pPr>
            <a:r>
              <a:rPr lang="de-DE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</a:t>
            </a: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ARITMHT_KAT NUMBER NOT NULL,                                          </a:t>
            </a:r>
          </a:p>
          <a:p>
            <a:pPr marL="0" indent="0" algn="l" eaLnBrk="1" hangingPunct="1">
              <a:buNone/>
            </a:pP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PRIMARY KEY(ARITMHT_KAT));</a:t>
            </a:r>
          </a:p>
          <a:p>
            <a:pPr marL="0" indent="0" algn="l" eaLnBrk="1" hangingPunct="1">
              <a:buNone/>
            </a:pP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 algn="l" eaLnBrk="1" hangingPunct="1">
              <a:buNone/>
            </a:pP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TABLE DIDASKEI(KWD_MAT NUMBER NOT NULL,</a:t>
            </a:r>
          </a:p>
          <a:p>
            <a:pPr marL="0" indent="0" algn="l" eaLnBrk="1" hangingPunct="1">
              <a:buNone/>
            </a:pP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ARITMHT_KAT NUMBER NOT NULL,                                          </a:t>
            </a:r>
          </a:p>
          <a:p>
            <a:pPr marL="0" indent="0" algn="l" eaLnBrk="1" hangingPunct="1">
              <a:buNone/>
            </a:pP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el-GR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PRIMARY KEY(KWD_MAT, ARITMHT_KAT));</a:t>
            </a:r>
            <a:r>
              <a:rPr lang="el-GR" altLang="el-GR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20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b="1" dirty="0" smtClean="0">
                <a:latin typeface="+mn-lt"/>
                <a:cs typeface="Arial" charset="0"/>
              </a:rPr>
              <a:t>Αποτέλεσμα εκτέλεσης εντολών</a:t>
            </a:r>
            <a:endParaRPr lang="el-GR" altLang="el-GR" sz="44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46112" y="1124744"/>
            <a:ext cx="8229600" cy="433611"/>
          </a:xfrm>
        </p:spPr>
        <p:txBody>
          <a:bodyPr>
            <a:normAutofit/>
          </a:bodyPr>
          <a:lstStyle/>
          <a:p>
            <a:pPr marL="0" indent="0" algn="l" eaLnBrk="1" hangingPunct="1">
              <a:buNone/>
            </a:pPr>
            <a:r>
              <a:rPr lang="el-GR" altLang="el-GR" sz="2000" dirty="0" smtClean="0">
                <a:cs typeface="Arial" charset="0"/>
              </a:rPr>
              <a:t>Δημιουργούνται πέντε άδειοι πίνακες:</a:t>
            </a:r>
            <a:endParaRPr lang="el-GR" altLang="el-GR" sz="2000" dirty="0" smtClean="0"/>
          </a:p>
        </p:txBody>
      </p:sp>
      <p:sp>
        <p:nvSpPr>
          <p:cNvPr id="27658" name="Text Box 140"/>
          <p:cNvSpPr txBox="1">
            <a:spLocks noChangeArrowheads="1"/>
          </p:cNvSpPr>
          <p:nvPr/>
        </p:nvSpPr>
        <p:spPr bwMode="auto">
          <a:xfrm>
            <a:off x="444760" y="1715120"/>
            <a:ext cx="1981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l-GR" altLang="el-GR" sz="1600" b="1">
                <a:latin typeface="+mn-lt"/>
              </a:rPr>
              <a:t>Πίνακας </a:t>
            </a:r>
            <a:r>
              <a:rPr lang="en-US" altLang="el-GR" sz="1600" b="1">
                <a:latin typeface="+mn-lt"/>
              </a:rPr>
              <a:t>FOITHTHS</a:t>
            </a:r>
            <a:endParaRPr lang="el-GR" altLang="el-GR" sz="1600" b="1">
              <a:latin typeface="+mn-lt"/>
            </a:endParaRPr>
          </a:p>
        </p:txBody>
      </p:sp>
      <p:sp>
        <p:nvSpPr>
          <p:cNvPr id="27659" name="Text Box 141"/>
          <p:cNvSpPr txBox="1">
            <a:spLocks noChangeArrowheads="1"/>
          </p:cNvSpPr>
          <p:nvPr/>
        </p:nvSpPr>
        <p:spPr bwMode="auto">
          <a:xfrm>
            <a:off x="444760" y="2585700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l-GR" altLang="el-GR" sz="1600" b="1">
                <a:latin typeface="+mn-lt"/>
              </a:rPr>
              <a:t>Πίνακας </a:t>
            </a:r>
            <a:r>
              <a:rPr lang="en-US" altLang="el-GR" sz="1600" b="1">
                <a:latin typeface="+mn-lt"/>
              </a:rPr>
              <a:t>MATHIMATA</a:t>
            </a:r>
            <a:endParaRPr lang="el-GR" altLang="el-GR" sz="1600" b="1">
              <a:latin typeface="+mn-lt"/>
            </a:endParaRPr>
          </a:p>
        </p:txBody>
      </p:sp>
      <p:sp>
        <p:nvSpPr>
          <p:cNvPr id="27660" name="Text Box 142"/>
          <p:cNvSpPr txBox="1">
            <a:spLocks noChangeArrowheads="1"/>
          </p:cNvSpPr>
          <p:nvPr/>
        </p:nvSpPr>
        <p:spPr bwMode="auto">
          <a:xfrm>
            <a:off x="444760" y="3776807"/>
            <a:ext cx="1981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l-GR" altLang="el-GR" sz="1600" b="1" dirty="0">
                <a:latin typeface="+mn-lt"/>
              </a:rPr>
              <a:t>Πίνακας </a:t>
            </a:r>
            <a:r>
              <a:rPr lang="en-US" altLang="el-GR" sz="1600" b="1" dirty="0">
                <a:latin typeface="+mn-lt"/>
              </a:rPr>
              <a:t>EGGRAFES</a:t>
            </a:r>
            <a:endParaRPr lang="el-GR" altLang="el-GR" sz="1600" b="1" dirty="0">
              <a:latin typeface="+mn-lt"/>
            </a:endParaRPr>
          </a:p>
        </p:txBody>
      </p:sp>
      <p:sp>
        <p:nvSpPr>
          <p:cNvPr id="27661" name="Text Box 143"/>
          <p:cNvSpPr txBox="1">
            <a:spLocks noChangeArrowheads="1"/>
          </p:cNvSpPr>
          <p:nvPr/>
        </p:nvSpPr>
        <p:spPr bwMode="auto">
          <a:xfrm>
            <a:off x="444760" y="4756711"/>
            <a:ext cx="1981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l-GR" altLang="el-GR" sz="1600" b="1">
                <a:latin typeface="+mn-lt"/>
              </a:rPr>
              <a:t>Πίνακας </a:t>
            </a:r>
            <a:r>
              <a:rPr lang="en-US" altLang="el-GR" sz="1600" b="1">
                <a:latin typeface="+mn-lt"/>
              </a:rPr>
              <a:t>KATHIGHTES</a:t>
            </a:r>
            <a:endParaRPr lang="el-GR" altLang="el-GR" sz="1600" b="1">
              <a:latin typeface="+mn-lt"/>
            </a:endParaRPr>
          </a:p>
        </p:txBody>
      </p:sp>
      <p:sp>
        <p:nvSpPr>
          <p:cNvPr id="27662" name="Text Box 144"/>
          <p:cNvSpPr txBox="1">
            <a:spLocks noChangeArrowheads="1"/>
          </p:cNvSpPr>
          <p:nvPr/>
        </p:nvSpPr>
        <p:spPr bwMode="auto">
          <a:xfrm>
            <a:off x="444760" y="5758517"/>
            <a:ext cx="1981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l-GR" altLang="el-GR" sz="1600" b="1">
                <a:latin typeface="+mn-lt"/>
              </a:rPr>
              <a:t>Πίνακας </a:t>
            </a:r>
            <a:r>
              <a:rPr lang="en-US" altLang="el-GR" sz="1600" b="1">
                <a:latin typeface="+mn-lt"/>
              </a:rPr>
              <a:t>DIDASKEI</a:t>
            </a:r>
            <a:endParaRPr lang="el-GR" altLang="el-GR" sz="1600" b="1"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311832"/>
              </p:ext>
            </p:extLst>
          </p:nvPr>
        </p:nvGraphicFramePr>
        <p:xfrm>
          <a:off x="2771800" y="1549117"/>
          <a:ext cx="60960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28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EPWNYMO</a:t>
                      </a:r>
                      <a:r>
                        <a:rPr lang="el-GR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endParaRPr lang="el-GR" sz="16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ONOMA</a:t>
                      </a:r>
                      <a:endParaRPr lang="el-GR" sz="16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ARITMHT</a:t>
                      </a:r>
                      <a:endParaRPr lang="el-GR" sz="16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EXAMHNO</a:t>
                      </a:r>
                      <a:endParaRPr lang="el-GR" sz="16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128491">
                <a:tc>
                  <a:txBody>
                    <a:bodyPr/>
                    <a:lstStyle/>
                    <a:p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6" name="Table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045746"/>
              </p:ext>
            </p:extLst>
          </p:nvPr>
        </p:nvGraphicFramePr>
        <p:xfrm>
          <a:off x="2748428" y="2563703"/>
          <a:ext cx="30480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128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LEKTIKA</a:t>
                      </a:r>
                      <a:endParaRPr lang="el-GR" sz="16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KWD_MAT</a:t>
                      </a:r>
                      <a:endParaRPr lang="en-US" altLang="el-GR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128491">
                <a:tc>
                  <a:txBody>
                    <a:bodyPr/>
                    <a:lstStyle/>
                    <a:p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7" name="Table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742318"/>
              </p:ext>
            </p:extLst>
          </p:nvPr>
        </p:nvGraphicFramePr>
        <p:xfrm>
          <a:off x="2748428" y="3573016"/>
          <a:ext cx="45720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128491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de-DE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ARITMHT</a:t>
                      </a:r>
                      <a:endParaRPr lang="en-US" altLang="el-GR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de-DE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KWD_MAT</a:t>
                      </a:r>
                      <a:endParaRPr lang="en-US" altLang="el-GR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de-DE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BATHMOS</a:t>
                      </a:r>
                      <a:endParaRPr lang="en-US" altLang="el-GR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128491">
                <a:tc>
                  <a:txBody>
                    <a:bodyPr/>
                    <a:lstStyle/>
                    <a:p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8" name="Table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509444"/>
              </p:ext>
            </p:extLst>
          </p:nvPr>
        </p:nvGraphicFramePr>
        <p:xfrm>
          <a:off x="2748428" y="4584402"/>
          <a:ext cx="633640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02"/>
                <a:gridCol w="1584102"/>
                <a:gridCol w="1584102"/>
                <a:gridCol w="1584102"/>
              </a:tblGrid>
              <a:tr h="128491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EPWNYMO_KAT</a:t>
                      </a:r>
                      <a:endParaRPr lang="en-US" altLang="el-GR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ONOMA_KAT</a:t>
                      </a:r>
                      <a:endParaRPr lang="en-US" altLang="el-GR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de-DE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DIEFTH_KAT</a:t>
                      </a:r>
                      <a:endParaRPr lang="en-US" altLang="el-GR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de-DE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ARMHT_KAT</a:t>
                      </a:r>
                      <a:endParaRPr lang="en-US" altLang="el-GR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128491">
                <a:tc>
                  <a:txBody>
                    <a:bodyPr/>
                    <a:lstStyle/>
                    <a:p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9" name="Table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78937"/>
              </p:ext>
            </p:extLst>
          </p:nvPr>
        </p:nvGraphicFramePr>
        <p:xfrm>
          <a:off x="2748428" y="5572056"/>
          <a:ext cx="30480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128491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de-DE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ARITMHT_KAT</a:t>
                      </a:r>
                      <a:endParaRPr lang="en-US" altLang="el-GR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KWD</a:t>
                      </a:r>
                      <a:r>
                        <a:rPr lang="el-GR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_</a:t>
                      </a:r>
                      <a:r>
                        <a:rPr lang="en-US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MAT</a:t>
                      </a:r>
                      <a:endParaRPr lang="en-US" altLang="el-GR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128491">
                <a:tc>
                  <a:txBody>
                    <a:bodyPr/>
                    <a:lstStyle/>
                    <a:p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03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Πρώτη αναφορά στην Εισαγωγή </a:t>
            </a:r>
            <a:r>
              <a:rPr lang="el-GR" dirty="0" smtClean="0"/>
              <a:t>στοιχείων</a:t>
            </a:r>
            <a:endParaRPr lang="el-GR" dirty="0"/>
          </a:p>
        </p:txBody>
      </p:sp>
      <p:sp>
        <p:nvSpPr>
          <p:cNvPr id="2867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  <a:noFill/>
        </p:spPr>
        <p:txBody>
          <a:bodyPr/>
          <a:lstStyle/>
          <a:p>
            <a:pPr marL="0" indent="0" algn="l" eaLnBrk="1" hangingPunct="1">
              <a:buNone/>
            </a:pPr>
            <a:r>
              <a:rPr lang="en-US" altLang="el-G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INTO KATHIGHTES(EPWNYMO_KAT,  ONOMA_KAT,</a:t>
            </a:r>
          </a:p>
          <a:p>
            <a:pPr marL="0" indent="0" algn="l" eaLnBrk="1" hangingPunct="1">
              <a:buNone/>
            </a:pPr>
            <a:r>
              <a:rPr lang="en-US" altLang="el-G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</a:t>
            </a:r>
            <a:r>
              <a:rPr lang="de-DE" altLang="el-G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DIEFTH_KAT,  ARITMHT_KAT) </a:t>
            </a:r>
            <a:endParaRPr lang="en-US" altLang="el-GR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 eaLnBrk="1" hangingPunct="1">
              <a:buNone/>
            </a:pPr>
            <a:r>
              <a:rPr lang="de-DE" altLang="el-G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l-G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VALUES (‘</a:t>
            </a:r>
            <a:r>
              <a:rPr lang="en-US" altLang="el-GR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Codd</a:t>
            </a:r>
            <a:r>
              <a:rPr lang="en-US" altLang="el-G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’, ‘Ted’, ‘Mass.’, 10); </a:t>
            </a:r>
          </a:p>
          <a:p>
            <a:pPr marL="0" indent="0" algn="just" eaLnBrk="1" hangingPunct="1">
              <a:buNone/>
            </a:pPr>
            <a:r>
              <a:rPr lang="en-US" altLang="el-G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INTO KATHIGHTES  VALUES (‘Ullman’, ‘Jeffrey’, ‘Calif.’, 20); </a:t>
            </a:r>
          </a:p>
          <a:p>
            <a:pPr marL="0" indent="0" algn="l" eaLnBrk="1" hangingPunct="1">
              <a:buNone/>
            </a:pPr>
            <a:r>
              <a:rPr lang="el-GR" altLang="el-G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κ.τ.λ.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16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200" b="1" dirty="0" smtClean="0">
                <a:latin typeface="+mn-lt"/>
                <a:cs typeface="Courier New" panose="02070309020205020404" pitchFamily="49" charset="0"/>
              </a:rPr>
              <a:t>Πλεονασμός  ή τι πρέπει να αποφεύγουμε κατά τη σχεδίαση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1080120"/>
          </a:xfrm>
        </p:spPr>
        <p:txBody>
          <a:bodyPr>
            <a:noAutofit/>
          </a:bodyPr>
          <a:lstStyle/>
          <a:p>
            <a:pPr marL="0" indent="0" algn="l" eaLnBrk="1" hangingPunct="1">
              <a:buNone/>
            </a:pPr>
            <a:r>
              <a:rPr lang="el-GR" altLang="el-GR" sz="1800" b="1" dirty="0" smtClean="0">
                <a:cs typeface="Arial" charset="0"/>
              </a:rPr>
              <a:t>Παράδειγμα </a:t>
            </a:r>
            <a:endParaRPr lang="en-US" altLang="el-GR" sz="1800" b="1" dirty="0" smtClean="0"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l-GR" altLang="el-GR" sz="1800" dirty="0" smtClean="0">
                <a:cs typeface="Arial" charset="0"/>
              </a:rPr>
              <a:t>Ένα μέρος της απλουστευμένης εκπαιδευτικής βάσης δεδομένων ανασχεδιασμένης ώστε να περιλαμβάνει στοιχεία με επαναλήψεις (</a:t>
            </a:r>
            <a:r>
              <a:rPr lang="en-US" altLang="el-GR" sz="1800" dirty="0" smtClean="0">
                <a:cs typeface="Arial" charset="0"/>
              </a:rPr>
              <a:t>redundancy)</a:t>
            </a:r>
            <a:r>
              <a:rPr lang="el-GR" altLang="el-GR" sz="1800" dirty="0" smtClean="0">
                <a:cs typeface="Arial" charset="0"/>
              </a:rPr>
              <a:t>. </a:t>
            </a:r>
            <a:endParaRPr lang="en-US" altLang="el-GR" sz="1800" dirty="0" smtClean="0">
              <a:cs typeface="Arial" charset="0"/>
            </a:endParaRPr>
          </a:p>
        </p:txBody>
      </p:sp>
      <p:graphicFrame>
        <p:nvGraphicFramePr>
          <p:cNvPr id="242" name="Table 2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435757"/>
              </p:ext>
            </p:extLst>
          </p:nvPr>
        </p:nvGraphicFramePr>
        <p:xfrm>
          <a:off x="107504" y="2204864"/>
          <a:ext cx="396044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080120"/>
                <a:gridCol w="1008112"/>
                <a:gridCol w="936104"/>
              </a:tblGrid>
              <a:tr h="518245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Επώνυμο Καθηγητή</a:t>
                      </a:r>
                      <a:endParaRPr lang="en-US" altLang="el-GR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Όνομα Καθηγητή</a:t>
                      </a:r>
                      <a:endParaRPr lang="el-GR" sz="14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Διεύθυνση Καθηγητή</a:t>
                      </a:r>
                      <a:endParaRPr lang="el-GR" sz="14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Αριθμός Μητρώου Καθηγητή</a:t>
                      </a:r>
                      <a:endParaRPr lang="el-GR" sz="14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211137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Codd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Ted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Mass</a:t>
                      </a: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+mn-lt"/>
                        </a:rPr>
                        <a:t>10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11137"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Ullman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Jeffrey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Calif</a:t>
                      </a: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+mn-lt"/>
                        </a:rPr>
                        <a:t>20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38555">
                <a:tc>
                  <a:txBody>
                    <a:bodyPr/>
                    <a:lstStyle/>
                    <a:p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Widom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Jennifer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l-GR" sz="1400" dirty="0" err="1" smtClean="0">
                          <a:latin typeface="+mn-lt"/>
                          <a:cs typeface="Arial" charset="0"/>
                        </a:rPr>
                        <a:t>Calif</a:t>
                      </a:r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+mn-lt"/>
                        </a:rPr>
                        <a:t>30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38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l-GR" sz="1400" dirty="0" err="1" smtClean="0">
                          <a:latin typeface="+mn-lt"/>
                          <a:cs typeface="Arial" charset="0"/>
                        </a:rPr>
                        <a:t>Elmasri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Ramez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Mass.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+mn-lt"/>
                        </a:rPr>
                        <a:t>40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38555">
                <a:tc>
                  <a:txBody>
                    <a:bodyPr/>
                    <a:lstStyle/>
                    <a:p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Navathe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Shamkant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Mass</a:t>
                      </a: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latin typeface="+mn-lt"/>
                        </a:rPr>
                        <a:t>50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837491"/>
              </p:ext>
            </p:extLst>
          </p:nvPr>
        </p:nvGraphicFramePr>
        <p:xfrm>
          <a:off x="4211960" y="2204864"/>
          <a:ext cx="4705392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96144"/>
                <a:gridCol w="1032984"/>
                <a:gridCol w="1152128"/>
              </a:tblGrid>
              <a:tr h="517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Επώνυμο Καθηγητή</a:t>
                      </a:r>
                      <a:endParaRPr lang="el-GR" sz="14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Όνομα Καθηγητή</a:t>
                      </a:r>
                      <a:endParaRPr lang="el-GR" sz="14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Αριθμός Μητρώου Καθηγητή</a:t>
                      </a:r>
                      <a:endParaRPr lang="el-GR" sz="14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Κωδικός μαθήματος</a:t>
                      </a:r>
                      <a:endParaRPr lang="el-GR" sz="14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215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Codd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Ted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10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Α</a:t>
                      </a: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1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15496">
                <a:tc>
                  <a:txBody>
                    <a:bodyPr/>
                    <a:lstStyle/>
                    <a:p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Codd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Ted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10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Α</a:t>
                      </a: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5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15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Ullman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Jeffrey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20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Α</a:t>
                      </a:r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8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15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l-GR" sz="1400" dirty="0" err="1" smtClean="0">
                          <a:latin typeface="+mn-lt"/>
                          <a:cs typeface="Arial" charset="0"/>
                        </a:rPr>
                        <a:t>Ullman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Jeffrey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20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Β</a:t>
                      </a:r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5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15496">
                <a:tc>
                  <a:txBody>
                    <a:bodyPr/>
                    <a:lstStyle/>
                    <a:p>
                      <a:r>
                        <a:rPr lang="fr-FR" altLang="el-GR" sz="1400" dirty="0" err="1" smtClean="0">
                          <a:latin typeface="+mn-lt"/>
                          <a:cs typeface="Arial" charset="0"/>
                        </a:rPr>
                        <a:t>Ullman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Jeffrey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20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Γ</a:t>
                      </a: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1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15496">
                <a:tc>
                  <a:txBody>
                    <a:bodyPr/>
                    <a:lstStyle/>
                    <a:p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Widom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altLang="el-GR" sz="1400" dirty="0" smtClean="0">
                          <a:latin typeface="+mn-lt"/>
                          <a:cs typeface="Arial" charset="0"/>
                        </a:rPr>
                        <a:t>Jennifer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30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Α</a:t>
                      </a: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4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15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Widom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altLang="el-GR" sz="1400" dirty="0" smtClean="0">
                          <a:latin typeface="+mn-lt"/>
                          <a:cs typeface="Arial" charset="0"/>
                        </a:rPr>
                        <a:t>Jennifer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30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B2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15496">
                <a:tc>
                  <a:txBody>
                    <a:bodyPr/>
                    <a:lstStyle/>
                    <a:p>
                      <a:r>
                        <a:rPr lang="fr-FR" altLang="el-GR" sz="1400" dirty="0" err="1" smtClean="0">
                          <a:latin typeface="+mn-lt"/>
                          <a:cs typeface="Arial" charset="0"/>
                        </a:rPr>
                        <a:t>Elmasri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Ramez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40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Γ</a:t>
                      </a:r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3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15496">
                <a:tc>
                  <a:txBody>
                    <a:bodyPr/>
                    <a:lstStyle/>
                    <a:p>
                      <a:r>
                        <a:rPr lang="fr-FR" altLang="el-GR" sz="1400" dirty="0" err="1" smtClean="0">
                          <a:latin typeface="+mn-lt"/>
                          <a:cs typeface="Arial" charset="0"/>
                        </a:rPr>
                        <a:t>Elmasri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Ramez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40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Γ</a:t>
                      </a: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7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15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Navathe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Shamkant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50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Γ</a:t>
                      </a: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6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15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Navathe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Shamkant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50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Α3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22816" y="4797152"/>
            <a:ext cx="36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altLang="el-GR" b="1" dirty="0" smtClean="0">
                <a:latin typeface="+mn-lt"/>
                <a:cs typeface="Times New Roman" pitchFamily="18" charset="0"/>
              </a:rPr>
              <a:t>Σχήμα  </a:t>
            </a:r>
            <a:r>
              <a:rPr lang="el-GR" altLang="el-GR" dirty="0" smtClean="0">
                <a:latin typeface="+mn-lt"/>
                <a:cs typeface="Times New Roman" pitchFamily="18" charset="0"/>
              </a:rPr>
              <a:t> </a:t>
            </a:r>
            <a:endParaRPr lang="en-US" altLang="el-GR" dirty="0" smtClean="0">
              <a:latin typeface="+mn-lt"/>
              <a:cs typeface="Times New Roman" pitchFamily="18" charset="0"/>
            </a:endParaRPr>
          </a:p>
          <a:p>
            <a:pPr algn="r"/>
            <a:r>
              <a:rPr lang="el-GR" altLang="el-GR" dirty="0" smtClean="0">
                <a:latin typeface="+mn-lt"/>
                <a:cs typeface="Times New Roman" pitchFamily="18" charset="0"/>
              </a:rPr>
              <a:t>Απόσπασμα </a:t>
            </a:r>
            <a:r>
              <a:rPr lang="el-GR" altLang="el-GR" dirty="0">
                <a:latin typeface="+mn-lt"/>
                <a:cs typeface="Times New Roman" pitchFamily="18" charset="0"/>
              </a:rPr>
              <a:t>Μοντέλου της σχεσιακής Εκπαιδευτικής Βάσης δεδομένων που έχει περιττές επαναλήψεις στοιχείων</a:t>
            </a:r>
            <a:r>
              <a:rPr lang="el-GR" altLang="el-GR" dirty="0">
                <a:latin typeface="+mn-lt"/>
                <a:cs typeface="Arial" charset="0"/>
              </a:rPr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04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200" b="1" dirty="0" smtClean="0">
                <a:latin typeface="+mn-lt"/>
                <a:cs typeface="Arial" charset="0"/>
              </a:rPr>
              <a:t>Μηχανισμός Κύριου – Δευτερεύοντος κλειδιού και σημασία του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lnSpcReduction="10000"/>
          </a:bodyPr>
          <a:lstStyle/>
          <a:p>
            <a:pPr marL="0" indent="0" algn="l" eaLnBrk="1" hangingPunct="1">
              <a:buNone/>
            </a:pPr>
            <a:r>
              <a:rPr lang="el-GR" altLang="el-G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TABLE FOITHTES(EPWNYMO VARCHAR2(20) NOT NULL,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ONOMA VARCHAR2(20) NOT NULL,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ARITMHT NUMBER NOT NULL,                                          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EXAMHNO CHAR(3),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PRIMARY KEY(ARITMHT));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TABLE MATHIMATA(LEKTIKO VARCHAR2(20) NOT NULL,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KWD_MAT CHAR(3) NOT NULL,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PRIMARY KEY(KWD_MAT));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TABLE EGGRAFES(KWD_MAT NUMBER NOT NULL,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ARITMHT NUMBER NOT NULL,                                          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BATHMOS NUMBER,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PRIMARY KEY(KWD_MAT, ARITMHT)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FOREIGN KEY(ARITMHT)   REFERENCES FOITHTES(ARITMHT),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FOREIGN KEY(KWD_MAT) REFERENCES MATHIMATA(KWD_MAT));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TABLE KATHIGHTES(EPWNYMO_KAT VARCHAR2(20) NOT NULL,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ONOMA_KAT VARCHAR2(20) NOT NULL,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de-DE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DIEFTH_KAT VARCHAR2(40),</a:t>
            </a:r>
            <a:endParaRPr lang="en-US" altLang="el-GR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 eaLnBrk="1" hangingPunct="1">
              <a:buNone/>
            </a:pPr>
            <a:r>
              <a:rPr lang="de-DE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ARITMHT_KAT NUMBER NOT NULL,                                          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PRIMARY KEY(ARITMHT_KAT));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TABLE DIDASKEI(KWD_MAT CHAR(3) NOT NULL,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ARITMHT_KAT NUMBER NOT NULL,                                          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PRIMARY KEY(KWD_MAT, ARITMHT_KAT)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FOREIGN KEY(ARITMHT)   REFERENCES KATHIGHTES(ARITMHT_KAT),</a:t>
            </a:r>
          </a:p>
          <a:p>
            <a:pPr marL="0" indent="0" algn="l" eaLnBrk="1" hangingPunct="1">
              <a:buNone/>
            </a:pPr>
            <a:r>
              <a:rPr lang="en-US" altLang="el-G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FOREIGN KEY(KWD_MAT) REFERENCES MATHIMATA(KWD_MAT));</a:t>
            </a:r>
            <a:r>
              <a:rPr lang="el-GR" altLang="el-GR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60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Σειρά ορισμού και κατάργησης πινάκων</a:t>
            </a:r>
            <a:endParaRPr lang="el-GR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r>
              <a:rPr lang="el-GR" altLang="el-GR" sz="2000" dirty="0" smtClean="0">
                <a:cs typeface="Arial" charset="0"/>
              </a:rPr>
              <a:t>Στο παράδειγμά μας, ορίζουμε ολόκληρη τη βάση, το εννοιολογικό της σχήμα όπως λέμε</a:t>
            </a:r>
            <a:r>
              <a:rPr lang="en-US" altLang="el-GR" sz="2000" dirty="0" smtClean="0">
                <a:cs typeface="Arial" charset="0"/>
              </a:rPr>
              <a:t>. </a:t>
            </a:r>
            <a:r>
              <a:rPr lang="el-GR" altLang="el-GR" sz="2000" dirty="0" smtClean="0">
                <a:cs typeface="Arial" charset="0"/>
              </a:rPr>
              <a:t>Προσοχή! Έχει σημασία η σειρά ορισμού των πινάκων. Επίσης, αν θέλαμε να διαγράψουμε τους πίνακες της βάσης θα έπρεπε να δώσουμε τις εντολές κατάργησης πίνακα με συγκεκριμένη σειρά:</a:t>
            </a:r>
            <a:endParaRPr lang="en-US" altLang="el-GR" sz="2000" dirty="0" smtClean="0"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l-GR" altLang="el-GR" sz="1400" dirty="0" smtClean="0">
                <a:latin typeface="Arial" charset="0"/>
                <a:cs typeface="Arial" charset="0"/>
              </a:rPr>
              <a:t> </a:t>
            </a:r>
            <a:endParaRPr lang="en-US" alt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r>
              <a:rPr lang="en-US" altLang="el-G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 TABLE EGGRAFES;</a:t>
            </a:r>
          </a:p>
          <a:p>
            <a:pPr marL="0" indent="0" eaLnBrk="1" hangingPunct="1">
              <a:buNone/>
            </a:pPr>
            <a:endParaRPr lang="en-US" altLang="el-GR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r>
              <a:rPr lang="en-US" altLang="el-G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 TABLE DIDASKEI;</a:t>
            </a:r>
          </a:p>
          <a:p>
            <a:pPr marL="0" indent="0" eaLnBrk="1" hangingPunct="1">
              <a:buNone/>
            </a:pPr>
            <a:endParaRPr lang="en-US" altLang="el-GR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r>
              <a:rPr lang="en-US" altLang="el-G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 TABLE MATHIMATA;</a:t>
            </a:r>
          </a:p>
          <a:p>
            <a:pPr marL="0" indent="0" eaLnBrk="1" hangingPunct="1">
              <a:buNone/>
            </a:pPr>
            <a:endParaRPr lang="en-US" altLang="el-GR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r>
              <a:rPr lang="en-US" altLang="el-G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 TABLE FOITHTES;</a:t>
            </a:r>
          </a:p>
          <a:p>
            <a:pPr marL="0" indent="0" eaLnBrk="1" hangingPunct="1">
              <a:buNone/>
            </a:pPr>
            <a:endParaRPr lang="en-US" altLang="el-GR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r>
              <a:rPr lang="en-US" altLang="el-GR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 TABLE KATHIGHTES;</a:t>
            </a:r>
          </a:p>
          <a:p>
            <a:pPr marL="0" indent="0" eaLnBrk="1" hangingPunct="1">
              <a:buNone/>
            </a:pPr>
            <a:endParaRPr lang="el-GR" altLang="el-GR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28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600" b="1" dirty="0" smtClean="0">
                <a:latin typeface="+mn-lt"/>
                <a:cs typeface="Arial" charset="0"/>
              </a:rPr>
              <a:t>Εισαγωγή</a:t>
            </a:r>
            <a:r>
              <a:rPr lang="en-US" altLang="el-GR" sz="3600" b="1" dirty="0" smtClean="0">
                <a:latin typeface="+mn-lt"/>
                <a:cs typeface="Arial" charset="0"/>
              </a:rPr>
              <a:t> </a:t>
            </a:r>
            <a:r>
              <a:rPr lang="el-GR" altLang="el-GR" sz="3600" b="1" dirty="0" smtClean="0">
                <a:latin typeface="+mn-lt"/>
                <a:cs typeface="Arial" charset="0"/>
              </a:rPr>
              <a:t>στοιχείων</a:t>
            </a:r>
            <a:endParaRPr lang="el-GR" altLang="el-GR" sz="36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el-GR" altLang="el-GR" sz="2000" dirty="0" smtClean="0">
                <a:cs typeface="Arial" charset="0"/>
              </a:rPr>
              <a:t>Τέλος, αν θέλαμε να εισάγουμε στοιχεία στον πίνακα </a:t>
            </a: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DIDASKEI</a:t>
            </a:r>
            <a:r>
              <a:rPr lang="el-GR" altLang="el-GR" sz="2000" dirty="0" smtClean="0">
                <a:cs typeface="Arial" charset="0"/>
              </a:rPr>
              <a:t> και επειδή κατασκευάσαμε το μηχανισμό κύριου και ξένου κλειδιού πρέπει πρώτα να εισάγουμε στοιχεία στον πίνακα </a:t>
            </a: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KATHIGHTES</a:t>
            </a:r>
            <a:r>
              <a:rPr lang="el-GR" altLang="el-GR" sz="2000" dirty="0" smtClean="0">
                <a:cs typeface="Arial" charset="0"/>
              </a:rPr>
              <a:t>:</a:t>
            </a:r>
            <a:endParaRPr lang="en-US" altLang="el-GR" sz="2000" dirty="0" smtClean="0">
              <a:cs typeface="Times New Roman" pitchFamily="18" charset="0"/>
            </a:endParaRPr>
          </a:p>
          <a:p>
            <a:pPr algn="just" eaLnBrk="1" hangingPunct="1"/>
            <a:endParaRPr lang="en-US" altLang="el-GR" sz="1600" dirty="0" smtClean="0">
              <a:latin typeface="Arial" charset="0"/>
              <a:cs typeface="Arial" charset="0"/>
            </a:endParaRPr>
          </a:p>
          <a:p>
            <a:pPr marL="0" indent="0" algn="just" eaLnBrk="1" hangingPunct="1">
              <a:buNone/>
            </a:pPr>
            <a:r>
              <a:rPr lang="en-US" alt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INTO KATHIGHTES VALUES('Codd','Ted','Mass.',10);</a:t>
            </a:r>
          </a:p>
          <a:p>
            <a:pPr marL="0" indent="0" algn="just" eaLnBrk="1" hangingPunct="1">
              <a:buNone/>
            </a:pPr>
            <a:r>
              <a:rPr lang="en-US" alt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INTO KATHIGHTES VALUES('Ullman','Jeffrey','Calif.',20);</a:t>
            </a:r>
          </a:p>
          <a:p>
            <a:pPr marL="0" indent="0" algn="just" eaLnBrk="1" hangingPunct="1">
              <a:buNone/>
            </a:pPr>
            <a:r>
              <a:rPr lang="en-US" alt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INTO KATHIGHTES VALUES('Widom','Jennifer','Calif.',30);</a:t>
            </a:r>
          </a:p>
          <a:p>
            <a:pPr marL="0" indent="0" algn="just" eaLnBrk="1" hangingPunct="1">
              <a:buNone/>
            </a:pPr>
            <a:r>
              <a:rPr lang="en-US" alt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INTO KATHIGHTES VALUES('Elmasri','Ramez','Mass.',40);</a:t>
            </a:r>
          </a:p>
          <a:p>
            <a:pPr marL="0" indent="0" algn="just" eaLnBrk="1" hangingPunct="1">
              <a:buNone/>
            </a:pPr>
            <a:r>
              <a:rPr lang="en-US" alt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INTO KATHIGHTES VALUES('Navathe','Shamkant','Mass.',50);</a:t>
            </a:r>
          </a:p>
          <a:p>
            <a:pPr marL="0" indent="0" algn="just" eaLnBrk="1" hangingPunct="1">
              <a:buNone/>
            </a:pPr>
            <a:r>
              <a:rPr lang="en-US" alt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 algn="just" eaLnBrk="1" hangingPunct="1">
              <a:buNone/>
            </a:pPr>
            <a:r>
              <a:rPr lang="en-US" alt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INTO DIDASKEI VALUES('A1',10);</a:t>
            </a:r>
          </a:p>
          <a:p>
            <a:pPr marL="0" indent="0" algn="just" eaLnBrk="1" hangingPunct="1">
              <a:buNone/>
            </a:pPr>
            <a:r>
              <a:rPr lang="en-US" alt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INTO DIDASKEI VALUES('A5',10);</a:t>
            </a:r>
          </a:p>
          <a:p>
            <a:pPr marL="0" indent="0" algn="just" eaLnBrk="1" hangingPunct="1">
              <a:buNone/>
            </a:pPr>
            <a:r>
              <a:rPr lang="en-US" alt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INTO DIDASKEI VALUES('A8',20);</a:t>
            </a:r>
          </a:p>
          <a:p>
            <a:pPr marL="0" indent="0" algn="just" eaLnBrk="1" hangingPunct="1">
              <a:buNone/>
            </a:pPr>
            <a:r>
              <a:rPr lang="en-US" alt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INTO DIDASKEI VALUES('B5',20);</a:t>
            </a:r>
          </a:p>
          <a:p>
            <a:pPr marL="0" indent="0" algn="just" eaLnBrk="1" hangingPunct="1">
              <a:buNone/>
            </a:pPr>
            <a:r>
              <a:rPr lang="en-US" alt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INTO DIDASKEI VALUES('Ã1',20);</a:t>
            </a:r>
          </a:p>
          <a:p>
            <a:pPr marL="0" indent="0" algn="just" eaLnBrk="1" hangingPunct="1">
              <a:buNone/>
            </a:pPr>
            <a:r>
              <a:rPr lang="en-US" alt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INTO DIDASKEI VALUES('A4',30);</a:t>
            </a:r>
          </a:p>
          <a:p>
            <a:pPr marL="0" indent="0" algn="just" eaLnBrk="1" hangingPunct="1">
              <a:buNone/>
            </a:pPr>
            <a:r>
              <a:rPr lang="en-US" alt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INTO DIDASKEI VALUES('B2',30);</a:t>
            </a:r>
          </a:p>
          <a:p>
            <a:pPr marL="0" indent="0" algn="just" eaLnBrk="1" hangingPunct="1">
              <a:buNone/>
            </a:pPr>
            <a:r>
              <a:rPr lang="en-US" alt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INTO DIDASKEI VALUES('Ã3',40);</a:t>
            </a:r>
          </a:p>
          <a:p>
            <a:pPr marL="0" indent="0" algn="just" eaLnBrk="1" hangingPunct="1">
              <a:buNone/>
            </a:pPr>
            <a:r>
              <a:rPr lang="en-US" alt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INTO DIDASKEI VALUES('Ã7',40);</a:t>
            </a:r>
          </a:p>
          <a:p>
            <a:pPr marL="0" indent="0" algn="just" eaLnBrk="1" hangingPunct="1">
              <a:buNone/>
            </a:pPr>
            <a:r>
              <a:rPr lang="en-US" alt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INTO DIDASKEI VALUES('Ã6',50);</a:t>
            </a:r>
          </a:p>
          <a:p>
            <a:pPr marL="0" indent="0" algn="l" eaLnBrk="1" hangingPunct="1">
              <a:buNone/>
            </a:pPr>
            <a:r>
              <a:rPr lang="en-US" alt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INTO DIDASKEI VALUES('A3',50);</a:t>
            </a:r>
            <a:r>
              <a:rPr lang="el-GR" altLang="el-GR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97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600" b="1" dirty="0" smtClean="0">
                <a:latin typeface="+mn-lt"/>
                <a:cs typeface="Courier New" panose="02070309020205020404" pitchFamily="49" charset="0"/>
              </a:rPr>
              <a:t>Ευρετήριο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 marL="0" indent="0" algn="l" eaLnBrk="1" hangingPunct="1">
              <a:buNone/>
            </a:pPr>
            <a:r>
              <a:rPr lang="el-GR" altLang="el-GR" sz="2000" b="1" dirty="0" smtClean="0">
                <a:cs typeface="Arial" charset="0"/>
              </a:rPr>
              <a:t>Παράδειγμα</a:t>
            </a:r>
            <a:r>
              <a:rPr lang="en-US" altLang="el-GR" sz="2000" b="1" dirty="0" smtClean="0">
                <a:cs typeface="Arial" charset="0"/>
              </a:rPr>
              <a:t> </a:t>
            </a:r>
            <a:endParaRPr lang="en-US" altLang="el-GR" sz="2000" dirty="0" smtClean="0">
              <a:cs typeface="Times New Roman" pitchFamily="18" charset="0"/>
            </a:endParaRPr>
          </a:p>
          <a:p>
            <a:pPr marL="0" indent="0" algn="l" eaLnBrk="1" hangingPunct="1">
              <a:buNone/>
            </a:pP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CREATE TABLE KATHIGHTES(</a:t>
            </a:r>
          </a:p>
          <a:p>
            <a:pPr marL="0" indent="0" algn="l" eaLnBrk="1" hangingPunct="1">
              <a:buNone/>
            </a:pP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EPWNYMO_KAT VARCHAR2(20) NOT NULL,</a:t>
            </a:r>
            <a:r>
              <a:rPr lang="el-GR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 algn="l" eaLnBrk="1" hangingPunct="1">
              <a:buNone/>
            </a:pPr>
            <a:r>
              <a:rPr lang="el-GR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ONOMA_KAT VARCHAR2(20) NOT NULL,</a:t>
            </a:r>
          </a:p>
          <a:p>
            <a:pPr marL="0" indent="0" algn="l" eaLnBrk="1" hangingPunct="1">
              <a:buNone/>
            </a:pP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de-DE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DIEFTH_KAT VARCHAR2(40),</a:t>
            </a:r>
            <a:r>
              <a:rPr lang="el-GR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ARITMHT_KAT NUMBER NOT NULL,                                          </a:t>
            </a:r>
          </a:p>
          <a:p>
            <a:pPr marL="0" indent="0" algn="l" eaLnBrk="1" hangingPunct="1">
              <a:buNone/>
            </a:pP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l-GR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PRIMARY KEY(ARITMHT_KAT));</a:t>
            </a:r>
          </a:p>
          <a:p>
            <a:pPr marL="0" indent="0" algn="l" eaLnBrk="1" hangingPunct="1">
              <a:buNone/>
            </a:pPr>
            <a:r>
              <a:rPr lang="el-GR" altLang="el-GR" sz="2000" b="1" dirty="0" smtClean="0">
                <a:cs typeface="Arial" charset="0"/>
              </a:rPr>
              <a:t>Ζητούμενο η “επιτάχυνση” των αναζητήσεων</a:t>
            </a:r>
            <a:endParaRPr lang="en-US" altLang="el-GR" sz="2000" dirty="0" smtClean="0">
              <a:cs typeface="Times New Roman" pitchFamily="18" charset="0"/>
            </a:endParaRPr>
          </a:p>
          <a:p>
            <a:pPr marL="0" indent="0" algn="l" eaLnBrk="1" hangingPunct="1">
              <a:buNone/>
            </a:pP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* FROM KATHIGITES</a:t>
            </a:r>
          </a:p>
          <a:p>
            <a:pPr marL="0" indent="0" algn="l" eaLnBrk="1" hangingPunct="1">
              <a:buNone/>
            </a:pP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DIEFTH_KAT = ‘Mass.’;</a:t>
            </a:r>
          </a:p>
          <a:p>
            <a:pPr marL="0" indent="0" algn="l" eaLnBrk="1" hangingPunct="1">
              <a:buNone/>
            </a:pP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 </a:t>
            </a:r>
          </a:p>
          <a:p>
            <a:pPr marL="0" indent="0" algn="l" eaLnBrk="1" hangingPunct="1">
              <a:buNone/>
            </a:pP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EPWNYMO_KAT, ONOMA_KAT, DIEFTH_KAT</a:t>
            </a:r>
          </a:p>
          <a:p>
            <a:pPr marL="0" indent="0" algn="l" eaLnBrk="1" hangingPunct="1">
              <a:buNone/>
            </a:pP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KATHIGITES</a:t>
            </a:r>
          </a:p>
          <a:p>
            <a:pPr marL="0" indent="0" algn="l" eaLnBrk="1" hangingPunct="1">
              <a:buNone/>
            </a:pP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DIEFTH_KAT = ‘Mass.’;</a:t>
            </a:r>
          </a:p>
          <a:p>
            <a:pPr marL="0" indent="0">
              <a:buNone/>
            </a:pPr>
            <a:endParaRPr lang="el-GR" altLang="el-GR" sz="2000" b="1" smtClean="0">
              <a:cs typeface="Arial" charset="0"/>
            </a:endParaRPr>
          </a:p>
          <a:p>
            <a:pPr marL="0" indent="0">
              <a:buNone/>
            </a:pPr>
            <a:r>
              <a:rPr lang="el-GR" altLang="el-GR" sz="2000" b="1" smtClean="0">
                <a:cs typeface="Arial" charset="0"/>
              </a:rPr>
              <a:t>Δημιουργία ευρετηρίου</a:t>
            </a:r>
            <a:endParaRPr lang="el-GR" alt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 eaLnBrk="1" hangingPunct="1">
              <a:buNone/>
            </a:pP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INDEX LOCATION_IDX</a:t>
            </a:r>
          </a:p>
          <a:p>
            <a:pPr marL="0" indent="0" algn="l" eaLnBrk="1" hangingPunct="1">
              <a:buNone/>
            </a:pP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on KATHIGITES(</a:t>
            </a:r>
            <a:r>
              <a:rPr lang="en-US" altLang="el-G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diefth</a:t>
            </a: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 eaLnBrk="1" hangingPunct="1">
              <a:buNone/>
            </a:pPr>
            <a:endParaRPr lang="el-GR" altLang="el-GR" sz="20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84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Στόχος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cs typeface="Arial" charset="0"/>
              </a:rPr>
              <a:t>Κύριος στόχος του μαθήματος είναι να εφοδιάσει τους φοιτητές µε τις απαραίτητες γνώσεις έτσι ώστε να κατανοήσουν την τεχνολογία των σχεσιακών βάσεων δεδομένων και των σχεσιακών συστημάτων διαχείρισης βάσεων </a:t>
            </a:r>
            <a:r>
              <a:rPr lang="el-GR" sz="2400" dirty="0" smtClean="0">
                <a:cs typeface="Arial" charset="0"/>
              </a:rPr>
              <a:t>δεδομένων</a:t>
            </a:r>
            <a:r>
              <a:rPr lang="el-GR" sz="2400" dirty="0">
                <a:cs typeface="Arial" charset="0"/>
              </a:rPr>
              <a:t>. </a:t>
            </a:r>
          </a:p>
          <a:p>
            <a:pPr>
              <a:defRPr/>
            </a:pPr>
            <a:endParaRPr lang="el-GR" sz="2400" dirty="0">
              <a:cs typeface="Arial" charset="0"/>
            </a:endParaRPr>
          </a:p>
          <a:p>
            <a:pPr>
              <a:defRPr/>
            </a:pPr>
            <a:r>
              <a:rPr lang="el-GR" sz="2400" b="1" dirty="0"/>
              <a:t>Λέξεις κλειδιά:</a:t>
            </a:r>
            <a:endParaRPr lang="el-GR" sz="2400" dirty="0"/>
          </a:p>
          <a:p>
            <a:pPr marL="357188" indent="0">
              <a:buNone/>
              <a:defRPr/>
            </a:pPr>
            <a:r>
              <a:rPr lang="el-GR" sz="2400" dirty="0"/>
              <a:t>Σχεσιακές Βάσεις δεδομένων, Ανεξαρτησία δεδομένων, Κανόνες ακεραιότητας, Σχεσιακή </a:t>
            </a:r>
            <a:r>
              <a:rPr lang="el-GR" sz="2400" dirty="0" smtClean="0"/>
              <a:t>άλγεβρα, </a:t>
            </a:r>
            <a:r>
              <a:rPr lang="el-GR" sz="2400" dirty="0"/>
              <a:t>Γλώσσα SQL</a:t>
            </a:r>
            <a:endParaRPr lang="el-GR" sz="2400" dirty="0"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58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Πίνακας σχεσιακής Β.Δ.</a:t>
            </a:r>
            <a:endParaRPr lang="el-GR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74634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l-GR" altLang="el-GR" sz="1800" dirty="0" smtClean="0">
                <a:cs typeface="Arial" charset="0"/>
              </a:rPr>
              <a:t>Πίνακας της σχεσιακής Εκπαιδευτική Βάση δεδομένων με ευρετήριο που επιταχύνει αναζήτηση στοιχείων</a:t>
            </a:r>
            <a:r>
              <a:rPr lang="en-US" altLang="el-GR" sz="1800" dirty="0" smtClean="0">
                <a:cs typeface="Arial" charset="0"/>
              </a:rPr>
              <a:t> </a:t>
            </a:r>
            <a:r>
              <a:rPr lang="el-GR" altLang="el-GR" sz="1800" dirty="0" smtClean="0">
                <a:cs typeface="Arial" charset="0"/>
              </a:rPr>
              <a:t>βασιζόμενη στη διεύθυνση</a:t>
            </a:r>
            <a:r>
              <a:rPr lang="el-GR" altLang="el-GR" sz="1800" dirty="0"/>
              <a:t>.</a:t>
            </a:r>
            <a:endParaRPr lang="el-GR" altLang="el-GR" sz="1800" dirty="0" smtClean="0"/>
          </a:p>
        </p:txBody>
      </p:sp>
      <p:sp>
        <p:nvSpPr>
          <p:cNvPr id="34821" name="Text Box 112"/>
          <p:cNvSpPr txBox="1">
            <a:spLocks noChangeArrowheads="1"/>
          </p:cNvSpPr>
          <p:nvPr/>
        </p:nvSpPr>
        <p:spPr bwMode="auto">
          <a:xfrm>
            <a:off x="6796960" y="2852936"/>
            <a:ext cx="20955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800" dirty="0">
                <a:latin typeface="+mn-lt"/>
              </a:rPr>
              <a:t>Πίνακας «Καθηγητή»</a:t>
            </a:r>
          </a:p>
        </p:txBody>
      </p:sp>
      <p:sp>
        <p:nvSpPr>
          <p:cNvPr id="34822" name="Text Box 113"/>
          <p:cNvSpPr txBox="1">
            <a:spLocks noChangeArrowheads="1"/>
          </p:cNvSpPr>
          <p:nvPr/>
        </p:nvSpPr>
        <p:spPr bwMode="auto">
          <a:xfrm>
            <a:off x="4572000" y="5085184"/>
            <a:ext cx="22322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800">
                <a:latin typeface="+mn-lt"/>
              </a:rPr>
              <a:t>Ευρετήριο  «Διεύθυνση»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871717"/>
              </p:ext>
            </p:extLst>
          </p:nvPr>
        </p:nvGraphicFramePr>
        <p:xfrm>
          <a:off x="539552" y="1844824"/>
          <a:ext cx="6096000" cy="278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703522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Επώνυμο Καθηγητή</a:t>
                      </a:r>
                      <a:endParaRPr lang="en-US" altLang="el-GR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Όνομα Καθηγητή</a:t>
                      </a:r>
                      <a:endParaRPr lang="el-GR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Διεύθυνση Καθηγητή</a:t>
                      </a:r>
                      <a:endParaRPr lang="el-GR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Αριθμός Μητρώου Καθηγητή</a:t>
                      </a:r>
                      <a:endParaRPr lang="el-GR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219475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altLang="el-GR" sz="1800" dirty="0" err="1" smtClean="0">
                          <a:latin typeface="+mn-lt"/>
                          <a:cs typeface="Arial" charset="0"/>
                        </a:rPr>
                        <a:t>Codd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800" dirty="0" smtClean="0">
                          <a:latin typeface="+mn-lt"/>
                          <a:cs typeface="Arial" charset="0"/>
                        </a:rPr>
                        <a:t>Ted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800" dirty="0" smtClean="0">
                          <a:latin typeface="+mn-lt"/>
                          <a:cs typeface="Arial" charset="0"/>
                        </a:rPr>
                        <a:t>Mass</a:t>
                      </a:r>
                      <a:r>
                        <a:rPr lang="el-GR" altLang="el-GR" sz="18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10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</a:tr>
              <a:tr h="219475">
                <a:tc>
                  <a:txBody>
                    <a:bodyPr/>
                    <a:lstStyle/>
                    <a:p>
                      <a:r>
                        <a:rPr lang="en-US" altLang="el-GR" sz="1800" dirty="0" smtClean="0">
                          <a:latin typeface="+mn-lt"/>
                          <a:cs typeface="Arial" charset="0"/>
                        </a:rPr>
                        <a:t>Ullman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800" dirty="0" smtClean="0">
                          <a:latin typeface="+mn-lt"/>
                          <a:cs typeface="Arial" charset="0"/>
                        </a:rPr>
                        <a:t>Jeffrey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800" dirty="0" err="1" smtClean="0">
                          <a:latin typeface="+mn-lt"/>
                          <a:cs typeface="Arial" charset="0"/>
                        </a:rPr>
                        <a:t>Calif</a:t>
                      </a:r>
                      <a:r>
                        <a:rPr lang="el-GR" altLang="el-GR" sz="18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20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</a:tr>
              <a:tr h="378820">
                <a:tc>
                  <a:txBody>
                    <a:bodyPr/>
                    <a:lstStyle/>
                    <a:p>
                      <a:r>
                        <a:rPr lang="en-US" altLang="el-GR" sz="1800" dirty="0" err="1" smtClean="0">
                          <a:latin typeface="+mn-lt"/>
                          <a:cs typeface="Arial" charset="0"/>
                        </a:rPr>
                        <a:t>Widom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el-GR" sz="1800" dirty="0" smtClean="0">
                          <a:latin typeface="+mn-lt"/>
                          <a:cs typeface="Arial" charset="0"/>
                        </a:rPr>
                        <a:t>Jennifer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l-GR" sz="1800" dirty="0" err="1" smtClean="0">
                          <a:latin typeface="+mn-lt"/>
                          <a:cs typeface="Arial" charset="0"/>
                        </a:rPr>
                        <a:t>Calif</a:t>
                      </a:r>
                      <a:r>
                        <a:rPr lang="fr-FR" altLang="el-GR" sz="18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30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</a:tr>
              <a:tr h="378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l-GR" sz="1800" dirty="0" err="1" smtClean="0">
                          <a:latin typeface="+mn-lt"/>
                          <a:cs typeface="Arial" charset="0"/>
                        </a:rPr>
                        <a:t>Elmasri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800" dirty="0" err="1" smtClean="0">
                          <a:latin typeface="+mn-lt"/>
                          <a:cs typeface="Arial" charset="0"/>
                        </a:rPr>
                        <a:t>Ramez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800" dirty="0" smtClean="0">
                          <a:latin typeface="+mn-lt"/>
                          <a:cs typeface="Arial" charset="0"/>
                        </a:rPr>
                        <a:t>Mass.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40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</a:tr>
              <a:tr h="378820">
                <a:tc>
                  <a:txBody>
                    <a:bodyPr/>
                    <a:lstStyle/>
                    <a:p>
                      <a:r>
                        <a:rPr lang="en-US" altLang="el-GR" sz="1800" dirty="0" err="1" smtClean="0">
                          <a:latin typeface="+mn-lt"/>
                          <a:cs typeface="Arial" charset="0"/>
                        </a:rPr>
                        <a:t>Navathe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800" dirty="0" err="1" smtClean="0">
                          <a:latin typeface="+mn-lt"/>
                          <a:cs typeface="Arial" charset="0"/>
                        </a:rPr>
                        <a:t>Shamkant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800" dirty="0" smtClean="0">
                          <a:latin typeface="+mn-lt"/>
                          <a:cs typeface="Arial" charset="0"/>
                        </a:rPr>
                        <a:t>Mass</a:t>
                      </a:r>
                      <a:r>
                        <a:rPr lang="el-GR" altLang="el-GR" sz="18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</a:rPr>
                        <a:t>50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166900"/>
              </p:ext>
            </p:extLst>
          </p:nvPr>
        </p:nvGraphicFramePr>
        <p:xfrm>
          <a:off x="539552" y="4797152"/>
          <a:ext cx="39604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</a:tblGrid>
              <a:tr h="37084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Address</a:t>
                      </a:r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_</a:t>
                      </a:r>
                      <a:r>
                        <a:rPr lang="en-US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Index</a:t>
                      </a:r>
                      <a:endParaRPr lang="el-GR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Δείκτες στη βάση</a:t>
                      </a:r>
                      <a:endParaRPr lang="el-GR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800" dirty="0" smtClean="0">
                          <a:latin typeface="+mn-lt"/>
                          <a:cs typeface="Arial" charset="0"/>
                        </a:rPr>
                        <a:t>Mass</a:t>
                      </a:r>
                      <a:r>
                        <a:rPr lang="el-GR" altLang="el-GR" sz="18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dirty="0" smtClean="0">
                          <a:latin typeface="+mn-lt"/>
                          <a:cs typeface="Arial" charset="0"/>
                        </a:rPr>
                        <a:t>10, 40, 50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l-GR" sz="1800" dirty="0" err="1" smtClean="0">
                          <a:latin typeface="+mn-lt"/>
                          <a:cs typeface="Arial" charset="0"/>
                        </a:rPr>
                        <a:t>Calif</a:t>
                      </a:r>
                      <a:r>
                        <a:rPr lang="el-GR" altLang="el-GR" sz="18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dirty="0" smtClean="0">
                          <a:latin typeface="+mn-lt"/>
                          <a:cs typeface="Arial" charset="0"/>
                        </a:rPr>
                        <a:t>20, 30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74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>
                <a:latin typeface="+mn-lt"/>
                <a:cs typeface="Arial" charset="0"/>
              </a:rPr>
              <a:t>Ερώτηση (</a:t>
            </a:r>
            <a:r>
              <a:rPr lang="en-US" altLang="el-GR" sz="3600" dirty="0" smtClean="0">
                <a:latin typeface="+mn-lt"/>
                <a:cs typeface="Arial" charset="0"/>
              </a:rPr>
              <a:t>query</a:t>
            </a:r>
            <a:r>
              <a:rPr lang="el-GR" altLang="el-GR" sz="3600" dirty="0" smtClean="0">
                <a:latin typeface="+mn-lt"/>
                <a:cs typeface="Arial" charset="0"/>
              </a:rPr>
              <a:t>)</a:t>
            </a:r>
            <a:endParaRPr lang="el-GR" altLang="el-GR" sz="36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 eaLnBrk="1" hangingPunct="1">
              <a:buNone/>
            </a:pPr>
            <a:r>
              <a:rPr lang="el-GR" altLang="el-GR" sz="2000" b="1" dirty="0" smtClean="0">
                <a:cs typeface="Arial" charset="0"/>
              </a:rPr>
              <a:t>Παράδειγμα </a:t>
            </a:r>
            <a:endParaRPr lang="en-US" altLang="el-GR" sz="2000" b="1" dirty="0" smtClean="0">
              <a:cs typeface="Arial" charset="0"/>
            </a:endParaRPr>
          </a:p>
          <a:p>
            <a:pPr marL="0" indent="0" algn="l" eaLnBrk="1" hangingPunct="1">
              <a:buNone/>
            </a:pPr>
            <a:endParaRPr lang="en-US" altLang="el-GR" sz="1400" dirty="0" smtClean="0">
              <a:cs typeface="Times New Roman" pitchFamily="18" charset="0"/>
            </a:endParaRPr>
          </a:p>
          <a:p>
            <a:pPr marL="0" indent="0" algn="l" eaLnBrk="1" hangingPunct="1">
              <a:buNone/>
            </a:pPr>
            <a:r>
              <a:rPr lang="el-GR" altLang="el-GR" sz="2000" dirty="0" smtClean="0">
                <a:cs typeface="Arial" charset="0"/>
              </a:rPr>
              <a:t>Σύνθετη ερώτηση για τους πίνακες </a:t>
            </a: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KATHIGHTHS</a:t>
            </a: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DIDASKEI</a:t>
            </a: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MATHIMATA</a:t>
            </a: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altLang="el-GR" sz="2000" dirty="0" smtClean="0">
                <a:cs typeface="Arial" charset="0"/>
              </a:rPr>
              <a:t>της απλουστευμένης εκπαιδευτικής βάσης δεδομένων που η απάντησή της απαιτεί σύνδεση (</a:t>
            </a:r>
            <a:r>
              <a:rPr lang="en-US" altLang="el-GR" sz="2000" dirty="0" smtClean="0">
                <a:cs typeface="Arial" charset="0"/>
              </a:rPr>
              <a:t>join</a:t>
            </a:r>
            <a:r>
              <a:rPr lang="el-GR" altLang="el-GR" sz="2000" dirty="0" smtClean="0">
                <a:cs typeface="Arial" charset="0"/>
              </a:rPr>
              <a:t>) των πινάκων. Διαφορετικά η απάντηση λανθασμένα βασίζεται σε καρτεσιανό γινόμενο.</a:t>
            </a:r>
            <a:endParaRPr lang="en-US" altLang="el-GR" sz="2000" dirty="0" smtClean="0">
              <a:cs typeface="Times New Roman" pitchFamily="18" charset="0"/>
            </a:endParaRPr>
          </a:p>
          <a:p>
            <a:pPr marL="0" indent="0" algn="l" eaLnBrk="1" hangingPunct="1">
              <a:buNone/>
            </a:pPr>
            <a:r>
              <a:rPr lang="el-GR" altLang="el-GR" sz="1600" dirty="0" smtClean="0">
                <a:latin typeface="Arial" charset="0"/>
                <a:cs typeface="Arial" charset="0"/>
              </a:rPr>
              <a:t> </a:t>
            </a:r>
            <a:endParaRPr lang="en-US" altLang="el-GR" sz="1600" dirty="0" smtClean="0">
              <a:cs typeface="Times New Roman" pitchFamily="18" charset="0"/>
            </a:endParaRPr>
          </a:p>
          <a:p>
            <a:pPr marL="0" indent="0" algn="l" eaLnBrk="1" hangingPunct="1">
              <a:buNone/>
            </a:pP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KATHIGHTHS.EPWNYMO_KAT, ONOMA_KAT, </a:t>
            </a:r>
          </a:p>
          <a:p>
            <a:pPr marL="0" indent="0" algn="l" eaLnBrk="1" hangingPunct="1">
              <a:buNone/>
            </a:pP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de-DE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DIEFTH_KAT,  DIDASKEI.KWD_MAT, LEKTIKO</a:t>
            </a:r>
            <a:endParaRPr lang="en-US" alt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 eaLnBrk="1" hangingPunct="1">
              <a:buNone/>
            </a:pPr>
            <a:r>
              <a:rPr lang="de-DE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   KATHIGHTHS, DIDASKEI, MATHIMATA</a:t>
            </a:r>
            <a:endParaRPr lang="en-US" altLang="el-GR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 eaLnBrk="1" hangingPunct="1">
              <a:buNone/>
            </a:pPr>
            <a:r>
              <a:rPr lang="de-DE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de-DE" altLang="el-GR" sz="1600" b="1" dirty="0" smtClean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KATHIGHTHS.ARITMHT_KAT=DIDASKEI.ARITMHT_KAT</a:t>
            </a:r>
            <a:endParaRPr lang="en-US" altLang="el-GR" sz="1600" b="1" dirty="0" smtClean="0">
              <a:solidFill>
                <a:srgbClr val="82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 eaLnBrk="1" hangingPunct="1">
              <a:buNone/>
            </a:pPr>
            <a:r>
              <a:rPr lang="en-US" altLang="el-GR" sz="1600" b="1" dirty="0" smtClean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     D</a:t>
            </a:r>
            <a:r>
              <a:rPr lang="el-GR" altLang="el-GR" sz="1600" b="1" dirty="0" smtClean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Ι</a:t>
            </a:r>
            <a:r>
              <a:rPr lang="en-US" altLang="el-GR" sz="1600" b="1" dirty="0" smtClean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DASKEI.KWD_MAT = MATHIMATA.KWD_MAT</a:t>
            </a:r>
          </a:p>
          <a:p>
            <a:pPr marL="0" indent="0" algn="l" eaLnBrk="1" hangingPunct="1">
              <a:buNone/>
            </a:pP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     EPWNYMO_KAT = ‘</a:t>
            </a:r>
            <a:r>
              <a:rPr lang="en-US" altLang="el-GR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Codd</a:t>
            </a: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’;</a:t>
            </a:r>
          </a:p>
          <a:p>
            <a:pPr marL="0" indent="0" algn="l" eaLnBrk="1" hangingPunct="1">
              <a:buNone/>
            </a:pP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ORDER BY LEKTIKO;</a:t>
            </a:r>
          </a:p>
          <a:p>
            <a:pPr marL="0" indent="0" algn="l" eaLnBrk="1" hangingPunct="1">
              <a:buNone/>
            </a:pPr>
            <a:r>
              <a:rPr lang="en-US" altLang="el-GR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 algn="l" eaLnBrk="1" hangingPunct="1">
              <a:buNone/>
            </a:pPr>
            <a:endParaRPr lang="el-GR" altLang="el-GR" sz="1400" b="1" dirty="0" smtClean="0">
              <a:latin typeface="Arial" charset="0"/>
            </a:endParaRPr>
          </a:p>
          <a:p>
            <a:pPr marL="0" indent="0" algn="l" eaLnBrk="1" hangingPunct="1">
              <a:buNone/>
            </a:pPr>
            <a:endParaRPr lang="el-GR" altLang="el-GR" sz="1400" b="1" dirty="0" smtClean="0">
              <a:latin typeface="Arial" charset="0"/>
            </a:endParaRPr>
          </a:p>
          <a:p>
            <a:pPr marL="0" indent="0" algn="l" eaLnBrk="1" hangingPunct="1">
              <a:buNone/>
            </a:pPr>
            <a:endParaRPr lang="el-GR" altLang="el-GR" sz="1400" b="1" dirty="0" smtClean="0">
              <a:latin typeface="Arial" charset="0"/>
            </a:endParaRP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1862138" y="1709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6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Ερώτηση με παράδειγμα</a:t>
            </a:r>
            <a:br>
              <a:rPr lang="el-GR" dirty="0"/>
            </a:br>
            <a:r>
              <a:rPr lang="el-GR" dirty="0" smtClean="0"/>
              <a:t>(</a:t>
            </a:r>
            <a:r>
              <a:rPr lang="el-GR" dirty="0" err="1"/>
              <a:t>query</a:t>
            </a:r>
            <a:r>
              <a:rPr lang="el-GR" dirty="0"/>
              <a:t> </a:t>
            </a:r>
            <a:r>
              <a:rPr lang="el-GR" dirty="0" err="1"/>
              <a:t>by</a:t>
            </a:r>
            <a:r>
              <a:rPr lang="el-GR" dirty="0"/>
              <a:t> </a:t>
            </a:r>
            <a:r>
              <a:rPr lang="el-GR" dirty="0" err="1"/>
              <a:t>form</a:t>
            </a:r>
            <a:r>
              <a:rPr lang="el-GR" dirty="0"/>
              <a:t>) </a:t>
            </a:r>
          </a:p>
        </p:txBody>
      </p:sp>
      <p:pic>
        <p:nvPicPr>
          <p:cNvPr id="36867" name="Picture 5" descr="Q_Select_Apl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1643655"/>
            <a:ext cx="67818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92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600" b="1" dirty="0" smtClean="0">
                <a:latin typeface="+mn-lt"/>
                <a:cs typeface="Arial" charset="0"/>
              </a:rPr>
              <a:t>Φόρμες (ή ηλεκτρονικές οθόνες)</a:t>
            </a:r>
            <a:endParaRPr lang="el-GR" altLang="el-GR" sz="36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 eaLnBrk="1" hangingPunct="1">
              <a:buNone/>
            </a:pPr>
            <a:r>
              <a:rPr lang="el-GR" altLang="el-GR" sz="2000" b="1" dirty="0" smtClean="0">
                <a:cs typeface="Arial" charset="0"/>
              </a:rPr>
              <a:t>Παράδειγμα </a:t>
            </a:r>
            <a:endParaRPr lang="el-GR" altLang="el-GR" sz="2000" b="1" dirty="0" smtClean="0"/>
          </a:p>
          <a:p>
            <a:pPr marL="0" indent="0" algn="l" eaLnBrk="1" hangingPunct="1">
              <a:buNone/>
            </a:pPr>
            <a:r>
              <a:rPr lang="el-GR" altLang="el-GR" sz="2000" dirty="0" smtClean="0">
                <a:cs typeface="Arial" charset="0"/>
              </a:rPr>
              <a:t>Κατασκευάστηκε σε ελάχιστο χρόνο με χρήση παλαιότερου εργαλείου που συνόδευε το προϊόν της </a:t>
            </a:r>
            <a:r>
              <a:rPr lang="en-US" altLang="el-GR" sz="2000" dirty="0" smtClean="0">
                <a:cs typeface="Arial" charset="0"/>
              </a:rPr>
              <a:t>Oracle</a:t>
            </a:r>
            <a:r>
              <a:rPr lang="el-GR" altLang="el-GR" sz="2000" dirty="0" smtClean="0">
                <a:cs typeface="Arial" charset="0"/>
              </a:rPr>
              <a:t>.</a:t>
            </a:r>
            <a:r>
              <a:rPr lang="en-US" altLang="el-GR" sz="2000" dirty="0" smtClean="0">
                <a:cs typeface="Arial" charset="0"/>
              </a:rPr>
              <a:t> </a:t>
            </a:r>
            <a:r>
              <a:rPr lang="el-GR" altLang="el-GR" sz="2000" dirty="0" smtClean="0">
                <a:cs typeface="Arial" charset="0"/>
              </a:rPr>
              <a:t>Στη συγκεκριμένη φόρμα απόσπασμα του προγράμματος που έγραψε ο σχεδιαστής είναι το εξής:</a:t>
            </a:r>
            <a:endParaRPr lang="en-US" altLang="el-GR" sz="2000" dirty="0" smtClean="0">
              <a:cs typeface="Times New Roman" pitchFamily="18" charset="0"/>
            </a:endParaRPr>
          </a:p>
          <a:p>
            <a:pPr marL="0" indent="0" algn="l" eaLnBrk="1" hangingPunct="1">
              <a:buNone/>
            </a:pPr>
            <a:r>
              <a:rPr lang="el-GR" altLang="el-GR" sz="2000" dirty="0" smtClean="0">
                <a:cs typeface="Arial" charset="0"/>
              </a:rPr>
              <a:t> </a:t>
            </a:r>
            <a:endParaRPr lang="en-US" altLang="el-GR" sz="2000" dirty="0" smtClean="0">
              <a:cs typeface="Times New Roman" pitchFamily="18" charset="0"/>
            </a:endParaRPr>
          </a:p>
          <a:p>
            <a:pPr marL="0" indent="0" algn="l" eaLnBrk="1" hangingPunct="1">
              <a:buNone/>
            </a:pP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EPWNYMO_KAT</a:t>
            </a:r>
          </a:p>
          <a:p>
            <a:pPr marL="0" indent="0" algn="l" eaLnBrk="1" hangingPunct="1">
              <a:buNone/>
            </a:pP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INTO :EPWNYMO_KAT</a:t>
            </a:r>
          </a:p>
          <a:p>
            <a:pPr marL="0" indent="0" algn="l" eaLnBrk="1" hangingPunct="1">
              <a:buNone/>
            </a:pP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 KATHIGHTES</a:t>
            </a:r>
          </a:p>
          <a:p>
            <a:pPr marL="0" indent="0" algn="l" eaLnBrk="1" hangingPunct="1">
              <a:buNone/>
            </a:pP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ARITMHT_KAT=:ARITMHT_KAT;</a:t>
            </a:r>
            <a:endParaRPr lang="en-US" alt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 eaLnBrk="1" hangingPunct="1">
              <a:buNone/>
            </a:pPr>
            <a:r>
              <a:rPr lang="en-US" altLang="el-GR" sz="2000" dirty="0" smtClean="0">
                <a:cs typeface="Arial" charset="0"/>
              </a:rPr>
              <a:t> </a:t>
            </a:r>
            <a:endParaRPr lang="en-US" altLang="el-GR" sz="2000" dirty="0" smtClean="0">
              <a:cs typeface="Times New Roman" pitchFamily="18" charset="0"/>
            </a:endParaRPr>
          </a:p>
          <a:p>
            <a:pPr marL="0" indent="0" algn="l" eaLnBrk="1" hangingPunct="1">
              <a:buNone/>
            </a:pPr>
            <a:r>
              <a:rPr lang="el-GR" altLang="el-GR" sz="2000" dirty="0" smtClean="0">
                <a:cs typeface="Arial" charset="0"/>
              </a:rPr>
              <a:t> </a:t>
            </a:r>
            <a:endParaRPr lang="el-GR" altLang="el-GR" sz="2000" dirty="0" smtClean="0"/>
          </a:p>
          <a:p>
            <a:pPr marL="0" indent="0" algn="l" eaLnBrk="1" hangingPunct="1">
              <a:buNone/>
            </a:pPr>
            <a:endParaRPr lang="el-GR" altLang="el-GR" sz="2000" dirty="0" smtClean="0"/>
          </a:p>
          <a:p>
            <a:pPr marL="0" indent="0" algn="l" eaLnBrk="1" hangingPunct="1">
              <a:buNone/>
            </a:pPr>
            <a:endParaRPr lang="el-GR" altLang="el-GR" sz="2000" dirty="0" smtClean="0"/>
          </a:p>
          <a:p>
            <a:pPr marL="0" indent="0" algn="l" eaLnBrk="1" hangingPunct="1">
              <a:buNone/>
            </a:pPr>
            <a:r>
              <a:rPr lang="el-GR" altLang="el-GR" sz="2000" dirty="0" smtClean="0">
                <a:cs typeface="Arial" charset="0"/>
              </a:rPr>
              <a:t>Ηλεκτρονική φόρμα διαχείρισης του πίνακα </a:t>
            </a:r>
            <a:r>
              <a:rPr lang="en-US" altLang="el-GR" sz="2000" dirty="0" smtClean="0">
                <a:cs typeface="Arial" charset="0"/>
              </a:rPr>
              <a:t>DIDASKEI</a:t>
            </a:r>
            <a:r>
              <a:rPr lang="el-GR" altLang="el-GR" sz="2000" dirty="0" smtClean="0">
                <a:cs typeface="Arial" charset="0"/>
              </a:rPr>
              <a:t> της σχεσιακής</a:t>
            </a:r>
            <a:r>
              <a:rPr lang="en-US" altLang="el-GR" sz="2000" dirty="0" smtClean="0">
                <a:cs typeface="Arial" charset="0"/>
              </a:rPr>
              <a:t> </a:t>
            </a:r>
            <a:r>
              <a:rPr lang="el-GR" altLang="el-GR" sz="2000" dirty="0" smtClean="0">
                <a:cs typeface="Arial" charset="0"/>
              </a:rPr>
              <a:t>Εκπαιδευτικής Βάσης δεδομένων. </a:t>
            </a:r>
            <a:endParaRPr lang="en-US" altLang="el-GR" sz="2000" dirty="0" smtClean="0"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l-GR" altLang="el-GR" sz="2000" dirty="0" smtClean="0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2771775" y="2238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l-GR"/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0440" y="2636912"/>
            <a:ext cx="4385320" cy="290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010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sz="3600" b="1" dirty="0" err="1" smtClean="0">
                <a:latin typeface="+mn-lt"/>
                <a:cs typeface="Times New Roman" pitchFamily="18" charset="0"/>
              </a:rPr>
              <a:t>Κρίσιμ</a:t>
            </a:r>
            <a:r>
              <a:rPr lang="el-GR" altLang="el-GR" sz="3600" b="1" dirty="0" smtClean="0">
                <a:latin typeface="+mn-lt"/>
                <a:cs typeface="Times New Roman" pitchFamily="18" charset="0"/>
              </a:rPr>
              <a:t>ο</a:t>
            </a:r>
            <a:r>
              <a:rPr lang="en-US" altLang="el-GR" sz="3600" b="1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el-GR" sz="3600" b="1" dirty="0" err="1" smtClean="0">
                <a:latin typeface="+mn-lt"/>
                <a:cs typeface="Times New Roman" pitchFamily="18" charset="0"/>
              </a:rPr>
              <a:t>σημεί</a:t>
            </a:r>
            <a:r>
              <a:rPr lang="el-GR" altLang="el-GR" sz="3600" dirty="0">
                <a:latin typeface="+mn-lt"/>
                <a:cs typeface="Times New Roman" pitchFamily="18" charset="0"/>
              </a:rPr>
              <a:t>ο</a:t>
            </a:r>
            <a:endParaRPr lang="el-GR" altLang="el-GR" sz="3600" b="1" dirty="0" smtClean="0">
              <a:latin typeface="+mn-lt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38361" y="982280"/>
            <a:ext cx="8229600" cy="555848"/>
          </a:xfrm>
        </p:spPr>
        <p:txBody>
          <a:bodyPr>
            <a:noAutofit/>
          </a:bodyPr>
          <a:lstStyle/>
          <a:p>
            <a:pPr marL="0" indent="0" algn="l" eaLnBrk="1" hangingPunct="1">
              <a:buNone/>
            </a:pPr>
            <a:r>
              <a:rPr lang="el-GR" altLang="el-GR" sz="1800" b="1" dirty="0" smtClean="0">
                <a:cs typeface="Arial" charset="0"/>
              </a:rPr>
              <a:t>Τι είναι κύριο κλειδί; Βρείτε το κύριο κλειδί  στους παρακάτω πίνακες.  Τι λέτε για τον πίνακα </a:t>
            </a:r>
            <a:r>
              <a:rPr lang="en-US" altLang="el-GR" sz="1800" b="1" dirty="0" smtClean="0">
                <a:cs typeface="Arial" charset="0"/>
              </a:rPr>
              <a:t>shipment;</a:t>
            </a:r>
            <a:r>
              <a:rPr lang="el-GR" altLang="el-GR" sz="1800" b="1" dirty="0" smtClean="0">
                <a:cs typeface="Times New Roman" pitchFamily="18" charset="0"/>
              </a:rPr>
              <a:t> </a:t>
            </a:r>
            <a:r>
              <a:rPr lang="en-US" altLang="el-GR" sz="1800" b="1" dirty="0" smtClean="0">
                <a:cs typeface="Times New Roman" pitchFamily="18" charset="0"/>
              </a:rPr>
              <a:t>                                       </a:t>
            </a:r>
          </a:p>
        </p:txBody>
      </p:sp>
      <p:sp>
        <p:nvSpPr>
          <p:cNvPr id="38919" name="Text Box 183"/>
          <p:cNvSpPr txBox="1">
            <a:spLocks noChangeArrowheads="1"/>
          </p:cNvSpPr>
          <p:nvPr/>
        </p:nvSpPr>
        <p:spPr bwMode="auto">
          <a:xfrm>
            <a:off x="1097683" y="1906747"/>
            <a:ext cx="182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l-GR" altLang="el-GR" sz="1800" dirty="0">
                <a:latin typeface="+mn-lt"/>
              </a:rPr>
              <a:t>Προμηθευτές </a:t>
            </a:r>
            <a:r>
              <a:rPr lang="en-US" altLang="el-GR" sz="1800" dirty="0">
                <a:latin typeface="+mn-lt"/>
              </a:rPr>
              <a:t>(SUPPLIERS)</a:t>
            </a:r>
            <a:endParaRPr lang="el-GR" altLang="el-GR" sz="1800" dirty="0">
              <a:latin typeface="+mn-lt"/>
            </a:endParaRPr>
          </a:p>
        </p:txBody>
      </p:sp>
      <p:sp>
        <p:nvSpPr>
          <p:cNvPr id="38920" name="Text Box 184"/>
          <p:cNvSpPr txBox="1">
            <a:spLocks noChangeArrowheads="1"/>
          </p:cNvSpPr>
          <p:nvPr/>
        </p:nvSpPr>
        <p:spPr bwMode="auto">
          <a:xfrm>
            <a:off x="677325" y="3429000"/>
            <a:ext cx="22379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l-GR" altLang="el-GR" sz="1800">
                <a:latin typeface="+mn-lt"/>
              </a:rPr>
              <a:t>Ανταλλακτικά </a:t>
            </a:r>
            <a:r>
              <a:rPr lang="en-US" altLang="el-GR" sz="1800">
                <a:latin typeface="+mn-lt"/>
              </a:rPr>
              <a:t>(PARTS)</a:t>
            </a:r>
            <a:endParaRPr lang="el-GR" altLang="el-GR" sz="1800">
              <a:latin typeface="+mn-lt"/>
            </a:endParaRPr>
          </a:p>
        </p:txBody>
      </p:sp>
      <p:sp>
        <p:nvSpPr>
          <p:cNvPr id="38921" name="Text Box 185"/>
          <p:cNvSpPr txBox="1">
            <a:spLocks noChangeArrowheads="1"/>
          </p:cNvSpPr>
          <p:nvPr/>
        </p:nvSpPr>
        <p:spPr bwMode="auto">
          <a:xfrm>
            <a:off x="761243" y="5301208"/>
            <a:ext cx="21602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l-GR" altLang="el-GR" sz="1800" dirty="0">
                <a:latin typeface="+mn-lt"/>
              </a:rPr>
              <a:t>Εφοδιασμός </a:t>
            </a:r>
            <a:r>
              <a:rPr lang="en-US" altLang="el-GR" sz="1800" dirty="0">
                <a:latin typeface="+mn-lt"/>
              </a:rPr>
              <a:t>(SHIPMENT)</a:t>
            </a:r>
            <a:endParaRPr lang="el-GR" altLang="el-GR" sz="18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3592" y="1524000"/>
            <a:ext cx="233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b="1" dirty="0">
                <a:solidFill>
                  <a:srgbClr val="820000"/>
                </a:solidFill>
                <a:latin typeface="+mn-lt"/>
                <a:cs typeface="Times New Roman" pitchFamily="18" charset="0"/>
              </a:rPr>
              <a:t> </a:t>
            </a:r>
            <a:r>
              <a:rPr lang="el-GR" altLang="el-GR" b="1" dirty="0">
                <a:solidFill>
                  <a:srgbClr val="820000"/>
                </a:solidFill>
                <a:latin typeface="+mn-lt"/>
                <a:cs typeface="Arial" charset="0"/>
              </a:rPr>
              <a:t>Βάση ανταλλακτικών</a:t>
            </a:r>
            <a:r>
              <a:rPr lang="el-GR" altLang="el-GR" b="1" dirty="0">
                <a:solidFill>
                  <a:srgbClr val="820000"/>
                </a:solidFill>
                <a:latin typeface="+mn-lt"/>
              </a:rPr>
              <a:t> </a:t>
            </a:r>
            <a:endParaRPr lang="el-GR" b="1" dirty="0">
              <a:solidFill>
                <a:srgbClr val="820000"/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927415"/>
              </p:ext>
            </p:extLst>
          </p:nvPr>
        </p:nvGraphicFramePr>
        <p:xfrm>
          <a:off x="2901223" y="1412776"/>
          <a:ext cx="6096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78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Κωδικός(</a:t>
                      </a:r>
                      <a:r>
                        <a:rPr lang="en-US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SN</a:t>
                      </a:r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0)</a:t>
                      </a:r>
                      <a:endParaRPr lang="el-GR" sz="14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Επωνυμία(</a:t>
                      </a:r>
                      <a:r>
                        <a:rPr lang="en-US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SNAME</a:t>
                      </a:r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)</a:t>
                      </a:r>
                      <a:endParaRPr lang="el-GR" sz="14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έδρα</a:t>
                      </a:r>
                      <a:r>
                        <a:rPr lang="en-US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(SCITY)</a:t>
                      </a:r>
                      <a:endParaRPr lang="el-GR" sz="14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178970"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S010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FIAT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400" dirty="0" smtClean="0">
                          <a:latin typeface="+mn-lt"/>
                          <a:cs typeface="Times New Roman" pitchFamily="18" charset="0"/>
                        </a:rPr>
                        <a:t>ΛΟΝΔΙΝΟ</a:t>
                      </a:r>
                      <a:endParaRPr lang="el-GR" sz="1400" dirty="0"/>
                    </a:p>
                  </a:txBody>
                  <a:tcPr/>
                </a:tc>
              </a:tr>
              <a:tr h="178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S020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OPEL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400" dirty="0" smtClean="0">
                          <a:latin typeface="+mn-lt"/>
                          <a:cs typeface="Times New Roman" pitchFamily="18" charset="0"/>
                        </a:rPr>
                        <a:t>ΠΑΡΙΣΙ</a:t>
                      </a:r>
                      <a:endParaRPr lang="el-GR" sz="1400" dirty="0"/>
                    </a:p>
                  </a:txBody>
                  <a:tcPr/>
                </a:tc>
              </a:tr>
              <a:tr h="178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S0</a:t>
                      </a:r>
                      <a:r>
                        <a:rPr lang="el-GR" altLang="el-GR" sz="1400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FORD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400" dirty="0" smtClean="0">
                          <a:latin typeface="+mn-lt"/>
                          <a:cs typeface="Times New Roman" pitchFamily="18" charset="0"/>
                        </a:rPr>
                        <a:t>ΠΑΡΙΣΙ</a:t>
                      </a:r>
                      <a:endParaRPr lang="el-GR" sz="1400" dirty="0"/>
                    </a:p>
                  </a:txBody>
                  <a:tcPr/>
                </a:tc>
              </a:tr>
              <a:tr h="178970"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S040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PORCHE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400" dirty="0" smtClean="0">
                          <a:latin typeface="+mn-lt"/>
                          <a:cs typeface="Times New Roman" pitchFamily="18" charset="0"/>
                        </a:rPr>
                        <a:t>ΑΘΗΝΑ</a:t>
                      </a:r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287564"/>
              </p:ext>
            </p:extLst>
          </p:nvPr>
        </p:nvGraphicFramePr>
        <p:xfrm>
          <a:off x="2901223" y="2924944"/>
          <a:ext cx="6096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PNO</a:t>
                      </a:r>
                      <a:endParaRPr lang="el-GR" sz="14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PNAME</a:t>
                      </a:r>
                      <a:endParaRPr lang="el-GR" sz="14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PCOLOR</a:t>
                      </a:r>
                      <a:endParaRPr lang="el-GR" sz="14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PCITY</a:t>
                      </a:r>
                      <a:endParaRPr lang="el-GR" sz="14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P0100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ΒΙΔΑ Α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400" dirty="0" smtClean="0">
                          <a:latin typeface="+mn-lt"/>
                          <a:cs typeface="Times New Roman" pitchFamily="18" charset="0"/>
                        </a:rPr>
                        <a:t>ΚΟΚΚΙΝΗ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Times New Roman" pitchFamily="18" charset="0"/>
                        </a:rPr>
                        <a:t>ΛΟΝΔΙΝΟ</a:t>
                      </a:r>
                      <a:endParaRPr lang="el-GR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P0</a:t>
                      </a:r>
                      <a:r>
                        <a:rPr lang="el-GR" altLang="el-GR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00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ΒΙΔΑ </a:t>
                      </a:r>
                      <a:r>
                        <a:rPr lang="el-GR" altLang="el-GR" sz="1400" dirty="0" smtClean="0">
                          <a:latin typeface="+mn-lt"/>
                          <a:cs typeface="Times New Roman" pitchFamily="18" charset="0"/>
                        </a:rPr>
                        <a:t>Β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400" dirty="0" smtClean="0">
                          <a:latin typeface="+mn-lt"/>
                          <a:cs typeface="Times New Roman" pitchFamily="18" charset="0"/>
                        </a:rPr>
                        <a:t>ΚΟΚΚΙΝΗ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ΠΑΡΙΣΙ</a:t>
                      </a:r>
                      <a:endParaRPr lang="el-GR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P0</a:t>
                      </a:r>
                      <a:r>
                        <a:rPr lang="el-GR" altLang="el-GR" sz="1400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00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ΒΙΔΑ C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400" dirty="0" smtClean="0">
                          <a:latin typeface="+mn-lt"/>
                          <a:cs typeface="Times New Roman" pitchFamily="18" charset="0"/>
                        </a:rPr>
                        <a:t>ΚΟΚΚΙΝΗ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Times New Roman" pitchFamily="18" charset="0"/>
                        </a:rPr>
                        <a:t>ΡΩΜΗ</a:t>
                      </a:r>
                      <a:endParaRPr lang="el-GR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P0</a:t>
                      </a:r>
                      <a:r>
                        <a:rPr lang="el-GR" altLang="el-GR" sz="14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00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ΒΙΔΑ C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Times New Roman" pitchFamily="18" charset="0"/>
                        </a:rPr>
                        <a:t>ΚΙΤΡΙΝΗ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Times New Roman" pitchFamily="18" charset="0"/>
                        </a:rPr>
                        <a:t>ΛΟΝΔΙΝΟ</a:t>
                      </a:r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921417"/>
              </p:ext>
            </p:extLst>
          </p:nvPr>
        </p:nvGraphicFramePr>
        <p:xfrm>
          <a:off x="2901223" y="4509120"/>
          <a:ext cx="60960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18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SNO</a:t>
                      </a:r>
                      <a:endParaRPr lang="el-GR" sz="14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PNO </a:t>
                      </a:r>
                      <a:endParaRPr lang="el-GR" sz="14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QTY</a:t>
                      </a:r>
                      <a:endParaRPr lang="el-GR" sz="14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118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S010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P0100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300</a:t>
                      </a:r>
                      <a:endParaRPr lang="el-GR" sz="1400" dirty="0"/>
                    </a:p>
                  </a:txBody>
                  <a:tcPr/>
                </a:tc>
              </a:tr>
              <a:tr h="118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S010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P0200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200</a:t>
                      </a:r>
                      <a:endParaRPr lang="el-GR" sz="1400" dirty="0"/>
                    </a:p>
                  </a:txBody>
                  <a:tcPr/>
                </a:tc>
              </a:tr>
              <a:tr h="118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S010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P0300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400</a:t>
                      </a:r>
                      <a:endParaRPr lang="el-GR" sz="1400" dirty="0"/>
                    </a:p>
                  </a:txBody>
                  <a:tcPr/>
                </a:tc>
              </a:tr>
              <a:tr h="118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S020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P0100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300</a:t>
                      </a:r>
                      <a:endParaRPr lang="el-GR" sz="1400" dirty="0"/>
                    </a:p>
                  </a:txBody>
                  <a:tcPr/>
                </a:tc>
              </a:tr>
              <a:tr h="118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S020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P0200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400</a:t>
                      </a:r>
                      <a:endParaRPr lang="el-GR" sz="1400" dirty="0"/>
                    </a:p>
                  </a:txBody>
                  <a:tcPr/>
                </a:tc>
              </a:tr>
              <a:tr h="118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S030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P0200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Times New Roman" pitchFamily="18" charset="0"/>
                        </a:rPr>
                        <a:t>200</a:t>
                      </a:r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20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- Θέση κει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l-GR" altLang="el-GR" sz="2000" b="1" dirty="0">
                <a:cs typeface="Times New Roman" pitchFamily="18" charset="0"/>
              </a:rPr>
              <a:t>Ορισμός σχέσης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l-GR" altLang="el-GR" sz="2000" dirty="0">
                <a:cs typeface="Times New Roman" pitchFamily="18" charset="0"/>
              </a:rPr>
              <a:t>Η σχέση (</a:t>
            </a:r>
            <a:r>
              <a:rPr lang="el-GR" altLang="el-GR" sz="2000" dirty="0" err="1">
                <a:cs typeface="Times New Roman" pitchFamily="18" charset="0"/>
              </a:rPr>
              <a:t>relation</a:t>
            </a:r>
            <a:r>
              <a:rPr lang="el-GR" altLang="el-GR" sz="2000" dirty="0">
                <a:cs typeface="Times New Roman" pitchFamily="18" charset="0"/>
              </a:rPr>
              <a:t>) ορίζεται με τη μαθηματική έννοια δηλαδή είναι ένα υποσύνολο καρτεσιανού γινομένου (συμβολισμός " </a:t>
            </a:r>
            <a:r>
              <a:rPr lang="en-US" altLang="el-GR" sz="2000" dirty="0">
                <a:cs typeface="Times New Roman" pitchFamily="18" charset="0"/>
              </a:rPr>
              <a:t>x</a:t>
            </a:r>
            <a:r>
              <a:rPr lang="el-GR" altLang="el-GR" sz="2000" dirty="0">
                <a:cs typeface="Times New Roman" pitchFamily="18" charset="0"/>
              </a:rPr>
              <a:t> ") πεδίων ορισμού (</a:t>
            </a:r>
            <a:r>
              <a:rPr lang="el-GR" altLang="el-GR" sz="2000" dirty="0" err="1">
                <a:cs typeface="Times New Roman" pitchFamily="18" charset="0"/>
              </a:rPr>
              <a:t>domains</a:t>
            </a:r>
            <a:r>
              <a:rPr lang="el-GR" altLang="el-GR" sz="2000" dirty="0">
                <a:cs typeface="Times New Roman" pitchFamily="18" charset="0"/>
              </a:rPr>
              <a:t>). </a:t>
            </a:r>
            <a:br>
              <a:rPr lang="el-GR" altLang="el-GR" sz="2000" dirty="0">
                <a:cs typeface="Times New Roman" pitchFamily="18" charset="0"/>
              </a:rPr>
            </a:br>
            <a:r>
              <a:rPr lang="el-GR" altLang="el-GR" sz="2000" dirty="0">
                <a:cs typeface="Times New Roman" pitchFamily="18" charset="0"/>
              </a:rPr>
              <a:t>Για να θυμηθείτε την έννοια του καρτεσιανού γινομένου μπορείτε να ανατρέξετε και στην ενότητα της σχεσιακής άλγεβρας.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l-GR" altLang="el-GR" sz="2000" dirty="0">
                <a:cs typeface="Times New Roman" pitchFamily="18" charset="0"/>
              </a:rPr>
              <a:t>Μπορούμε να θεωρήσουμε ότι μια σχέση (</a:t>
            </a:r>
            <a:r>
              <a:rPr lang="el-GR" altLang="el-GR" sz="2000" dirty="0" err="1">
                <a:cs typeface="Times New Roman" pitchFamily="18" charset="0"/>
              </a:rPr>
              <a:t>relation</a:t>
            </a:r>
            <a:r>
              <a:rPr lang="el-GR" altLang="el-GR" sz="2000" dirty="0">
                <a:cs typeface="Times New Roman" pitchFamily="18" charset="0"/>
              </a:rPr>
              <a:t>) είναι ένα σύνολο από όμοιες πλειάδες (</a:t>
            </a:r>
            <a:r>
              <a:rPr lang="el-GR" altLang="el-GR" sz="2000" dirty="0" err="1">
                <a:cs typeface="Times New Roman" pitchFamily="18" charset="0"/>
              </a:rPr>
              <a:t>tuples</a:t>
            </a:r>
            <a:r>
              <a:rPr lang="el-GR" altLang="el-GR" sz="2000" dirty="0">
                <a:cs typeface="Times New Roman" pitchFamily="18" charset="0"/>
              </a:rPr>
              <a:t>).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l-GR" altLang="el-GR" sz="2000" dirty="0">
                <a:cs typeface="Times New Roman" pitchFamily="18" charset="0"/>
              </a:rPr>
              <a:t>Κάθε πλειάδα αποτελείται από Ν συνιστώσες (</a:t>
            </a:r>
            <a:r>
              <a:rPr lang="el-GR" altLang="el-GR" sz="2000" dirty="0" err="1">
                <a:cs typeface="Times New Roman" pitchFamily="18" charset="0"/>
              </a:rPr>
              <a:t>components</a:t>
            </a:r>
            <a:r>
              <a:rPr lang="el-GR" altLang="el-GR" sz="2000" dirty="0">
                <a:cs typeface="Times New Roman" pitchFamily="18" charset="0"/>
              </a:rPr>
              <a:t>) διαφορετικού (πιθανόν) τύπου (Ν-</a:t>
            </a:r>
            <a:r>
              <a:rPr lang="el-GR" altLang="el-GR" sz="2000" dirty="0" err="1">
                <a:cs typeface="Times New Roman" pitchFamily="18" charset="0"/>
              </a:rPr>
              <a:t>άδ</a:t>
            </a:r>
            <a:r>
              <a:rPr lang="el-GR" altLang="el-GR" sz="2000" dirty="0">
                <a:cs typeface="Times New Roman" pitchFamily="18" charset="0"/>
              </a:rPr>
              <a:t>α).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l-GR" altLang="el-GR" sz="2000" dirty="0">
                <a:cs typeface="Times New Roman" pitchFamily="18" charset="0"/>
              </a:rPr>
              <a:t>Το Ν λέγεται πολλαπλότητα (</a:t>
            </a:r>
            <a:r>
              <a:rPr lang="el-GR" altLang="el-GR" sz="2000" dirty="0" err="1">
                <a:cs typeface="Times New Roman" pitchFamily="18" charset="0"/>
              </a:rPr>
              <a:t>arity</a:t>
            </a:r>
            <a:r>
              <a:rPr lang="el-GR" altLang="el-GR" sz="2000" dirty="0">
                <a:cs typeface="Times New Roman" pitchFamily="18" charset="0"/>
              </a:rPr>
              <a:t>) της σχέσης.</a:t>
            </a:r>
            <a:br>
              <a:rPr lang="el-GR" altLang="el-GR" sz="2000" dirty="0">
                <a:cs typeface="Times New Roman" pitchFamily="18" charset="0"/>
              </a:rPr>
            </a:br>
            <a:r>
              <a:rPr lang="el-GR" altLang="el-GR" sz="2000" b="1" dirty="0">
                <a:cs typeface="Times New Roman" pitchFamily="18" charset="0"/>
              </a:rPr>
              <a:t>Σύνδεση με τους πίνακες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l-GR" altLang="el-GR" sz="2000" dirty="0">
                <a:cs typeface="Times New Roman" pitchFamily="18" charset="0"/>
              </a:rPr>
              <a:t>Μπορείτε να θεωρήσετε ότι μια σχέση είναι ένας πίνακας από πλειάδες και κάθε στήλη του πίνακα αντιστοιχεί σε μια συνιστώσα. Συνήθως δίνουμε ονόματα στις στήλες που λέγονται χαρακτηριστικά (</a:t>
            </a:r>
            <a:r>
              <a:rPr lang="el-GR" altLang="el-GR" sz="2000" dirty="0" err="1">
                <a:cs typeface="Times New Roman" pitchFamily="18" charset="0"/>
              </a:rPr>
              <a:t>attributes</a:t>
            </a:r>
            <a:r>
              <a:rPr lang="el-GR" altLang="el-GR" sz="2000" dirty="0">
                <a:cs typeface="Times New Roman" pitchFamily="18" charset="0"/>
              </a:rPr>
              <a:t>).</a:t>
            </a:r>
            <a:endParaRPr lang="el-GR" altLang="el-GR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Θεωρητική </a:t>
            </a:r>
            <a:r>
              <a:rPr lang="el-GR" dirty="0" smtClean="0"/>
              <a:t>προσέγγιση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83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579296" cy="504056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hangingPunct="0">
                  <a:buNone/>
                </a:pPr>
                <a:r>
                  <a:rPr lang="el-GR" sz="2600" dirty="0" smtClean="0"/>
                  <a:t>Έστω </a:t>
                </a:r>
                <a:r>
                  <a:rPr lang="el-GR" sz="2600" dirty="0"/>
                  <a:t>μια κατασκευαστική εταιρεία που ενδιαφέρεται για την ενημέρωση στοιχείων γύρω από αποστολές ανταλλακτικών.  Οι οντότητες, οι σχέσεις οντοτήτων και τα χαρακτηριστικά (ή οι ιδιότητες τους ) (</a:t>
                </a:r>
                <a:r>
                  <a:rPr lang="en-US" sz="2600" dirty="0"/>
                  <a:t>attributes</a:t>
                </a:r>
                <a:r>
                  <a:rPr lang="el-GR" sz="2600" dirty="0"/>
                  <a:t>) είναι:</a:t>
                </a:r>
              </a:p>
              <a:p>
                <a:pPr marL="0" indent="0" hangingPunct="0">
                  <a:buNone/>
                </a:pPr>
                <a:r>
                  <a:rPr lang="el-GR" sz="2600" dirty="0"/>
                  <a:t> </a:t>
                </a:r>
              </a:p>
              <a:p>
                <a:pPr marL="0" indent="0" hangingPunct="0">
                  <a:buNone/>
                </a:pPr>
                <a:r>
                  <a:rPr lang="en-US" sz="2600" dirty="0"/>
                  <a:t>(</a:t>
                </a:r>
                <a:r>
                  <a:rPr lang="el-GR" sz="2600" dirty="0"/>
                  <a:t>οντότητες</a:t>
                </a:r>
                <a:r>
                  <a:rPr lang="en-US" sz="2600" dirty="0"/>
                  <a:t>)      </a:t>
                </a:r>
                <a:r>
                  <a:rPr lang="en-US" sz="2600" b="1" dirty="0"/>
                  <a:t>SUPPLIERS </a:t>
                </a:r>
                <a:r>
                  <a:rPr lang="en-US" sz="2600" dirty="0"/>
                  <a:t> (SNO,SNAME,STATUS,SCITY)</a:t>
                </a:r>
                <a:endParaRPr lang="el-GR" sz="2600" dirty="0"/>
              </a:p>
              <a:p>
                <a:pPr marL="0" indent="0" hangingPunct="0">
                  <a:buNone/>
                </a:pPr>
                <a:r>
                  <a:rPr lang="en-US" sz="2600" dirty="0"/>
                  <a:t>                        </a:t>
                </a:r>
                <a:r>
                  <a:rPr lang="en-US" sz="2600" dirty="0" smtClean="0"/>
                  <a:t>   </a:t>
                </a:r>
                <a:r>
                  <a:rPr lang="en-US" sz="2600" b="1" dirty="0" smtClean="0"/>
                  <a:t>PARTS</a:t>
                </a:r>
                <a:r>
                  <a:rPr lang="en-US" sz="2600" dirty="0" smtClean="0"/>
                  <a:t>  </a:t>
                </a:r>
                <a:r>
                  <a:rPr lang="en-US" sz="2600" dirty="0"/>
                  <a:t>(PNO,PNAME,COLOR,WEIGHT,PCITY)</a:t>
                </a:r>
                <a:endParaRPr lang="el-GR" sz="2600" dirty="0"/>
              </a:p>
              <a:p>
                <a:pPr marL="0" indent="0" hangingPunct="0">
                  <a:buNone/>
                </a:pPr>
                <a:r>
                  <a:rPr lang="en-US" sz="2600" dirty="0"/>
                  <a:t> </a:t>
                </a:r>
                <a:endParaRPr lang="el-GR" sz="2600" dirty="0"/>
              </a:p>
              <a:p>
                <a:pPr marL="0" indent="0" hangingPunct="0">
                  <a:buNone/>
                </a:pPr>
                <a:r>
                  <a:rPr lang="en-US" sz="2600" dirty="0"/>
                  <a:t>(</a:t>
                </a:r>
                <a:r>
                  <a:rPr lang="el-GR" sz="2600" dirty="0"/>
                  <a:t>σχέση ή συσχέτιση</a:t>
                </a:r>
                <a:r>
                  <a:rPr lang="en-US" sz="2600" dirty="0"/>
                  <a:t>) </a:t>
                </a:r>
                <a:r>
                  <a:rPr lang="en-US" sz="2600" b="1" dirty="0"/>
                  <a:t>SHIPMENTS</a:t>
                </a:r>
                <a:r>
                  <a:rPr lang="en-US" sz="2600" dirty="0"/>
                  <a:t>  (SNO,PNO,QTY, SDATE)</a:t>
                </a:r>
                <a:endParaRPr lang="el-GR" sz="2600" dirty="0"/>
              </a:p>
              <a:p>
                <a:pPr marL="0" indent="0" hangingPunct="0">
                  <a:buNone/>
                </a:pPr>
                <a:r>
                  <a:rPr lang="en-US" sz="2600" dirty="0"/>
                  <a:t> </a:t>
                </a:r>
                <a:endParaRPr lang="el-GR" sz="2600" dirty="0"/>
              </a:p>
              <a:p>
                <a:pPr marL="0" indent="0" hangingPunct="0">
                  <a:buNone/>
                </a:pPr>
                <a:r>
                  <a:rPr lang="el-GR" sz="2600" dirty="0"/>
                  <a:t>Οι σχέσεις για το παράδειγμα μας είναι οι εξής:</a:t>
                </a:r>
              </a:p>
              <a:p>
                <a:pPr marL="0" indent="0" hangingPunct="0">
                  <a:buNone/>
                </a:pPr>
                <a:r>
                  <a:rPr lang="el-GR" b="1" dirty="0"/>
                  <a:t> </a:t>
                </a:r>
                <a:endParaRPr lang="el-GR" dirty="0"/>
              </a:p>
              <a:p>
                <a:pPr marL="0" indent="0" hangingPunct="0">
                  <a:buNone/>
                </a:pPr>
                <a:r>
                  <a:rPr lang="en-US" sz="26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SUPPLIERS</a:t>
                </a:r>
                <a:r>
                  <a:rPr lang="el-GR" sz="2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⊆</a:t>
                </a:r>
                <a:r>
                  <a:rPr lang="en-US" sz="2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DOM(SNO)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ea typeface="Cambria Math"/>
                        <a:cs typeface="Courier New" panose="02070309020205020404" pitchFamily="49" charset="0"/>
                      </a:rPr>
                      <m:t>×</m:t>
                    </m:r>
                  </m:oMath>
                </a14:m>
                <a:r>
                  <a:rPr lang="en-US" sz="2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2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(SNAME)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ea typeface="Cambria Math"/>
                        <a:cs typeface="Courier New" panose="02070309020205020404" pitchFamily="49" charset="0"/>
                      </a:rPr>
                      <m:t>×</m:t>
                    </m:r>
                  </m:oMath>
                </a14:m>
                <a:r>
                  <a:rPr lang="en-US" sz="2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2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(STATUS)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ea typeface="Cambria Math"/>
                        <a:cs typeface="Courier New" panose="02070309020205020404" pitchFamily="49" charset="0"/>
                      </a:rPr>
                      <m:t>×</m:t>
                    </m:r>
                  </m:oMath>
                </a14:m>
                <a:r>
                  <a:rPr lang="en-US" sz="2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2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(SCITY</a:t>
                </a:r>
                <a:r>
                  <a:rPr lang="en-US" sz="2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l-GR" sz="2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hangingPunct="0">
                  <a:buNone/>
                </a:pPr>
                <a:r>
                  <a:rPr lang="en-US" sz="26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PARTS</a:t>
                </a:r>
                <a:r>
                  <a:rPr lang="el-GR" sz="2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⊆</a:t>
                </a:r>
                <a:r>
                  <a:rPr lang="en-US" sz="2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DOM(PNO)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ea typeface="Cambria Math"/>
                        <a:cs typeface="Courier New" panose="02070309020205020404" pitchFamily="49" charset="0"/>
                      </a:rPr>
                      <m:t>×</m:t>
                    </m:r>
                  </m:oMath>
                </a14:m>
                <a:r>
                  <a:rPr lang="en-US" sz="2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2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(PNAME)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ea typeface="Cambria Math"/>
                        <a:cs typeface="Courier New" panose="02070309020205020404" pitchFamily="49" charset="0"/>
                      </a:rPr>
                      <m:t>×</m:t>
                    </m:r>
                  </m:oMath>
                </a14:m>
                <a:r>
                  <a:rPr lang="en-US" sz="2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2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(COLOR)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ea typeface="Cambria Math"/>
                        <a:cs typeface="Courier New" panose="02070309020205020404" pitchFamily="49" charset="0"/>
                      </a:rPr>
                      <m:t>×</m:t>
                    </m:r>
                  </m:oMath>
                </a14:m>
                <a:r>
                  <a:rPr lang="en-US" sz="2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2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(WEIGHT)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ea typeface="Cambria Math"/>
                        <a:cs typeface="Courier New" panose="02070309020205020404" pitchFamily="49" charset="0"/>
                      </a:rPr>
                      <m:t>×</m:t>
                    </m:r>
                  </m:oMath>
                </a14:m>
                <a:r>
                  <a:rPr lang="en-US" sz="2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2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(PCITY</a:t>
                </a:r>
                <a:r>
                  <a:rPr lang="en-US" sz="2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l-GR" sz="2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hangingPunct="0">
                  <a:buNone/>
                </a:pPr>
                <a:r>
                  <a:rPr lang="en-US" sz="26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SHIPMENTS</a:t>
                </a:r>
                <a:r>
                  <a:rPr lang="el-GR" sz="2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⊆</a:t>
                </a:r>
                <a:r>
                  <a:rPr lang="en-US" sz="2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DOM(SNO)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ea typeface="Cambria Math"/>
                        <a:cs typeface="Courier New" panose="02070309020205020404" pitchFamily="49" charset="0"/>
                      </a:rPr>
                      <m:t>×</m:t>
                    </m:r>
                  </m:oMath>
                </a14:m>
                <a:r>
                  <a:rPr lang="en-US" sz="2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2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(PNO)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ea typeface="Cambria Math"/>
                        <a:cs typeface="Courier New" panose="02070309020205020404" pitchFamily="49" charset="0"/>
                      </a:rPr>
                      <m:t>×</m:t>
                    </m:r>
                  </m:oMath>
                </a14:m>
                <a:r>
                  <a:rPr lang="en-US" sz="2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2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QTY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ea typeface="Cambria Math"/>
                        <a:cs typeface="Courier New" panose="02070309020205020404" pitchFamily="49" charset="0"/>
                      </a:rPr>
                      <m:t>×</m:t>
                    </m:r>
                  </m:oMath>
                </a14:m>
                <a:r>
                  <a:rPr lang="en-US" sz="2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DOM</a:t>
                </a:r>
                <a:r>
                  <a:rPr lang="en-US" sz="2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(SDATE</a:t>
                </a:r>
                <a:r>
                  <a:rPr lang="en-US" sz="2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endParaRPr lang="el-GR" sz="2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579296" cy="5040560"/>
              </a:xfrm>
              <a:blipFill rotWithShape="1">
                <a:blip r:embed="rId2" cstate="print"/>
                <a:stretch>
                  <a:fillRect l="-711" t="-1693" r="-6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44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Παρατηρήσεις-Κανόνες για τη σχεσιακή </a:t>
            </a:r>
            <a:r>
              <a:rPr lang="el-GR" dirty="0" smtClean="0"/>
              <a:t>προσέγγιση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 fontScale="70000" lnSpcReduction="20000"/>
          </a:bodyPr>
          <a:lstStyle/>
          <a:p>
            <a:pPr marL="0" indent="0" hangingPunct="0">
              <a:lnSpc>
                <a:spcPct val="120000"/>
              </a:lnSpc>
              <a:buNone/>
            </a:pPr>
            <a:r>
              <a:rPr lang="el-GR" b="1" dirty="0" smtClean="0"/>
              <a:t>1</a:t>
            </a:r>
            <a:r>
              <a:rPr lang="el-GR" b="1" dirty="0"/>
              <a:t>)</a:t>
            </a:r>
            <a:r>
              <a:rPr lang="el-GR" dirty="0"/>
              <a:t> Υπάρχει τουλάχιστον μία ιδιότητα </a:t>
            </a:r>
            <a:r>
              <a:rPr lang="en-US" dirty="0" smtClean="0"/>
              <a:t>(attribute) </a:t>
            </a:r>
            <a:r>
              <a:rPr lang="el-GR" dirty="0" smtClean="0"/>
              <a:t>ή </a:t>
            </a:r>
            <a:r>
              <a:rPr lang="el-GR" dirty="0"/>
              <a:t>ένας συνδυασμός  ιδιοτήτων με τιμές που είναι μοναδικές για κάθε σχέση. Αυτές οι ιδιότητες ή αυτοί οι συνδυασμοί μπορούν να θεωρηθούν κλειδιά δηλαδή μπορούν να χρησιμοποιηθούν για το καθορισμό   (</a:t>
            </a:r>
            <a:r>
              <a:rPr lang="el-GR" dirty="0" err="1"/>
              <a:t>identification</a:t>
            </a:r>
            <a:r>
              <a:rPr lang="el-GR" dirty="0"/>
              <a:t>) των πλειάδων της σχέσης. Αν έχουμε πολλούς τέτοιους συνδυασμούς τους ονομάζουμε υποψήφια κύρια κλειδιά (</a:t>
            </a:r>
            <a:r>
              <a:rPr lang="en-US" dirty="0"/>
              <a:t>candidate keys</a:t>
            </a:r>
            <a:r>
              <a:rPr lang="el-GR" dirty="0"/>
              <a:t>) και ένας από τους συνδυασμούς  επιλέγεται σαν Κύριο  κλειδί (</a:t>
            </a:r>
            <a:r>
              <a:rPr lang="el-GR" dirty="0" err="1"/>
              <a:t>primary</a:t>
            </a:r>
            <a:r>
              <a:rPr lang="el-GR" dirty="0"/>
              <a:t> </a:t>
            </a:r>
            <a:r>
              <a:rPr lang="el-GR" dirty="0" err="1"/>
              <a:t>key</a:t>
            </a:r>
            <a:r>
              <a:rPr lang="el-GR" dirty="0"/>
              <a:t>).</a:t>
            </a:r>
          </a:p>
          <a:p>
            <a:pPr marL="0" indent="0" hangingPunct="0">
              <a:lnSpc>
                <a:spcPct val="120000"/>
              </a:lnSpc>
              <a:buNone/>
            </a:pPr>
            <a:r>
              <a:rPr lang="el-GR" dirty="0"/>
              <a:t> </a:t>
            </a:r>
          </a:p>
          <a:p>
            <a:pPr marL="0" indent="0" hangingPunct="0">
              <a:lnSpc>
                <a:spcPct val="120000"/>
              </a:lnSpc>
              <a:buNone/>
            </a:pPr>
            <a:r>
              <a:rPr lang="el-GR" dirty="0"/>
              <a:t>Για παράδειγμα, στη σχέση SUPPLIERS υποψήφια κλειδιά μπορούν να είναι  τα SNO, SNAME (αν υποτεθεί ότι δεν υπάρχουν συνωνυμίες).</a:t>
            </a:r>
          </a:p>
          <a:p>
            <a:pPr marL="0" indent="0" hangingPunct="0">
              <a:lnSpc>
                <a:spcPct val="120000"/>
              </a:lnSpc>
              <a:buNone/>
            </a:pPr>
            <a:r>
              <a:rPr lang="el-GR" dirty="0" smtClean="0"/>
              <a:t>Από αυτά </a:t>
            </a:r>
            <a:r>
              <a:rPr lang="el-GR" dirty="0"/>
              <a:t>επιλέγεται σαν κύριο (</a:t>
            </a:r>
            <a:r>
              <a:rPr lang="el-GR" dirty="0" err="1"/>
              <a:t>primary</a:t>
            </a:r>
            <a:r>
              <a:rPr lang="el-GR" dirty="0"/>
              <a:t>) το SNO.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86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Ξένα </a:t>
            </a:r>
            <a:r>
              <a:rPr lang="el-GR" sz="3600" dirty="0" smtClean="0"/>
              <a:t>Κλειδιά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hangingPunct="0">
              <a:lnSpc>
                <a:spcPct val="120000"/>
              </a:lnSpc>
              <a:buNone/>
            </a:pPr>
            <a:r>
              <a:rPr lang="el-GR" dirty="0" smtClean="0"/>
              <a:t>Ένα </a:t>
            </a:r>
            <a:r>
              <a:rPr lang="el-GR" dirty="0"/>
              <a:t>συνηθισμένο </a:t>
            </a:r>
            <a:r>
              <a:rPr lang="el-GR" dirty="0" smtClean="0"/>
              <a:t>γνώρισμα </a:t>
            </a:r>
            <a:r>
              <a:rPr lang="el-GR" dirty="0"/>
              <a:t>των σχέσεων είναι ότι μια σχέση μπορεί να περιέχει ένα ή περισσότερα ξένα (</a:t>
            </a:r>
            <a:r>
              <a:rPr lang="el-GR" dirty="0" err="1"/>
              <a:t>foreign</a:t>
            </a:r>
            <a:r>
              <a:rPr lang="el-GR" dirty="0"/>
              <a:t>) κλειδιά. </a:t>
            </a:r>
            <a:r>
              <a:rPr lang="el-GR" dirty="0" smtClean="0"/>
              <a:t>Ένα </a:t>
            </a:r>
            <a:r>
              <a:rPr lang="el-GR" dirty="0"/>
              <a:t>ξένο κλειδί (</a:t>
            </a:r>
            <a:r>
              <a:rPr lang="el-GR" dirty="0" err="1"/>
              <a:t>foreign</a:t>
            </a:r>
            <a:r>
              <a:rPr lang="el-GR" dirty="0"/>
              <a:t> </a:t>
            </a:r>
            <a:r>
              <a:rPr lang="el-GR" dirty="0" err="1"/>
              <a:t>key</a:t>
            </a:r>
            <a:r>
              <a:rPr lang="el-GR" dirty="0"/>
              <a:t>) σε μια σχέση συνήθως αναπαρίσταται με μια ιδιότητα (</a:t>
            </a:r>
            <a:r>
              <a:rPr lang="el-GR" dirty="0" err="1"/>
              <a:t>attribute</a:t>
            </a:r>
            <a:r>
              <a:rPr lang="el-GR" dirty="0"/>
              <a:t>) </a:t>
            </a:r>
            <a:r>
              <a:rPr lang="el-GR" dirty="0" smtClean="0"/>
              <a:t>(ή περισσότερες) που </a:t>
            </a:r>
            <a:r>
              <a:rPr lang="el-GR" dirty="0"/>
              <a:t>είναι κύριο κλειδί σε κάποια άλλη σχέση.</a:t>
            </a:r>
          </a:p>
          <a:p>
            <a:pPr marL="0" indent="0" hangingPunct="0">
              <a:lnSpc>
                <a:spcPct val="120000"/>
              </a:lnSpc>
              <a:buNone/>
            </a:pPr>
            <a:r>
              <a:rPr lang="el-GR" dirty="0"/>
              <a:t> </a:t>
            </a:r>
          </a:p>
          <a:p>
            <a:pPr marL="0" indent="0" hangingPunct="0">
              <a:buNone/>
            </a:pPr>
            <a:r>
              <a:rPr lang="el-GR" dirty="0"/>
              <a:t>Για παράδειγμα η </a:t>
            </a:r>
            <a:r>
              <a:rPr lang="el-GR" dirty="0" smtClean="0"/>
              <a:t>σχέση</a:t>
            </a:r>
            <a:r>
              <a:rPr lang="en-US" dirty="0" smtClean="0"/>
              <a:t>:</a:t>
            </a:r>
            <a:endParaRPr lang="el-GR" dirty="0"/>
          </a:p>
          <a:p>
            <a:pPr marL="0" indent="0" hangingPunct="0">
              <a:buNone/>
            </a:pPr>
            <a:r>
              <a:rPr lang="en-US" dirty="0"/>
              <a:t> </a:t>
            </a:r>
            <a:endParaRPr lang="el-GR" dirty="0"/>
          </a:p>
          <a:p>
            <a:pPr marL="0" indent="0" hangingPunc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COURSE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Course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Identification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Course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Course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Description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Teacher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Identification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dirty="0"/>
              <a:t> </a:t>
            </a:r>
            <a:endParaRPr lang="el-GR" dirty="0"/>
          </a:p>
          <a:p>
            <a:pPr marL="0" indent="0" hangingPunct="0">
              <a:buNone/>
            </a:pPr>
            <a:r>
              <a:rPr lang="el-GR" dirty="0"/>
              <a:t>περιλαμβάνει την ιδιότητα</a:t>
            </a:r>
            <a:r>
              <a:rPr lang="en-US" dirty="0"/>
              <a:t> Teacher-Identification </a:t>
            </a:r>
            <a:r>
              <a:rPr lang="el-GR" dirty="0"/>
              <a:t>που είναι κύριο κλειδί στη σχέση</a:t>
            </a:r>
            <a:r>
              <a:rPr lang="en-US" dirty="0"/>
              <a:t>:</a:t>
            </a:r>
            <a:endParaRPr lang="el-GR" dirty="0"/>
          </a:p>
          <a:p>
            <a:pPr marL="0" indent="0" hangingPunct="0">
              <a:buNone/>
            </a:pPr>
            <a:r>
              <a:rPr lang="en-US" dirty="0"/>
              <a:t> </a:t>
            </a:r>
            <a:endParaRPr lang="el-GR" dirty="0"/>
          </a:p>
          <a:p>
            <a:pPr marL="0" indent="0" hangingPunc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TEACHER(Teacher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Identification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Teacher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el-G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Teacher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Phone).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dirty="0"/>
              <a:t> </a:t>
            </a:r>
            <a:endParaRPr lang="el-GR" dirty="0"/>
          </a:p>
          <a:p>
            <a:pPr marL="0" indent="0" hangingPunct="0">
              <a:buNone/>
            </a:pPr>
            <a:r>
              <a:rPr lang="el-GR" dirty="0"/>
              <a:t>Η </a:t>
            </a:r>
            <a:r>
              <a:rPr lang="el-GR" dirty="0" smtClean="0"/>
              <a:t>ιδιότητα (</a:t>
            </a:r>
            <a:r>
              <a:rPr lang="en-US" dirty="0" smtClean="0"/>
              <a:t>attribute)</a:t>
            </a:r>
            <a:r>
              <a:rPr lang="el-GR" dirty="0" smtClean="0"/>
              <a:t> </a:t>
            </a:r>
            <a:r>
              <a:rPr lang="el-G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Teacher_Identification</a:t>
            </a:r>
            <a:r>
              <a:rPr lang="el-GR" dirty="0" smtClean="0"/>
              <a:t> </a:t>
            </a:r>
            <a:r>
              <a:rPr lang="el-GR" dirty="0"/>
              <a:t>είναι ξένο κλειδί στη σχέση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COURSE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5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Παρατηρήσεις-Κανόνες για τη σχεσιακή προσέγγιση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55000" lnSpcReduction="20000"/>
          </a:bodyPr>
          <a:lstStyle/>
          <a:p>
            <a:pPr marL="0" lvl="0" indent="0" hangingPunct="0">
              <a:lnSpc>
                <a:spcPct val="120000"/>
              </a:lnSpc>
              <a:buNone/>
            </a:pPr>
            <a:r>
              <a:rPr lang="el-GR" b="1" dirty="0" smtClean="0"/>
              <a:t>2)</a:t>
            </a:r>
            <a:r>
              <a:rPr lang="el-GR" dirty="0" smtClean="0"/>
              <a:t> </a:t>
            </a:r>
            <a:r>
              <a:rPr lang="el-GR" b="1" dirty="0" smtClean="0"/>
              <a:t>Κανόνας </a:t>
            </a:r>
            <a:r>
              <a:rPr lang="el-GR" b="1" dirty="0"/>
              <a:t>Πρώτος ή κανόνας ακεραιότητας οντότητας</a:t>
            </a:r>
            <a:r>
              <a:rPr lang="el-GR" dirty="0"/>
              <a:t> </a:t>
            </a:r>
          </a:p>
          <a:p>
            <a:pPr marL="0" indent="268288" hangingPunct="0">
              <a:lnSpc>
                <a:spcPct val="120000"/>
              </a:lnSpc>
              <a:buNone/>
            </a:pPr>
            <a:r>
              <a:rPr lang="en-US" dirty="0" smtClean="0"/>
              <a:t>(</a:t>
            </a:r>
            <a:r>
              <a:rPr lang="en-US" dirty="0"/>
              <a:t>Integrity  Rule 1 or constraint Rule or Entity Integrity). </a:t>
            </a:r>
            <a:endParaRPr lang="el-GR" dirty="0"/>
          </a:p>
          <a:p>
            <a:pPr marL="266700" indent="1588" hangingPunct="0">
              <a:lnSpc>
                <a:spcPct val="120000"/>
              </a:lnSpc>
              <a:buNone/>
            </a:pPr>
            <a:r>
              <a:rPr lang="el-GR" dirty="0" smtClean="0"/>
              <a:t>Κάθε τιμή του κύριου κλειδιού είναι μοναδική. Επιπλέον, κάθε </a:t>
            </a:r>
            <a:r>
              <a:rPr lang="el-GR" dirty="0"/>
              <a:t>συνιστώσα της τιμής ενός κύριου κλειδιού </a:t>
            </a:r>
            <a:r>
              <a:rPr lang="el-GR" dirty="0" smtClean="0"/>
              <a:t>πρέπει να έχει τιμή (δεν μπορεί να έχει τιμή </a:t>
            </a:r>
            <a:r>
              <a:rPr lang="en-US" dirty="0" smtClean="0"/>
              <a:t>Null)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endParaRPr lang="el-GR" dirty="0" smtClean="0"/>
          </a:p>
          <a:p>
            <a:pPr marL="0" indent="268288" hangingPunct="0">
              <a:lnSpc>
                <a:spcPct val="120000"/>
              </a:lnSpc>
              <a:buNone/>
            </a:pPr>
            <a:r>
              <a:rPr lang="el-GR" dirty="0" smtClean="0"/>
              <a:t>Ο </a:t>
            </a:r>
            <a:r>
              <a:rPr lang="el-GR" dirty="0"/>
              <a:t>κανόνας εξασφαλίζει ότι ανά δύο οι οντότητες είναι </a:t>
            </a:r>
            <a:r>
              <a:rPr lang="el-GR" dirty="0" smtClean="0"/>
              <a:t>διακεκριμένες.</a:t>
            </a:r>
            <a:endParaRPr lang="el-GR" dirty="0"/>
          </a:p>
          <a:p>
            <a:pPr marL="0" indent="0" hangingPunct="0">
              <a:lnSpc>
                <a:spcPct val="120000"/>
              </a:lnSpc>
              <a:buNone/>
            </a:pPr>
            <a:r>
              <a:rPr lang="el-GR" b="1" dirty="0"/>
              <a:t> </a:t>
            </a:r>
            <a:endParaRPr lang="el-GR" dirty="0"/>
          </a:p>
          <a:p>
            <a:pPr marL="0" lvl="0" indent="0" hangingPunct="0">
              <a:lnSpc>
                <a:spcPct val="120000"/>
              </a:lnSpc>
              <a:buNone/>
            </a:pPr>
            <a:r>
              <a:rPr lang="el-GR" b="1" dirty="0" smtClean="0"/>
              <a:t>3)</a:t>
            </a:r>
            <a:r>
              <a:rPr lang="el-GR" dirty="0" smtClean="0"/>
              <a:t> </a:t>
            </a:r>
            <a:r>
              <a:rPr lang="el-GR" b="1" dirty="0" smtClean="0"/>
              <a:t>Κανόνας Δεύτερος </a:t>
            </a:r>
            <a:r>
              <a:rPr lang="el-GR" b="1" dirty="0"/>
              <a:t>ή αναφερόμενη ακεραιότητα</a:t>
            </a:r>
            <a:endParaRPr lang="el-GR" dirty="0"/>
          </a:p>
          <a:p>
            <a:pPr marL="0" indent="268288" hangingPunct="0">
              <a:lnSpc>
                <a:spcPct val="120000"/>
              </a:lnSpc>
              <a:buNone/>
            </a:pPr>
            <a:r>
              <a:rPr lang="en-US" dirty="0" smtClean="0"/>
              <a:t>(</a:t>
            </a:r>
            <a:r>
              <a:rPr lang="el-GR" dirty="0"/>
              <a:t>Ι</a:t>
            </a:r>
            <a:r>
              <a:rPr lang="en-US" dirty="0" err="1"/>
              <a:t>ntegrity</a:t>
            </a:r>
            <a:r>
              <a:rPr lang="en-US" dirty="0"/>
              <a:t> Rule 2 or Referential Integrity).</a:t>
            </a:r>
            <a:endParaRPr lang="el-GR" dirty="0"/>
          </a:p>
          <a:p>
            <a:pPr marL="0" indent="0" hangingPunct="0">
              <a:lnSpc>
                <a:spcPct val="120000"/>
              </a:lnSpc>
              <a:buNone/>
            </a:pPr>
            <a:r>
              <a:rPr lang="en-US" dirty="0"/>
              <a:t> </a:t>
            </a:r>
            <a:endParaRPr lang="el-GR" dirty="0"/>
          </a:p>
          <a:p>
            <a:pPr marL="268288" indent="0" hangingPunct="0">
              <a:lnSpc>
                <a:spcPct val="120000"/>
              </a:lnSpc>
              <a:buNone/>
            </a:pPr>
            <a:r>
              <a:rPr lang="el-GR" dirty="0"/>
              <a:t>Έστω </a:t>
            </a:r>
            <a:r>
              <a:rPr lang="en-US" dirty="0"/>
              <a:t>D </a:t>
            </a:r>
            <a:r>
              <a:rPr lang="el-GR" dirty="0"/>
              <a:t>ένα πρώτο πεδίο ορισμού (</a:t>
            </a:r>
            <a:r>
              <a:rPr lang="en-US" dirty="0"/>
              <a:t>primary domain</a:t>
            </a:r>
            <a:r>
              <a:rPr lang="el-GR" dirty="0"/>
              <a:t>) δηλαδή ένα πεδίο ορισμού επάνω στο οποίο ορίζεται ένα απλό κύριο κλειδί (</a:t>
            </a:r>
            <a:r>
              <a:rPr lang="en-US" dirty="0"/>
              <a:t>single attribute primary key</a:t>
            </a:r>
            <a:r>
              <a:rPr lang="el-GR" dirty="0"/>
              <a:t>).</a:t>
            </a:r>
          </a:p>
          <a:p>
            <a:pPr marL="268288" indent="0" hangingPunct="0">
              <a:lnSpc>
                <a:spcPct val="120000"/>
              </a:lnSpc>
              <a:buNone/>
            </a:pPr>
            <a:r>
              <a:rPr lang="el-GR" dirty="0" smtClean="0"/>
              <a:t>Έστω </a:t>
            </a:r>
            <a:r>
              <a:rPr lang="el-GR" dirty="0"/>
              <a:t>σχέση (</a:t>
            </a:r>
            <a:r>
              <a:rPr lang="en-US" dirty="0"/>
              <a:t>relation</a:t>
            </a:r>
            <a:r>
              <a:rPr lang="el-GR" dirty="0"/>
              <a:t>) </a:t>
            </a:r>
            <a:r>
              <a:rPr lang="en-US" dirty="0"/>
              <a:t>R</a:t>
            </a:r>
            <a:r>
              <a:rPr lang="el-GR" baseline="-25000" dirty="0"/>
              <a:t>1</a:t>
            </a:r>
            <a:r>
              <a:rPr lang="el-GR" dirty="0"/>
              <a:t> με ιδιότητα </a:t>
            </a:r>
            <a:r>
              <a:rPr lang="en-US" dirty="0" smtClean="0"/>
              <a:t> (attribute) </a:t>
            </a:r>
            <a:r>
              <a:rPr lang="el-GR" dirty="0" smtClean="0"/>
              <a:t>Α </a:t>
            </a:r>
            <a:r>
              <a:rPr lang="el-GR" dirty="0"/>
              <a:t>που ορίζεται στο </a:t>
            </a:r>
            <a:r>
              <a:rPr lang="en-US" dirty="0"/>
              <a:t>D</a:t>
            </a:r>
            <a:r>
              <a:rPr lang="el-GR" dirty="0"/>
              <a:t> και έστω σχέση </a:t>
            </a:r>
            <a:r>
              <a:rPr lang="en-US" dirty="0"/>
              <a:t>R</a:t>
            </a:r>
            <a:r>
              <a:rPr lang="el-GR" baseline="-25000" dirty="0"/>
              <a:t>2</a:t>
            </a:r>
            <a:r>
              <a:rPr lang="el-GR" dirty="0"/>
              <a:t> με κύριο κλειδί οριζόμενο στο </a:t>
            </a:r>
            <a:r>
              <a:rPr lang="en-US" dirty="0"/>
              <a:t>D</a:t>
            </a:r>
            <a:r>
              <a:rPr lang="el-GR" dirty="0"/>
              <a:t>. Τότε η τιμή της ιδιότητας  Α στο </a:t>
            </a:r>
            <a:r>
              <a:rPr lang="en-US" dirty="0"/>
              <a:t>R</a:t>
            </a:r>
            <a:r>
              <a:rPr lang="el-GR" baseline="-25000" dirty="0"/>
              <a:t>1  </a:t>
            </a:r>
            <a:r>
              <a:rPr lang="el-GR" dirty="0"/>
              <a:t> πρέπει να είναι είτε  “τίποτα” (</a:t>
            </a:r>
            <a:r>
              <a:rPr lang="en-US" dirty="0"/>
              <a:t>null</a:t>
            </a:r>
            <a:r>
              <a:rPr lang="el-GR" dirty="0"/>
              <a:t>) ή ίση με τιμή του κύριου κλειδιού κάποιας πλειάδας της σχέσης </a:t>
            </a:r>
            <a:r>
              <a:rPr lang="en-US" dirty="0"/>
              <a:t>R</a:t>
            </a:r>
            <a:r>
              <a:rPr lang="el-GR" baseline="-25000" dirty="0"/>
              <a:t>2 .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62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Σχεσιακή Β.Δ.</a:t>
            </a:r>
            <a:endParaRPr lang="el-GR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l-GR" altLang="el-GR" sz="2400" b="1" dirty="0" smtClean="0">
                <a:cs typeface="Arial" charset="0"/>
              </a:rPr>
              <a:t>Τι είναι σχεσιακή (</a:t>
            </a:r>
            <a:r>
              <a:rPr lang="el-GR" altLang="el-GR" sz="2400" b="1" dirty="0" err="1" smtClean="0">
                <a:cs typeface="Arial" charset="0"/>
              </a:rPr>
              <a:t>relational</a:t>
            </a:r>
            <a:r>
              <a:rPr lang="el-GR" altLang="el-GR" sz="2400" b="1" dirty="0" smtClean="0">
                <a:cs typeface="Arial" charset="0"/>
              </a:rPr>
              <a:t>) βάση δεδομένων σύμφωνα με την οπτική γωνία</a:t>
            </a:r>
            <a:r>
              <a:rPr lang="en-US" altLang="el-GR" sz="2400" b="1" dirty="0" smtClean="0">
                <a:cs typeface="Arial" charset="0"/>
              </a:rPr>
              <a:t> </a:t>
            </a:r>
            <a:r>
              <a:rPr lang="el-GR" altLang="el-GR" sz="2400" b="1" dirty="0" smtClean="0">
                <a:cs typeface="Arial" charset="0"/>
              </a:rPr>
              <a:t>γνωστών προϊόντων</a:t>
            </a:r>
            <a:endParaRPr lang="en-US" altLang="el-GR" sz="2400" b="1" dirty="0" smtClean="0">
              <a:cs typeface="Arial" charset="0"/>
            </a:endParaRPr>
          </a:p>
          <a:p>
            <a:pPr algn="just" eaLnBrk="1" hangingPunct="1"/>
            <a:r>
              <a:rPr lang="el-GR" altLang="el-GR" sz="2400" dirty="0" smtClean="0">
                <a:cs typeface="Arial" charset="0"/>
              </a:rPr>
              <a:t>η οργάνωση των δεδομένων της βάσης γίνεται με πίνακες </a:t>
            </a:r>
            <a:endParaRPr lang="en-US" altLang="el-GR" sz="2400" dirty="0" smtClean="0">
              <a:cs typeface="Arial" charset="0"/>
            </a:endParaRPr>
          </a:p>
          <a:p>
            <a:pPr algn="just" eaLnBrk="1" hangingPunct="1"/>
            <a:r>
              <a:rPr lang="el-GR" altLang="el-GR" sz="2400" dirty="0" smtClean="0">
                <a:cs typeface="Arial" charset="0"/>
              </a:rPr>
              <a:t>η διαχείριση της βάσης γίνεται με πράξεις στους πίνακες που επιτρέπουν επιλογή κάποιων γραμμών ή κάποιων στηλών των πινάκων και τέλος, τη σύνδεση πινάκων.</a:t>
            </a:r>
          </a:p>
          <a:p>
            <a:pPr algn="just" eaLnBrk="1" hangingPunct="1"/>
            <a:r>
              <a:rPr lang="el-GR" altLang="el-GR" sz="2400" dirty="0" smtClean="0">
                <a:cs typeface="Arial" charset="0"/>
              </a:rPr>
              <a:t>στα σχεσιακά προϊόντα η διαχείριση της βάσης γίνεται με τη γλώσσα </a:t>
            </a:r>
            <a:r>
              <a:rPr lang="en-US" altLang="el-GR" sz="2400" dirty="0" smtClean="0">
                <a:cs typeface="Arial" charset="0"/>
              </a:rPr>
              <a:t>SQL</a:t>
            </a:r>
            <a:r>
              <a:rPr lang="el-GR" altLang="el-GR" sz="2400" dirty="0" smtClean="0">
                <a:cs typeface="Arial" charset="0"/>
              </a:rPr>
              <a:t>. </a:t>
            </a:r>
          </a:p>
          <a:p>
            <a:pPr algn="just" eaLnBrk="1" hangingPunct="1"/>
            <a:endParaRPr lang="el-GR" altLang="el-GR" sz="2400" dirty="0" smtClean="0">
              <a:cs typeface="Arial" charset="0"/>
            </a:endParaRPr>
          </a:p>
          <a:p>
            <a:pPr marL="0" indent="0" algn="just" eaLnBrk="1" hangingPunct="1">
              <a:buNone/>
            </a:pPr>
            <a:r>
              <a:rPr lang="el-GR" altLang="el-GR" sz="2400" dirty="0" smtClean="0">
                <a:cs typeface="Arial" charset="0"/>
              </a:rPr>
              <a:t>Εκτός της γλώσσας </a:t>
            </a:r>
            <a:r>
              <a:rPr lang="en-US" altLang="el-GR" sz="2400" dirty="0" smtClean="0">
                <a:cs typeface="Arial" charset="0"/>
              </a:rPr>
              <a:t>SQL</a:t>
            </a:r>
            <a:r>
              <a:rPr lang="el-GR" altLang="el-GR" sz="2400" dirty="0" smtClean="0">
                <a:cs typeface="Arial" charset="0"/>
              </a:rPr>
              <a:t> θα πρέπει να δούμε στη συνέχεια και τις βασικές πράξεις της σχεσιακής άλγεβρας που είναι άρρηκτα συνδεδεμένες με τις </a:t>
            </a:r>
            <a:r>
              <a:rPr lang="el-GR" altLang="el-GR" sz="2400" b="1" dirty="0" smtClean="0">
                <a:cs typeface="Arial" charset="0"/>
              </a:rPr>
              <a:t>σχεσιακές βάσεις δεδομένων</a:t>
            </a:r>
            <a:r>
              <a:rPr lang="el-GR" altLang="el-GR" sz="2400" dirty="0" smtClean="0">
                <a:cs typeface="Arial" charset="0"/>
              </a:rPr>
              <a:t>.</a:t>
            </a:r>
            <a:endParaRPr lang="en-US" altLang="el-GR" sz="2400" dirty="0" smtClean="0">
              <a:cs typeface="Times New Roman" pitchFamily="18" charset="0"/>
            </a:endParaRPr>
          </a:p>
          <a:p>
            <a:pPr eaLnBrk="1" hangingPunct="1"/>
            <a:endParaRPr lang="en-US" altLang="el-GR" sz="2400" dirty="0" smtClean="0">
              <a:cs typeface="Times New Roman" pitchFamily="18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4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Ερωτήσεις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Χ. </a:t>
            </a:r>
            <a:r>
              <a:rPr lang="el-GR" sz="2000" dirty="0" err="1" smtClean="0"/>
              <a:t>Σκουρλάς</a:t>
            </a:r>
            <a:r>
              <a:rPr lang="el-GR" sz="2000" dirty="0" smtClean="0"/>
              <a:t> </a:t>
            </a:r>
            <a:r>
              <a:rPr lang="el-GR" sz="2000" dirty="0"/>
              <a:t>2014</a:t>
            </a:r>
            <a:r>
              <a:rPr lang="el-GR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Χ.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</a:t>
            </a:r>
            <a:r>
              <a:rPr lang="en-US" sz="2000" dirty="0"/>
              <a:t>I (</a:t>
            </a:r>
            <a:r>
              <a:rPr lang="el-GR" sz="2000" dirty="0"/>
              <a:t>Θ). Ενότητα 3: Σχεσιακό Μοντέλο – Σχεσιακή βάση δεδομένων».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1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7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Πίνακες σε σχεσιακή Β.Δ.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664296"/>
          </a:xfrm>
        </p:spPr>
        <p:txBody>
          <a:bodyPr>
            <a:noAutofit/>
          </a:bodyPr>
          <a:lstStyle/>
          <a:p>
            <a:r>
              <a:rPr lang="el-GR" altLang="el-GR" sz="2000" dirty="0"/>
              <a:t>Παρατηρήστε ότι ο πίνακας </a:t>
            </a:r>
            <a:r>
              <a:rPr lang="en-US" altLang="el-GR" sz="2000" dirty="0" err="1"/>
              <a:t>dept</a:t>
            </a:r>
            <a:r>
              <a:rPr lang="en-US" altLang="el-GR" sz="2000" dirty="0"/>
              <a:t> </a:t>
            </a:r>
            <a:r>
              <a:rPr lang="el-GR" altLang="el-GR" sz="2000" dirty="0"/>
              <a:t>έχει στήλες </a:t>
            </a:r>
            <a:r>
              <a:rPr lang="en-US" altLang="el-GR" sz="2000" dirty="0" err="1"/>
              <a:t>deptno</a:t>
            </a:r>
            <a:r>
              <a:rPr lang="en-US" altLang="el-GR" sz="2000" dirty="0"/>
              <a:t>, </a:t>
            </a:r>
            <a:r>
              <a:rPr lang="en-US" altLang="el-GR" sz="2000" dirty="0" err="1"/>
              <a:t>dname</a:t>
            </a:r>
            <a:r>
              <a:rPr lang="en-US" altLang="el-GR" sz="2000" dirty="0"/>
              <a:t>, </a:t>
            </a:r>
            <a:r>
              <a:rPr lang="en-US" altLang="el-GR" sz="2000" dirty="0" err="1"/>
              <a:t>loc</a:t>
            </a:r>
            <a:r>
              <a:rPr lang="el-GR" altLang="el-GR" sz="2000" dirty="0"/>
              <a:t> και κάθε γραμμή του αποθηκεύει τα στοιχεία ενός</a:t>
            </a:r>
            <a:r>
              <a:rPr lang="en-US" altLang="el-GR" sz="2000" dirty="0"/>
              <a:t> </a:t>
            </a:r>
            <a:r>
              <a:rPr lang="el-GR" altLang="el-GR" sz="2000" dirty="0"/>
              <a:t>τμήματος. Το πρώτο τμήμα έχει κωδικό </a:t>
            </a:r>
            <a:r>
              <a:rPr lang="en-US" altLang="el-GR" sz="2000" dirty="0"/>
              <a:t>(</a:t>
            </a:r>
            <a:r>
              <a:rPr lang="en-US" altLang="el-GR" sz="2000" dirty="0" err="1"/>
              <a:t>deptno</a:t>
            </a:r>
            <a:r>
              <a:rPr lang="en-US" altLang="el-GR" sz="2000" dirty="0"/>
              <a:t>)</a:t>
            </a:r>
            <a:r>
              <a:rPr lang="el-GR" altLang="el-GR" sz="2000" dirty="0"/>
              <a:t>10, όνομα </a:t>
            </a:r>
            <a:r>
              <a:rPr lang="en-US" altLang="el-GR" sz="2000" dirty="0"/>
              <a:t>(</a:t>
            </a:r>
            <a:r>
              <a:rPr lang="en-US" altLang="el-GR" sz="2000" dirty="0" err="1"/>
              <a:t>dname</a:t>
            </a:r>
            <a:r>
              <a:rPr lang="en-US" altLang="el-GR" sz="2000" dirty="0"/>
              <a:t>) ACCOUNTING </a:t>
            </a:r>
            <a:r>
              <a:rPr lang="el-GR" altLang="el-GR" sz="2000" dirty="0"/>
              <a:t>και έδρα</a:t>
            </a:r>
            <a:r>
              <a:rPr lang="en-US" altLang="el-GR" sz="2000" dirty="0"/>
              <a:t> (</a:t>
            </a:r>
            <a:r>
              <a:rPr lang="en-US" altLang="el-GR" sz="2000" dirty="0" err="1"/>
              <a:t>loc</a:t>
            </a:r>
            <a:r>
              <a:rPr lang="en-US" altLang="el-GR" sz="2000" dirty="0"/>
              <a:t>) ATHENS.</a:t>
            </a:r>
            <a:r>
              <a:rPr lang="el-GR" altLang="el-GR" sz="2000" dirty="0"/>
              <a:t>  Ο πίνακας </a:t>
            </a:r>
            <a:r>
              <a:rPr lang="en-US" altLang="el-GR" sz="2000" dirty="0" err="1"/>
              <a:t>emp</a:t>
            </a:r>
            <a:r>
              <a:rPr lang="en-US" altLang="el-GR" sz="2000" dirty="0"/>
              <a:t> </a:t>
            </a:r>
            <a:r>
              <a:rPr lang="el-GR" altLang="el-GR" sz="2000" dirty="0"/>
              <a:t>έχει στήλες </a:t>
            </a:r>
            <a:r>
              <a:rPr lang="en-US" altLang="el-GR" sz="2000" dirty="0" err="1"/>
              <a:t>empno</a:t>
            </a:r>
            <a:r>
              <a:rPr lang="en-US" altLang="el-GR" sz="2000" dirty="0"/>
              <a:t>, </a:t>
            </a:r>
            <a:r>
              <a:rPr lang="en-US" altLang="el-GR" sz="2000" dirty="0" err="1"/>
              <a:t>ename</a:t>
            </a:r>
            <a:r>
              <a:rPr lang="en-US" altLang="el-GR" sz="2000" dirty="0"/>
              <a:t>, job, </a:t>
            </a:r>
            <a:r>
              <a:rPr lang="en-US" altLang="el-GR" sz="2000" dirty="0" err="1"/>
              <a:t>hiredate</a:t>
            </a:r>
            <a:r>
              <a:rPr lang="en-US" altLang="el-GR" sz="2000" dirty="0"/>
              <a:t>, </a:t>
            </a:r>
            <a:r>
              <a:rPr lang="en-US" altLang="el-GR" sz="2000" dirty="0" err="1"/>
              <a:t>mgr</a:t>
            </a:r>
            <a:r>
              <a:rPr lang="en-US" altLang="el-GR" sz="2000" dirty="0"/>
              <a:t>, </a:t>
            </a:r>
            <a:r>
              <a:rPr lang="en-US" altLang="el-GR" sz="2000" dirty="0" err="1"/>
              <a:t>sal</a:t>
            </a:r>
            <a:r>
              <a:rPr lang="en-US" altLang="el-GR" sz="2000" dirty="0"/>
              <a:t>, </a:t>
            </a:r>
            <a:r>
              <a:rPr lang="en-US" altLang="el-GR" sz="2000" dirty="0" err="1"/>
              <a:t>comm</a:t>
            </a:r>
            <a:r>
              <a:rPr lang="en-US" altLang="el-GR" sz="2000" dirty="0"/>
              <a:t>, </a:t>
            </a:r>
            <a:r>
              <a:rPr lang="en-US" altLang="el-GR" sz="2000" dirty="0" err="1"/>
              <a:t>deptno</a:t>
            </a:r>
            <a:r>
              <a:rPr lang="en-US" altLang="el-GR" sz="2000" dirty="0"/>
              <a:t> </a:t>
            </a:r>
            <a:r>
              <a:rPr lang="el-GR" altLang="el-GR" sz="2000" dirty="0"/>
              <a:t>και κάθε γραμμή του αποθηκεύει τα στοιχεία ενός υπαλλήλου</a:t>
            </a:r>
            <a:r>
              <a:rPr lang="en-US" altLang="el-GR" sz="2000" dirty="0"/>
              <a:t>. </a:t>
            </a:r>
            <a:r>
              <a:rPr lang="el-GR" altLang="el-GR" sz="2000" dirty="0"/>
              <a:t>Παρατηρήστε ότι οι δύο πίνακες είναι «συνδεδεμένοι» με τιμές των στηλών </a:t>
            </a:r>
            <a:r>
              <a:rPr lang="en-US" altLang="el-GR" sz="2000" dirty="0" err="1"/>
              <a:t>deptno</a:t>
            </a:r>
            <a:r>
              <a:rPr lang="en-US" altLang="el-GR" sz="2000" dirty="0"/>
              <a:t> </a:t>
            </a:r>
            <a:r>
              <a:rPr lang="el-GR" altLang="el-GR" sz="2000" dirty="0"/>
              <a:t>που περιλαμβάνουν.  Οι δύο πίνακες ανήκουν σε μία σχεσιακή βάση δεδομένων</a:t>
            </a:r>
            <a:r>
              <a:rPr lang="el-GR" altLang="el-GR" sz="2000" dirty="0" smtClean="0"/>
              <a:t>.</a:t>
            </a:r>
            <a:endParaRPr lang="el-GR" sz="2000" dirty="0"/>
          </a:p>
        </p:txBody>
      </p:sp>
      <p:sp>
        <p:nvSpPr>
          <p:cNvPr id="4" name="Rectangle 3"/>
          <p:cNvSpPr/>
          <p:nvPr/>
        </p:nvSpPr>
        <p:spPr>
          <a:xfrm>
            <a:off x="25200" y="4149080"/>
            <a:ext cx="1529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atin typeface="+mn-lt"/>
              </a:rPr>
              <a:t>emp</a:t>
            </a:r>
            <a:r>
              <a:rPr lang="el-GR" sz="1600" b="1" dirty="0">
                <a:latin typeface="+mn-lt"/>
              </a:rPr>
              <a:t> (πίνακας υπαλλήλων)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695933"/>
              </p:ext>
            </p:extLst>
          </p:nvPr>
        </p:nvGraphicFramePr>
        <p:xfrm>
          <a:off x="1528071" y="3861048"/>
          <a:ext cx="7200800" cy="121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64096"/>
                <a:gridCol w="936104"/>
                <a:gridCol w="1531761"/>
                <a:gridCol w="916511"/>
                <a:gridCol w="576064"/>
                <a:gridCol w="792088"/>
                <a:gridCol w="800089"/>
                <a:gridCol w="78408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Ename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Hiredate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Mgr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Comm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85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CODD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ANALYST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1/1/89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ELMASRI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ANALYST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2/5/95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NAVATHE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SALESMAN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7/7/77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DATE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PROGRAMMER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4/5/04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37074" y="5661248"/>
            <a:ext cx="1653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atin typeface="+mn-lt"/>
              </a:rPr>
              <a:t>dept</a:t>
            </a:r>
            <a:r>
              <a:rPr lang="el-GR" sz="1600" b="1" dirty="0">
                <a:latin typeface="+mn-lt"/>
              </a:rPr>
              <a:t> (πίνακας τμημάτων)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969670"/>
              </p:ext>
            </p:extLst>
          </p:nvPr>
        </p:nvGraphicFramePr>
        <p:xfrm>
          <a:off x="1511780" y="5301208"/>
          <a:ext cx="5112568" cy="121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97553"/>
                <a:gridCol w="2122866"/>
                <a:gridCol w="159214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Loc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ACCOUNTING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ATHENS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SALES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LONDON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RESEARCH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ATHENS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40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PAYROLL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LONDON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20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l-GR" sz="3600" dirty="0"/>
              <a:t> </a:t>
            </a:r>
            <a:r>
              <a:rPr lang="el-GR" sz="3600" dirty="0" smtClean="0"/>
              <a:t>Παράδειγμα</a:t>
            </a:r>
            <a:endParaRPr lang="el-GR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856284"/>
              </p:ext>
            </p:extLst>
          </p:nvPr>
        </p:nvGraphicFramePr>
        <p:xfrm>
          <a:off x="107504" y="764704"/>
          <a:ext cx="6096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18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Αριθμός Μητρώου Καθηγητή</a:t>
                      </a:r>
                      <a:endParaRPr lang="el-GR" sz="16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Κωδικός μαθήματος</a:t>
                      </a:r>
                      <a:endParaRPr lang="el-GR" sz="16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31808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10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Α1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  <a:tr h="31808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10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Α5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  <a:tr h="31808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20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Α8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  <a:tr h="31808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20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Β5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  <a:tr h="31808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20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Γ1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  <a:tr h="31808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30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Α4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  <a:tr h="31808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30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Β2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  <a:tr h="31808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40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Γ3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  <a:tr h="31808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40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Γ7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  <a:tr h="31808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50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Γ6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  <a:tr h="31808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50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Α3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479056"/>
              </p:ext>
            </p:extLst>
          </p:nvPr>
        </p:nvGraphicFramePr>
        <p:xfrm>
          <a:off x="991472" y="4846320"/>
          <a:ext cx="813690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560"/>
                <a:gridCol w="1833231"/>
                <a:gridCol w="2166456"/>
                <a:gridCol w="2230657"/>
              </a:tblGrid>
              <a:tr h="323216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l-GR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Επώνυμο Καθηγητή</a:t>
                      </a:r>
                      <a:endParaRPr lang="en-US" altLang="el-GR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Όνομα Καθηγητή</a:t>
                      </a:r>
                      <a:endParaRPr lang="el-GR" sz="16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Διεύθυνση Καθηγητή</a:t>
                      </a:r>
                      <a:endParaRPr lang="el-GR" sz="16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Αριθμός Μητρώου Καθ</a:t>
                      </a:r>
                      <a:r>
                        <a:rPr lang="en-US" altLang="el-GR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.</a:t>
                      </a:r>
                      <a:endParaRPr lang="el-GR" sz="16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323216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altLang="el-GR" sz="1600" dirty="0" err="1" smtClean="0">
                          <a:latin typeface="+mn-lt"/>
                          <a:cs typeface="Arial" charset="0"/>
                        </a:rPr>
                        <a:t>Codd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600" dirty="0" smtClean="0">
                          <a:latin typeface="+mn-lt"/>
                          <a:cs typeface="Arial" charset="0"/>
                        </a:rPr>
                        <a:t>Ted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600" dirty="0" smtClean="0">
                          <a:latin typeface="+mn-lt"/>
                          <a:cs typeface="Arial" charset="0"/>
                        </a:rPr>
                        <a:t>Mass</a:t>
                      </a:r>
                      <a:r>
                        <a:rPr lang="el-GR" altLang="el-GR" sz="16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10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  <a:tr h="323216">
                <a:tc>
                  <a:txBody>
                    <a:bodyPr/>
                    <a:lstStyle/>
                    <a:p>
                      <a:r>
                        <a:rPr lang="en-US" altLang="el-GR" sz="1600" dirty="0" smtClean="0">
                          <a:latin typeface="+mn-lt"/>
                          <a:cs typeface="Arial" charset="0"/>
                        </a:rPr>
                        <a:t>Ullman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600" dirty="0" smtClean="0">
                          <a:latin typeface="+mn-lt"/>
                          <a:cs typeface="Arial" charset="0"/>
                        </a:rPr>
                        <a:t>Jeffrey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600" dirty="0" err="1" smtClean="0">
                          <a:latin typeface="+mn-lt"/>
                          <a:cs typeface="Arial" charset="0"/>
                        </a:rPr>
                        <a:t>Calif</a:t>
                      </a:r>
                      <a:r>
                        <a:rPr lang="el-GR" altLang="el-GR" sz="16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20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  <a:tr h="323216">
                <a:tc>
                  <a:txBody>
                    <a:bodyPr/>
                    <a:lstStyle/>
                    <a:p>
                      <a:r>
                        <a:rPr lang="en-US" altLang="el-GR" sz="1600" dirty="0" err="1" smtClean="0">
                          <a:latin typeface="+mn-lt"/>
                          <a:cs typeface="Arial" charset="0"/>
                        </a:rPr>
                        <a:t>Widom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el-GR" sz="1600" dirty="0" smtClean="0">
                          <a:latin typeface="+mn-lt"/>
                          <a:cs typeface="Arial" charset="0"/>
                        </a:rPr>
                        <a:t>Jennifer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l-GR" sz="1600" dirty="0" err="1" smtClean="0">
                          <a:latin typeface="+mn-lt"/>
                          <a:cs typeface="Arial" charset="0"/>
                        </a:rPr>
                        <a:t>Calif</a:t>
                      </a:r>
                      <a:r>
                        <a:rPr lang="fr-FR" altLang="el-GR" sz="16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30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  <a:tr h="323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l-GR" sz="1600" dirty="0" err="1" smtClean="0">
                          <a:latin typeface="+mn-lt"/>
                          <a:cs typeface="Arial" charset="0"/>
                        </a:rPr>
                        <a:t>Elmasri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600" dirty="0" err="1" smtClean="0">
                          <a:latin typeface="+mn-lt"/>
                          <a:cs typeface="Arial" charset="0"/>
                        </a:rPr>
                        <a:t>Ramez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600" dirty="0" smtClean="0">
                          <a:latin typeface="+mn-lt"/>
                          <a:cs typeface="Arial" charset="0"/>
                        </a:rPr>
                        <a:t>Mass.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40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  <a:tr h="323216">
                <a:tc>
                  <a:txBody>
                    <a:bodyPr/>
                    <a:lstStyle/>
                    <a:p>
                      <a:r>
                        <a:rPr lang="en-US" altLang="el-GR" sz="1600" dirty="0" err="1" smtClean="0">
                          <a:latin typeface="+mn-lt"/>
                          <a:cs typeface="Arial" charset="0"/>
                        </a:rPr>
                        <a:t>Navathe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600" dirty="0" err="1" smtClean="0">
                          <a:latin typeface="+mn-lt"/>
                          <a:cs typeface="Arial" charset="0"/>
                        </a:rPr>
                        <a:t>Shamkant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600" dirty="0" smtClean="0">
                          <a:latin typeface="+mn-lt"/>
                          <a:cs typeface="Arial" charset="0"/>
                        </a:rPr>
                        <a:t>Mass</a:t>
                      </a:r>
                      <a:r>
                        <a:rPr lang="el-GR" altLang="el-GR" sz="16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+mn-lt"/>
                        </a:rPr>
                        <a:t>50</a:t>
                      </a:r>
                      <a:endParaRPr lang="el-GR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Box 112"/>
          <p:cNvSpPr txBox="1">
            <a:spLocks noChangeArrowheads="1"/>
          </p:cNvSpPr>
          <p:nvPr/>
        </p:nvSpPr>
        <p:spPr bwMode="auto">
          <a:xfrm>
            <a:off x="6274060" y="782717"/>
            <a:ext cx="19442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800" dirty="0">
                <a:latin typeface="+mn-lt"/>
              </a:rPr>
              <a:t>Πίνακας </a:t>
            </a:r>
            <a:r>
              <a:rPr lang="el-GR" altLang="el-GR" sz="1800" dirty="0" smtClean="0">
                <a:latin typeface="+mn-lt"/>
              </a:rPr>
              <a:t>«Διδάσκει»</a:t>
            </a:r>
            <a:endParaRPr lang="el-GR" altLang="el-GR" sz="1800" dirty="0">
              <a:latin typeface="+mn-lt"/>
            </a:endParaRPr>
          </a:p>
        </p:txBody>
      </p:sp>
      <p:sp>
        <p:nvSpPr>
          <p:cNvPr id="8" name="Text Box 275"/>
          <p:cNvSpPr txBox="1">
            <a:spLocks noChangeArrowheads="1"/>
          </p:cNvSpPr>
          <p:nvPr/>
        </p:nvSpPr>
        <p:spPr bwMode="auto">
          <a:xfrm>
            <a:off x="7246168" y="4107718"/>
            <a:ext cx="18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l-GR" altLang="el-GR" sz="1800" dirty="0">
                <a:latin typeface="+mn-lt"/>
              </a:rPr>
              <a:t>Πίνακας «Καθηγητή»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914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Τρεις θεμελιώδεις Πράξεις για τη διαχείριση βάσης             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 </a:t>
            </a:r>
            <a:r>
              <a:rPr lang="el-GR" sz="2800" dirty="0" smtClean="0">
                <a:solidFill>
                  <a:srgbClr val="004B82"/>
                </a:solidFill>
              </a:rPr>
              <a:t>1η </a:t>
            </a:r>
            <a:r>
              <a:rPr lang="el-GR" sz="2800" dirty="0">
                <a:solidFill>
                  <a:srgbClr val="004B82"/>
                </a:solidFill>
              </a:rPr>
              <a:t>προσέγγιση – χρήση </a:t>
            </a:r>
            <a:r>
              <a:rPr lang="el-GR" sz="2800" dirty="0" smtClean="0">
                <a:solidFill>
                  <a:srgbClr val="004B82"/>
                </a:solidFill>
              </a:rPr>
              <a:t>SQL</a:t>
            </a:r>
            <a:r>
              <a:rPr lang="en-US" sz="2800" dirty="0" smtClean="0">
                <a:solidFill>
                  <a:srgbClr val="004B82"/>
                </a:solidFill>
              </a:rPr>
              <a:t> </a:t>
            </a:r>
            <a:r>
              <a:rPr lang="en-US" sz="2400" b="0" dirty="0" smtClean="0">
                <a:solidFill>
                  <a:srgbClr val="004B82"/>
                </a:solidFill>
              </a:rPr>
              <a:t>1/3</a:t>
            </a:r>
            <a:endParaRPr lang="el-GR" sz="2400" b="0" dirty="0">
              <a:solidFill>
                <a:srgbClr val="004B82"/>
              </a:solidFill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eaLnBrk="1" hangingPunct="1">
              <a:spcBef>
                <a:spcPts val="0"/>
              </a:spcBef>
              <a:buNone/>
            </a:pPr>
            <a:r>
              <a:rPr lang="el-GR" altLang="el-GR" sz="2000" b="1" dirty="0" smtClean="0">
                <a:cs typeface="Arial" charset="0"/>
              </a:rPr>
              <a:t>1)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dirty="0" smtClean="0">
                <a:cs typeface="Times New Roman" pitchFamily="18" charset="0"/>
              </a:rPr>
              <a:t>  </a:t>
            </a:r>
            <a:r>
              <a:rPr lang="el-GR" altLang="el-GR" sz="2000" b="1" dirty="0" smtClean="0">
                <a:cs typeface="Arial" charset="0"/>
              </a:rPr>
              <a:t>Επιλογή γραμμών ενός πίνακα (</a:t>
            </a:r>
            <a:r>
              <a:rPr lang="en-US" altLang="el-GR" sz="2000" b="1" dirty="0" smtClean="0">
                <a:cs typeface="Arial" charset="0"/>
              </a:rPr>
              <a:t>selection</a:t>
            </a:r>
            <a:r>
              <a:rPr lang="el-GR" altLang="el-GR" sz="2000" b="1" dirty="0" smtClean="0">
                <a:cs typeface="Arial" charset="0"/>
              </a:rPr>
              <a:t>/</a:t>
            </a:r>
            <a:r>
              <a:rPr lang="en-US" altLang="el-GR" sz="2000" b="1" dirty="0" smtClean="0">
                <a:cs typeface="Arial" charset="0"/>
              </a:rPr>
              <a:t>restriction</a:t>
            </a:r>
            <a:r>
              <a:rPr lang="el-GR" altLang="el-GR" sz="2000" b="1" dirty="0" smtClean="0">
                <a:cs typeface="Arial" charset="0"/>
              </a:rPr>
              <a:t>).</a:t>
            </a:r>
            <a:endParaRPr lang="en-US" altLang="el-GR" sz="2000" b="1" dirty="0" smtClean="0"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l-GR" altLang="el-GR" sz="2000" dirty="0" smtClean="0">
                <a:cs typeface="Arial" charset="0"/>
              </a:rPr>
              <a:t>Η δήλωση </a:t>
            </a:r>
            <a:r>
              <a:rPr lang="en-US" altLang="el-GR" sz="2000" dirty="0" smtClean="0">
                <a:cs typeface="Arial" charset="0"/>
              </a:rPr>
              <a:t>SQL</a:t>
            </a:r>
            <a:endParaRPr lang="en-US" altLang="el-GR" sz="2000" dirty="0" smtClean="0"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endParaRPr lang="en-US" alt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KATHIGHTES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DIEFTH_</a:t>
            </a: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ΚΑΤ</a:t>
            </a: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‘Calif.’;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l-GR" altLang="el-GR" sz="2000" dirty="0" smtClean="0">
                <a:cs typeface="Arial" charset="0"/>
              </a:rPr>
              <a:t>επιλέγει ένα υποσύνολο γραμμών του πίνακα </a:t>
            </a:r>
            <a:r>
              <a:rPr lang="en-US" altLang="el-GR" sz="2000" dirty="0" smtClean="0">
                <a:cs typeface="Arial" charset="0"/>
              </a:rPr>
              <a:t>KATHIGHTES</a:t>
            </a:r>
            <a:r>
              <a:rPr lang="el-GR" altLang="el-GR" sz="2000" dirty="0" smtClean="0">
                <a:cs typeface="Arial" charset="0"/>
              </a:rPr>
              <a:t>.</a:t>
            </a:r>
            <a:r>
              <a:rPr lang="en-US" altLang="el-GR" sz="2000" dirty="0" smtClean="0">
                <a:cs typeface="Arial" charset="0"/>
              </a:rPr>
              <a:t> </a:t>
            </a:r>
            <a:endParaRPr lang="el-GR" altLang="el-GR" sz="2000" dirty="0" smtClean="0">
              <a:cs typeface="Arial" charset="0"/>
            </a:endParaRPr>
          </a:p>
          <a:p>
            <a:pPr marL="0" indent="0" algn="just" eaLnBrk="1" hangingPunct="1">
              <a:buNone/>
            </a:pPr>
            <a:endParaRPr lang="el-GR" altLang="el-GR" sz="2000" dirty="0" smtClean="0">
              <a:cs typeface="Arial" charset="0"/>
            </a:endParaRPr>
          </a:p>
          <a:p>
            <a:pPr marL="0" indent="0" algn="just" eaLnBrk="1" hangingPunct="1">
              <a:buNone/>
            </a:pPr>
            <a:endParaRPr lang="el-GR" altLang="el-GR" sz="2000" dirty="0" smtClean="0">
              <a:cs typeface="Arial" charset="0"/>
            </a:endParaRPr>
          </a:p>
          <a:p>
            <a:pPr marL="0" indent="0" algn="just" eaLnBrk="1" hangingPunct="1">
              <a:buNone/>
            </a:pPr>
            <a:r>
              <a:rPr lang="el-GR" altLang="el-GR" sz="2000" dirty="0" smtClean="0">
                <a:cs typeface="Arial" charset="0"/>
              </a:rPr>
              <a:t>Πίνακας αποτέλεσμα της επιλογής στοιχείων από τον πίνακα </a:t>
            </a:r>
            <a:r>
              <a:rPr lang="el-GR" altLang="el-GR" sz="2000" b="1" dirty="0" smtClean="0">
                <a:cs typeface="Arial" charset="0"/>
              </a:rPr>
              <a:t>“Καθηγητή”</a:t>
            </a:r>
            <a:r>
              <a:rPr lang="el-GR" altLang="el-GR" sz="2000" dirty="0" smtClean="0"/>
              <a:t> 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446823"/>
              </p:ext>
            </p:extLst>
          </p:nvPr>
        </p:nvGraphicFramePr>
        <p:xfrm>
          <a:off x="1691680" y="4293096"/>
          <a:ext cx="5760641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606"/>
                <a:gridCol w="1571084"/>
                <a:gridCol w="1466345"/>
                <a:gridCol w="1361606"/>
              </a:tblGrid>
              <a:tr h="518245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Επώνυμο Καθηγητή</a:t>
                      </a:r>
                      <a:endParaRPr lang="en-US" altLang="el-GR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Όνομα Καθηγητή</a:t>
                      </a:r>
                      <a:endParaRPr lang="el-GR" sz="18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Διεύθυνση Καθηγητή</a:t>
                      </a:r>
                      <a:endParaRPr lang="el-GR" sz="18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Αριθμός Μητρώου Καθηγητή</a:t>
                      </a:r>
                      <a:endParaRPr lang="el-GR" sz="18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211137">
                <a:tc>
                  <a:txBody>
                    <a:bodyPr/>
                    <a:lstStyle/>
                    <a:p>
                      <a:r>
                        <a:rPr lang="en-US" altLang="el-GR" sz="1800" dirty="0" smtClean="0">
                          <a:latin typeface="+mn-lt"/>
                          <a:cs typeface="Arial" charset="0"/>
                        </a:rPr>
                        <a:t>Ullman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800" dirty="0" smtClean="0">
                          <a:latin typeface="+mn-lt"/>
                          <a:cs typeface="Arial" charset="0"/>
                        </a:rPr>
                        <a:t>Jeffrey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800" dirty="0" err="1" smtClean="0">
                          <a:latin typeface="+mn-lt"/>
                          <a:cs typeface="Arial" charset="0"/>
                        </a:rPr>
                        <a:t>Calif</a:t>
                      </a:r>
                      <a:r>
                        <a:rPr lang="el-GR" altLang="el-GR" sz="18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+mn-lt"/>
                        </a:rPr>
                        <a:t>20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</a:tr>
              <a:tr h="238555">
                <a:tc>
                  <a:txBody>
                    <a:bodyPr/>
                    <a:lstStyle/>
                    <a:p>
                      <a:r>
                        <a:rPr lang="en-US" altLang="el-GR" sz="1800" dirty="0" err="1" smtClean="0">
                          <a:latin typeface="+mn-lt"/>
                          <a:cs typeface="Arial" charset="0"/>
                        </a:rPr>
                        <a:t>Widom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el-GR" sz="1800" dirty="0" smtClean="0">
                          <a:latin typeface="+mn-lt"/>
                          <a:cs typeface="Arial" charset="0"/>
                        </a:rPr>
                        <a:t>Jennifer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l-GR" sz="1800" dirty="0" err="1" smtClean="0">
                          <a:latin typeface="+mn-lt"/>
                          <a:cs typeface="Arial" charset="0"/>
                        </a:rPr>
                        <a:t>Calif</a:t>
                      </a:r>
                      <a:r>
                        <a:rPr lang="fr-FR" altLang="el-GR" sz="18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+mn-lt"/>
                        </a:rPr>
                        <a:t>30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46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Τρεις θεμελιώδεις Πράξεις για τη διαχείριση βάσης              </a:t>
            </a:r>
            <a:br>
              <a:rPr lang="el-GR" sz="2800" dirty="0"/>
            </a:br>
            <a:r>
              <a:rPr lang="el-GR" sz="2800" dirty="0"/>
              <a:t> </a:t>
            </a:r>
            <a:r>
              <a:rPr lang="el-GR" sz="2800" dirty="0">
                <a:solidFill>
                  <a:srgbClr val="004B82"/>
                </a:solidFill>
              </a:rPr>
              <a:t>1η προσέγγιση – χρήση </a:t>
            </a:r>
            <a:r>
              <a:rPr lang="el-GR" sz="2800" dirty="0" smtClean="0">
                <a:solidFill>
                  <a:srgbClr val="004B82"/>
                </a:solidFill>
              </a:rPr>
              <a:t>SQL</a:t>
            </a:r>
            <a:r>
              <a:rPr lang="en-US" sz="2800" dirty="0" smtClean="0">
                <a:solidFill>
                  <a:srgbClr val="004B82"/>
                </a:solidFill>
              </a:rPr>
              <a:t> </a:t>
            </a:r>
            <a:r>
              <a:rPr lang="en-US" sz="2400" b="0" dirty="0" smtClean="0">
                <a:solidFill>
                  <a:srgbClr val="004B82"/>
                </a:solidFill>
              </a:rPr>
              <a:t>2/3</a:t>
            </a:r>
            <a:endParaRPr lang="el-GR" sz="2800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eaLnBrk="1" hangingPunct="1">
              <a:spcBef>
                <a:spcPts val="0"/>
              </a:spcBef>
              <a:buNone/>
            </a:pPr>
            <a:r>
              <a:rPr lang="en-US" altLang="el-GR" sz="2000" b="1" dirty="0" smtClean="0">
                <a:cs typeface="Arial" charset="0"/>
              </a:rPr>
              <a:t>2)</a:t>
            </a:r>
            <a:r>
              <a:rPr lang="en-US" altLang="el-GR" sz="2000" dirty="0" smtClean="0">
                <a:cs typeface="Arial" charset="0"/>
              </a:rPr>
              <a:t> </a:t>
            </a:r>
            <a:r>
              <a:rPr lang="el-GR" altLang="el-GR" sz="2000" b="1" dirty="0" smtClean="0">
                <a:cs typeface="Arial" charset="0"/>
              </a:rPr>
              <a:t>Προβολή</a:t>
            </a:r>
            <a:r>
              <a:rPr lang="en-US" altLang="el-GR" sz="2000" b="1" dirty="0" smtClean="0">
                <a:cs typeface="Arial" charset="0"/>
              </a:rPr>
              <a:t>  </a:t>
            </a:r>
            <a:r>
              <a:rPr lang="el-GR" altLang="el-GR" sz="2000" b="1" dirty="0" smtClean="0">
                <a:cs typeface="Arial" charset="0"/>
              </a:rPr>
              <a:t>στηλών πίνακα</a:t>
            </a:r>
            <a:r>
              <a:rPr lang="en-US" altLang="el-GR" sz="2000" b="1" dirty="0" smtClean="0">
                <a:cs typeface="Arial" charset="0"/>
              </a:rPr>
              <a:t> (projection).</a:t>
            </a:r>
            <a:endParaRPr lang="en-US" altLang="el-GR" sz="2000" b="1" dirty="0" smtClean="0"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l-GR" altLang="el-GR" sz="1800" dirty="0" smtClean="0">
                <a:cs typeface="Arial" charset="0"/>
              </a:rPr>
              <a:t>Η</a:t>
            </a:r>
            <a:r>
              <a:rPr lang="en-US" altLang="el-GR" sz="1800" dirty="0" smtClean="0">
                <a:cs typeface="Arial" charset="0"/>
              </a:rPr>
              <a:t> </a:t>
            </a:r>
            <a:r>
              <a:rPr lang="el-GR" altLang="el-GR" sz="1800" dirty="0" smtClean="0">
                <a:cs typeface="Arial" charset="0"/>
              </a:rPr>
              <a:t> δήλωση </a:t>
            </a:r>
            <a:r>
              <a:rPr lang="en-US" altLang="el-GR" sz="1800" dirty="0" smtClean="0">
                <a:cs typeface="Arial" charset="0"/>
              </a:rPr>
              <a:t>SQL</a:t>
            </a:r>
            <a:endParaRPr lang="en-US" altLang="el-GR" sz="1800" dirty="0" smtClean="0"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EPWNYMO_</a:t>
            </a:r>
            <a:r>
              <a:rPr lang="el-GR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ΚΑΤ</a:t>
            </a: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,ONOMA_</a:t>
            </a:r>
            <a:r>
              <a:rPr lang="el-GR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ΚΑΤ</a:t>
            </a: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DIEFTH_KAT, ARITMHT_</a:t>
            </a:r>
            <a:r>
              <a:rPr lang="el-GR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ΚΑΤ</a:t>
            </a:r>
            <a:endParaRPr lang="en-US" altLang="el-GR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KATHIGHTES</a:t>
            </a:r>
            <a:r>
              <a:rPr lang="el-GR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el-GR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l-GR" altLang="el-GR" sz="1800" dirty="0" smtClean="0">
                <a:cs typeface="Arial" charset="0"/>
              </a:rPr>
              <a:t>επιλέγει και προβάλει ένα υποσύνολο στηλών του πίνακα </a:t>
            </a:r>
            <a:r>
              <a:rPr lang="en-US" altLang="el-GR" sz="1800" dirty="0" smtClean="0">
                <a:cs typeface="Arial" charset="0"/>
              </a:rPr>
              <a:t>KATHIGHTES</a:t>
            </a:r>
            <a:r>
              <a:rPr lang="el-GR" altLang="el-GR" sz="1800" dirty="0" smtClean="0">
                <a:cs typeface="Arial" charset="0"/>
              </a:rPr>
              <a:t>.</a:t>
            </a:r>
            <a:endParaRPr lang="en-US" altLang="el-GR" sz="1800" dirty="0" smtClean="0"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l-GR" altLang="el-GR" sz="1800" dirty="0" smtClean="0">
              <a:cs typeface="Arial" charset="0"/>
            </a:endParaRPr>
          </a:p>
          <a:p>
            <a:pPr marL="0" indent="0" eaLnBrk="1" hangingPunct="1">
              <a:buNone/>
            </a:pPr>
            <a:r>
              <a:rPr lang="el-GR" altLang="el-GR" sz="1800" dirty="0" smtClean="0">
                <a:cs typeface="Arial" charset="0"/>
              </a:rPr>
              <a:t>Πίνακας  αποτέλεσμα της προβολής στοιχείων από τον πίνακα </a:t>
            </a:r>
            <a:r>
              <a:rPr lang="el-GR" altLang="el-GR" sz="1800" b="1" dirty="0" smtClean="0">
                <a:cs typeface="Arial" charset="0"/>
              </a:rPr>
              <a:t>“Καθηγητή”</a:t>
            </a:r>
            <a:r>
              <a:rPr lang="el-GR" altLang="el-GR" sz="1800" dirty="0" smtClean="0"/>
              <a:t> 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17732"/>
              </p:ext>
            </p:extLst>
          </p:nvPr>
        </p:nvGraphicFramePr>
        <p:xfrm>
          <a:off x="1691680" y="3573016"/>
          <a:ext cx="576064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606"/>
                <a:gridCol w="1571084"/>
                <a:gridCol w="1466345"/>
                <a:gridCol w="1361606"/>
              </a:tblGrid>
              <a:tr h="518245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Επώνυμο Καθηγητή</a:t>
                      </a:r>
                      <a:endParaRPr lang="en-US" altLang="el-GR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Όνομα Καθηγητή</a:t>
                      </a:r>
                      <a:endParaRPr lang="el-GR" sz="18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Διεύθυνση Καθηγητή</a:t>
                      </a:r>
                      <a:endParaRPr lang="el-GR" sz="18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8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Αριθμός Μητρώου Καθηγητή</a:t>
                      </a:r>
                      <a:endParaRPr lang="el-GR" sz="18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211137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altLang="el-GR" sz="1800" dirty="0" err="1" smtClean="0">
                          <a:latin typeface="+mn-lt"/>
                          <a:cs typeface="Arial" charset="0"/>
                        </a:rPr>
                        <a:t>Codd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800" dirty="0" smtClean="0">
                          <a:latin typeface="+mn-lt"/>
                          <a:cs typeface="Arial" charset="0"/>
                        </a:rPr>
                        <a:t>Ted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800" dirty="0" smtClean="0">
                          <a:latin typeface="+mn-lt"/>
                          <a:cs typeface="Arial" charset="0"/>
                        </a:rPr>
                        <a:t>Mass</a:t>
                      </a:r>
                      <a:r>
                        <a:rPr lang="el-GR" altLang="el-GR" sz="18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+mn-lt"/>
                        </a:rPr>
                        <a:t>10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</a:tr>
              <a:tr h="211137">
                <a:tc>
                  <a:txBody>
                    <a:bodyPr/>
                    <a:lstStyle/>
                    <a:p>
                      <a:r>
                        <a:rPr lang="en-US" altLang="el-GR" sz="1800" dirty="0" smtClean="0">
                          <a:latin typeface="+mn-lt"/>
                          <a:cs typeface="Arial" charset="0"/>
                        </a:rPr>
                        <a:t>Ullman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800" dirty="0" smtClean="0">
                          <a:latin typeface="+mn-lt"/>
                          <a:cs typeface="Arial" charset="0"/>
                        </a:rPr>
                        <a:t>Jeffrey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800" dirty="0" err="1" smtClean="0">
                          <a:latin typeface="+mn-lt"/>
                          <a:cs typeface="Arial" charset="0"/>
                        </a:rPr>
                        <a:t>Calif</a:t>
                      </a:r>
                      <a:r>
                        <a:rPr lang="el-GR" altLang="el-GR" sz="18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+mn-lt"/>
                        </a:rPr>
                        <a:t>20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</a:tr>
              <a:tr h="238555">
                <a:tc>
                  <a:txBody>
                    <a:bodyPr/>
                    <a:lstStyle/>
                    <a:p>
                      <a:r>
                        <a:rPr lang="en-US" altLang="el-GR" sz="1800" dirty="0" err="1" smtClean="0">
                          <a:latin typeface="+mn-lt"/>
                          <a:cs typeface="Arial" charset="0"/>
                        </a:rPr>
                        <a:t>Widom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el-GR" sz="1800" dirty="0" smtClean="0">
                          <a:latin typeface="+mn-lt"/>
                          <a:cs typeface="Arial" charset="0"/>
                        </a:rPr>
                        <a:t>Jennifer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l-GR" sz="1800" dirty="0" err="1" smtClean="0">
                          <a:latin typeface="+mn-lt"/>
                          <a:cs typeface="Arial" charset="0"/>
                        </a:rPr>
                        <a:t>Calif</a:t>
                      </a:r>
                      <a:r>
                        <a:rPr lang="fr-FR" altLang="el-GR" sz="18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+mn-lt"/>
                        </a:rPr>
                        <a:t>30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</a:tr>
              <a:tr h="238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l-GR" sz="1800" dirty="0" err="1" smtClean="0">
                          <a:latin typeface="+mn-lt"/>
                          <a:cs typeface="Arial" charset="0"/>
                        </a:rPr>
                        <a:t>Elmasri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800" dirty="0" err="1" smtClean="0">
                          <a:latin typeface="+mn-lt"/>
                          <a:cs typeface="Arial" charset="0"/>
                        </a:rPr>
                        <a:t>Ramez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800" dirty="0" smtClean="0">
                          <a:latin typeface="+mn-lt"/>
                          <a:cs typeface="Arial" charset="0"/>
                        </a:rPr>
                        <a:t>Mass.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+mn-lt"/>
                        </a:rPr>
                        <a:t>40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</a:tr>
              <a:tr h="238555">
                <a:tc>
                  <a:txBody>
                    <a:bodyPr/>
                    <a:lstStyle/>
                    <a:p>
                      <a:r>
                        <a:rPr lang="en-US" altLang="el-GR" sz="1800" dirty="0" err="1" smtClean="0">
                          <a:latin typeface="+mn-lt"/>
                          <a:cs typeface="Arial" charset="0"/>
                        </a:rPr>
                        <a:t>Navathe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800" dirty="0" err="1" smtClean="0">
                          <a:latin typeface="+mn-lt"/>
                          <a:cs typeface="Arial" charset="0"/>
                        </a:rPr>
                        <a:t>Shamkant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800" dirty="0" smtClean="0">
                          <a:latin typeface="+mn-lt"/>
                          <a:cs typeface="Arial" charset="0"/>
                        </a:rPr>
                        <a:t>Mass</a:t>
                      </a:r>
                      <a:r>
                        <a:rPr lang="el-GR" altLang="el-GR" sz="18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+mn-lt"/>
                        </a:rPr>
                        <a:t>50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98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Τρεις θεμελιώδεις Πράξεις για τη διαχείριση βάσης              </a:t>
            </a:r>
            <a:br>
              <a:rPr lang="el-GR" sz="2800" dirty="0"/>
            </a:br>
            <a:r>
              <a:rPr lang="el-GR" sz="2800" dirty="0"/>
              <a:t> </a:t>
            </a:r>
            <a:r>
              <a:rPr lang="el-GR" sz="2800" dirty="0">
                <a:solidFill>
                  <a:srgbClr val="004B82"/>
                </a:solidFill>
              </a:rPr>
              <a:t>1η προσέγγιση – χρήση </a:t>
            </a:r>
            <a:r>
              <a:rPr lang="el-GR" sz="2800" dirty="0" smtClean="0">
                <a:solidFill>
                  <a:srgbClr val="004B82"/>
                </a:solidFill>
              </a:rPr>
              <a:t>SQL</a:t>
            </a:r>
            <a:r>
              <a:rPr lang="en-US" sz="2800" dirty="0" smtClean="0">
                <a:solidFill>
                  <a:srgbClr val="004B82"/>
                </a:solidFill>
              </a:rPr>
              <a:t> </a:t>
            </a:r>
            <a:r>
              <a:rPr lang="en-US" sz="2400" b="0" dirty="0" smtClean="0">
                <a:solidFill>
                  <a:srgbClr val="004B82"/>
                </a:solidFill>
              </a:rPr>
              <a:t>3/3</a:t>
            </a:r>
            <a:endParaRPr lang="el-GR" sz="2800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2304256"/>
          </a:xfrm>
        </p:spPr>
        <p:txBody>
          <a:bodyPr>
            <a:normAutofit/>
          </a:bodyPr>
          <a:lstStyle/>
          <a:p>
            <a:pPr marL="0" indent="0" algn="just" eaLnBrk="1" hangingPunct="1">
              <a:spcBef>
                <a:spcPts val="0"/>
              </a:spcBef>
              <a:buNone/>
            </a:pPr>
            <a:r>
              <a:rPr lang="el-GR" altLang="el-GR" sz="2000" b="1" dirty="0" smtClean="0">
                <a:cs typeface="Arial" charset="0"/>
              </a:rPr>
              <a:t>3)</a:t>
            </a:r>
            <a:r>
              <a:rPr lang="el-GR" altLang="el-GR" sz="2000" dirty="0" smtClean="0">
                <a:cs typeface="Arial" charset="0"/>
              </a:rPr>
              <a:t> </a:t>
            </a:r>
            <a:r>
              <a:rPr lang="el-GR" altLang="el-GR" sz="2000" b="1" dirty="0" smtClean="0">
                <a:cs typeface="Arial" charset="0"/>
              </a:rPr>
              <a:t>Σύνδεση πινάκων (</a:t>
            </a:r>
            <a:r>
              <a:rPr lang="en-US" altLang="el-GR" sz="2000" b="1" dirty="0" smtClean="0">
                <a:cs typeface="Arial" charset="0"/>
              </a:rPr>
              <a:t>JOIN</a:t>
            </a:r>
            <a:r>
              <a:rPr lang="el-GR" altLang="el-GR" sz="2000" b="1" dirty="0" smtClean="0">
                <a:cs typeface="Arial" charset="0"/>
              </a:rPr>
              <a:t>) για την εμφάνιση στοιχείων.</a:t>
            </a:r>
            <a:endParaRPr lang="en-US" altLang="el-GR" sz="2000" b="1" dirty="0" smtClean="0">
              <a:cs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el-GR" altLang="el-GR" sz="1800" dirty="0" smtClean="0">
                <a:cs typeface="Arial" charset="0"/>
              </a:rPr>
              <a:t>Η δήλωση </a:t>
            </a:r>
            <a:r>
              <a:rPr lang="en-US" altLang="el-GR" sz="1800" dirty="0" smtClean="0">
                <a:cs typeface="Arial" charset="0"/>
              </a:rPr>
              <a:t>SQL</a:t>
            </a:r>
          </a:p>
          <a:p>
            <a:pPr marL="0" indent="0" algn="l" eaLnBrk="1" hangingPunct="1">
              <a:spcBef>
                <a:spcPts val="0"/>
              </a:spcBef>
              <a:buNone/>
            </a:pP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endParaRPr lang="en-US" altLang="el-GR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 eaLnBrk="1" hangingPunct="1">
              <a:spcBef>
                <a:spcPts val="0"/>
              </a:spcBef>
              <a:buNone/>
            </a:pP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KATHIGHTES</a:t>
            </a:r>
            <a:r>
              <a:rPr lang="el-GR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DIDASKEI</a:t>
            </a:r>
          </a:p>
          <a:p>
            <a:pPr marL="0" indent="0" algn="l" eaLnBrk="1" hangingPunct="1">
              <a:spcBef>
                <a:spcPts val="0"/>
              </a:spcBef>
              <a:buNone/>
            </a:pP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l-GR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KATHIGHTES</a:t>
            </a:r>
            <a:r>
              <a:rPr lang="el-GR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ARITMHT</a:t>
            </a:r>
            <a:r>
              <a:rPr lang="el-GR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_ΚΑΤ = </a:t>
            </a: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DIDASKEI</a:t>
            </a:r>
            <a:r>
              <a:rPr lang="el-GR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ARITMHT</a:t>
            </a:r>
            <a:r>
              <a:rPr lang="el-GR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_ΚΑΤ;</a:t>
            </a:r>
            <a:endParaRPr lang="en-US" altLang="el-GR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l" eaLnBrk="1" hangingPunct="1">
              <a:spcBef>
                <a:spcPts val="0"/>
              </a:spcBef>
              <a:buNone/>
            </a:pPr>
            <a:r>
              <a:rPr lang="el-GR" altLang="el-GR" sz="1800" dirty="0" smtClean="0">
                <a:cs typeface="Arial" charset="0"/>
              </a:rPr>
              <a:t>συνδέει τον πίνακα </a:t>
            </a:r>
            <a:r>
              <a:rPr lang="en-US" altLang="el-GR" sz="1800" dirty="0" smtClean="0">
                <a:cs typeface="Arial" charset="0"/>
              </a:rPr>
              <a:t>KATHIGHTES</a:t>
            </a:r>
            <a:r>
              <a:rPr lang="el-GR" altLang="el-GR" sz="1800" dirty="0" smtClean="0">
                <a:cs typeface="Arial" charset="0"/>
              </a:rPr>
              <a:t> με τον πίνακα </a:t>
            </a:r>
            <a:r>
              <a:rPr lang="en-US" altLang="el-GR" sz="1800" dirty="0" smtClean="0">
                <a:cs typeface="Arial" charset="0"/>
              </a:rPr>
              <a:t>DIDASKEI</a:t>
            </a:r>
            <a:r>
              <a:rPr lang="el-GR" altLang="el-GR" sz="1800" dirty="0" smtClean="0">
                <a:cs typeface="Arial" charset="0"/>
              </a:rPr>
              <a:t>, επιλέγει και προβάλει το σύνολο των στηλών τους. </a:t>
            </a:r>
          </a:p>
        </p:txBody>
      </p:sp>
      <p:graphicFrame>
        <p:nvGraphicFramePr>
          <p:cNvPr id="197" name="Table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432855"/>
              </p:ext>
            </p:extLst>
          </p:nvPr>
        </p:nvGraphicFramePr>
        <p:xfrm>
          <a:off x="791580" y="3200400"/>
          <a:ext cx="756084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590917"/>
                <a:gridCol w="1632905"/>
                <a:gridCol w="1301371"/>
                <a:gridCol w="1451471"/>
              </a:tblGrid>
              <a:tr h="234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EPWNYMO</a:t>
                      </a:r>
                      <a:endParaRPr lang="el-GR" sz="14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ONOMA</a:t>
                      </a:r>
                      <a:endParaRPr lang="el-GR" sz="14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DIEFTH</a:t>
                      </a:r>
                      <a:endParaRPr lang="el-GR" sz="14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ARITHMT</a:t>
                      </a:r>
                      <a:endParaRPr lang="el-GR" sz="14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KWD_MAT</a:t>
                      </a:r>
                      <a:endParaRPr lang="el-GR" sz="140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Codd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Ted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Mass</a:t>
                      </a: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10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Α</a:t>
                      </a: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1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Codd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Ted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Mass</a:t>
                      </a: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10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Α</a:t>
                      </a: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5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Ullman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Jeffrey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l-GR" sz="1400" dirty="0" err="1" smtClean="0">
                          <a:latin typeface="+mn-lt"/>
                          <a:cs typeface="Arial" charset="0"/>
                        </a:rPr>
                        <a:t>Calif</a:t>
                      </a:r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20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Α</a:t>
                      </a:r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8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l-GR" sz="1400" dirty="0" err="1" smtClean="0">
                          <a:latin typeface="+mn-lt"/>
                          <a:cs typeface="Arial" charset="0"/>
                        </a:rPr>
                        <a:t>Ullman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Jeffrey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l-GR" sz="1400" dirty="0" err="1" smtClean="0">
                          <a:latin typeface="+mn-lt"/>
                          <a:cs typeface="Arial" charset="0"/>
                        </a:rPr>
                        <a:t>Calif</a:t>
                      </a:r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20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Β</a:t>
                      </a:r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5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r>
                        <a:rPr lang="fr-FR" altLang="el-GR" sz="1400" dirty="0" err="1" smtClean="0">
                          <a:latin typeface="+mn-lt"/>
                          <a:cs typeface="Arial" charset="0"/>
                        </a:rPr>
                        <a:t>Ullman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Jeffrey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l-GR" sz="1400" dirty="0" err="1" smtClean="0">
                          <a:latin typeface="+mn-lt"/>
                          <a:cs typeface="Arial" charset="0"/>
                        </a:rPr>
                        <a:t>Calif</a:t>
                      </a:r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20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Γ</a:t>
                      </a: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1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Widom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altLang="el-GR" sz="1400" dirty="0" smtClean="0">
                          <a:latin typeface="+mn-lt"/>
                          <a:cs typeface="Arial" charset="0"/>
                        </a:rPr>
                        <a:t>Jennifer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el-GR" sz="1400" dirty="0" err="1" smtClean="0">
                          <a:latin typeface="+mn-lt"/>
                          <a:cs typeface="Arial" charset="0"/>
                        </a:rPr>
                        <a:t>Calif</a:t>
                      </a:r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30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Α</a:t>
                      </a: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4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Widom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altLang="el-GR" sz="1400" dirty="0" smtClean="0">
                          <a:latin typeface="+mn-lt"/>
                          <a:cs typeface="Arial" charset="0"/>
                        </a:rPr>
                        <a:t>Jennifer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Calif</a:t>
                      </a: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30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B2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r>
                        <a:rPr lang="fr-FR" altLang="el-GR" sz="1400" dirty="0" err="1" smtClean="0">
                          <a:latin typeface="+mn-lt"/>
                          <a:cs typeface="Arial" charset="0"/>
                        </a:rPr>
                        <a:t>Elmasri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Ramez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Mass.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40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Γ</a:t>
                      </a:r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3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r>
                        <a:rPr lang="fr-FR" altLang="el-GR" sz="1400" dirty="0" err="1" smtClean="0">
                          <a:latin typeface="+mn-lt"/>
                          <a:cs typeface="Arial" charset="0"/>
                        </a:rPr>
                        <a:t>Elmasri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Ramez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Mass.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el-GR" sz="1400" dirty="0" smtClean="0">
                          <a:latin typeface="+mn-lt"/>
                          <a:cs typeface="Arial" charset="0"/>
                        </a:rPr>
                        <a:t>40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Γ</a:t>
                      </a: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7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Navathe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Shamkant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Mass</a:t>
                      </a: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50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Γ</a:t>
                      </a:r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6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Navathe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err="1" smtClean="0">
                          <a:latin typeface="+mn-lt"/>
                          <a:cs typeface="Arial" charset="0"/>
                        </a:rPr>
                        <a:t>Shamkant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1400" dirty="0" smtClean="0">
                          <a:latin typeface="+mn-lt"/>
                          <a:cs typeface="Arial" charset="0"/>
                        </a:rPr>
                        <a:t>Mass</a:t>
                      </a: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.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50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dirty="0" smtClean="0">
                          <a:latin typeface="+mn-lt"/>
                          <a:cs typeface="Arial" charset="0"/>
                        </a:rPr>
                        <a:t>Α3</a:t>
                      </a:r>
                      <a:endParaRPr lang="el-GR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88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5833dc15329569b1b1e66be3ca891683aec006c"/>
</p:tagLst>
</file>

<file path=ppt/theme/theme1.xml><?xml version="1.0" encoding="utf-8"?>
<a:theme xmlns:a="http://schemas.openxmlformats.org/drawingml/2006/main" name="exo-opistho_simeiomata">
  <a:themeElements>
    <a:clrScheme name="Custom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407</TotalTime>
  <Words>3183</Words>
  <Application>Microsoft Office PowerPoint</Application>
  <PresentationFormat>Προβολή στην οθόνη (4:3)</PresentationFormat>
  <Paragraphs>1045</Paragraphs>
  <Slides>46</Slides>
  <Notes>31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47" baseType="lpstr">
      <vt:lpstr>exo-opistho_simeiomata</vt:lpstr>
      <vt:lpstr>Βάσεις Δεδομένων I (Θ)</vt:lpstr>
      <vt:lpstr>Περιγραφή ενότητας</vt:lpstr>
      <vt:lpstr>Στόχος ενότητας</vt:lpstr>
      <vt:lpstr>Σχεσιακή Β.Δ.</vt:lpstr>
      <vt:lpstr>Πίνακες σε σχεσιακή Β.Δ.</vt:lpstr>
      <vt:lpstr> Παράδειγμα</vt:lpstr>
      <vt:lpstr>Τρεις θεμελιώδεις Πράξεις για τη διαχείριση βάσης                1η προσέγγιση – χρήση SQL 1/3</vt:lpstr>
      <vt:lpstr>Τρεις θεμελιώδεις Πράξεις για τη διαχείριση βάσης                1η προσέγγιση – χρήση SQL 2/3</vt:lpstr>
      <vt:lpstr>Τρεις θεμελιώδεις Πράξεις για τη διαχείριση βάσης                1η προσέγγιση – χρήση SQL 3/3</vt:lpstr>
      <vt:lpstr>Σχεσιακή άλγεβρα</vt:lpstr>
      <vt:lpstr>Αναφέρατε βασικές πράξεις της Σχεσιακής άλγεβρας 1/4</vt:lpstr>
      <vt:lpstr>Αναφέρατε βασικές πράξεις της Σχεσιακής άλγεβρας 2/4</vt:lpstr>
      <vt:lpstr>Αναφέρατε βασικές πράξεις της Σχεσιακής άλγεβρας 3/4</vt:lpstr>
      <vt:lpstr>Αναφέρατε βασικές πράξεις της Σχεσιακής άλγεβρας 4/4</vt:lpstr>
      <vt:lpstr>Παράδειγμα </vt:lpstr>
      <vt:lpstr>ΣΔΒΔ</vt:lpstr>
      <vt:lpstr>Ανεξαρτησία</vt:lpstr>
      <vt:lpstr>Διαχείριση σχεσιακών βάσεων δεδομένων με γλώσσα SQL 1/2</vt:lpstr>
      <vt:lpstr>Διαχείριση σχεσιακών βάσεων δεδομένων με γλώσσα SQL 2/2</vt:lpstr>
      <vt:lpstr>Διαχείριση σχεσιακών βάσεων δεδομένων με γλώσσα SQL 1/2</vt:lpstr>
      <vt:lpstr>Διαχείριση σχεσιακών βάσεων δεδομένων με γλώσσα SQL 2/2</vt:lpstr>
      <vt:lpstr>Δημιουργία βάσεως δεδομένων</vt:lpstr>
      <vt:lpstr>Αποτέλεσμα εκτέλεσης εντολών</vt:lpstr>
      <vt:lpstr>Πρώτη αναφορά στην Εισαγωγή στοιχείων</vt:lpstr>
      <vt:lpstr>Πλεονασμός  ή τι πρέπει να αποφεύγουμε κατά τη σχεδίαση</vt:lpstr>
      <vt:lpstr>Μηχανισμός Κύριου – Δευτερεύοντος κλειδιού και σημασία του</vt:lpstr>
      <vt:lpstr>Σειρά ορισμού και κατάργησης πινάκων</vt:lpstr>
      <vt:lpstr>Εισαγωγή στοιχείων</vt:lpstr>
      <vt:lpstr>Ευρετήριο</vt:lpstr>
      <vt:lpstr>Πίνακας σχεσιακής Β.Δ.</vt:lpstr>
      <vt:lpstr>Ερώτηση (query)</vt:lpstr>
      <vt:lpstr>Ερώτηση με παράδειγμα (query by form) </vt:lpstr>
      <vt:lpstr>Φόρμες (ή ηλεκτρονικές οθόνες)</vt:lpstr>
      <vt:lpstr>Κρίσιμο σημείο</vt:lpstr>
      <vt:lpstr>Θεωρητική προσέγγιση</vt:lpstr>
      <vt:lpstr>Παράδειγμα</vt:lpstr>
      <vt:lpstr>Παρατηρήσεις-Κανόνες για τη σχεσιακή προσέγγιση</vt:lpstr>
      <vt:lpstr>Ξένα Κλειδιά</vt:lpstr>
      <vt:lpstr>Παρατηρήσεις-Κανόνες για τη σχεσιακή προσέγγιση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fkaram2</cp:lastModifiedBy>
  <cp:revision>61</cp:revision>
  <dcterms:created xsi:type="dcterms:W3CDTF">2014-10-20T11:54:42Z</dcterms:created>
  <dcterms:modified xsi:type="dcterms:W3CDTF">2015-05-12T12:09:25Z</dcterms:modified>
</cp:coreProperties>
</file>