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8" r:id="rId2"/>
    <p:sldMasterId id="2147483716" r:id="rId3"/>
  </p:sldMasterIdLst>
  <p:notesMasterIdLst>
    <p:notesMasterId r:id="rId53"/>
  </p:notesMasterIdLst>
  <p:handoutMasterIdLst>
    <p:handoutMasterId r:id="rId54"/>
  </p:handoutMasterIdLst>
  <p:sldIdLst>
    <p:sldId id="256" r:id="rId4"/>
    <p:sldId id="258"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3"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0" r:id="rId44"/>
    <p:sldId id="301" r:id="rId45"/>
    <p:sldId id="302" r:id="rId46"/>
    <p:sldId id="308" r:id="rId47"/>
    <p:sldId id="309" r:id="rId48"/>
    <p:sldId id="304" r:id="rId49"/>
    <p:sldId id="305" r:id="rId50"/>
    <p:sldId id="306" r:id="rId51"/>
    <p:sldId id="307" r:id="rId52"/>
  </p:sldIdLst>
  <p:sldSz cx="9144000" cy="6858000" type="screen4x3"/>
  <p:notesSz cx="7104063" cy="10234613"/>
  <p:custDataLst>
    <p:tags r:id="rId55"/>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87086" autoAdjust="0"/>
  </p:normalViewPr>
  <p:slideViewPr>
    <p:cSldViewPr>
      <p:cViewPr varScale="1">
        <p:scale>
          <a:sx n="101" d="100"/>
          <a:sy n="101" d="100"/>
        </p:scale>
        <p:origin x="-207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10/6/2015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10/6/2015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15</a:t>
            </a:fld>
            <a:endParaRPr lang="el-GR" dirty="0"/>
          </a:p>
        </p:txBody>
      </p:sp>
    </p:spTree>
    <p:extLst>
      <p:ext uri="{BB962C8B-B14F-4D97-AF65-F5344CB8AC3E}">
        <p14:creationId xmlns:p14="http://schemas.microsoft.com/office/powerpoint/2010/main" val="43881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125945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17</a:t>
            </a:fld>
            <a:endParaRPr lang="el-GR" dirty="0"/>
          </a:p>
        </p:txBody>
      </p:sp>
    </p:spTree>
    <p:extLst>
      <p:ext uri="{BB962C8B-B14F-4D97-AF65-F5344CB8AC3E}">
        <p14:creationId xmlns:p14="http://schemas.microsoft.com/office/powerpoint/2010/main" val="1196518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18</a:t>
            </a:fld>
            <a:endParaRPr lang="el-GR" dirty="0"/>
          </a:p>
        </p:txBody>
      </p:sp>
    </p:spTree>
    <p:extLst>
      <p:ext uri="{BB962C8B-B14F-4D97-AF65-F5344CB8AC3E}">
        <p14:creationId xmlns:p14="http://schemas.microsoft.com/office/powerpoint/2010/main" val="359164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19</a:t>
            </a:fld>
            <a:endParaRPr lang="el-GR" dirty="0"/>
          </a:p>
        </p:txBody>
      </p:sp>
    </p:spTree>
    <p:extLst>
      <p:ext uri="{BB962C8B-B14F-4D97-AF65-F5344CB8AC3E}">
        <p14:creationId xmlns:p14="http://schemas.microsoft.com/office/powerpoint/2010/main" val="2293704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20</a:t>
            </a:fld>
            <a:endParaRPr lang="el-GR" dirty="0"/>
          </a:p>
        </p:txBody>
      </p:sp>
    </p:spTree>
    <p:extLst>
      <p:ext uri="{BB962C8B-B14F-4D97-AF65-F5344CB8AC3E}">
        <p14:creationId xmlns:p14="http://schemas.microsoft.com/office/powerpoint/2010/main" val="1951018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21</a:t>
            </a:fld>
            <a:endParaRPr lang="el-GR" dirty="0"/>
          </a:p>
        </p:txBody>
      </p:sp>
    </p:spTree>
    <p:extLst>
      <p:ext uri="{BB962C8B-B14F-4D97-AF65-F5344CB8AC3E}">
        <p14:creationId xmlns:p14="http://schemas.microsoft.com/office/powerpoint/2010/main" val="1928711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22</a:t>
            </a:fld>
            <a:endParaRPr lang="el-GR" dirty="0"/>
          </a:p>
        </p:txBody>
      </p:sp>
    </p:spTree>
    <p:extLst>
      <p:ext uri="{BB962C8B-B14F-4D97-AF65-F5344CB8AC3E}">
        <p14:creationId xmlns:p14="http://schemas.microsoft.com/office/powerpoint/2010/main" val="2586337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l-GR" sz="1200" kern="1200" dirty="0" smtClean="0">
              <a:solidFill>
                <a:schemeClr val="tx1"/>
              </a:solidFill>
              <a:effectLst/>
              <a:latin typeface="+mn-lt"/>
              <a:ea typeface="+mn-ea"/>
              <a:cs typeface="+mn-cs"/>
            </a:endParaRPr>
          </a:p>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23</a:t>
            </a:fld>
            <a:endParaRPr lang="el-GR" dirty="0"/>
          </a:p>
        </p:txBody>
      </p:sp>
    </p:spTree>
    <p:extLst>
      <p:ext uri="{BB962C8B-B14F-4D97-AF65-F5344CB8AC3E}">
        <p14:creationId xmlns:p14="http://schemas.microsoft.com/office/powerpoint/2010/main" val="339595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24</a:t>
            </a:fld>
            <a:endParaRPr lang="el-GR" dirty="0"/>
          </a:p>
        </p:txBody>
      </p:sp>
    </p:spTree>
    <p:extLst>
      <p:ext uri="{BB962C8B-B14F-4D97-AF65-F5344CB8AC3E}">
        <p14:creationId xmlns:p14="http://schemas.microsoft.com/office/powerpoint/2010/main" val="163879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120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a:t>
            </a:fld>
            <a:endParaRPr lang="el-GR" dirty="0"/>
          </a:p>
        </p:txBody>
      </p:sp>
    </p:spTree>
    <p:extLst>
      <p:ext uri="{BB962C8B-B14F-4D97-AF65-F5344CB8AC3E}">
        <p14:creationId xmlns:p14="http://schemas.microsoft.com/office/powerpoint/2010/main" val="1863600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151577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26</a:t>
            </a:fld>
            <a:endParaRPr lang="el-GR" dirty="0"/>
          </a:p>
        </p:txBody>
      </p:sp>
    </p:spTree>
    <p:extLst>
      <p:ext uri="{BB962C8B-B14F-4D97-AF65-F5344CB8AC3E}">
        <p14:creationId xmlns:p14="http://schemas.microsoft.com/office/powerpoint/2010/main" val="3824238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27</a:t>
            </a:fld>
            <a:endParaRPr lang="el-GR" dirty="0"/>
          </a:p>
        </p:txBody>
      </p:sp>
    </p:spTree>
    <p:extLst>
      <p:ext uri="{BB962C8B-B14F-4D97-AF65-F5344CB8AC3E}">
        <p14:creationId xmlns:p14="http://schemas.microsoft.com/office/powerpoint/2010/main" val="1865923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28</a:t>
            </a:fld>
            <a:endParaRPr lang="el-GR" dirty="0"/>
          </a:p>
        </p:txBody>
      </p:sp>
    </p:spTree>
    <p:extLst>
      <p:ext uri="{BB962C8B-B14F-4D97-AF65-F5344CB8AC3E}">
        <p14:creationId xmlns:p14="http://schemas.microsoft.com/office/powerpoint/2010/main" val="2226959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29</a:t>
            </a:fld>
            <a:endParaRPr lang="el-GR" dirty="0"/>
          </a:p>
        </p:txBody>
      </p:sp>
    </p:spTree>
    <p:extLst>
      <p:ext uri="{BB962C8B-B14F-4D97-AF65-F5344CB8AC3E}">
        <p14:creationId xmlns:p14="http://schemas.microsoft.com/office/powerpoint/2010/main" val="1114945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30</a:t>
            </a:fld>
            <a:endParaRPr lang="el-GR" dirty="0"/>
          </a:p>
        </p:txBody>
      </p:sp>
    </p:spTree>
    <p:extLst>
      <p:ext uri="{BB962C8B-B14F-4D97-AF65-F5344CB8AC3E}">
        <p14:creationId xmlns:p14="http://schemas.microsoft.com/office/powerpoint/2010/main" val="185675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31</a:t>
            </a:fld>
            <a:endParaRPr lang="el-GR" dirty="0"/>
          </a:p>
        </p:txBody>
      </p:sp>
    </p:spTree>
    <p:extLst>
      <p:ext uri="{BB962C8B-B14F-4D97-AF65-F5344CB8AC3E}">
        <p14:creationId xmlns:p14="http://schemas.microsoft.com/office/powerpoint/2010/main" val="224821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32</a:t>
            </a:fld>
            <a:endParaRPr lang="el-GR" dirty="0"/>
          </a:p>
        </p:txBody>
      </p:sp>
    </p:spTree>
    <p:extLst>
      <p:ext uri="{BB962C8B-B14F-4D97-AF65-F5344CB8AC3E}">
        <p14:creationId xmlns:p14="http://schemas.microsoft.com/office/powerpoint/2010/main" val="1119373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33</a:t>
            </a:fld>
            <a:endParaRPr lang="el-GR" dirty="0"/>
          </a:p>
        </p:txBody>
      </p:sp>
    </p:spTree>
    <p:extLst>
      <p:ext uri="{BB962C8B-B14F-4D97-AF65-F5344CB8AC3E}">
        <p14:creationId xmlns:p14="http://schemas.microsoft.com/office/powerpoint/2010/main" val="2088868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34</a:t>
            </a:fld>
            <a:endParaRPr lang="el-GR" dirty="0"/>
          </a:p>
        </p:txBody>
      </p:sp>
    </p:spTree>
    <p:extLst>
      <p:ext uri="{BB962C8B-B14F-4D97-AF65-F5344CB8AC3E}">
        <p14:creationId xmlns:p14="http://schemas.microsoft.com/office/powerpoint/2010/main" val="310739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a:t>
            </a:fld>
            <a:endParaRPr lang="el-GR" dirty="0"/>
          </a:p>
        </p:txBody>
      </p:sp>
    </p:spTree>
    <p:extLst>
      <p:ext uri="{BB962C8B-B14F-4D97-AF65-F5344CB8AC3E}">
        <p14:creationId xmlns:p14="http://schemas.microsoft.com/office/powerpoint/2010/main" val="2338344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35</a:t>
            </a:fld>
            <a:endParaRPr lang="el-GR" dirty="0"/>
          </a:p>
        </p:txBody>
      </p:sp>
    </p:spTree>
    <p:extLst>
      <p:ext uri="{BB962C8B-B14F-4D97-AF65-F5344CB8AC3E}">
        <p14:creationId xmlns:p14="http://schemas.microsoft.com/office/powerpoint/2010/main" val="337427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463534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dirty="0"/>
          </a:p>
        </p:txBody>
      </p:sp>
    </p:spTree>
    <p:extLst>
      <p:ext uri="{BB962C8B-B14F-4D97-AF65-F5344CB8AC3E}">
        <p14:creationId xmlns:p14="http://schemas.microsoft.com/office/powerpoint/2010/main" val="2818921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38</a:t>
            </a:fld>
            <a:endParaRPr lang="el-GR" dirty="0"/>
          </a:p>
        </p:txBody>
      </p:sp>
    </p:spTree>
    <p:extLst>
      <p:ext uri="{BB962C8B-B14F-4D97-AF65-F5344CB8AC3E}">
        <p14:creationId xmlns:p14="http://schemas.microsoft.com/office/powerpoint/2010/main" val="3788305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39</a:t>
            </a:fld>
            <a:endParaRPr lang="el-GR" dirty="0"/>
          </a:p>
        </p:txBody>
      </p:sp>
    </p:spTree>
    <p:extLst>
      <p:ext uri="{BB962C8B-B14F-4D97-AF65-F5344CB8AC3E}">
        <p14:creationId xmlns:p14="http://schemas.microsoft.com/office/powerpoint/2010/main" val="1910748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Θέση αριθμού διαφάνειας 3"/>
          <p:cNvSpPr>
            <a:spLocks noGrp="1"/>
          </p:cNvSpPr>
          <p:nvPr>
            <p:ph type="sldNum" sz="quarter" idx="5"/>
          </p:nvPr>
        </p:nvSpPr>
        <p:spPr/>
        <p:txBody>
          <a:bodyPr/>
          <a:lstStyle/>
          <a:p>
            <a:pPr>
              <a:defRPr/>
            </a:pPr>
            <a:fld id="{1D4E854C-8490-461D-A9D5-6C472BD22996}" type="slidenum">
              <a:rPr lang="el-GR" smtClean="0">
                <a:solidFill>
                  <a:prstClr val="black"/>
                </a:solidFill>
              </a:rPr>
              <a:pPr>
                <a:defRPr/>
              </a:pPr>
              <a:t>40</a:t>
            </a:fld>
            <a:endParaRPr lang="el-GR"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10BA77B1-57E6-4733-A066-ACDE3ECC72C1}" type="slidenum">
              <a:rPr lang="el-GR" smtClean="0">
                <a:solidFill>
                  <a:prstClr val="black"/>
                </a:solidFill>
              </a:rPr>
              <a:pPr>
                <a:defRPr/>
              </a:pPr>
              <a:t>41</a:t>
            </a:fld>
            <a:endParaRPr lang="el-GR"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A7FAC2-8AB4-43B5-93AA-AC91FD420061}" type="slidenum">
              <a:rPr lang="el-GR" smtClean="0">
                <a:solidFill>
                  <a:prstClr val="black"/>
                </a:solidFill>
              </a:rPr>
              <a:pPr>
                <a:defRPr/>
              </a:pPr>
              <a:t>42</a:t>
            </a:fld>
            <a:endParaRPr lang="el-GR"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43</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1FB736A5-3B1B-49E6-94C8-8F90A20F8B05}" type="slidenum">
              <a:rPr lang="el-GR" smtClean="0">
                <a:solidFill>
                  <a:prstClr val="black"/>
                </a:solidFill>
              </a:rPr>
              <a:pPr>
                <a:defRPr/>
              </a:pPr>
              <a:t>45</a:t>
            </a:fld>
            <a:endParaRPr lang="el-GR"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a:t>
            </a:fld>
            <a:endParaRPr lang="el-GR" dirty="0"/>
          </a:p>
        </p:txBody>
      </p:sp>
    </p:spTree>
    <p:extLst>
      <p:ext uri="{BB962C8B-B14F-4D97-AF65-F5344CB8AC3E}">
        <p14:creationId xmlns:p14="http://schemas.microsoft.com/office/powerpoint/2010/main" val="3136556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6FE0E0-D5C3-4329-917E-545472E22AF2}" type="slidenum">
              <a:rPr lang="el-GR" smtClean="0">
                <a:solidFill>
                  <a:prstClr val="black"/>
                </a:solidFill>
              </a:rPr>
              <a:pPr>
                <a:defRPr/>
              </a:pPr>
              <a:t>46</a:t>
            </a:fld>
            <a:endParaRPr lang="el-GR"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6FE0E0-D5C3-4329-917E-545472E22AF2}" type="slidenum">
              <a:rPr lang="el-GR" smtClean="0">
                <a:solidFill>
                  <a:prstClr val="black"/>
                </a:solidFill>
              </a:rPr>
              <a:pPr>
                <a:defRPr/>
              </a:pPr>
              <a:t>47</a:t>
            </a:fld>
            <a:endParaRPr lang="el-GR"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dirty="0" smtClean="0"/>
          </a:p>
        </p:txBody>
      </p:sp>
      <p:sp>
        <p:nvSpPr>
          <p:cNvPr id="4" name="Θέση αριθμού διαφάνειας 3"/>
          <p:cNvSpPr>
            <a:spLocks noGrp="1"/>
          </p:cNvSpPr>
          <p:nvPr>
            <p:ph type="sldNum" sz="quarter" idx="5"/>
          </p:nvPr>
        </p:nvSpPr>
        <p:spPr/>
        <p:txBody>
          <a:bodyPr/>
          <a:lstStyle/>
          <a:p>
            <a:pPr>
              <a:defRPr/>
            </a:pPr>
            <a:fld id="{7F391046-B5AB-49AF-8318-33138C0189FF}" type="slidenum">
              <a:rPr lang="el-GR" smtClean="0">
                <a:solidFill>
                  <a:prstClr val="black"/>
                </a:solidFill>
              </a:rPr>
              <a:pPr>
                <a:defRPr/>
              </a:pPr>
              <a:t>48</a:t>
            </a:fld>
            <a:endParaRPr lang="el-GR"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10</a:t>
            </a:fld>
            <a:endParaRPr lang="el-GR" dirty="0"/>
          </a:p>
        </p:txBody>
      </p:sp>
    </p:spTree>
    <p:extLst>
      <p:ext uri="{BB962C8B-B14F-4D97-AF65-F5344CB8AC3E}">
        <p14:creationId xmlns:p14="http://schemas.microsoft.com/office/powerpoint/2010/main" val="213311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11</a:t>
            </a:fld>
            <a:endParaRPr lang="el-GR" dirty="0"/>
          </a:p>
        </p:txBody>
      </p:sp>
    </p:spTree>
    <p:extLst>
      <p:ext uri="{BB962C8B-B14F-4D97-AF65-F5344CB8AC3E}">
        <p14:creationId xmlns:p14="http://schemas.microsoft.com/office/powerpoint/2010/main" val="197554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l-GR" sz="1200" kern="1200" dirty="0" smtClean="0">
              <a:solidFill>
                <a:schemeClr val="tx1"/>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dirty="0"/>
          </a:p>
        </p:txBody>
      </p:sp>
    </p:spTree>
    <p:extLst>
      <p:ext uri="{BB962C8B-B14F-4D97-AF65-F5344CB8AC3E}">
        <p14:creationId xmlns:p14="http://schemas.microsoft.com/office/powerpoint/2010/main" val="272824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13</a:t>
            </a:fld>
            <a:endParaRPr lang="el-GR" dirty="0"/>
          </a:p>
        </p:txBody>
      </p:sp>
    </p:spTree>
    <p:extLst>
      <p:ext uri="{BB962C8B-B14F-4D97-AF65-F5344CB8AC3E}">
        <p14:creationId xmlns:p14="http://schemas.microsoft.com/office/powerpoint/2010/main" val="337052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251834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ltLang="el-GR" dirty="0"/>
          </a:p>
        </p:txBody>
      </p:sp>
      <p:sp>
        <p:nvSpPr>
          <p:cNvPr id="3" name="Footer Placeholder 2"/>
          <p:cNvSpPr>
            <a:spLocks noGrp="1"/>
          </p:cNvSpPr>
          <p:nvPr>
            <p:ph type="ftr" sz="quarter" idx="11"/>
          </p:nvPr>
        </p:nvSpPr>
        <p:spPr/>
        <p:txBody>
          <a:bodyPr/>
          <a:lstStyle>
            <a:lvl1pPr>
              <a:defRPr/>
            </a:lvl1pPr>
          </a:lstStyle>
          <a:p>
            <a:endParaRPr lang="el-GR" altLang="el-GR" dirty="0"/>
          </a:p>
        </p:txBody>
      </p:sp>
      <p:sp>
        <p:nvSpPr>
          <p:cNvPr id="4" name="Slide Number Placeholder 3"/>
          <p:cNvSpPr>
            <a:spLocks noGrp="1"/>
          </p:cNvSpPr>
          <p:nvPr>
            <p:ph type="sldNum" sz="quarter" idx="12"/>
          </p:nvPr>
        </p:nvSpPr>
        <p:spPr/>
        <p:txBody>
          <a:bodyPr/>
          <a:lstStyle>
            <a:lvl1pPr>
              <a:defRPr/>
            </a:lvl1pPr>
          </a:lstStyle>
          <a:p>
            <a:fld id="{5D16E018-4B21-46A5-A8B2-7C17DB81D920}" type="slidenum">
              <a:rPr lang="el-GR" altLang="el-GR"/>
              <a:pPr/>
              <a:t>‹#›</a:t>
            </a:fld>
            <a:endParaRPr lang="el-GR" altLang="el-GR" dirty="0"/>
          </a:p>
        </p:txBody>
      </p:sp>
    </p:spTree>
    <p:extLst>
      <p:ext uri="{BB962C8B-B14F-4D97-AF65-F5344CB8AC3E}">
        <p14:creationId xmlns:p14="http://schemas.microsoft.com/office/powerpoint/2010/main" val="16537879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70E3AB-5DCD-40F7-B886-7F3030FF13E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971075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948D66-A416-484A-97C6-FA3C357B467B}"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269245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2D7263-B368-4DF2-B469-BA0BDEB906B0}"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25822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0E7271-559C-41D0-80B1-8EE3B0606C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59149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3789040"/>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E3E483-31F9-49A0-A165-004FE0EC711E}"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4796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67544" y="2924944"/>
            <a:ext cx="8219256" cy="158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8" name="Content Placeholder 2"/>
          <p:cNvSpPr>
            <a:spLocks noGrp="1"/>
          </p:cNvSpPr>
          <p:nvPr>
            <p:ph sz="half" idx="13"/>
          </p:nvPr>
        </p:nvSpPr>
        <p:spPr>
          <a:xfrm>
            <a:off x="467544" y="4608000"/>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Date Placeholder 3"/>
          <p:cNvSpPr>
            <a:spLocks noGrp="1"/>
          </p:cNvSpPr>
          <p:nvPr>
            <p:ph type="dt" sz="half" idx="14"/>
          </p:nvPr>
        </p:nvSpPr>
        <p:spPr/>
        <p:txBody>
          <a:bodyPr/>
          <a:lstStyle>
            <a:lvl1pPr>
              <a:defRPr/>
            </a:lvl1pPr>
          </a:lstStyle>
          <a:p>
            <a:pPr>
              <a:defRPr/>
            </a:pPr>
            <a:endParaRPr lang="el-GR" dirty="0">
              <a:solidFill>
                <a:prstClr val="black">
                  <a:tint val="75000"/>
                </a:prstClr>
              </a:solidFill>
            </a:endParaRPr>
          </a:p>
        </p:txBody>
      </p:sp>
      <p:sp>
        <p:nvSpPr>
          <p:cNvPr id="7" name="Footer Placeholder 4"/>
          <p:cNvSpPr>
            <a:spLocks noGrp="1"/>
          </p:cNvSpPr>
          <p:nvPr>
            <p:ph type="ftr" sz="quarter" idx="15"/>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363763CD-A61A-45DE-9897-82B4FBD8F40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8965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D038DEB-E83B-4004-8634-1423462DA8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2756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
        <p:nvSpPr>
          <p:cNvPr id="7" name="Rectangle 6"/>
          <p:cNvSpPr/>
          <p:nvPr userDrawn="1"/>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D05332-2AD4-4743-886A-8F25E6FAD257}"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6181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458A08-AA3C-4C97-8891-CFE974E63D0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0019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endParaRPr lang="el-GR"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9200C8-B174-471D-A6B6-B429FE59D6DC}"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7055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31AD64-C540-4B22-97B2-79E6AEE23FED}"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9747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0A8ED-DE0B-4A21-81E0-5C59D1A4520E}"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6031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34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1981200" cy="476250"/>
          </a:xfrm>
        </p:spPr>
        <p:txBody>
          <a:bodyPr/>
          <a:lstStyle>
            <a:lvl1pPr>
              <a:defRPr/>
            </a:lvl1pPr>
          </a:lstStyle>
          <a:p>
            <a:pPr>
              <a:defRPr/>
            </a:pPr>
            <a:fld id="{D597C54A-26CA-47F1-86CC-0122FED1185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55745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1981200" cy="476250"/>
          </a:xfrm>
        </p:spPr>
        <p:txBody>
          <a:bodyPr/>
          <a:lstStyle>
            <a:lvl1pPr>
              <a:defRPr/>
            </a:lvl1pPr>
          </a:lstStyle>
          <a:p>
            <a:pPr>
              <a:defRPr/>
            </a:pPr>
            <a:fld id="{09E8F2E7-D3EA-426B-AEF6-E023B75E0B67}"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31077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1981200" cy="476250"/>
          </a:xfrm>
        </p:spPr>
        <p:txBody>
          <a:bodyPr/>
          <a:lstStyle>
            <a:lvl1pPr>
              <a:defRPr/>
            </a:lvl1pPr>
          </a:lstStyle>
          <a:p>
            <a:pPr>
              <a:defRPr/>
            </a:pPr>
            <a:fld id="{E788DC6F-EC13-4D9E-878C-4F99273823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96241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EB8FA7-24FF-4A46-B318-B33E16A42D3F}"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3266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Τίτλος 1"/>
          <p:cNvSpPr>
            <a:spLocks noGrp="1"/>
          </p:cNvSpPr>
          <p:nvPr>
            <p:ph type="title" sz="quarter"/>
          </p:nvPr>
        </p:nvSpPr>
        <p:spPr>
          <a:xfrm>
            <a:off x="574675" y="304800"/>
            <a:ext cx="8001000" cy="1216025"/>
          </a:xfrm>
        </p:spPr>
        <p:txBody>
          <a:bodyPr/>
          <a:lstStyle/>
          <a:p>
            <a:r>
              <a:rPr lang="el-GR" smtClean="0"/>
              <a:t>Στυλ κύριου τίτλου</a:t>
            </a:r>
            <a:endParaRPr lang="el-GR"/>
          </a:p>
        </p:txBody>
      </p:sp>
      <p:sp>
        <p:nvSpPr>
          <p:cNvPr id="3" name="Θέση περιεχομένου 2"/>
          <p:cNvSpPr>
            <a:spLocks noGrp="1"/>
          </p:cNvSpPr>
          <p:nvPr>
            <p:ph sz="quarter" idx="1"/>
          </p:nvPr>
        </p:nvSpPr>
        <p:spPr>
          <a:xfrm>
            <a:off x="5667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5667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περιεχομένου 5"/>
          <p:cNvSpPr>
            <a:spLocks noGrp="1"/>
          </p:cNvSpPr>
          <p:nvPr>
            <p:ph sz="quarter" idx="4"/>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8" name="Θέση υποσέλιδου 7"/>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a:xfrm>
            <a:off x="6553200" y="6245225"/>
            <a:ext cx="1981200" cy="476250"/>
          </a:xfrm>
        </p:spPr>
        <p:txBody>
          <a:bodyPr/>
          <a:lstStyle>
            <a:lvl1pPr>
              <a:defRPr/>
            </a:lvl1pPr>
          </a:lstStyle>
          <a:p>
            <a:pPr>
              <a:defRPr/>
            </a:pPr>
            <a:fld id="{F7EE79BC-3742-4DD7-AD7D-54A30438F1C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7952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8657580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3810021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8049462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886799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9495262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7907142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7670006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2061513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8047369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7801110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952175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7"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charset="0"/>
                <a:cs typeface="+mn-cs"/>
              </a:defRPr>
            </a:lvl1pPr>
          </a:lstStyle>
          <a:p>
            <a:pPr>
              <a:defRPr/>
            </a:pPr>
            <a:fld id="{352A93B6-D539-4820-AE4E-48D560D6FF1F}"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24273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3983443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doi.acm.org/10.1145/127719.122738"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lstStyle/>
          <a:p>
            <a:pPr lvl="1" algn="ctr"/>
            <a:r>
              <a:rPr lang="el-GR" sz="4400" b="1" dirty="0" smtClean="0">
                <a:solidFill>
                  <a:schemeClr val="tx1"/>
                </a:solidFill>
                <a:latin typeface="+mn-lt"/>
              </a:rPr>
              <a:t>Φυσικοχημικές Μέθοδοι Διάγνωσης - Τεκμηρίωσης</a:t>
            </a:r>
            <a:endParaRPr lang="el-GR"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fontScale="62500" lnSpcReduction="20000"/>
          </a:bodyPr>
          <a:lstStyle/>
          <a:p>
            <a:r>
              <a:rPr lang="el-GR" b="1" dirty="0" smtClean="0"/>
              <a:t>Ενότητα 10</a:t>
            </a:r>
            <a:r>
              <a:rPr lang="el-GR" dirty="0" smtClean="0"/>
              <a:t>:</a:t>
            </a:r>
            <a:r>
              <a:rPr lang="en-US" dirty="0" smtClean="0"/>
              <a:t> </a:t>
            </a:r>
            <a:r>
              <a:rPr lang="el-GR" dirty="0" smtClean="0"/>
              <a:t>Μελέτη Περιπτώσεων Ι - Μη καταστρεπτική τεκμηρίωση 12 μεταβυζαντινών εικόνων της συλλογής Λοβέρδου BXM</a:t>
            </a:r>
          </a:p>
          <a:p>
            <a:endParaRPr lang="en-US" dirty="0" smtClean="0"/>
          </a:p>
          <a:p>
            <a:r>
              <a:rPr lang="el-GR" dirty="0" smtClean="0"/>
              <a:t>Δρ</a:t>
            </a:r>
            <a:r>
              <a:rPr lang="el-GR" dirty="0"/>
              <a:t>. Αθηνά Α. Αλεξοπούλου-Αγοράνου</a:t>
            </a:r>
          </a:p>
          <a:p>
            <a:r>
              <a:rPr lang="el-GR" dirty="0" smtClean="0"/>
              <a:t>Τμήμα Συντήρησης Αρχαιοτήτων &amp;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41425" y="631825"/>
            <a:ext cx="6661150" cy="338138"/>
          </a:xfrm>
          <a:prstGeom prst="rect">
            <a:avLst/>
          </a:prstGeom>
        </p:spPr>
        <p:txBody>
          <a:bodyPr>
            <a:spAutoFit/>
          </a:bodyPr>
          <a:lstStyle/>
          <a:p>
            <a:pPr algn="ctr">
              <a:defRPr/>
            </a:pPr>
            <a:r>
              <a:rPr lang="el-GR" sz="1600" dirty="0">
                <a:latin typeface="+mn-lt"/>
              </a:rPr>
              <a:t>Ανοικτά Ακαδημαϊκά Μαθήματα στο ΤΕΙ Αθήνας</a:t>
            </a:r>
          </a:p>
        </p:txBody>
      </p:sp>
      <p:graphicFrame>
        <p:nvGraphicFramePr>
          <p:cNvPr id="12" name="Table 11"/>
          <p:cNvGraphicFramePr>
            <a:graphicFrameLocks noGrp="1"/>
          </p:cNvGraphicFramePr>
          <p:nvPr/>
        </p:nvGraphicFramePr>
        <p:xfrm>
          <a:off x="1760538" y="6088063"/>
          <a:ext cx="5695950" cy="792162"/>
        </p:xfrm>
        <a:graphic>
          <a:graphicData uri="http://schemas.openxmlformats.org/drawingml/2006/table">
            <a:tbl>
              <a:tblPr firstRow="1" firstCol="1" bandRow="1">
                <a:tableStyleId>{2D5ABB26-0587-4C30-8999-92F81FD0307C}</a:tableStyleId>
              </a:tblPr>
              <a:tblGrid>
                <a:gridCol w="2138838"/>
                <a:gridCol w="3557112"/>
              </a:tblGrid>
              <a:tr h="79216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5367338"/>
            <a:ext cx="197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538" y="5268913"/>
            <a:ext cx="35433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Rectangle 6"/>
          <p:cNvSpPr>
            <a:spLocks noChangeArrowheads="1"/>
          </p:cNvSpPr>
          <p:nvPr/>
        </p:nvSpPr>
        <p:spPr bwMode="auto">
          <a:xfrm>
            <a:off x="1461293" y="5232376"/>
            <a:ext cx="2439987" cy="307777"/>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3857" dir="8903550" sy="50000" kx="-2453608" rotWithShape="0">
                    <a:srgbClr val="808080"/>
                  </a:outerShdw>
                </a:effectLst>
              </a14:hiddenEffects>
            </a:ext>
            <a:ext uri="{53640926-AAD7-44D8-BBD7-CCE9431645EC}">
              <a14:shadowObscured xmlns:a14="http://schemas.microsoft.com/office/drawing/2010/main" val="1"/>
            </a:ext>
          </a:extLst>
        </p:spPr>
        <p:txBody>
          <a:bodyPr lIns="0" tIns="0" rIns="0" bIns="0" anchor="ctr" anchorCtr="1">
            <a:spAutoFit/>
          </a:bodyPr>
          <a:lstStyle/>
          <a:p>
            <a:pPr eaLnBrk="0" hangingPunct="0"/>
            <a:r>
              <a:rPr lang="en-US" altLang="el-GR" sz="2000" dirty="0">
                <a:latin typeface="+mn-lt"/>
              </a:rPr>
              <a:t>UV Fluorescence </a:t>
            </a:r>
            <a:endParaRPr lang="el-GR" altLang="el-GR" sz="2000" dirty="0">
              <a:latin typeface="+mn-lt"/>
            </a:endParaRPr>
          </a:p>
        </p:txBody>
      </p:sp>
      <p:pic>
        <p:nvPicPr>
          <p:cNvPr id="61448" name="Picture 8" descr="L300 UVF"/>
          <p:cNvPicPr>
            <a:picLocks noChangeAspect="1" noChangeArrowheads="1"/>
          </p:cNvPicPr>
          <p:nvPr/>
        </p:nvPicPr>
        <p:blipFill rotWithShape="1">
          <a:blip r:embed="rId3">
            <a:extLst>
              <a:ext uri="{28A0092B-C50C-407E-A947-70E740481C1C}">
                <a14:useLocalDpi xmlns:a14="http://schemas.microsoft.com/office/drawing/2010/main" val="0"/>
              </a:ext>
            </a:extLst>
          </a:blip>
          <a:srcRect t="10511" r="5303"/>
          <a:stretch/>
        </p:blipFill>
        <p:spPr bwMode="auto">
          <a:xfrm>
            <a:off x="1224569" y="1636737"/>
            <a:ext cx="2913434" cy="3409546"/>
          </a:xfrm>
          <a:prstGeom prst="rect">
            <a:avLst/>
          </a:prstGeom>
          <a:noFill/>
          <a:extLst>
            <a:ext uri="{909E8E84-426E-40DD-AFC4-6F175D3DCCD1}">
              <a14:hiddenFill xmlns:a14="http://schemas.microsoft.com/office/drawing/2010/main">
                <a:solidFill>
                  <a:srgbClr val="FFFFFF"/>
                </a:solidFill>
              </a14:hiddenFill>
            </a:ext>
          </a:extLst>
        </p:spPr>
      </p:pic>
      <p:pic>
        <p:nvPicPr>
          <p:cNvPr id="61449" name="Picture 9" descr="L300 UVR"/>
          <p:cNvPicPr>
            <a:picLocks noChangeAspect="1" noChangeArrowheads="1"/>
          </p:cNvPicPr>
          <p:nvPr/>
        </p:nvPicPr>
        <p:blipFill rotWithShape="1">
          <a:blip r:embed="rId4">
            <a:extLst>
              <a:ext uri="{28A0092B-C50C-407E-A947-70E740481C1C}">
                <a14:useLocalDpi xmlns:a14="http://schemas.microsoft.com/office/drawing/2010/main" val="0"/>
              </a:ext>
            </a:extLst>
          </a:blip>
          <a:srcRect t="10467" r="7196"/>
          <a:stretch/>
        </p:blipFill>
        <p:spPr bwMode="auto">
          <a:xfrm>
            <a:off x="5289212" y="1620863"/>
            <a:ext cx="2775626" cy="3425420"/>
          </a:xfrm>
          <a:prstGeom prst="rect">
            <a:avLst/>
          </a:prstGeom>
          <a:noFill/>
          <a:extLst>
            <a:ext uri="{909E8E84-426E-40DD-AFC4-6F175D3DCCD1}">
              <a14:hiddenFill xmlns:a14="http://schemas.microsoft.com/office/drawing/2010/main">
                <a:solidFill>
                  <a:srgbClr val="FFFFFF"/>
                </a:solidFill>
              </a14:hiddenFill>
            </a:ext>
          </a:extLst>
        </p:spPr>
      </p:pic>
      <p:sp>
        <p:nvSpPr>
          <p:cNvPr id="61451" name="Text Box 11"/>
          <p:cNvSpPr txBox="1">
            <a:spLocks noChangeArrowheads="1"/>
          </p:cNvSpPr>
          <p:nvPr/>
        </p:nvSpPr>
        <p:spPr bwMode="auto">
          <a:xfrm>
            <a:off x="5257800" y="57150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GB" altLang="el-GR" sz="2000" dirty="0">
              <a:solidFill>
                <a:srgbClr val="FFFF99"/>
              </a:solidFill>
              <a:latin typeface="Times New Roman" pitchFamily="18" charset="0"/>
            </a:endParaRPr>
          </a:p>
        </p:txBody>
      </p:sp>
      <p:sp>
        <p:nvSpPr>
          <p:cNvPr id="61452" name="Text Box 12"/>
          <p:cNvSpPr txBox="1">
            <a:spLocks noChangeArrowheads="1"/>
          </p:cNvSpPr>
          <p:nvPr/>
        </p:nvSpPr>
        <p:spPr bwMode="auto">
          <a:xfrm>
            <a:off x="5153025" y="5187827"/>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rPr>
              <a:t>UV Reflection</a:t>
            </a:r>
            <a:endParaRPr lang="en-GB" altLang="el-GR" sz="2000" dirty="0">
              <a:latin typeface="+mn-lt"/>
            </a:endParaRPr>
          </a:p>
        </p:txBody>
      </p:sp>
      <p:sp>
        <p:nvSpPr>
          <p:cNvPr id="61453" name="Text Box 13"/>
          <p:cNvSpPr txBox="1">
            <a:spLocks noChangeArrowheads="1"/>
          </p:cNvSpPr>
          <p:nvPr/>
        </p:nvSpPr>
        <p:spPr bwMode="auto">
          <a:xfrm>
            <a:off x="2051050" y="620713"/>
            <a:ext cx="6481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l-GR" sz="1800" dirty="0"/>
          </a:p>
        </p:txBody>
      </p:sp>
      <p:sp>
        <p:nvSpPr>
          <p:cNvPr id="61454" name="Text Box 14"/>
          <p:cNvSpPr txBox="1">
            <a:spLocks noChangeArrowheads="1"/>
          </p:cNvSpPr>
          <p:nvPr/>
        </p:nvSpPr>
        <p:spPr bwMode="auto">
          <a:xfrm>
            <a:off x="2519363" y="476250"/>
            <a:ext cx="66246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l-GR" sz="1800" dirty="0"/>
          </a:p>
        </p:txBody>
      </p:sp>
      <p:sp>
        <p:nvSpPr>
          <p:cNvPr id="4" name="Title 3"/>
          <p:cNvSpPr>
            <a:spLocks noGrp="1"/>
          </p:cNvSpPr>
          <p:nvPr>
            <p:ph type="title"/>
          </p:nvPr>
        </p:nvSpPr>
        <p:spPr/>
        <p:txBody>
          <a:bodyPr/>
          <a:lstStyle/>
          <a:p>
            <a:r>
              <a:rPr lang="en-US" altLang="el-GR" dirty="0"/>
              <a:t>Cracking of the </a:t>
            </a:r>
            <a:r>
              <a:rPr lang="en-US" altLang="el-GR" dirty="0" smtClean="0"/>
              <a:t>varnish</a:t>
            </a:r>
            <a:r>
              <a:rPr lang="el-GR" altLang="el-GR" dirty="0" smtClean="0"/>
              <a:t> </a:t>
            </a:r>
            <a:r>
              <a:rPr lang="en-US" sz="3200" b="0" dirty="0" smtClean="0">
                <a:solidFill>
                  <a:prstClr val="black"/>
                </a:solidFill>
              </a:rPr>
              <a:t>(</a:t>
            </a:r>
            <a:r>
              <a:rPr lang="el-GR" sz="3200" b="0" dirty="0" smtClean="0">
                <a:solidFill>
                  <a:prstClr val="black"/>
                </a:solidFill>
              </a:rPr>
              <a:t>3</a:t>
            </a:r>
            <a:r>
              <a:rPr lang="en-US" sz="3200" b="0" dirty="0" smtClean="0">
                <a:solidFill>
                  <a:prstClr val="black"/>
                </a:solidFill>
              </a:rPr>
              <a:t>/</a:t>
            </a:r>
            <a:r>
              <a:rPr lang="el-GR" sz="3200" b="0" dirty="0" smtClean="0">
                <a:solidFill>
                  <a:prstClr val="black"/>
                </a:solidFill>
              </a:rPr>
              <a:t>3</a:t>
            </a:r>
            <a:r>
              <a:rPr lang="el-GR" sz="3200" b="0" dirty="0">
                <a:solidFill>
                  <a:prstClr val="black"/>
                </a:solidFill>
              </a:rPr>
              <a:t>)</a:t>
            </a:r>
            <a:endParaRPr lang="el-GR" dirty="0"/>
          </a:p>
        </p:txBody>
      </p:sp>
      <p:sp>
        <p:nvSpPr>
          <p:cNvPr id="2" name="Rectangle 1"/>
          <p:cNvSpPr/>
          <p:nvPr/>
        </p:nvSpPr>
        <p:spPr>
          <a:xfrm>
            <a:off x="2879812" y="5881042"/>
            <a:ext cx="3384376" cy="461665"/>
          </a:xfrm>
          <a:prstGeom prst="rect">
            <a:avLst/>
          </a:prstGeom>
        </p:spPr>
        <p:txBody>
          <a:bodyPr wrap="square">
            <a:spAutoFit/>
          </a:bodyPr>
          <a:lstStyle/>
          <a:p>
            <a:pPr algn="ctr"/>
            <a:r>
              <a:rPr lang="en-US" sz="1200" dirty="0">
                <a:solidFill>
                  <a:schemeClr val="tx1">
                    <a:lumMod val="75000"/>
                    <a:lumOff val="25000"/>
                  </a:schemeClr>
                </a:solidFill>
                <a:latin typeface="+mn-lt"/>
              </a:rPr>
              <a:t>Detail: The Procession to Calvary </a:t>
            </a:r>
            <a:r>
              <a:rPr lang="en-GB" sz="1200" dirty="0">
                <a:solidFill>
                  <a:schemeClr val="tx1">
                    <a:lumMod val="75000"/>
                    <a:lumOff val="25000"/>
                  </a:schemeClr>
                </a:solidFill>
                <a:latin typeface="+mn-lt"/>
              </a:rPr>
              <a:t>and the Nailing to the </a:t>
            </a:r>
            <a:r>
              <a:rPr lang="en-GB" sz="1200" dirty="0" smtClean="0">
                <a:solidFill>
                  <a:schemeClr val="tx1">
                    <a:lumMod val="75000"/>
                    <a:lumOff val="25000"/>
                  </a:schemeClr>
                </a:solidFill>
                <a:latin typeface="+mn-lt"/>
              </a:rPr>
              <a:t>Cross, 17</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300- </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255.</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673845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3"/>
          <p:cNvSpPr txBox="1">
            <a:spLocks noChangeArrowheads="1"/>
          </p:cNvSpPr>
          <p:nvPr/>
        </p:nvSpPr>
        <p:spPr bwMode="auto">
          <a:xfrm>
            <a:off x="831850" y="4616196"/>
            <a:ext cx="350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altLang="el-GR" sz="2000" dirty="0">
                <a:latin typeface="+mn-lt"/>
                <a:cs typeface="Times New Roman" pitchFamily="18" charset="0"/>
              </a:rPr>
              <a:t>UV fluorescence</a:t>
            </a:r>
            <a:endParaRPr lang="en-GB" altLang="el-GR" sz="2000" dirty="0">
              <a:latin typeface="+mn-lt"/>
              <a:cs typeface="Times New Roman" pitchFamily="18" charset="0"/>
            </a:endParaRPr>
          </a:p>
        </p:txBody>
      </p:sp>
      <p:sp>
        <p:nvSpPr>
          <p:cNvPr id="92164" name="Text Box 4"/>
          <p:cNvSpPr txBox="1">
            <a:spLocks noChangeArrowheads="1"/>
          </p:cNvSpPr>
          <p:nvPr/>
        </p:nvSpPr>
        <p:spPr bwMode="auto">
          <a:xfrm>
            <a:off x="5105400" y="4610100"/>
            <a:ext cx="34940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fr-FR" altLang="el-GR" sz="2000" dirty="0">
                <a:latin typeface="+mn-lt"/>
                <a:cs typeface="Times New Roman" pitchFamily="18" charset="0"/>
              </a:rPr>
              <a:t>   Ultraviolet reflection</a:t>
            </a:r>
            <a:endParaRPr lang="en-GB" altLang="el-GR" sz="2000" dirty="0">
              <a:latin typeface="+mn-lt"/>
            </a:endParaRPr>
          </a:p>
        </p:txBody>
      </p:sp>
      <p:sp>
        <p:nvSpPr>
          <p:cNvPr id="92166" name="Rectangle 6"/>
          <p:cNvSpPr>
            <a:spLocks noChangeArrowheads="1"/>
          </p:cNvSpPr>
          <p:nvPr/>
        </p:nvSpPr>
        <p:spPr bwMode="auto">
          <a:xfrm>
            <a:off x="3400425"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216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3498850" cy="2857500"/>
          </a:xfrm>
          <a:prstGeom prst="rect">
            <a:avLst/>
          </a:prstGeom>
          <a:noFill/>
          <a:extLst>
            <a:ext uri="{909E8E84-426E-40DD-AFC4-6F175D3DCCD1}">
              <a14:hiddenFill xmlns:a14="http://schemas.microsoft.com/office/drawing/2010/main">
                <a:solidFill>
                  <a:srgbClr val="FFFFFF"/>
                </a:solidFill>
              </a14:hiddenFill>
            </a:ext>
          </a:extLst>
        </p:spPr>
      </p:pic>
      <p:sp>
        <p:nvSpPr>
          <p:cNvPr id="92168" name="Rectangle 8"/>
          <p:cNvSpPr>
            <a:spLocks noChangeArrowheads="1"/>
          </p:cNvSpPr>
          <p:nvPr/>
        </p:nvSpPr>
        <p:spPr bwMode="auto">
          <a:xfrm>
            <a:off x="3400425" y="2476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216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752600"/>
            <a:ext cx="3494088" cy="2843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Spots over the </a:t>
            </a:r>
            <a:r>
              <a:rPr lang="en-US" dirty="0" smtClean="0"/>
              <a:t>varnish</a:t>
            </a:r>
            <a:endParaRPr lang="el-GR" dirty="0"/>
          </a:p>
        </p:txBody>
      </p:sp>
      <p:sp>
        <p:nvSpPr>
          <p:cNvPr id="3" name="Rectangle 2"/>
          <p:cNvSpPr/>
          <p:nvPr/>
        </p:nvSpPr>
        <p:spPr>
          <a:xfrm>
            <a:off x="2286000" y="5589240"/>
            <a:ext cx="4572000" cy="461665"/>
          </a:xfrm>
          <a:prstGeom prst="rect">
            <a:avLst/>
          </a:prstGeom>
        </p:spPr>
        <p:txBody>
          <a:bodyPr>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Nikolaos Kallergis: </a:t>
            </a:r>
            <a:r>
              <a:rPr lang="en-US" sz="1200" dirty="0">
                <a:solidFill>
                  <a:schemeClr val="tx1">
                    <a:lumMod val="75000"/>
                    <a:lumOff val="25000"/>
                  </a:schemeClr>
                </a:solidFill>
                <a:latin typeface="+mn-lt"/>
              </a:rPr>
              <a:t>The </a:t>
            </a:r>
            <a:r>
              <a:rPr lang="en-US" sz="1200" dirty="0" smtClean="0">
                <a:solidFill>
                  <a:schemeClr val="tx1">
                    <a:lumMod val="75000"/>
                    <a:lumOff val="25000"/>
                  </a:schemeClr>
                </a:solidFill>
                <a:latin typeface="+mn-lt"/>
              </a:rPr>
              <a:t>Nativity</a:t>
            </a:r>
            <a:r>
              <a:rPr lang="el-GR" sz="1200" dirty="0">
                <a:solidFill>
                  <a:schemeClr val="tx1">
                    <a:lumMod val="75000"/>
                    <a:lumOff val="25000"/>
                  </a:schemeClr>
                </a:solidFill>
                <a:latin typeface="+mn-lt"/>
              </a:rPr>
              <a:t>,</a:t>
            </a:r>
            <a:r>
              <a:rPr lang="en-GB" sz="1200" dirty="0" smtClean="0">
                <a:solidFill>
                  <a:schemeClr val="tx1">
                    <a:lumMod val="75000"/>
                    <a:lumOff val="25000"/>
                  </a:schemeClr>
                </a:solidFill>
                <a:latin typeface="+mn-lt"/>
              </a:rPr>
              <a:t>Early 18</a:t>
            </a:r>
            <a:r>
              <a:rPr lang="en-GB" sz="1200" baseline="30000" dirty="0" smtClean="0">
                <a:solidFill>
                  <a:schemeClr val="tx1">
                    <a:lumMod val="75000"/>
                    <a:lumOff val="25000"/>
                  </a:schemeClr>
                </a:solidFill>
                <a:latin typeface="+mn-lt"/>
              </a:rPr>
              <a:t>th</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.404</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000937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2052638"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08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5038725" cy="1914525"/>
          </a:xfrm>
          <a:prstGeom prst="rect">
            <a:avLst/>
          </a:prstGeom>
          <a:noFill/>
          <a:extLst>
            <a:ext uri="{909E8E84-426E-40DD-AFC4-6F175D3DCCD1}">
              <a14:hiddenFill xmlns:a14="http://schemas.microsoft.com/office/drawing/2010/main">
                <a:solidFill>
                  <a:srgbClr val="FFFFFF"/>
                </a:solidFill>
              </a14:hiddenFill>
            </a:ext>
          </a:extLst>
        </p:spPr>
      </p:pic>
      <p:sp>
        <p:nvSpPr>
          <p:cNvPr id="120837" name="Rectangle 5"/>
          <p:cNvSpPr>
            <a:spLocks noChangeArrowheads="1"/>
          </p:cNvSpPr>
          <p:nvPr/>
        </p:nvSpPr>
        <p:spPr bwMode="auto">
          <a:xfrm>
            <a:off x="2052638"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083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36838"/>
            <a:ext cx="5038725" cy="1914525"/>
          </a:xfrm>
          <a:prstGeom prst="rect">
            <a:avLst/>
          </a:prstGeom>
          <a:noFill/>
          <a:extLst>
            <a:ext uri="{909E8E84-426E-40DD-AFC4-6F175D3DCCD1}">
              <a14:hiddenFill xmlns:a14="http://schemas.microsoft.com/office/drawing/2010/main">
                <a:solidFill>
                  <a:srgbClr val="FFFFFF"/>
                </a:solidFill>
              </a14:hiddenFill>
            </a:ext>
          </a:extLst>
        </p:spPr>
      </p:pic>
      <p:sp>
        <p:nvSpPr>
          <p:cNvPr id="120839" name="Rectangle 7"/>
          <p:cNvSpPr>
            <a:spLocks noChangeArrowheads="1"/>
          </p:cNvSpPr>
          <p:nvPr/>
        </p:nvSpPr>
        <p:spPr bwMode="auto">
          <a:xfrm>
            <a:off x="2052638"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083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724400"/>
            <a:ext cx="5038725" cy="1914525"/>
          </a:xfrm>
          <a:prstGeom prst="rect">
            <a:avLst/>
          </a:prstGeom>
          <a:noFill/>
          <a:extLst>
            <a:ext uri="{909E8E84-426E-40DD-AFC4-6F175D3DCCD1}">
              <a14:hiddenFill xmlns:a14="http://schemas.microsoft.com/office/drawing/2010/main">
                <a:solidFill>
                  <a:srgbClr val="FFFFFF"/>
                </a:solidFill>
              </a14:hiddenFill>
            </a:ext>
          </a:extLst>
        </p:spPr>
      </p:pic>
      <p:sp>
        <p:nvSpPr>
          <p:cNvPr id="120840" name="Text Box 8"/>
          <p:cNvSpPr txBox="1">
            <a:spLocks noChangeArrowheads="1"/>
          </p:cNvSpPr>
          <p:nvPr/>
        </p:nvSpPr>
        <p:spPr bwMode="auto">
          <a:xfrm>
            <a:off x="5397603" y="1268859"/>
            <a:ext cx="3492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el-GR" sz="2400" dirty="0">
                <a:latin typeface="+mn-lt"/>
              </a:rPr>
              <a:t>UV fluorescence</a:t>
            </a:r>
            <a:endParaRPr lang="el-GR" altLang="el-GR" sz="2400" dirty="0">
              <a:latin typeface="+mn-lt"/>
            </a:endParaRPr>
          </a:p>
        </p:txBody>
      </p:sp>
      <p:sp>
        <p:nvSpPr>
          <p:cNvPr id="120841" name="Text Box 9"/>
          <p:cNvSpPr txBox="1">
            <a:spLocks noChangeArrowheads="1"/>
          </p:cNvSpPr>
          <p:nvPr/>
        </p:nvSpPr>
        <p:spPr bwMode="auto">
          <a:xfrm>
            <a:off x="5397603" y="3284984"/>
            <a:ext cx="2879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altLang="el-GR" sz="2400" dirty="0">
                <a:latin typeface="+mn-lt"/>
              </a:rPr>
              <a:t>Ultraviolet </a:t>
            </a:r>
            <a:r>
              <a:rPr lang="fr-FR" altLang="el-GR" sz="2400" dirty="0" smtClean="0">
                <a:latin typeface="+mn-lt"/>
              </a:rPr>
              <a:t>reflection</a:t>
            </a:r>
            <a:endParaRPr lang="el-GR" altLang="el-GR" sz="2400" dirty="0">
              <a:latin typeface="+mn-lt"/>
            </a:endParaRPr>
          </a:p>
        </p:txBody>
      </p:sp>
      <p:sp>
        <p:nvSpPr>
          <p:cNvPr id="120842" name="Text Box 10"/>
          <p:cNvSpPr txBox="1">
            <a:spLocks noChangeArrowheads="1"/>
          </p:cNvSpPr>
          <p:nvPr/>
        </p:nvSpPr>
        <p:spPr bwMode="auto">
          <a:xfrm>
            <a:off x="5397603" y="5372546"/>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l-GR" sz="2400" dirty="0">
                <a:latin typeface="+mn-lt"/>
              </a:rPr>
              <a:t>Digital processing</a:t>
            </a:r>
            <a:endParaRPr lang="el-GR" altLang="el-GR" sz="2400" dirty="0">
              <a:latin typeface="+mn-lt"/>
            </a:endParaRPr>
          </a:p>
        </p:txBody>
      </p:sp>
      <p:sp>
        <p:nvSpPr>
          <p:cNvPr id="2" name="Rectangle 1"/>
          <p:cNvSpPr/>
          <p:nvPr/>
        </p:nvSpPr>
        <p:spPr>
          <a:xfrm>
            <a:off x="5289550" y="5992594"/>
            <a:ext cx="2448272" cy="646331"/>
          </a:xfrm>
          <a:prstGeom prst="rect">
            <a:avLst/>
          </a:prstGeom>
        </p:spPr>
        <p:txBody>
          <a:bodyPr wrap="square" anchor="ctr">
            <a:spAutoFit/>
          </a:bodyPr>
          <a:lstStyle/>
          <a:p>
            <a:r>
              <a:rPr lang="en-US" sz="1200" dirty="0" smtClean="0">
                <a:solidFill>
                  <a:schemeClr val="tx1">
                    <a:lumMod val="75000"/>
                    <a:lumOff val="25000"/>
                  </a:schemeClr>
                </a:solidFill>
                <a:latin typeface="+mn-lt"/>
              </a:rPr>
              <a:t>Detail:</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 Nativity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18</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511-</a:t>
            </a:r>
            <a:r>
              <a:rPr lang="el-GR" sz="1200" dirty="0">
                <a:solidFill>
                  <a:schemeClr val="tx1">
                    <a:lumMod val="75000"/>
                    <a:lumOff val="25000"/>
                  </a:schemeClr>
                </a:solidFill>
                <a:latin typeface="+mn-lt"/>
              </a:rPr>
              <a:t>ΣΛ</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444</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740915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ChangeArrowheads="1"/>
          </p:cNvSpPr>
          <p:nvPr/>
        </p:nvSpPr>
        <p:spPr bwMode="auto">
          <a:xfrm>
            <a:off x="3490913" y="2462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44675"/>
            <a:ext cx="3516312" cy="3144838"/>
          </a:xfrm>
          <a:prstGeom prst="rect">
            <a:avLst/>
          </a:prstGeom>
          <a:noFill/>
          <a:extLst>
            <a:ext uri="{909E8E84-426E-40DD-AFC4-6F175D3DCCD1}">
              <a14:hiddenFill xmlns:a14="http://schemas.microsoft.com/office/drawing/2010/main">
                <a:solidFill>
                  <a:srgbClr val="FFFFFF"/>
                </a:solidFill>
              </a14:hiddenFill>
            </a:ext>
          </a:extLst>
        </p:spPr>
      </p:pic>
      <p:sp>
        <p:nvSpPr>
          <p:cNvPr id="115717" name="Rectangle 5"/>
          <p:cNvSpPr>
            <a:spLocks noChangeArrowheads="1"/>
          </p:cNvSpPr>
          <p:nvPr/>
        </p:nvSpPr>
        <p:spPr bwMode="auto">
          <a:xfrm>
            <a:off x="3490913"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571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844675"/>
            <a:ext cx="3502025" cy="3155950"/>
          </a:xfrm>
          <a:prstGeom prst="rect">
            <a:avLst/>
          </a:prstGeom>
          <a:noFill/>
          <a:extLst>
            <a:ext uri="{909E8E84-426E-40DD-AFC4-6F175D3DCCD1}">
              <a14:hiddenFill xmlns:a14="http://schemas.microsoft.com/office/drawing/2010/main">
                <a:solidFill>
                  <a:srgbClr val="FFFFFF"/>
                </a:solidFill>
              </a14:hiddenFill>
            </a:ext>
          </a:extLst>
        </p:spPr>
      </p:pic>
      <p:sp>
        <p:nvSpPr>
          <p:cNvPr id="115719" name="Text Box 7"/>
          <p:cNvSpPr txBox="1">
            <a:spLocks noChangeArrowheads="1"/>
          </p:cNvSpPr>
          <p:nvPr/>
        </p:nvSpPr>
        <p:spPr bwMode="auto">
          <a:xfrm>
            <a:off x="611188" y="4980560"/>
            <a:ext cx="350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altLang="el-GR" sz="2000" dirty="0">
                <a:latin typeface="+mn-lt"/>
                <a:cs typeface="Times New Roman" pitchFamily="18" charset="0"/>
              </a:rPr>
              <a:t> UV fluorescence</a:t>
            </a:r>
            <a:endParaRPr lang="en-GB" altLang="el-GR" sz="2000" dirty="0">
              <a:latin typeface="+mn-lt"/>
              <a:cs typeface="Times New Roman" pitchFamily="18" charset="0"/>
            </a:endParaRPr>
          </a:p>
        </p:txBody>
      </p:sp>
      <p:sp>
        <p:nvSpPr>
          <p:cNvPr id="115720" name="Text Box 8"/>
          <p:cNvSpPr txBox="1">
            <a:spLocks noChangeArrowheads="1"/>
          </p:cNvSpPr>
          <p:nvPr/>
        </p:nvSpPr>
        <p:spPr bwMode="auto">
          <a:xfrm>
            <a:off x="4994648" y="4976095"/>
            <a:ext cx="3429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smtClean="0">
                <a:latin typeface="+mn-lt"/>
              </a:rPr>
              <a:t>UV Reflection</a:t>
            </a:r>
            <a:endParaRPr lang="en-GB" altLang="el-GR" sz="2000" dirty="0">
              <a:solidFill>
                <a:srgbClr val="FFFF99"/>
              </a:solidFill>
              <a:latin typeface="+mn-lt"/>
            </a:endParaRPr>
          </a:p>
        </p:txBody>
      </p:sp>
      <p:sp>
        <p:nvSpPr>
          <p:cNvPr id="2" name="Title 1"/>
          <p:cNvSpPr>
            <a:spLocks noGrp="1"/>
          </p:cNvSpPr>
          <p:nvPr>
            <p:ph type="title"/>
          </p:nvPr>
        </p:nvSpPr>
        <p:spPr/>
        <p:txBody>
          <a:bodyPr>
            <a:normAutofit/>
          </a:bodyPr>
          <a:lstStyle/>
          <a:p>
            <a:r>
              <a:rPr lang="en-US" dirty="0"/>
              <a:t>Alteration of </a:t>
            </a:r>
            <a:r>
              <a:rPr lang="en-US" dirty="0" smtClean="0"/>
              <a:t>varnish</a:t>
            </a:r>
            <a:r>
              <a:rPr lang="el-GR" dirty="0" smtClean="0"/>
              <a:t> </a:t>
            </a:r>
            <a:r>
              <a:rPr lang="el-GR" sz="3200" b="0" dirty="0" smtClean="0"/>
              <a:t>(</a:t>
            </a:r>
            <a:r>
              <a:rPr lang="el-GR" sz="3200" b="0" dirty="0" smtClean="0"/>
              <a:t>1</a:t>
            </a:r>
            <a:r>
              <a:rPr lang="en-US" sz="3200" b="0" dirty="0" smtClean="0"/>
              <a:t>/</a:t>
            </a:r>
            <a:r>
              <a:rPr lang="el-GR" sz="3200" b="0" dirty="0" smtClean="0"/>
              <a:t>2</a:t>
            </a:r>
            <a:r>
              <a:rPr lang="el-GR" sz="3200" b="0" dirty="0" smtClean="0"/>
              <a:t>)</a:t>
            </a:r>
            <a:endParaRPr lang="el-GR" sz="3200" b="0" dirty="0"/>
          </a:p>
        </p:txBody>
      </p:sp>
      <p:sp>
        <p:nvSpPr>
          <p:cNvPr id="3" name="Rectangle 2"/>
          <p:cNvSpPr/>
          <p:nvPr/>
        </p:nvSpPr>
        <p:spPr>
          <a:xfrm>
            <a:off x="2293070" y="5820072"/>
            <a:ext cx="4557861" cy="461665"/>
          </a:xfrm>
          <a:prstGeom prst="rect">
            <a:avLst/>
          </a:prstGeom>
        </p:spPr>
        <p:txBody>
          <a:bodyPr wrap="square">
            <a:spAutoFit/>
          </a:bodyPr>
          <a:lstStyle/>
          <a:p>
            <a:r>
              <a:rPr lang="en-US" sz="1200" dirty="0" smtClean="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Nine Scenes from the Life of Christ and of the Virgin </a:t>
            </a:r>
            <a:r>
              <a:rPr lang="en-GB" sz="1200" dirty="0" smtClean="0">
                <a:solidFill>
                  <a:schemeClr val="tx1">
                    <a:lumMod val="75000"/>
                    <a:lumOff val="25000"/>
                  </a:schemeClr>
                </a:solidFill>
                <a:latin typeface="+mn-lt"/>
              </a:rPr>
              <a:t>Mary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18</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a:solidFill>
                  <a:schemeClr val="tx1">
                    <a:lumMod val="75000"/>
                    <a:lumOff val="25000"/>
                  </a:schemeClr>
                </a:solidFill>
                <a:latin typeface="+mn-lt"/>
              </a:rPr>
              <a:t>,</a:t>
            </a:r>
            <a:r>
              <a:rPr lang="en-GB"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Byzantine 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521-</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450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672090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ChangeArrowheads="1"/>
          </p:cNvSpPr>
          <p:nvPr/>
        </p:nvSpPr>
        <p:spPr bwMode="auto">
          <a:xfrm>
            <a:off x="3629025"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673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341438"/>
            <a:ext cx="3536950" cy="3817937"/>
          </a:xfrm>
          <a:prstGeom prst="rect">
            <a:avLst/>
          </a:prstGeom>
          <a:noFill/>
          <a:extLst>
            <a:ext uri="{909E8E84-426E-40DD-AFC4-6F175D3DCCD1}">
              <a14:hiddenFill xmlns:a14="http://schemas.microsoft.com/office/drawing/2010/main">
                <a:solidFill>
                  <a:srgbClr val="FFFFFF"/>
                </a:solidFill>
              </a14:hiddenFill>
            </a:ext>
          </a:extLst>
        </p:spPr>
      </p:pic>
      <p:sp>
        <p:nvSpPr>
          <p:cNvPr id="116741" name="Rectangle 5"/>
          <p:cNvSpPr>
            <a:spLocks noChangeArrowheads="1"/>
          </p:cNvSpPr>
          <p:nvPr/>
        </p:nvSpPr>
        <p:spPr bwMode="auto">
          <a:xfrm>
            <a:off x="3633788"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6740"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1341438"/>
            <a:ext cx="3516312" cy="3817938"/>
          </a:xfrm>
          <a:prstGeom prst="rect">
            <a:avLst/>
          </a:prstGeom>
          <a:noFill/>
          <a:extLst>
            <a:ext uri="{909E8E84-426E-40DD-AFC4-6F175D3DCCD1}">
              <a14:hiddenFill xmlns:a14="http://schemas.microsoft.com/office/drawing/2010/main">
                <a:solidFill>
                  <a:srgbClr val="FFFFFF"/>
                </a:solidFill>
              </a14:hiddenFill>
            </a:ext>
          </a:extLst>
        </p:spPr>
      </p:pic>
      <p:sp>
        <p:nvSpPr>
          <p:cNvPr id="116742" name="Text Box 6"/>
          <p:cNvSpPr txBox="1">
            <a:spLocks noChangeArrowheads="1"/>
          </p:cNvSpPr>
          <p:nvPr/>
        </p:nvSpPr>
        <p:spPr bwMode="auto">
          <a:xfrm>
            <a:off x="4859338" y="5159375"/>
            <a:ext cx="351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rPr>
              <a:t>UV </a:t>
            </a:r>
            <a:r>
              <a:rPr lang="en-US" altLang="el-GR" sz="2000" dirty="0" smtClean="0">
                <a:latin typeface="+mn-lt"/>
              </a:rPr>
              <a:t>Reflection</a:t>
            </a:r>
            <a:endParaRPr lang="en-GB" altLang="el-GR" sz="2000" dirty="0">
              <a:solidFill>
                <a:srgbClr val="FFFF99"/>
              </a:solidFill>
              <a:latin typeface="+mn-lt"/>
            </a:endParaRPr>
          </a:p>
        </p:txBody>
      </p:sp>
      <p:sp>
        <p:nvSpPr>
          <p:cNvPr id="116743" name="Text Box 7"/>
          <p:cNvSpPr txBox="1">
            <a:spLocks noChangeArrowheads="1"/>
          </p:cNvSpPr>
          <p:nvPr/>
        </p:nvSpPr>
        <p:spPr bwMode="auto">
          <a:xfrm>
            <a:off x="539750" y="5159375"/>
            <a:ext cx="350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altLang="el-GR" sz="2000" dirty="0">
                <a:latin typeface="+mn-lt"/>
                <a:cs typeface="Times New Roman" pitchFamily="18" charset="0"/>
              </a:rPr>
              <a:t> UV </a:t>
            </a:r>
            <a:r>
              <a:rPr lang="fr-FR" altLang="el-GR" sz="2000" dirty="0" smtClean="0">
                <a:latin typeface="+mn-lt"/>
                <a:cs typeface="Times New Roman" pitchFamily="18" charset="0"/>
              </a:rPr>
              <a:t>fluorescence</a:t>
            </a:r>
            <a:endParaRPr lang="en-GB" altLang="el-GR" sz="2000" dirty="0">
              <a:solidFill>
                <a:srgbClr val="FFFF99"/>
              </a:solidFill>
              <a:latin typeface="+mn-lt"/>
            </a:endParaRPr>
          </a:p>
        </p:txBody>
      </p:sp>
      <p:sp>
        <p:nvSpPr>
          <p:cNvPr id="4" name="Title 3"/>
          <p:cNvSpPr>
            <a:spLocks noGrp="1"/>
          </p:cNvSpPr>
          <p:nvPr>
            <p:ph type="title"/>
          </p:nvPr>
        </p:nvSpPr>
        <p:spPr/>
        <p:txBody>
          <a:bodyPr>
            <a:normAutofit/>
          </a:bodyPr>
          <a:lstStyle/>
          <a:p>
            <a:r>
              <a:rPr lang="en-US" dirty="0"/>
              <a:t>Alteration of </a:t>
            </a:r>
            <a:r>
              <a:rPr lang="en-US" dirty="0" smtClean="0"/>
              <a:t>varnish</a:t>
            </a:r>
            <a:r>
              <a:rPr 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dirty="0"/>
          </a:p>
        </p:txBody>
      </p:sp>
      <p:sp>
        <p:nvSpPr>
          <p:cNvPr id="2" name="Rectangle 1"/>
          <p:cNvSpPr/>
          <p:nvPr/>
        </p:nvSpPr>
        <p:spPr>
          <a:xfrm>
            <a:off x="2721161" y="5870994"/>
            <a:ext cx="3701678" cy="461665"/>
          </a:xfrm>
          <a:prstGeom prst="rect">
            <a:avLst/>
          </a:prstGeom>
        </p:spPr>
        <p:txBody>
          <a:bodyPr wrap="square">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Nikolaos Kallergis: </a:t>
            </a:r>
            <a:r>
              <a:rPr lang="en-US" sz="1200" dirty="0">
                <a:solidFill>
                  <a:schemeClr val="tx1">
                    <a:lumMod val="75000"/>
                    <a:lumOff val="25000"/>
                  </a:schemeClr>
                </a:solidFill>
                <a:latin typeface="+mn-lt"/>
              </a:rPr>
              <a:t>The </a:t>
            </a:r>
            <a:r>
              <a:rPr lang="en-US" sz="1200" dirty="0" smtClean="0">
                <a:solidFill>
                  <a:schemeClr val="tx1">
                    <a:lumMod val="75000"/>
                    <a:lumOff val="25000"/>
                  </a:schemeClr>
                </a:solidFill>
                <a:latin typeface="+mn-lt"/>
              </a:rPr>
              <a:t>Nativity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Early </a:t>
            </a:r>
            <a:r>
              <a:rPr lang="en-GB" sz="1200" dirty="0">
                <a:solidFill>
                  <a:schemeClr val="tx1">
                    <a:lumMod val="75000"/>
                    <a:lumOff val="25000"/>
                  </a:schemeClr>
                </a:solidFill>
                <a:latin typeface="+mn-lt"/>
              </a:rPr>
              <a:t>18th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a:t>
            </a:r>
            <a:r>
              <a:rPr lang="en-GB"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Byzantine 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.404</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891577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ChangeArrowheads="1"/>
          </p:cNvSpPr>
          <p:nvPr/>
        </p:nvSpPr>
        <p:spPr bwMode="auto">
          <a:xfrm>
            <a:off x="3490913" y="2643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25538"/>
            <a:ext cx="2819400" cy="2128837"/>
          </a:xfrm>
          <a:prstGeom prst="rect">
            <a:avLst/>
          </a:prstGeom>
          <a:noFill/>
          <a:extLst>
            <a:ext uri="{909E8E84-426E-40DD-AFC4-6F175D3DCCD1}">
              <a14:hiddenFill xmlns:a14="http://schemas.microsoft.com/office/drawing/2010/main">
                <a:solidFill>
                  <a:srgbClr val="FFFFFF"/>
                </a:solidFill>
              </a14:hiddenFill>
            </a:ext>
          </a:extLst>
        </p:spPr>
      </p:pic>
      <p:sp>
        <p:nvSpPr>
          <p:cNvPr id="118789" name="Rectangle 5"/>
          <p:cNvSpPr>
            <a:spLocks noChangeArrowheads="1"/>
          </p:cNvSpPr>
          <p:nvPr/>
        </p:nvSpPr>
        <p:spPr bwMode="auto">
          <a:xfrm>
            <a:off x="3490913" y="2647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87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125538"/>
            <a:ext cx="2971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18791" name="Rectangle 7"/>
          <p:cNvSpPr>
            <a:spLocks noChangeArrowheads="1"/>
          </p:cNvSpPr>
          <p:nvPr/>
        </p:nvSpPr>
        <p:spPr bwMode="auto">
          <a:xfrm>
            <a:off x="3490913" y="2647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87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149725"/>
            <a:ext cx="2895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18793" name="Rectangle 9"/>
          <p:cNvSpPr>
            <a:spLocks noChangeArrowheads="1"/>
          </p:cNvSpPr>
          <p:nvPr/>
        </p:nvSpPr>
        <p:spPr bwMode="auto">
          <a:xfrm>
            <a:off x="3490913" y="2643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87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4149725"/>
            <a:ext cx="2895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18795" name="Text Box 11"/>
          <p:cNvSpPr txBox="1">
            <a:spLocks noChangeArrowheads="1"/>
          </p:cNvSpPr>
          <p:nvPr/>
        </p:nvSpPr>
        <p:spPr bwMode="auto">
          <a:xfrm>
            <a:off x="900113" y="3262662"/>
            <a:ext cx="2822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1800" dirty="0" smtClean="0">
                <a:latin typeface="+mn-lt"/>
              </a:rPr>
              <a:t>Visible</a:t>
            </a:r>
            <a:endParaRPr lang="el-GR" altLang="el-GR" sz="1800" dirty="0">
              <a:latin typeface="+mn-lt"/>
            </a:endParaRPr>
          </a:p>
        </p:txBody>
      </p:sp>
      <p:sp>
        <p:nvSpPr>
          <p:cNvPr id="118796" name="Text Box 12"/>
          <p:cNvSpPr txBox="1">
            <a:spLocks noChangeArrowheads="1"/>
          </p:cNvSpPr>
          <p:nvPr/>
        </p:nvSpPr>
        <p:spPr bwMode="auto">
          <a:xfrm>
            <a:off x="5194152" y="6207125"/>
            <a:ext cx="292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fr-FR" altLang="el-GR" sz="1800" dirty="0">
                <a:latin typeface="+mn-lt"/>
              </a:rPr>
              <a:t> UV </a:t>
            </a:r>
            <a:r>
              <a:rPr lang="fr-FR" altLang="el-GR" sz="1800" dirty="0" smtClean="0">
                <a:latin typeface="+mn-lt"/>
              </a:rPr>
              <a:t>fluorescence</a:t>
            </a:r>
            <a:endParaRPr lang="el-GR" altLang="el-GR" sz="1800" dirty="0">
              <a:latin typeface="+mn-lt"/>
            </a:endParaRPr>
          </a:p>
        </p:txBody>
      </p:sp>
      <p:sp>
        <p:nvSpPr>
          <p:cNvPr id="118797" name="Text Box 13"/>
          <p:cNvSpPr txBox="1">
            <a:spLocks noChangeArrowheads="1"/>
          </p:cNvSpPr>
          <p:nvPr/>
        </p:nvSpPr>
        <p:spPr bwMode="auto">
          <a:xfrm>
            <a:off x="822073" y="6207125"/>
            <a:ext cx="2900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1800" dirty="0">
                <a:latin typeface="+mn-lt"/>
              </a:rPr>
              <a:t>UV </a:t>
            </a:r>
            <a:r>
              <a:rPr lang="en-US" altLang="el-GR" sz="1800" dirty="0" smtClean="0">
                <a:latin typeface="+mn-lt"/>
              </a:rPr>
              <a:t>Reflection</a:t>
            </a:r>
            <a:endParaRPr lang="el-GR" altLang="el-GR" sz="1800" dirty="0">
              <a:latin typeface="+mn-lt"/>
            </a:endParaRPr>
          </a:p>
        </p:txBody>
      </p:sp>
      <p:sp>
        <p:nvSpPr>
          <p:cNvPr id="2" name="Title 1"/>
          <p:cNvSpPr>
            <a:spLocks noGrp="1"/>
          </p:cNvSpPr>
          <p:nvPr>
            <p:ph type="title"/>
          </p:nvPr>
        </p:nvSpPr>
        <p:spPr/>
        <p:txBody>
          <a:bodyPr>
            <a:normAutofit/>
          </a:bodyPr>
          <a:lstStyle/>
          <a:p>
            <a:r>
              <a:rPr lang="en-US" dirty="0" smtClean="0"/>
              <a:t>Retouches</a:t>
            </a:r>
            <a:r>
              <a:rPr lang="el-GR" dirty="0" smtClean="0"/>
              <a:t>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dirty="0"/>
          </a:p>
        </p:txBody>
      </p:sp>
      <p:sp>
        <p:nvSpPr>
          <p:cNvPr id="4" name="Rectangle 3"/>
          <p:cNvSpPr/>
          <p:nvPr/>
        </p:nvSpPr>
        <p:spPr>
          <a:xfrm>
            <a:off x="5186690" y="3244334"/>
            <a:ext cx="2928982" cy="369332"/>
          </a:xfrm>
          <a:prstGeom prst="rect">
            <a:avLst/>
          </a:prstGeom>
        </p:spPr>
        <p:txBody>
          <a:bodyPr wrap="square">
            <a:spAutoFit/>
          </a:bodyPr>
          <a:lstStyle/>
          <a:p>
            <a:pPr algn="ctr">
              <a:spcBef>
                <a:spcPct val="50000"/>
              </a:spcBef>
            </a:pPr>
            <a:r>
              <a:rPr lang="en-US" altLang="el-GR" dirty="0">
                <a:latin typeface="+mn-lt"/>
              </a:rPr>
              <a:t>UV fluorescence </a:t>
            </a:r>
            <a:endParaRPr lang="el-GR" altLang="el-GR" dirty="0">
              <a:latin typeface="+mn-lt"/>
            </a:endParaRPr>
          </a:p>
        </p:txBody>
      </p:sp>
      <p:sp>
        <p:nvSpPr>
          <p:cNvPr id="3" name="Rectangle 2"/>
          <p:cNvSpPr/>
          <p:nvPr/>
        </p:nvSpPr>
        <p:spPr>
          <a:xfrm>
            <a:off x="2646040" y="3609680"/>
            <a:ext cx="3851920" cy="461665"/>
          </a:xfrm>
          <a:prstGeom prst="rect">
            <a:avLst/>
          </a:prstGeom>
        </p:spPr>
        <p:txBody>
          <a:bodyPr wrap="square">
            <a:spAutoFit/>
          </a:bodyPr>
          <a:lstStyle/>
          <a:p>
            <a:pPr algn="ctr"/>
            <a:r>
              <a:rPr lang="en-GB" sz="1200" dirty="0">
                <a:solidFill>
                  <a:schemeClr val="tx1">
                    <a:lumMod val="75000"/>
                    <a:lumOff val="25000"/>
                  </a:schemeClr>
                </a:solidFill>
                <a:latin typeface="+mn-lt"/>
              </a:rPr>
              <a:t>Detail: The </a:t>
            </a:r>
            <a:r>
              <a:rPr lang="en-GB" sz="1200" dirty="0" smtClean="0">
                <a:solidFill>
                  <a:schemeClr val="tx1">
                    <a:lumMod val="75000"/>
                    <a:lumOff val="25000"/>
                  </a:schemeClr>
                </a:solidFill>
                <a:latin typeface="+mn-lt"/>
              </a:rPr>
              <a:t>Crucifixion</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16th 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Meas</a:t>
            </a:r>
            <a:r>
              <a:rPr lang="en-GB" sz="1200" dirty="0">
                <a:solidFill>
                  <a:schemeClr val="tx1">
                    <a:lumMod val="75000"/>
                    <a:lumOff val="25000"/>
                  </a:schemeClr>
                </a:solidFill>
                <a:latin typeface="+mn-lt"/>
              </a:rPr>
              <a:t>. 91,9 x 60,7 </a:t>
            </a:r>
            <a:r>
              <a:rPr lang="en-GB" sz="1200" dirty="0" smtClean="0">
                <a:solidFill>
                  <a:schemeClr val="tx1">
                    <a:lumMod val="75000"/>
                    <a:lumOff val="25000"/>
                  </a:schemeClr>
                </a:solidFill>
                <a:latin typeface="+mn-lt"/>
              </a:rPr>
              <a:t>cm</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a:t>
            </a:r>
            <a:r>
              <a:rPr lang="en-GB"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Byzantine 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518-</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448</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164068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ChangeArrowheads="1"/>
          </p:cNvSpPr>
          <p:nvPr/>
        </p:nvSpPr>
        <p:spPr bwMode="auto">
          <a:xfrm>
            <a:off x="3671888" y="2085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072" y="1193153"/>
            <a:ext cx="3152651" cy="4704193"/>
          </a:xfrm>
          <a:prstGeom prst="rect">
            <a:avLst/>
          </a:prstGeom>
          <a:noFill/>
          <a:extLst>
            <a:ext uri="{909E8E84-426E-40DD-AFC4-6F175D3DCCD1}">
              <a14:hiddenFill xmlns:a14="http://schemas.microsoft.com/office/drawing/2010/main">
                <a:solidFill>
                  <a:srgbClr val="FFFFFF"/>
                </a:solidFill>
              </a14:hiddenFill>
            </a:ext>
          </a:extLst>
        </p:spPr>
      </p:pic>
      <p:sp>
        <p:nvSpPr>
          <p:cNvPr id="112645" name="Rectangle 5"/>
          <p:cNvSpPr>
            <a:spLocks noChangeArrowheads="1"/>
          </p:cNvSpPr>
          <p:nvPr/>
        </p:nvSpPr>
        <p:spPr bwMode="auto">
          <a:xfrm>
            <a:off x="3671888" y="2085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26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786" y="1193153"/>
            <a:ext cx="3152651" cy="4704193"/>
          </a:xfrm>
          <a:prstGeom prst="rect">
            <a:avLst/>
          </a:prstGeom>
          <a:noFill/>
          <a:extLst>
            <a:ext uri="{909E8E84-426E-40DD-AFC4-6F175D3DCCD1}">
              <a14:hiddenFill xmlns:a14="http://schemas.microsoft.com/office/drawing/2010/main">
                <a:solidFill>
                  <a:srgbClr val="FFFFFF"/>
                </a:solidFill>
              </a14:hiddenFill>
            </a:ext>
          </a:extLst>
        </p:spPr>
      </p:pic>
      <p:sp>
        <p:nvSpPr>
          <p:cNvPr id="112646" name="Text Box 6"/>
          <p:cNvSpPr txBox="1">
            <a:spLocks noChangeArrowheads="1"/>
          </p:cNvSpPr>
          <p:nvPr/>
        </p:nvSpPr>
        <p:spPr bwMode="auto">
          <a:xfrm>
            <a:off x="611560" y="5897346"/>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rPr>
              <a:t>Visible</a:t>
            </a:r>
            <a:endParaRPr lang="en-GB" altLang="el-GR" sz="2000" dirty="0">
              <a:latin typeface="+mn-lt"/>
            </a:endParaRPr>
          </a:p>
        </p:txBody>
      </p:sp>
      <p:sp>
        <p:nvSpPr>
          <p:cNvPr id="112647" name="Text Box 7"/>
          <p:cNvSpPr txBox="1">
            <a:spLocks noChangeArrowheads="1"/>
          </p:cNvSpPr>
          <p:nvPr/>
        </p:nvSpPr>
        <p:spPr bwMode="auto">
          <a:xfrm>
            <a:off x="4783269" y="5892881"/>
            <a:ext cx="33176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smtClean="0">
                <a:latin typeface="+mn-lt"/>
              </a:rPr>
              <a:t>Ultraviolet fluorescence</a:t>
            </a:r>
            <a:endParaRPr lang="en-GB" altLang="el-GR" sz="2000" dirty="0">
              <a:solidFill>
                <a:srgbClr val="FFFF99"/>
              </a:solidFill>
              <a:latin typeface="+mn-lt"/>
            </a:endParaRPr>
          </a:p>
        </p:txBody>
      </p:sp>
      <p:sp>
        <p:nvSpPr>
          <p:cNvPr id="2" name="Title 1"/>
          <p:cNvSpPr>
            <a:spLocks noGrp="1"/>
          </p:cNvSpPr>
          <p:nvPr>
            <p:ph type="title"/>
          </p:nvPr>
        </p:nvSpPr>
        <p:spPr/>
        <p:txBody>
          <a:bodyPr>
            <a:normAutofit/>
          </a:bodyPr>
          <a:lstStyle/>
          <a:p>
            <a:r>
              <a:rPr lang="en-US" dirty="0" smtClean="0"/>
              <a:t>Retouches</a:t>
            </a:r>
            <a:r>
              <a:rPr 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dirty="0"/>
          </a:p>
        </p:txBody>
      </p:sp>
      <p:sp>
        <p:nvSpPr>
          <p:cNvPr id="3" name="Rectangle 2"/>
          <p:cNvSpPr/>
          <p:nvPr/>
        </p:nvSpPr>
        <p:spPr>
          <a:xfrm>
            <a:off x="2286000" y="6335168"/>
            <a:ext cx="4572000" cy="461665"/>
          </a:xfrm>
          <a:prstGeom prst="rect">
            <a:avLst/>
          </a:prstGeom>
        </p:spPr>
        <p:txBody>
          <a:bodyPr>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 </a:t>
            </a:r>
            <a:r>
              <a:rPr lang="en-GB" sz="1200" dirty="0">
                <a:solidFill>
                  <a:schemeClr val="tx1">
                    <a:lumMod val="75000"/>
                    <a:lumOff val="25000"/>
                  </a:schemeClr>
                </a:solidFill>
                <a:latin typeface="+mn-lt"/>
              </a:rPr>
              <a:t>Crucifixion (</a:t>
            </a:r>
            <a:r>
              <a:rPr lang="en-GB" sz="1200" dirty="0" smtClean="0">
                <a:solidFill>
                  <a:schemeClr val="tx1">
                    <a:lumMod val="75000"/>
                    <a:lumOff val="25000"/>
                  </a:schemeClr>
                </a:solidFill>
                <a:latin typeface="+mn-lt"/>
              </a:rPr>
              <a:t>Lampardos)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Beginning </a:t>
            </a:r>
            <a:r>
              <a:rPr lang="en-GB" sz="1200" dirty="0">
                <a:solidFill>
                  <a:schemeClr val="tx1">
                    <a:lumMod val="75000"/>
                    <a:lumOff val="25000"/>
                  </a:schemeClr>
                </a:solidFill>
                <a:latin typeface="+mn-lt"/>
              </a:rPr>
              <a:t>of the 17th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l-GR" sz="1200" dirty="0">
                <a:solidFill>
                  <a:schemeClr val="tx1">
                    <a:lumMod val="75000"/>
                    <a:lumOff val="25000"/>
                  </a:schemeClr>
                </a:solidFill>
                <a:latin typeface="+mn-lt"/>
              </a:rPr>
              <a:t>. 532-Σ.Λ. 460</a:t>
            </a:r>
          </a:p>
        </p:txBody>
      </p:sp>
    </p:spTree>
    <p:extLst>
      <p:ext uri="{BB962C8B-B14F-4D97-AF65-F5344CB8AC3E}">
        <p14:creationId xmlns:p14="http://schemas.microsoft.com/office/powerpoint/2010/main" val="2665349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96975"/>
            <a:ext cx="8348662" cy="3359150"/>
          </a:xfrm>
          <a:prstGeom prst="rect">
            <a:avLst/>
          </a:prstGeom>
          <a:noFill/>
          <a:extLst>
            <a:ext uri="{909E8E84-426E-40DD-AFC4-6F175D3DCCD1}">
              <a14:hiddenFill xmlns:a14="http://schemas.microsoft.com/office/drawing/2010/main">
                <a:solidFill>
                  <a:srgbClr val="FFFFFF"/>
                </a:solidFill>
              </a14:hiddenFill>
            </a:ext>
          </a:extLst>
        </p:spPr>
      </p:pic>
      <p:sp>
        <p:nvSpPr>
          <p:cNvPr id="90115" name="Text Box 3"/>
          <p:cNvSpPr txBox="1">
            <a:spLocks noChangeArrowheads="1"/>
          </p:cNvSpPr>
          <p:nvPr/>
        </p:nvSpPr>
        <p:spPr bwMode="auto">
          <a:xfrm>
            <a:off x="899592" y="4547616"/>
            <a:ext cx="3200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rPr>
              <a:t>Visible photography</a:t>
            </a:r>
            <a:endParaRPr lang="en-GB" altLang="el-GR" sz="2000" dirty="0">
              <a:latin typeface="+mn-lt"/>
            </a:endParaRPr>
          </a:p>
        </p:txBody>
      </p:sp>
      <p:sp>
        <p:nvSpPr>
          <p:cNvPr id="90116" name="Text Box 4"/>
          <p:cNvSpPr txBox="1">
            <a:spLocks noChangeArrowheads="1"/>
          </p:cNvSpPr>
          <p:nvPr/>
        </p:nvSpPr>
        <p:spPr bwMode="auto">
          <a:xfrm>
            <a:off x="4751832" y="4547616"/>
            <a:ext cx="4038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rPr>
              <a:t>Ultraviolet fluorescence photography</a:t>
            </a:r>
            <a:endParaRPr lang="en-GB" altLang="el-GR" sz="2000" dirty="0">
              <a:latin typeface="+mn-lt"/>
            </a:endParaRPr>
          </a:p>
        </p:txBody>
      </p:sp>
      <p:sp>
        <p:nvSpPr>
          <p:cNvPr id="2" name="Title 1"/>
          <p:cNvSpPr>
            <a:spLocks noGrp="1"/>
          </p:cNvSpPr>
          <p:nvPr>
            <p:ph type="title"/>
          </p:nvPr>
        </p:nvSpPr>
        <p:spPr/>
        <p:txBody>
          <a:bodyPr>
            <a:normAutofit/>
          </a:bodyPr>
          <a:lstStyle/>
          <a:p>
            <a:r>
              <a:rPr lang="en-US" dirty="0"/>
              <a:t> </a:t>
            </a:r>
            <a:r>
              <a:rPr lang="en-US" dirty="0" smtClean="0"/>
              <a:t>Blooming</a:t>
            </a:r>
            <a:r>
              <a:rPr lang="el-GR" dirty="0" smtClean="0"/>
              <a:t>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dirty="0"/>
          </a:p>
        </p:txBody>
      </p:sp>
      <p:sp>
        <p:nvSpPr>
          <p:cNvPr id="3" name="Rectangle 2"/>
          <p:cNvSpPr/>
          <p:nvPr/>
        </p:nvSpPr>
        <p:spPr>
          <a:xfrm>
            <a:off x="2957200" y="5301207"/>
            <a:ext cx="3229600" cy="461665"/>
          </a:xfrm>
          <a:prstGeom prst="rect">
            <a:avLst/>
          </a:prstGeom>
        </p:spPr>
        <p:txBody>
          <a:bodyPr wrap="square">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rPr>
              <a:t>The </a:t>
            </a:r>
            <a:r>
              <a:rPr lang="en-US" sz="1200" dirty="0">
                <a:solidFill>
                  <a:schemeClr val="tx1">
                    <a:lumMod val="75000"/>
                    <a:lumOff val="25000"/>
                  </a:schemeClr>
                </a:solidFill>
                <a:latin typeface="+mn-lt"/>
              </a:rPr>
              <a:t>Procession to Calvary </a:t>
            </a:r>
            <a:r>
              <a:rPr lang="en-GB" sz="1200" dirty="0">
                <a:solidFill>
                  <a:schemeClr val="tx1">
                    <a:lumMod val="75000"/>
                    <a:lumOff val="25000"/>
                  </a:schemeClr>
                </a:solidFill>
                <a:latin typeface="+mn-lt"/>
              </a:rPr>
              <a:t>and the Nailing to the </a:t>
            </a:r>
            <a:r>
              <a:rPr lang="en-GB" sz="1200" dirty="0" smtClean="0">
                <a:solidFill>
                  <a:schemeClr val="tx1">
                    <a:lumMod val="75000"/>
                    <a:lumOff val="25000"/>
                  </a:schemeClr>
                </a:solidFill>
                <a:latin typeface="+mn-lt"/>
              </a:rPr>
              <a:t>Cross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17</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300- </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255.</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3099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VISC Λ300 στρατιώτης πάνω δεξι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1165225"/>
            <a:ext cx="2664872" cy="4601476"/>
          </a:xfrm>
          <a:prstGeom prst="rect">
            <a:avLst/>
          </a:prstGeom>
          <a:noFill/>
          <a:extLst>
            <a:ext uri="{909E8E84-426E-40DD-AFC4-6F175D3DCCD1}">
              <a14:hiddenFill xmlns:a14="http://schemas.microsoft.com/office/drawing/2010/main">
                <a:solidFill>
                  <a:srgbClr val="FFFFFF"/>
                </a:solidFill>
              </a14:hiddenFill>
            </a:ext>
          </a:extLst>
        </p:spPr>
      </p:pic>
      <p:pic>
        <p:nvPicPr>
          <p:cNvPr id="91139" name="Picture 3" descr="UVFC Λ300 στρατιώτης πάνω δεξι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165225"/>
            <a:ext cx="2442420" cy="4601476"/>
          </a:xfrm>
          <a:prstGeom prst="rect">
            <a:avLst/>
          </a:prstGeom>
          <a:noFill/>
          <a:extLst>
            <a:ext uri="{909E8E84-426E-40DD-AFC4-6F175D3DCCD1}">
              <a14:hiddenFill xmlns:a14="http://schemas.microsoft.com/office/drawing/2010/main">
                <a:solidFill>
                  <a:srgbClr val="FFFFFF"/>
                </a:solidFill>
              </a14:hiddenFill>
            </a:ext>
          </a:extLst>
        </p:spPr>
      </p:pic>
      <p:sp>
        <p:nvSpPr>
          <p:cNvPr id="91141" name="Text Box 5"/>
          <p:cNvSpPr txBox="1">
            <a:spLocks noChangeArrowheads="1"/>
          </p:cNvSpPr>
          <p:nvPr/>
        </p:nvSpPr>
        <p:spPr bwMode="auto">
          <a:xfrm>
            <a:off x="1219199" y="5766701"/>
            <a:ext cx="25847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rPr>
              <a:t>Visible</a:t>
            </a:r>
            <a:endParaRPr lang="en-GB" altLang="el-GR" sz="2000" dirty="0">
              <a:latin typeface="+mn-lt"/>
            </a:endParaRPr>
          </a:p>
        </p:txBody>
      </p:sp>
      <p:sp>
        <p:nvSpPr>
          <p:cNvPr id="91142" name="Text Box 6"/>
          <p:cNvSpPr txBox="1">
            <a:spLocks noChangeArrowheads="1"/>
          </p:cNvSpPr>
          <p:nvPr/>
        </p:nvSpPr>
        <p:spPr bwMode="auto">
          <a:xfrm>
            <a:off x="5133343" y="5766701"/>
            <a:ext cx="31919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rPr>
              <a:t>Ultraviolet </a:t>
            </a:r>
            <a:r>
              <a:rPr lang="en-US" altLang="el-GR" sz="2000" dirty="0" smtClean="0">
                <a:latin typeface="+mn-lt"/>
              </a:rPr>
              <a:t>fluorescence</a:t>
            </a:r>
            <a:endParaRPr lang="en-GB" altLang="el-GR" sz="2000" dirty="0">
              <a:solidFill>
                <a:srgbClr val="FFFF99"/>
              </a:solidFill>
              <a:latin typeface="+mn-lt"/>
            </a:endParaRPr>
          </a:p>
        </p:txBody>
      </p:sp>
      <p:sp>
        <p:nvSpPr>
          <p:cNvPr id="2" name="Title 1"/>
          <p:cNvSpPr>
            <a:spLocks noGrp="1"/>
          </p:cNvSpPr>
          <p:nvPr>
            <p:ph type="title"/>
          </p:nvPr>
        </p:nvSpPr>
        <p:spPr/>
        <p:txBody>
          <a:bodyPr/>
          <a:lstStyle/>
          <a:p>
            <a:r>
              <a:rPr lang="en-GB" altLang="el-GR" dirty="0" smtClean="0"/>
              <a:t>Blooming</a:t>
            </a:r>
            <a:r>
              <a:rPr lang="el-GR" alt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dirty="0"/>
          </a:p>
        </p:txBody>
      </p:sp>
      <p:sp>
        <p:nvSpPr>
          <p:cNvPr id="3" name="Rectangle 2"/>
          <p:cNvSpPr/>
          <p:nvPr/>
        </p:nvSpPr>
        <p:spPr>
          <a:xfrm>
            <a:off x="2879812" y="6197588"/>
            <a:ext cx="3384376" cy="461665"/>
          </a:xfrm>
          <a:prstGeom prst="rect">
            <a:avLst/>
          </a:prstGeom>
        </p:spPr>
        <p:txBody>
          <a:bodyPr wrap="square">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The Procession to Calvary </a:t>
            </a:r>
            <a:r>
              <a:rPr lang="en-GB" sz="1200" dirty="0">
                <a:solidFill>
                  <a:schemeClr val="tx1">
                    <a:lumMod val="75000"/>
                    <a:lumOff val="25000"/>
                  </a:schemeClr>
                </a:solidFill>
                <a:latin typeface="+mn-lt"/>
              </a:rPr>
              <a:t>and the Nailing to the </a:t>
            </a:r>
            <a:r>
              <a:rPr lang="en-GB" sz="1200" dirty="0" smtClean="0">
                <a:solidFill>
                  <a:schemeClr val="tx1">
                    <a:lumMod val="75000"/>
                    <a:lumOff val="25000"/>
                  </a:schemeClr>
                </a:solidFill>
                <a:latin typeface="+mn-lt"/>
              </a:rPr>
              <a:t>Cross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17</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300- </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255.</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774632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1938338" y="271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19" y="2055511"/>
            <a:ext cx="7802563" cy="2116137"/>
          </a:xfrm>
          <a:prstGeom prst="rect">
            <a:avLst/>
          </a:prstGeom>
          <a:noFill/>
          <a:extLst>
            <a:ext uri="{909E8E84-426E-40DD-AFC4-6F175D3DCCD1}">
              <a14:hiddenFill xmlns:a14="http://schemas.microsoft.com/office/drawing/2010/main">
                <a:solidFill>
                  <a:srgbClr val="FFFFFF"/>
                </a:solidFill>
              </a14:hiddenFill>
            </a:ext>
          </a:extLst>
        </p:spPr>
      </p:pic>
      <p:sp>
        <p:nvSpPr>
          <p:cNvPr id="98308" name="Text Box 4"/>
          <p:cNvSpPr txBox="1">
            <a:spLocks noChangeArrowheads="1"/>
          </p:cNvSpPr>
          <p:nvPr/>
        </p:nvSpPr>
        <p:spPr bwMode="auto">
          <a:xfrm>
            <a:off x="686054" y="4113103"/>
            <a:ext cx="2438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tLang="el-GR" sz="2000" dirty="0">
                <a:latin typeface="+mn-lt"/>
                <a:cs typeface="Times New Roman" pitchFamily="18" charset="0"/>
              </a:rPr>
              <a:t>Visible</a:t>
            </a:r>
            <a:endParaRPr lang="en-GB" altLang="el-GR" sz="2000" dirty="0">
              <a:latin typeface="+mn-lt"/>
            </a:endParaRPr>
          </a:p>
        </p:txBody>
      </p:sp>
      <p:sp>
        <p:nvSpPr>
          <p:cNvPr id="98309" name="Text Box 5"/>
          <p:cNvSpPr txBox="1">
            <a:spLocks noChangeArrowheads="1"/>
          </p:cNvSpPr>
          <p:nvPr/>
        </p:nvSpPr>
        <p:spPr bwMode="auto">
          <a:xfrm>
            <a:off x="3276600" y="4113103"/>
            <a:ext cx="2447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GB" altLang="el-GR" sz="2000" dirty="0">
                <a:latin typeface="+mn-lt"/>
                <a:cs typeface="Times New Roman" pitchFamily="18" charset="0"/>
              </a:rPr>
              <a:t>Infrared reflectogram</a:t>
            </a:r>
            <a:r>
              <a:rPr lang="en-GB" altLang="el-GR" sz="2000" dirty="0">
                <a:latin typeface="+mn-lt"/>
              </a:rPr>
              <a:t> </a:t>
            </a:r>
          </a:p>
        </p:txBody>
      </p:sp>
      <p:sp>
        <p:nvSpPr>
          <p:cNvPr id="98310" name="Text Box 6"/>
          <p:cNvSpPr txBox="1">
            <a:spLocks noChangeArrowheads="1"/>
          </p:cNvSpPr>
          <p:nvPr/>
        </p:nvSpPr>
        <p:spPr bwMode="auto">
          <a:xfrm>
            <a:off x="5940152" y="4113103"/>
            <a:ext cx="2438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tLang="el-GR" sz="2000" dirty="0">
                <a:latin typeface="+mn-lt"/>
                <a:cs typeface="Times New Roman" pitchFamily="18" charset="0"/>
              </a:rPr>
              <a:t>digital processing </a:t>
            </a:r>
          </a:p>
        </p:txBody>
      </p:sp>
      <p:sp>
        <p:nvSpPr>
          <p:cNvPr id="2" name="Title 1"/>
          <p:cNvSpPr>
            <a:spLocks noGrp="1"/>
          </p:cNvSpPr>
          <p:nvPr>
            <p:ph type="title"/>
          </p:nvPr>
        </p:nvSpPr>
        <p:spPr/>
        <p:txBody>
          <a:bodyPr>
            <a:normAutofit fontScale="90000"/>
          </a:bodyPr>
          <a:lstStyle/>
          <a:p>
            <a:r>
              <a:rPr lang="en-US" dirty="0"/>
              <a:t>Cracking hardly observed in the visible and fully detected in the </a:t>
            </a:r>
            <a:r>
              <a:rPr lang="en-US" dirty="0" smtClean="0"/>
              <a:t>infrared</a:t>
            </a:r>
            <a:endParaRPr lang="el-GR" dirty="0"/>
          </a:p>
        </p:txBody>
      </p:sp>
      <p:sp>
        <p:nvSpPr>
          <p:cNvPr id="3" name="Rectangle 2"/>
          <p:cNvSpPr/>
          <p:nvPr/>
        </p:nvSpPr>
        <p:spPr>
          <a:xfrm>
            <a:off x="3131054" y="5078505"/>
            <a:ext cx="2862436" cy="461665"/>
          </a:xfrm>
          <a:prstGeom prst="rect">
            <a:avLst/>
          </a:prstGeom>
        </p:spPr>
        <p:txBody>
          <a:bodyPr wrap="square">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Emmanuel </a:t>
            </a:r>
            <a:r>
              <a:rPr lang="en-GB" sz="1200" dirty="0">
                <a:solidFill>
                  <a:schemeClr val="tx1">
                    <a:lumMod val="75000"/>
                    <a:lumOff val="25000"/>
                  </a:schemeClr>
                </a:solidFill>
                <a:latin typeface="+mn-lt"/>
              </a:rPr>
              <a:t>Tzanes: The Adoration of the Magi, 1667</a:t>
            </a:r>
            <a:r>
              <a:rPr lang="en-GB"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453-</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395</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360813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a:bodyPr>
          <a:lstStyle/>
          <a:p>
            <a:r>
              <a:rPr lang="el-GR" altLang="el-GR" dirty="0" smtClean="0"/>
              <a:t>Η ενότητα βασίζεται</a:t>
            </a:r>
            <a:endParaRPr lang="el-GR" altLang="el-GR" dirty="0"/>
          </a:p>
        </p:txBody>
      </p:sp>
      <p:sp>
        <p:nvSpPr>
          <p:cNvPr id="2" name="Content Placeholder 1"/>
          <p:cNvSpPr>
            <a:spLocks noGrp="1"/>
          </p:cNvSpPr>
          <p:nvPr>
            <p:ph idx="1"/>
          </p:nvPr>
        </p:nvSpPr>
        <p:spPr>
          <a:xfrm>
            <a:off x="457200" y="1196752"/>
            <a:ext cx="8229600" cy="5661248"/>
          </a:xfrm>
        </p:spPr>
        <p:txBody>
          <a:bodyPr>
            <a:normAutofit/>
          </a:bodyPr>
          <a:lstStyle/>
          <a:p>
            <a:pPr marL="0" indent="0">
              <a:buNone/>
            </a:pPr>
            <a:r>
              <a:rPr lang="el-GR" altLang="el-GR" sz="2400" dirty="0" smtClean="0"/>
              <a:t>στην προφορική ανακοίνωση</a:t>
            </a:r>
            <a:r>
              <a:rPr lang="en-US" altLang="el-GR" sz="2400" dirty="0" smtClean="0"/>
              <a:t>:</a:t>
            </a:r>
            <a:r>
              <a:rPr lang="el-GR" altLang="el-GR" sz="2400" dirty="0" smtClean="0"/>
              <a:t> </a:t>
            </a:r>
            <a:r>
              <a:rPr lang="en-US" altLang="el-GR" sz="2400" b="1" dirty="0" smtClean="0"/>
              <a:t>Non – destructive documentation of 12, Post byzantine icons of the Loverdos’ Collection</a:t>
            </a:r>
            <a:r>
              <a:rPr lang="el-GR" altLang="el-GR" sz="2400" b="1" dirty="0" smtClean="0"/>
              <a:t>,  </a:t>
            </a:r>
          </a:p>
          <a:p>
            <a:pPr marL="0" indent="0">
              <a:buNone/>
            </a:pPr>
            <a:r>
              <a:rPr lang="el-GR" altLang="el-GR" sz="2400" dirty="0" smtClean="0"/>
              <a:t>των</a:t>
            </a:r>
            <a:r>
              <a:rPr lang="en-US" altLang="el-GR" sz="2400" dirty="0" smtClean="0"/>
              <a:t>:</a:t>
            </a:r>
            <a:r>
              <a:rPr lang="el-GR" altLang="el-GR" sz="2400" b="1" dirty="0" smtClean="0"/>
              <a:t> </a:t>
            </a:r>
            <a:r>
              <a:rPr lang="en-GB" altLang="el-GR" sz="2400" dirty="0"/>
              <a:t>Alexopoulou A., Koutsouris A., Konstantios D., Mariolopoulou P., Gerakari K., Xatzistylianou A., Psalti E., </a:t>
            </a:r>
            <a:r>
              <a:rPr lang="en-GB" altLang="el-GR" sz="2400" dirty="0" smtClean="0"/>
              <a:t>2005</a:t>
            </a:r>
            <a:endParaRPr lang="el-GR" altLang="el-GR" sz="2400" dirty="0" smtClean="0"/>
          </a:p>
          <a:p>
            <a:pPr marL="0" indent="0">
              <a:spcBef>
                <a:spcPts val="1200"/>
              </a:spcBef>
              <a:buNone/>
            </a:pPr>
            <a:r>
              <a:rPr lang="el-GR" sz="2400" dirty="0" smtClean="0"/>
              <a:t>στο </a:t>
            </a:r>
            <a:r>
              <a:rPr lang="el-GR" sz="2400" dirty="0"/>
              <a:t>συνέδριο </a:t>
            </a:r>
            <a:r>
              <a:rPr lang="en-GB" sz="2400" dirty="0"/>
              <a:t>ART’05 8th International Conference on Non Destructive Investigations and Microanalysis for the Diagnostics and Conservation of the Cultural and Environmental Heritage, Lecce 15-19 May, </a:t>
            </a:r>
            <a:r>
              <a:rPr lang="en-GB" sz="2400" dirty="0" smtClean="0"/>
              <a:t>Italy</a:t>
            </a:r>
            <a:r>
              <a:rPr lang="el-GR" sz="2400" dirty="0" smtClean="0"/>
              <a:t>,</a:t>
            </a:r>
            <a:endParaRPr lang="el-GR" sz="2400" dirty="0"/>
          </a:p>
          <a:p>
            <a:pPr marL="0" indent="0">
              <a:spcBef>
                <a:spcPts val="1200"/>
              </a:spcBef>
              <a:buNone/>
            </a:pPr>
            <a:r>
              <a:rPr lang="el-GR" sz="2400" dirty="0" smtClean="0"/>
              <a:t>η οποία παρουσιάζει αποτελέσματα του ευρωπαϊκού ερευνητικού προγράμματος </a:t>
            </a:r>
            <a:r>
              <a:rPr lang="en-US" sz="2400" dirty="0" smtClean="0"/>
              <a:t>«CULTURE 2000/A2/GR-96-DiARTgnosis: Study of European Religious painting», REF2000/1182, </a:t>
            </a:r>
            <a:r>
              <a:rPr lang="el-GR" sz="2400" dirty="0" smtClean="0"/>
              <a:t> όπου ανάδοχος φορέας ήταν το Τμήμα Συντήρησης του ΤΕΙ Αθήνας.</a:t>
            </a:r>
          </a:p>
          <a:p>
            <a:pPr marL="0" indent="0">
              <a:buNone/>
            </a:pPr>
            <a:endParaRPr lang="el-GR" sz="2400" dirty="0"/>
          </a:p>
        </p:txBody>
      </p:sp>
    </p:spTree>
    <p:extLst>
      <p:ext uri="{BB962C8B-B14F-4D97-AF65-F5344CB8AC3E}">
        <p14:creationId xmlns:p14="http://schemas.microsoft.com/office/powerpoint/2010/main" val="2828630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844675"/>
            <a:ext cx="3498850" cy="3730625"/>
          </a:xfrm>
          <a:prstGeom prst="rect">
            <a:avLst/>
          </a:prstGeom>
          <a:noFill/>
          <a:extLst>
            <a:ext uri="{909E8E84-426E-40DD-AFC4-6F175D3DCCD1}">
              <a14:hiddenFill xmlns:a14="http://schemas.microsoft.com/office/drawing/2010/main">
                <a:solidFill>
                  <a:srgbClr val="FFFFFF"/>
                </a:solidFill>
              </a14:hiddenFill>
            </a:ext>
          </a:extLst>
        </p:spPr>
      </p:pic>
      <p:pic>
        <p:nvPicPr>
          <p:cNvPr id="1075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844675"/>
            <a:ext cx="3498850" cy="3730625"/>
          </a:xfrm>
          <a:prstGeom prst="rect">
            <a:avLst/>
          </a:prstGeom>
          <a:noFill/>
          <a:extLst>
            <a:ext uri="{909E8E84-426E-40DD-AFC4-6F175D3DCCD1}">
              <a14:hiddenFill xmlns:a14="http://schemas.microsoft.com/office/drawing/2010/main">
                <a:solidFill>
                  <a:srgbClr val="FFFFFF"/>
                </a:solidFill>
              </a14:hiddenFill>
            </a:ext>
          </a:extLst>
        </p:spPr>
      </p:pic>
      <p:sp>
        <p:nvSpPr>
          <p:cNvPr id="107528" name="Text Box 8"/>
          <p:cNvSpPr txBox="1">
            <a:spLocks noChangeArrowheads="1"/>
          </p:cNvSpPr>
          <p:nvPr/>
        </p:nvSpPr>
        <p:spPr bwMode="auto">
          <a:xfrm>
            <a:off x="686533" y="5575300"/>
            <a:ext cx="350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tLang="el-GR" sz="2000" dirty="0">
                <a:latin typeface="+mn-lt"/>
                <a:cs typeface="Times New Roman" pitchFamily="18" charset="0"/>
              </a:rPr>
              <a:t>Infrared reflectogram</a:t>
            </a:r>
          </a:p>
        </p:txBody>
      </p:sp>
      <p:sp>
        <p:nvSpPr>
          <p:cNvPr id="107529" name="Text Box 9"/>
          <p:cNvSpPr txBox="1">
            <a:spLocks noChangeArrowheads="1"/>
          </p:cNvSpPr>
          <p:nvPr/>
        </p:nvSpPr>
        <p:spPr bwMode="auto">
          <a:xfrm>
            <a:off x="4859338" y="5575300"/>
            <a:ext cx="3498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cs typeface="Times New Roman" pitchFamily="18" charset="0"/>
              </a:rPr>
              <a:t>  D</a:t>
            </a:r>
            <a:r>
              <a:rPr lang="en-GB" altLang="el-GR" sz="2000" dirty="0">
                <a:latin typeface="+mn-lt"/>
                <a:cs typeface="Times New Roman" pitchFamily="18" charset="0"/>
              </a:rPr>
              <a:t>igital </a:t>
            </a:r>
            <a:r>
              <a:rPr lang="en-GB" altLang="el-GR" sz="2000" dirty="0" smtClean="0">
                <a:latin typeface="+mn-lt"/>
                <a:cs typeface="Times New Roman" pitchFamily="18" charset="0"/>
              </a:rPr>
              <a:t>processing</a:t>
            </a:r>
            <a:endParaRPr lang="en-GB" altLang="el-GR" sz="2000" dirty="0">
              <a:solidFill>
                <a:srgbClr val="FFFF99"/>
              </a:solidFill>
              <a:latin typeface="+mn-lt"/>
            </a:endParaRPr>
          </a:p>
        </p:txBody>
      </p:sp>
      <p:sp>
        <p:nvSpPr>
          <p:cNvPr id="2" name="Title 1"/>
          <p:cNvSpPr>
            <a:spLocks noGrp="1"/>
          </p:cNvSpPr>
          <p:nvPr>
            <p:ph type="title"/>
          </p:nvPr>
        </p:nvSpPr>
        <p:spPr/>
        <p:txBody>
          <a:bodyPr>
            <a:normAutofit fontScale="90000"/>
          </a:bodyPr>
          <a:lstStyle/>
          <a:p>
            <a:r>
              <a:rPr lang="en-US" dirty="0"/>
              <a:t>Differentiation of the cracking in neighborhood areas </a:t>
            </a:r>
            <a:endParaRPr lang="el-GR" dirty="0"/>
          </a:p>
        </p:txBody>
      </p:sp>
      <p:sp>
        <p:nvSpPr>
          <p:cNvPr id="3" name="Rectangle 2"/>
          <p:cNvSpPr/>
          <p:nvPr/>
        </p:nvSpPr>
        <p:spPr>
          <a:xfrm>
            <a:off x="3222104" y="6150313"/>
            <a:ext cx="2699792" cy="461665"/>
          </a:xfrm>
          <a:prstGeom prst="rect">
            <a:avLst/>
          </a:prstGeom>
        </p:spPr>
        <p:txBody>
          <a:bodyPr wrap="square">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Emmanuel Tzanes: The Adoration of the Magi, 1667</a:t>
            </a:r>
            <a:r>
              <a:rPr lang="en-GB"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453-</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395</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193180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ChangeArrowheads="1"/>
          </p:cNvSpPr>
          <p:nvPr/>
        </p:nvSpPr>
        <p:spPr bwMode="auto">
          <a:xfrm>
            <a:off x="2952750" y="185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085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2556" y="1269449"/>
            <a:ext cx="2314575" cy="4635500"/>
          </a:xfrm>
          <a:prstGeom prst="rect">
            <a:avLst/>
          </a:prstGeom>
          <a:noFill/>
          <a:extLst>
            <a:ext uri="{909E8E84-426E-40DD-AFC4-6F175D3DCCD1}">
              <a14:hiddenFill xmlns:a14="http://schemas.microsoft.com/office/drawing/2010/main">
                <a:solidFill>
                  <a:srgbClr val="FFFFFF"/>
                </a:solidFill>
              </a14:hiddenFill>
            </a:ext>
          </a:extLst>
        </p:spPr>
      </p:pic>
      <p:sp>
        <p:nvSpPr>
          <p:cNvPr id="108549" name="Rectangle 5"/>
          <p:cNvSpPr>
            <a:spLocks noChangeArrowheads="1"/>
          </p:cNvSpPr>
          <p:nvPr/>
        </p:nvSpPr>
        <p:spPr bwMode="auto">
          <a:xfrm>
            <a:off x="3028950" y="104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sp>
        <p:nvSpPr>
          <p:cNvPr id="108550" name="Text Box 6"/>
          <p:cNvSpPr txBox="1">
            <a:spLocks noChangeArrowheads="1"/>
          </p:cNvSpPr>
          <p:nvPr/>
        </p:nvSpPr>
        <p:spPr bwMode="auto">
          <a:xfrm>
            <a:off x="1686751" y="5912309"/>
            <a:ext cx="26116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smtClean="0">
                <a:latin typeface="+mn-lt"/>
              </a:rPr>
              <a:t>Visible reflectogram</a:t>
            </a:r>
            <a:endParaRPr lang="en-GB" altLang="el-GR" sz="2000" dirty="0">
              <a:latin typeface="+mn-lt"/>
            </a:endParaRPr>
          </a:p>
        </p:txBody>
      </p:sp>
      <p:sp>
        <p:nvSpPr>
          <p:cNvPr id="2" name="Title 1"/>
          <p:cNvSpPr>
            <a:spLocks noGrp="1"/>
          </p:cNvSpPr>
          <p:nvPr>
            <p:ph type="title"/>
          </p:nvPr>
        </p:nvSpPr>
        <p:spPr>
          <a:xfrm>
            <a:off x="446856" y="104775"/>
            <a:ext cx="8697144" cy="908720"/>
          </a:xfrm>
        </p:spPr>
        <p:txBody>
          <a:bodyPr>
            <a:noAutofit/>
          </a:bodyPr>
          <a:lstStyle/>
          <a:p>
            <a:r>
              <a:rPr lang="en-US" sz="3200" dirty="0"/>
              <a:t>Cracking observed in the visible and detected in the infrared: cracking of the paint </a:t>
            </a:r>
            <a:r>
              <a:rPr lang="en-US" sz="3200" dirty="0" smtClean="0"/>
              <a:t>layer</a:t>
            </a:r>
            <a:endParaRPr lang="el-GR" sz="3200" dirty="0"/>
          </a:p>
        </p:txBody>
      </p:sp>
      <p:sp>
        <p:nvSpPr>
          <p:cNvPr id="4" name="Rectangle 3"/>
          <p:cNvSpPr/>
          <p:nvPr/>
        </p:nvSpPr>
        <p:spPr>
          <a:xfrm>
            <a:off x="5017724" y="5904949"/>
            <a:ext cx="2703807" cy="400110"/>
          </a:xfrm>
          <a:prstGeom prst="rect">
            <a:avLst/>
          </a:prstGeom>
        </p:spPr>
        <p:txBody>
          <a:bodyPr wrap="square">
            <a:spAutoFit/>
          </a:bodyPr>
          <a:lstStyle/>
          <a:p>
            <a:r>
              <a:rPr lang="en-US" altLang="el-GR" sz="2000" dirty="0">
                <a:latin typeface="+mn-lt"/>
              </a:rPr>
              <a:t>Infrared reflectogram </a:t>
            </a:r>
            <a:endParaRPr lang="el-GR" sz="2000"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04" y="1269449"/>
            <a:ext cx="2317750" cy="4635500"/>
          </a:xfrm>
          <a:prstGeom prst="rect">
            <a:avLst/>
          </a:prstGeom>
        </p:spPr>
      </p:pic>
      <p:sp>
        <p:nvSpPr>
          <p:cNvPr id="9" name="Rectangle 8"/>
          <p:cNvSpPr/>
          <p:nvPr/>
        </p:nvSpPr>
        <p:spPr>
          <a:xfrm>
            <a:off x="2286000" y="6312419"/>
            <a:ext cx="4572000" cy="461665"/>
          </a:xfrm>
          <a:prstGeom prst="rect">
            <a:avLst/>
          </a:prstGeom>
        </p:spPr>
        <p:txBody>
          <a:bodyPr>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 </a:t>
            </a:r>
            <a:r>
              <a:rPr lang="en-GB" sz="1200" dirty="0">
                <a:solidFill>
                  <a:schemeClr val="tx1">
                    <a:lumMod val="75000"/>
                    <a:lumOff val="25000"/>
                  </a:schemeClr>
                </a:solidFill>
                <a:latin typeface="+mn-lt"/>
              </a:rPr>
              <a:t>Crucifixion (</a:t>
            </a:r>
            <a:r>
              <a:rPr lang="en-GB" sz="1200" dirty="0" smtClean="0">
                <a:solidFill>
                  <a:schemeClr val="tx1">
                    <a:lumMod val="75000"/>
                    <a:lumOff val="25000"/>
                  </a:schemeClr>
                </a:solidFill>
                <a:latin typeface="+mn-lt"/>
              </a:rPr>
              <a:t>Lampardos)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Beginning </a:t>
            </a:r>
            <a:r>
              <a:rPr lang="en-GB" sz="1200" dirty="0">
                <a:solidFill>
                  <a:schemeClr val="tx1">
                    <a:lumMod val="75000"/>
                    <a:lumOff val="25000"/>
                  </a:schemeClr>
                </a:solidFill>
                <a:latin typeface="+mn-lt"/>
              </a:rPr>
              <a:t>of the 17th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l-GR" sz="1200" dirty="0">
                <a:solidFill>
                  <a:schemeClr val="tx1">
                    <a:lumMod val="75000"/>
                    <a:lumOff val="25000"/>
                  </a:schemeClr>
                </a:solidFill>
                <a:latin typeface="+mn-lt"/>
              </a:rPr>
              <a:t>. 532-Σ.Λ. 460</a:t>
            </a:r>
          </a:p>
        </p:txBody>
      </p:sp>
    </p:spTree>
    <p:extLst>
      <p:ext uri="{BB962C8B-B14F-4D97-AF65-F5344CB8AC3E}">
        <p14:creationId xmlns:p14="http://schemas.microsoft.com/office/powerpoint/2010/main" val="2897115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ChangeArrowheads="1"/>
          </p:cNvSpPr>
          <p:nvPr/>
        </p:nvSpPr>
        <p:spPr bwMode="auto">
          <a:xfrm>
            <a:off x="2771775" y="189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2816"/>
            <a:ext cx="36004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1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7" y="1772816"/>
            <a:ext cx="3692181" cy="3067050"/>
          </a:xfrm>
          <a:prstGeom prst="rect">
            <a:avLst/>
          </a:prstGeom>
          <a:noFill/>
          <a:extLst>
            <a:ext uri="{909E8E84-426E-40DD-AFC4-6F175D3DCCD1}">
              <a14:hiddenFill xmlns:a14="http://schemas.microsoft.com/office/drawing/2010/main">
                <a:solidFill>
                  <a:srgbClr val="FFFFFF"/>
                </a:solidFill>
              </a14:hiddenFill>
            </a:ext>
          </a:extLst>
        </p:spPr>
      </p:pic>
      <p:sp>
        <p:nvSpPr>
          <p:cNvPr id="117766" name="Text Box 6"/>
          <p:cNvSpPr txBox="1">
            <a:spLocks noChangeArrowheads="1"/>
          </p:cNvSpPr>
          <p:nvPr/>
        </p:nvSpPr>
        <p:spPr bwMode="auto">
          <a:xfrm>
            <a:off x="578803" y="4839866"/>
            <a:ext cx="363283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400" dirty="0">
                <a:latin typeface="+mn-lt"/>
              </a:rPr>
              <a:t>Visible </a:t>
            </a:r>
            <a:r>
              <a:rPr lang="en-US" altLang="el-GR" sz="2400" dirty="0" smtClean="0">
                <a:latin typeface="+mn-lt"/>
              </a:rPr>
              <a:t>reflectogram</a:t>
            </a:r>
            <a:endParaRPr lang="en-GB" altLang="el-GR" sz="2400" dirty="0">
              <a:latin typeface="+mn-lt"/>
            </a:endParaRPr>
          </a:p>
        </p:txBody>
      </p:sp>
      <p:sp>
        <p:nvSpPr>
          <p:cNvPr id="117767" name="Text Box 7"/>
          <p:cNvSpPr txBox="1">
            <a:spLocks noChangeArrowheads="1"/>
          </p:cNvSpPr>
          <p:nvPr/>
        </p:nvSpPr>
        <p:spPr bwMode="auto">
          <a:xfrm>
            <a:off x="827088" y="404813"/>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l-GR" sz="1800" dirty="0"/>
          </a:p>
        </p:txBody>
      </p:sp>
      <p:sp>
        <p:nvSpPr>
          <p:cNvPr id="2" name="Title 1"/>
          <p:cNvSpPr>
            <a:spLocks noGrp="1"/>
          </p:cNvSpPr>
          <p:nvPr>
            <p:ph type="title"/>
          </p:nvPr>
        </p:nvSpPr>
        <p:spPr>
          <a:xfrm>
            <a:off x="0" y="116632"/>
            <a:ext cx="9144000" cy="908720"/>
          </a:xfrm>
        </p:spPr>
        <p:txBody>
          <a:bodyPr>
            <a:noAutofit/>
          </a:bodyPr>
          <a:lstStyle/>
          <a:p>
            <a:r>
              <a:rPr lang="en-US" sz="3200" dirty="0"/>
              <a:t>Cracking observed in the visible and not detected in the infrared: </a:t>
            </a:r>
            <a:r>
              <a:rPr lang="en-US" sz="3200" dirty="0" smtClean="0"/>
              <a:t>cracking </a:t>
            </a:r>
            <a:r>
              <a:rPr lang="en-US" sz="3200" dirty="0"/>
              <a:t>of the superficial </a:t>
            </a:r>
            <a:r>
              <a:rPr lang="en-US" sz="3200" dirty="0" smtClean="0"/>
              <a:t>layer</a:t>
            </a:r>
            <a:endParaRPr lang="el-GR" sz="3200" dirty="0"/>
          </a:p>
        </p:txBody>
      </p:sp>
      <p:sp>
        <p:nvSpPr>
          <p:cNvPr id="4" name="Rectangle 3"/>
          <p:cNvSpPr/>
          <p:nvPr/>
        </p:nvSpPr>
        <p:spPr>
          <a:xfrm>
            <a:off x="4751388" y="4839866"/>
            <a:ext cx="3692180" cy="461665"/>
          </a:xfrm>
          <a:prstGeom prst="rect">
            <a:avLst/>
          </a:prstGeom>
        </p:spPr>
        <p:txBody>
          <a:bodyPr wrap="square">
            <a:spAutoFit/>
          </a:bodyPr>
          <a:lstStyle/>
          <a:p>
            <a:pPr algn="ctr" eaLnBrk="0" hangingPunct="0">
              <a:spcBef>
                <a:spcPct val="50000"/>
              </a:spcBef>
            </a:pPr>
            <a:r>
              <a:rPr lang="en-US" altLang="el-GR" sz="2400" dirty="0">
                <a:latin typeface="+mn-lt"/>
              </a:rPr>
              <a:t>Infrared reflectogram</a:t>
            </a:r>
            <a:endParaRPr lang="en-GB" altLang="el-GR" sz="2400" dirty="0">
              <a:latin typeface="+mn-lt"/>
            </a:endParaRPr>
          </a:p>
        </p:txBody>
      </p:sp>
      <p:sp>
        <p:nvSpPr>
          <p:cNvPr id="9" name="Rectangle 8"/>
          <p:cNvSpPr/>
          <p:nvPr/>
        </p:nvSpPr>
        <p:spPr>
          <a:xfrm>
            <a:off x="2286000" y="5661248"/>
            <a:ext cx="4572000" cy="461665"/>
          </a:xfrm>
          <a:prstGeom prst="rect">
            <a:avLst/>
          </a:prstGeom>
        </p:spPr>
        <p:txBody>
          <a:bodyPr>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 </a:t>
            </a:r>
            <a:r>
              <a:rPr lang="en-GB" sz="1200" dirty="0">
                <a:solidFill>
                  <a:schemeClr val="tx1">
                    <a:lumMod val="75000"/>
                    <a:lumOff val="25000"/>
                  </a:schemeClr>
                </a:solidFill>
                <a:latin typeface="+mn-lt"/>
              </a:rPr>
              <a:t>Crucifixion (</a:t>
            </a:r>
            <a:r>
              <a:rPr lang="en-GB" sz="1200" dirty="0" smtClean="0">
                <a:solidFill>
                  <a:schemeClr val="tx1">
                    <a:lumMod val="75000"/>
                    <a:lumOff val="25000"/>
                  </a:schemeClr>
                </a:solidFill>
                <a:latin typeface="+mn-lt"/>
              </a:rPr>
              <a:t>Lampardos)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Beginning </a:t>
            </a:r>
            <a:r>
              <a:rPr lang="en-GB" sz="1200" dirty="0">
                <a:solidFill>
                  <a:schemeClr val="tx1">
                    <a:lumMod val="75000"/>
                    <a:lumOff val="25000"/>
                  </a:schemeClr>
                </a:solidFill>
                <a:latin typeface="+mn-lt"/>
              </a:rPr>
              <a:t>of the 17th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l-GR" sz="1200" dirty="0">
                <a:solidFill>
                  <a:schemeClr val="tx1">
                    <a:lumMod val="75000"/>
                    <a:lumOff val="25000"/>
                  </a:schemeClr>
                </a:solidFill>
                <a:latin typeface="+mn-lt"/>
              </a:rPr>
              <a:t>. 532-Σ.Λ. 460</a:t>
            </a:r>
          </a:p>
        </p:txBody>
      </p:sp>
    </p:spTree>
    <p:extLst>
      <p:ext uri="{BB962C8B-B14F-4D97-AF65-F5344CB8AC3E}">
        <p14:creationId xmlns:p14="http://schemas.microsoft.com/office/powerpoint/2010/main" val="1818003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125538"/>
            <a:ext cx="8061325" cy="4946650"/>
          </a:xfrm>
          <a:prstGeom prst="rect">
            <a:avLst/>
          </a:prstGeom>
          <a:noFill/>
          <a:extLst>
            <a:ext uri="{909E8E84-426E-40DD-AFC4-6F175D3DCCD1}">
              <a14:hiddenFill xmlns:a14="http://schemas.microsoft.com/office/drawing/2010/main">
                <a:solidFill>
                  <a:srgbClr val="FFFFFF"/>
                </a:solidFill>
              </a14:hiddenFill>
            </a:ext>
          </a:extLst>
        </p:spPr>
      </p:pic>
      <p:sp>
        <p:nvSpPr>
          <p:cNvPr id="100356" name="Text Box 4"/>
          <p:cNvSpPr txBox="1">
            <a:spLocks noChangeArrowheads="1"/>
          </p:cNvSpPr>
          <p:nvPr/>
        </p:nvSpPr>
        <p:spPr bwMode="auto">
          <a:xfrm>
            <a:off x="539750" y="5968048"/>
            <a:ext cx="19440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fr-FR" altLang="el-GR" sz="2000" dirty="0">
                <a:latin typeface="+mn-lt"/>
                <a:cs typeface="Times New Roman" pitchFamily="18" charset="0"/>
              </a:rPr>
              <a:t> UV</a:t>
            </a:r>
            <a:r>
              <a:rPr lang="en-GB" altLang="el-GR" sz="2000" dirty="0">
                <a:latin typeface="+mn-lt"/>
                <a:cs typeface="Times New Roman" pitchFamily="18" charset="0"/>
              </a:rPr>
              <a:t> </a:t>
            </a:r>
            <a:r>
              <a:rPr lang="en-GB" altLang="el-GR" sz="2000" dirty="0" smtClean="0">
                <a:latin typeface="+mn-lt"/>
                <a:cs typeface="Times New Roman" pitchFamily="18" charset="0"/>
              </a:rPr>
              <a:t>reflection</a:t>
            </a:r>
            <a:endParaRPr lang="en-GB" altLang="el-GR" sz="2000" dirty="0">
              <a:latin typeface="+mn-lt"/>
            </a:endParaRPr>
          </a:p>
        </p:txBody>
      </p:sp>
      <p:sp>
        <p:nvSpPr>
          <p:cNvPr id="2" name="Title 1"/>
          <p:cNvSpPr>
            <a:spLocks noGrp="1"/>
          </p:cNvSpPr>
          <p:nvPr>
            <p:ph type="title"/>
          </p:nvPr>
        </p:nvSpPr>
        <p:spPr/>
        <p:txBody>
          <a:bodyPr/>
          <a:lstStyle/>
          <a:p>
            <a:r>
              <a:rPr lang="en-US" dirty="0" smtClean="0"/>
              <a:t>Transparency</a:t>
            </a:r>
            <a:r>
              <a:rPr lang="el-GR" dirty="0" smtClean="0"/>
              <a:t> </a:t>
            </a:r>
            <a:r>
              <a:rPr lang="el-GR" sz="3200" b="0" dirty="0" smtClean="0"/>
              <a:t>(</a:t>
            </a:r>
            <a:r>
              <a:rPr lang="el-GR" sz="3200" b="0" dirty="0" smtClean="0"/>
              <a:t>1</a:t>
            </a:r>
            <a:r>
              <a:rPr lang="en-US" sz="3200" b="0" dirty="0" smtClean="0"/>
              <a:t>/</a:t>
            </a:r>
            <a:r>
              <a:rPr lang="el-GR" sz="3200" b="0" dirty="0" smtClean="0"/>
              <a:t>5</a:t>
            </a:r>
            <a:r>
              <a:rPr lang="el-GR" sz="3200" b="0" dirty="0" smtClean="0"/>
              <a:t>)</a:t>
            </a:r>
            <a:endParaRPr lang="en-US" sz="3200" b="0" dirty="0"/>
          </a:p>
        </p:txBody>
      </p:sp>
      <p:sp>
        <p:nvSpPr>
          <p:cNvPr id="4" name="Rectangle 3"/>
          <p:cNvSpPr/>
          <p:nvPr/>
        </p:nvSpPr>
        <p:spPr>
          <a:xfrm>
            <a:off x="6667709" y="5957638"/>
            <a:ext cx="1900905" cy="400110"/>
          </a:xfrm>
          <a:prstGeom prst="rect">
            <a:avLst/>
          </a:prstGeom>
        </p:spPr>
        <p:txBody>
          <a:bodyPr wrap="none">
            <a:spAutoFit/>
          </a:bodyPr>
          <a:lstStyle/>
          <a:p>
            <a:r>
              <a:rPr lang="fr-FR" altLang="el-GR" sz="2000" dirty="0">
                <a:latin typeface="+mn-lt"/>
                <a:cs typeface="Times New Roman" pitchFamily="18" charset="0"/>
              </a:rPr>
              <a:t>IR  reflectogram</a:t>
            </a:r>
            <a:r>
              <a:rPr lang="en-GB" altLang="el-GR" sz="2000" dirty="0">
                <a:latin typeface="+mn-lt"/>
              </a:rPr>
              <a:t> </a:t>
            </a:r>
            <a:endParaRPr lang="el-GR" sz="2000" dirty="0">
              <a:latin typeface="+mn-lt"/>
            </a:endParaRPr>
          </a:p>
        </p:txBody>
      </p:sp>
      <p:sp>
        <p:nvSpPr>
          <p:cNvPr id="5" name="Rectangle 4"/>
          <p:cNvSpPr/>
          <p:nvPr/>
        </p:nvSpPr>
        <p:spPr>
          <a:xfrm>
            <a:off x="5148064" y="5957638"/>
            <a:ext cx="872355" cy="400110"/>
          </a:xfrm>
          <a:prstGeom prst="rect">
            <a:avLst/>
          </a:prstGeom>
        </p:spPr>
        <p:txBody>
          <a:bodyPr wrap="none">
            <a:spAutoFit/>
          </a:bodyPr>
          <a:lstStyle/>
          <a:p>
            <a:pPr eaLnBrk="0" hangingPunct="0">
              <a:spcBef>
                <a:spcPct val="50000"/>
              </a:spcBef>
            </a:pPr>
            <a:r>
              <a:rPr lang="fr-FR" altLang="el-GR" sz="2000" dirty="0">
                <a:latin typeface="+mn-lt"/>
                <a:cs typeface="Times New Roman" pitchFamily="18" charset="0"/>
              </a:rPr>
              <a:t>Visible</a:t>
            </a:r>
            <a:endParaRPr lang="en-GB" altLang="el-GR" sz="2000" dirty="0">
              <a:latin typeface="+mn-lt"/>
            </a:endParaRPr>
          </a:p>
        </p:txBody>
      </p:sp>
      <p:sp>
        <p:nvSpPr>
          <p:cNvPr id="6" name="Rectangle 5"/>
          <p:cNvSpPr/>
          <p:nvPr/>
        </p:nvSpPr>
        <p:spPr>
          <a:xfrm>
            <a:off x="2620557" y="5983437"/>
            <a:ext cx="1885260" cy="400110"/>
          </a:xfrm>
          <a:prstGeom prst="rect">
            <a:avLst/>
          </a:prstGeom>
        </p:spPr>
        <p:txBody>
          <a:bodyPr wrap="none">
            <a:spAutoFit/>
          </a:bodyPr>
          <a:lstStyle/>
          <a:p>
            <a:pPr eaLnBrk="0" hangingPunct="0">
              <a:spcBef>
                <a:spcPct val="50000"/>
              </a:spcBef>
            </a:pPr>
            <a:r>
              <a:rPr lang="fr-FR" altLang="el-GR" sz="2000" dirty="0">
                <a:latin typeface="+mn-lt"/>
                <a:cs typeface="Times New Roman" pitchFamily="18" charset="0"/>
              </a:rPr>
              <a:t>UV fluorescence</a:t>
            </a:r>
            <a:endParaRPr lang="en-GB" altLang="el-GR" sz="2000" dirty="0">
              <a:latin typeface="+mn-lt"/>
            </a:endParaRPr>
          </a:p>
        </p:txBody>
      </p:sp>
      <p:sp>
        <p:nvSpPr>
          <p:cNvPr id="9" name="Rectangle 8"/>
          <p:cNvSpPr/>
          <p:nvPr/>
        </p:nvSpPr>
        <p:spPr>
          <a:xfrm>
            <a:off x="2286000" y="6383848"/>
            <a:ext cx="4572000" cy="461665"/>
          </a:xfrm>
          <a:prstGeom prst="rect">
            <a:avLst/>
          </a:prstGeom>
        </p:spPr>
        <p:txBody>
          <a:bodyPr>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Nikolaos Kallergis: </a:t>
            </a:r>
            <a:r>
              <a:rPr lang="en-US" sz="1200" dirty="0">
                <a:solidFill>
                  <a:schemeClr val="tx1">
                    <a:lumMod val="75000"/>
                    <a:lumOff val="25000"/>
                  </a:schemeClr>
                </a:solidFill>
                <a:latin typeface="+mn-lt"/>
              </a:rPr>
              <a:t>The </a:t>
            </a:r>
            <a:r>
              <a:rPr lang="en-US" sz="1200" dirty="0" smtClean="0">
                <a:solidFill>
                  <a:schemeClr val="tx1">
                    <a:lumMod val="75000"/>
                    <a:lumOff val="25000"/>
                  </a:schemeClr>
                </a:solidFill>
                <a:latin typeface="+mn-lt"/>
              </a:rPr>
              <a:t>Nativity</a:t>
            </a:r>
            <a:r>
              <a:rPr lang="el-GR" sz="1200" dirty="0">
                <a:solidFill>
                  <a:schemeClr val="tx1">
                    <a:lumMod val="75000"/>
                    <a:lumOff val="25000"/>
                  </a:schemeClr>
                </a:solidFill>
                <a:latin typeface="+mn-lt"/>
              </a:rPr>
              <a:t>,</a:t>
            </a:r>
            <a:r>
              <a:rPr lang="en-GB" sz="1200" dirty="0" smtClean="0">
                <a:solidFill>
                  <a:schemeClr val="tx1">
                    <a:lumMod val="75000"/>
                    <a:lumOff val="25000"/>
                  </a:schemeClr>
                </a:solidFill>
                <a:latin typeface="+mn-lt"/>
              </a:rPr>
              <a:t>Early 18</a:t>
            </a:r>
            <a:r>
              <a:rPr lang="en-GB" sz="1200" baseline="30000" dirty="0" smtClean="0">
                <a:solidFill>
                  <a:schemeClr val="tx1">
                    <a:lumMod val="75000"/>
                    <a:lumOff val="25000"/>
                  </a:schemeClr>
                </a:solidFill>
                <a:latin typeface="+mn-lt"/>
              </a:rPr>
              <a:t>th</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.404</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557971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631" y="1125538"/>
            <a:ext cx="2951163" cy="4837112"/>
          </a:xfrm>
          <a:prstGeom prst="rect">
            <a:avLst/>
          </a:prstGeom>
          <a:noFill/>
          <a:extLst>
            <a:ext uri="{909E8E84-426E-40DD-AFC4-6F175D3DCCD1}">
              <a14:hiddenFill xmlns:a14="http://schemas.microsoft.com/office/drawing/2010/main">
                <a:solidFill>
                  <a:srgbClr val="FFFFFF"/>
                </a:solidFill>
              </a14:hiddenFill>
            </a:ext>
          </a:extLst>
        </p:spPr>
      </p:pic>
      <p:sp>
        <p:nvSpPr>
          <p:cNvPr id="99334" name="Rectangle 6"/>
          <p:cNvSpPr>
            <a:spLocks noChangeArrowheads="1"/>
          </p:cNvSpPr>
          <p:nvPr/>
        </p:nvSpPr>
        <p:spPr bwMode="auto">
          <a:xfrm>
            <a:off x="3833813" y="222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9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125538"/>
            <a:ext cx="2951162" cy="4847982"/>
          </a:xfrm>
          <a:prstGeom prst="rect">
            <a:avLst/>
          </a:prstGeom>
          <a:noFill/>
          <a:extLst>
            <a:ext uri="{909E8E84-426E-40DD-AFC4-6F175D3DCCD1}">
              <a14:hiddenFill xmlns:a14="http://schemas.microsoft.com/office/drawing/2010/main">
                <a:solidFill>
                  <a:srgbClr val="FFFFFF"/>
                </a:solidFill>
              </a14:hiddenFill>
            </a:ext>
          </a:extLst>
        </p:spPr>
      </p:pic>
      <p:sp>
        <p:nvSpPr>
          <p:cNvPr id="99335" name="Text Box 7"/>
          <p:cNvSpPr txBox="1">
            <a:spLocks noChangeArrowheads="1"/>
          </p:cNvSpPr>
          <p:nvPr/>
        </p:nvSpPr>
        <p:spPr bwMode="auto">
          <a:xfrm>
            <a:off x="900113" y="5973520"/>
            <a:ext cx="3124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cs typeface="Times New Roman" pitchFamily="18" charset="0"/>
              </a:rPr>
              <a:t>Visible reflectogram</a:t>
            </a:r>
            <a:r>
              <a:rPr lang="en-GB" altLang="el-GR" sz="2000" dirty="0">
                <a:latin typeface="+mn-lt"/>
              </a:rPr>
              <a:t> </a:t>
            </a:r>
          </a:p>
        </p:txBody>
      </p:sp>
      <p:sp>
        <p:nvSpPr>
          <p:cNvPr id="99336" name="Text Box 8"/>
          <p:cNvSpPr txBox="1">
            <a:spLocks noChangeArrowheads="1"/>
          </p:cNvSpPr>
          <p:nvPr/>
        </p:nvSpPr>
        <p:spPr bwMode="auto">
          <a:xfrm>
            <a:off x="4832945" y="5973520"/>
            <a:ext cx="3581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cs typeface="Times New Roman" pitchFamily="18" charset="0"/>
              </a:rPr>
              <a:t>Infrared reflectogram</a:t>
            </a:r>
            <a:r>
              <a:rPr lang="en-GB" altLang="el-GR" sz="2000" dirty="0">
                <a:latin typeface="+mn-lt"/>
              </a:rPr>
              <a:t> </a:t>
            </a:r>
          </a:p>
        </p:txBody>
      </p:sp>
      <p:sp>
        <p:nvSpPr>
          <p:cNvPr id="2" name="Title 1"/>
          <p:cNvSpPr>
            <a:spLocks noGrp="1"/>
          </p:cNvSpPr>
          <p:nvPr>
            <p:ph type="title"/>
          </p:nvPr>
        </p:nvSpPr>
        <p:spPr/>
        <p:txBody>
          <a:bodyPr>
            <a:normAutofit/>
          </a:bodyPr>
          <a:lstStyle/>
          <a:p>
            <a:r>
              <a:rPr lang="en-US" dirty="0" smtClean="0"/>
              <a:t>Transparency</a:t>
            </a:r>
            <a:r>
              <a:rPr 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5</a:t>
            </a:r>
            <a:r>
              <a:rPr lang="el-GR" sz="3200" b="0" dirty="0">
                <a:solidFill>
                  <a:prstClr val="black"/>
                </a:solidFill>
              </a:rPr>
              <a:t>)</a:t>
            </a:r>
            <a:endParaRPr lang="el-GR" dirty="0"/>
          </a:p>
        </p:txBody>
      </p:sp>
      <p:sp>
        <p:nvSpPr>
          <p:cNvPr id="3" name="Rectangle 2"/>
          <p:cNvSpPr/>
          <p:nvPr/>
        </p:nvSpPr>
        <p:spPr>
          <a:xfrm>
            <a:off x="2256967" y="6376967"/>
            <a:ext cx="463006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Nine Scenes from the Life of Christ and of the Virgin </a:t>
            </a:r>
            <a:r>
              <a:rPr lang="en-GB" sz="1200" dirty="0" smtClean="0">
                <a:solidFill>
                  <a:schemeClr val="tx1">
                    <a:lumMod val="75000"/>
                    <a:lumOff val="25000"/>
                  </a:schemeClr>
                </a:solidFill>
                <a:latin typeface="+mn-lt"/>
              </a:rPr>
              <a:t>Mary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18</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521-</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450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9360012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49" y="1196752"/>
            <a:ext cx="2116138" cy="4638675"/>
          </a:xfrm>
          <a:prstGeom prst="rect">
            <a:avLst/>
          </a:prstGeom>
          <a:noFill/>
          <a:extLst>
            <a:ext uri="{909E8E84-426E-40DD-AFC4-6F175D3DCCD1}">
              <a14:hiddenFill xmlns:a14="http://schemas.microsoft.com/office/drawing/2010/main">
                <a:solidFill>
                  <a:srgbClr val="FFFFFF"/>
                </a:solidFill>
              </a14:hiddenFill>
            </a:ext>
          </a:extLst>
        </p:spPr>
      </p:pic>
      <p:pic>
        <p:nvPicPr>
          <p:cNvPr id="1146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728" y="1196752"/>
            <a:ext cx="2140297" cy="4675113"/>
          </a:xfrm>
          <a:prstGeom prst="rect">
            <a:avLst/>
          </a:prstGeom>
          <a:noFill/>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941412" y="5871865"/>
            <a:ext cx="3097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rPr>
              <a:t>Visible reflectogram</a:t>
            </a:r>
            <a:endParaRPr lang="en-GB" altLang="el-GR" sz="2000" dirty="0">
              <a:latin typeface="+mn-lt"/>
            </a:endParaRPr>
          </a:p>
        </p:txBody>
      </p:sp>
      <p:sp>
        <p:nvSpPr>
          <p:cNvPr id="114695" name="Text Box 7"/>
          <p:cNvSpPr txBox="1">
            <a:spLocks noChangeArrowheads="1"/>
          </p:cNvSpPr>
          <p:nvPr/>
        </p:nvSpPr>
        <p:spPr bwMode="auto">
          <a:xfrm>
            <a:off x="4916976" y="5908618"/>
            <a:ext cx="297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rPr>
              <a:t>Infrared </a:t>
            </a:r>
            <a:r>
              <a:rPr lang="en-US" altLang="el-GR" sz="2000" dirty="0" smtClean="0">
                <a:latin typeface="+mn-lt"/>
              </a:rPr>
              <a:t>reflectogram</a:t>
            </a:r>
            <a:endParaRPr lang="en-GB" altLang="el-GR" sz="2000" dirty="0">
              <a:solidFill>
                <a:srgbClr val="FFFF99"/>
              </a:solidFill>
              <a:latin typeface="+mn-lt"/>
            </a:endParaRPr>
          </a:p>
        </p:txBody>
      </p:sp>
      <p:sp>
        <p:nvSpPr>
          <p:cNvPr id="2" name="Title 1"/>
          <p:cNvSpPr>
            <a:spLocks noGrp="1"/>
          </p:cNvSpPr>
          <p:nvPr>
            <p:ph type="title"/>
          </p:nvPr>
        </p:nvSpPr>
        <p:spPr/>
        <p:txBody>
          <a:bodyPr>
            <a:normAutofit/>
          </a:bodyPr>
          <a:lstStyle/>
          <a:p>
            <a:r>
              <a:rPr lang="en-US" dirty="0" smtClean="0"/>
              <a:t>Transparency</a:t>
            </a:r>
            <a:r>
              <a:rPr lang="el-GR" dirty="0" smtClean="0"/>
              <a:t> </a:t>
            </a:r>
            <a:r>
              <a:rPr lang="el-GR" sz="3200" b="0" dirty="0" smtClean="0">
                <a:solidFill>
                  <a:prstClr val="black"/>
                </a:solidFill>
              </a:rPr>
              <a:t>(</a:t>
            </a:r>
            <a:r>
              <a:rPr lang="el-GR" sz="3200" b="0" dirty="0" smtClean="0">
                <a:solidFill>
                  <a:prstClr val="black"/>
                </a:solidFill>
              </a:rPr>
              <a:t>3</a:t>
            </a:r>
            <a:r>
              <a:rPr lang="en-US" sz="3200" b="0" dirty="0" smtClean="0">
                <a:solidFill>
                  <a:prstClr val="black"/>
                </a:solidFill>
              </a:rPr>
              <a:t>/</a:t>
            </a:r>
            <a:r>
              <a:rPr lang="el-GR" sz="3200" b="0" dirty="0" smtClean="0">
                <a:solidFill>
                  <a:prstClr val="black"/>
                </a:solidFill>
              </a:rPr>
              <a:t>5</a:t>
            </a:r>
            <a:r>
              <a:rPr lang="el-GR" sz="3200" b="0" dirty="0">
                <a:solidFill>
                  <a:prstClr val="black"/>
                </a:solidFill>
              </a:rPr>
              <a:t>)</a:t>
            </a:r>
            <a:endParaRPr lang="el-GR" dirty="0"/>
          </a:p>
        </p:txBody>
      </p:sp>
      <p:sp>
        <p:nvSpPr>
          <p:cNvPr id="7" name="Rectangle 6"/>
          <p:cNvSpPr/>
          <p:nvPr/>
        </p:nvSpPr>
        <p:spPr>
          <a:xfrm>
            <a:off x="2490800" y="6378285"/>
            <a:ext cx="416240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Detail: </a:t>
            </a:r>
            <a:r>
              <a:rPr lang="en-GB" sz="1200" dirty="0" smtClean="0">
                <a:solidFill>
                  <a:schemeClr val="tx1">
                    <a:lumMod val="75000"/>
                    <a:lumOff val="25000"/>
                  </a:schemeClr>
                </a:solidFill>
                <a:latin typeface="+mn-lt"/>
              </a:rPr>
              <a:t>Descen</a:t>
            </a:r>
            <a:r>
              <a:rPr lang="en-US" sz="1200" dirty="0">
                <a:solidFill>
                  <a:schemeClr val="tx1">
                    <a:lumMod val="75000"/>
                    <a:lumOff val="25000"/>
                  </a:schemeClr>
                </a:solidFill>
                <a:latin typeface="+mn-lt"/>
              </a:rPr>
              <a:t>d</a:t>
            </a:r>
            <a:r>
              <a:rPr lang="en-GB" sz="1200" dirty="0">
                <a:solidFill>
                  <a:schemeClr val="tx1">
                    <a:lumMod val="75000"/>
                    <a:lumOff val="25000"/>
                  </a:schemeClr>
                </a:solidFill>
                <a:latin typeface="+mn-lt"/>
              </a:rPr>
              <a:t> into </a:t>
            </a:r>
            <a:r>
              <a:rPr lang="en-GB" sz="1200" dirty="0" smtClean="0">
                <a:solidFill>
                  <a:schemeClr val="tx1">
                    <a:lumMod val="75000"/>
                    <a:lumOff val="25000"/>
                  </a:schemeClr>
                </a:solidFill>
                <a:latin typeface="+mn-lt"/>
              </a:rPr>
              <a:t>Hell, End </a:t>
            </a:r>
            <a:r>
              <a:rPr lang="en-GB" sz="1200" dirty="0">
                <a:solidFill>
                  <a:schemeClr val="tx1">
                    <a:lumMod val="75000"/>
                    <a:lumOff val="25000"/>
                  </a:schemeClr>
                </a:solidFill>
                <a:latin typeface="+mn-lt"/>
              </a:rPr>
              <a:t>of the 16</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 Athens, 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317-</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269</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278075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Text Box 6"/>
          <p:cNvSpPr txBox="1">
            <a:spLocks noChangeArrowheads="1"/>
          </p:cNvSpPr>
          <p:nvPr/>
        </p:nvSpPr>
        <p:spPr bwMode="auto">
          <a:xfrm>
            <a:off x="1499288" y="5907821"/>
            <a:ext cx="2163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l-GR" dirty="0">
                <a:latin typeface="+mn-lt"/>
              </a:rPr>
              <a:t>Visible </a:t>
            </a:r>
            <a:r>
              <a:rPr lang="en-US" altLang="el-GR" dirty="0" smtClean="0">
                <a:latin typeface="+mn-lt"/>
              </a:rPr>
              <a:t>reflectogram</a:t>
            </a:r>
            <a:endParaRPr lang="en-GB" altLang="el-GR" dirty="0">
              <a:latin typeface="+mn-lt"/>
            </a:endParaRPr>
          </a:p>
        </p:txBody>
      </p:sp>
      <p:sp>
        <p:nvSpPr>
          <p:cNvPr id="2" name="Title 1"/>
          <p:cNvSpPr>
            <a:spLocks noGrp="1"/>
          </p:cNvSpPr>
          <p:nvPr>
            <p:ph type="title"/>
          </p:nvPr>
        </p:nvSpPr>
        <p:spPr/>
        <p:txBody>
          <a:bodyPr>
            <a:normAutofit/>
          </a:bodyPr>
          <a:lstStyle/>
          <a:p>
            <a:r>
              <a:rPr lang="en-US" dirty="0" smtClean="0"/>
              <a:t>Transparency</a:t>
            </a:r>
            <a:r>
              <a:rPr lang="el-GR" dirty="0" smtClean="0"/>
              <a:t> </a:t>
            </a:r>
            <a:r>
              <a:rPr lang="el-GR" sz="3200" b="0" dirty="0" smtClean="0">
                <a:solidFill>
                  <a:prstClr val="black"/>
                </a:solidFill>
              </a:rPr>
              <a:t>(</a:t>
            </a:r>
            <a:r>
              <a:rPr lang="el-GR" sz="3200" b="0" dirty="0" smtClean="0">
                <a:solidFill>
                  <a:prstClr val="black"/>
                </a:solidFill>
              </a:rPr>
              <a:t>4</a:t>
            </a:r>
            <a:r>
              <a:rPr lang="en-US" sz="3200" b="0" dirty="0" smtClean="0">
                <a:solidFill>
                  <a:prstClr val="black"/>
                </a:solidFill>
              </a:rPr>
              <a:t>/</a:t>
            </a:r>
            <a:r>
              <a:rPr lang="el-GR" sz="3200" b="0" dirty="0" smtClean="0">
                <a:solidFill>
                  <a:prstClr val="black"/>
                </a:solidFill>
              </a:rPr>
              <a:t>5</a:t>
            </a:r>
            <a:r>
              <a:rPr lang="el-GR" sz="3200" b="0" dirty="0">
                <a:solidFill>
                  <a:prstClr val="black"/>
                </a:solidFill>
              </a:rPr>
              <a:t>)</a:t>
            </a:r>
            <a:endParaRPr lang="el-G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288" y="1232575"/>
            <a:ext cx="2163901" cy="46508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969" y="1232575"/>
            <a:ext cx="2145615" cy="4675246"/>
          </a:xfrm>
          <a:prstGeom prst="rect">
            <a:avLst/>
          </a:prstGeom>
        </p:spPr>
      </p:pic>
      <p:sp>
        <p:nvSpPr>
          <p:cNvPr id="3" name="Rectangle 2"/>
          <p:cNvSpPr/>
          <p:nvPr/>
        </p:nvSpPr>
        <p:spPr>
          <a:xfrm>
            <a:off x="5438942" y="5905707"/>
            <a:ext cx="2279667" cy="369332"/>
          </a:xfrm>
          <a:prstGeom prst="rect">
            <a:avLst/>
          </a:prstGeom>
        </p:spPr>
        <p:txBody>
          <a:bodyPr wrap="square">
            <a:spAutoFit/>
          </a:bodyPr>
          <a:lstStyle/>
          <a:p>
            <a:pPr eaLnBrk="0" hangingPunct="0">
              <a:spcBef>
                <a:spcPct val="50000"/>
              </a:spcBef>
            </a:pPr>
            <a:r>
              <a:rPr lang="en-US" altLang="el-GR" dirty="0">
                <a:latin typeface="+mn-lt"/>
              </a:rPr>
              <a:t>Infrared reflectogram</a:t>
            </a:r>
            <a:endParaRPr lang="en-GB" altLang="el-GR" dirty="0">
              <a:latin typeface="+mn-lt"/>
            </a:endParaRPr>
          </a:p>
        </p:txBody>
      </p:sp>
      <p:sp>
        <p:nvSpPr>
          <p:cNvPr id="7" name="Rectangle 6"/>
          <p:cNvSpPr/>
          <p:nvPr/>
        </p:nvSpPr>
        <p:spPr>
          <a:xfrm>
            <a:off x="2286000" y="6335168"/>
            <a:ext cx="4572000" cy="461665"/>
          </a:xfrm>
          <a:prstGeom prst="rect">
            <a:avLst/>
          </a:prstGeom>
        </p:spPr>
        <p:txBody>
          <a:bodyPr>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 </a:t>
            </a:r>
            <a:r>
              <a:rPr lang="en-GB" sz="1200" dirty="0">
                <a:solidFill>
                  <a:schemeClr val="tx1">
                    <a:lumMod val="75000"/>
                    <a:lumOff val="25000"/>
                  </a:schemeClr>
                </a:solidFill>
                <a:latin typeface="+mn-lt"/>
              </a:rPr>
              <a:t>Crucifixion (</a:t>
            </a:r>
            <a:r>
              <a:rPr lang="en-GB" sz="1200" dirty="0" smtClean="0">
                <a:solidFill>
                  <a:schemeClr val="tx1">
                    <a:lumMod val="75000"/>
                    <a:lumOff val="25000"/>
                  </a:schemeClr>
                </a:solidFill>
                <a:latin typeface="+mn-lt"/>
              </a:rPr>
              <a:t>Lampardos)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Beginning </a:t>
            </a:r>
            <a:r>
              <a:rPr lang="en-GB" sz="1200" dirty="0">
                <a:solidFill>
                  <a:schemeClr val="tx1">
                    <a:lumMod val="75000"/>
                    <a:lumOff val="25000"/>
                  </a:schemeClr>
                </a:solidFill>
                <a:latin typeface="+mn-lt"/>
              </a:rPr>
              <a:t>of the 17th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l-GR" sz="1200" dirty="0">
                <a:solidFill>
                  <a:schemeClr val="tx1">
                    <a:lumMod val="75000"/>
                    <a:lumOff val="25000"/>
                  </a:schemeClr>
                </a:solidFill>
                <a:latin typeface="+mn-lt"/>
              </a:rPr>
              <a:t>. 532-Σ.Λ. 460</a:t>
            </a:r>
          </a:p>
        </p:txBody>
      </p:sp>
    </p:spTree>
    <p:extLst>
      <p:ext uri="{BB962C8B-B14F-4D97-AF65-F5344CB8AC3E}">
        <p14:creationId xmlns:p14="http://schemas.microsoft.com/office/powerpoint/2010/main" val="2955163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49350"/>
            <a:ext cx="2216483"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136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121" y="1149350"/>
            <a:ext cx="1814513"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136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1149350"/>
            <a:ext cx="1863725" cy="3962400"/>
          </a:xfrm>
          <a:prstGeom prst="rect">
            <a:avLst/>
          </a:prstGeom>
          <a:noFill/>
          <a:extLst>
            <a:ext uri="{909E8E84-426E-40DD-AFC4-6F175D3DCCD1}">
              <a14:hiddenFill xmlns:a14="http://schemas.microsoft.com/office/drawing/2010/main">
                <a:solidFill>
                  <a:srgbClr val="FFFFFF"/>
                </a:solidFill>
              </a14:hiddenFill>
            </a:ext>
          </a:extLst>
        </p:spPr>
      </p:pic>
      <p:sp>
        <p:nvSpPr>
          <p:cNvPr id="113672" name="Text Box 8"/>
          <p:cNvSpPr txBox="1">
            <a:spLocks noChangeArrowheads="1"/>
          </p:cNvSpPr>
          <p:nvPr/>
        </p:nvSpPr>
        <p:spPr bwMode="auto">
          <a:xfrm>
            <a:off x="755576" y="5116160"/>
            <a:ext cx="22164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dirty="0">
                <a:latin typeface="+mn-lt"/>
              </a:rPr>
              <a:t> Visible</a:t>
            </a:r>
            <a:endParaRPr lang="en-GB" altLang="el-GR" dirty="0">
              <a:latin typeface="+mn-lt"/>
            </a:endParaRPr>
          </a:p>
        </p:txBody>
      </p:sp>
      <p:sp>
        <p:nvSpPr>
          <p:cNvPr id="113673" name="Text Box 9"/>
          <p:cNvSpPr txBox="1">
            <a:spLocks noChangeArrowheads="1"/>
          </p:cNvSpPr>
          <p:nvPr/>
        </p:nvSpPr>
        <p:spPr bwMode="auto">
          <a:xfrm>
            <a:off x="3791121" y="5093350"/>
            <a:ext cx="18145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dirty="0">
                <a:latin typeface="+mn-lt"/>
              </a:rPr>
              <a:t>Visible reflectogram</a:t>
            </a:r>
            <a:endParaRPr lang="en-GB" altLang="el-GR" dirty="0">
              <a:latin typeface="+mn-lt"/>
            </a:endParaRPr>
          </a:p>
        </p:txBody>
      </p:sp>
      <p:sp>
        <p:nvSpPr>
          <p:cNvPr id="113674" name="Text Box 10"/>
          <p:cNvSpPr txBox="1">
            <a:spLocks noChangeArrowheads="1"/>
          </p:cNvSpPr>
          <p:nvPr/>
        </p:nvSpPr>
        <p:spPr bwMode="auto">
          <a:xfrm>
            <a:off x="6444208" y="5111750"/>
            <a:ext cx="1863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dirty="0">
                <a:latin typeface="+mn-lt"/>
              </a:rPr>
              <a:t>Infrared reflectogram</a:t>
            </a:r>
            <a:endParaRPr lang="en-GB" altLang="el-GR" dirty="0">
              <a:latin typeface="+mn-lt"/>
            </a:endParaRPr>
          </a:p>
        </p:txBody>
      </p:sp>
      <p:sp>
        <p:nvSpPr>
          <p:cNvPr id="2" name="Title 1"/>
          <p:cNvSpPr>
            <a:spLocks noGrp="1"/>
          </p:cNvSpPr>
          <p:nvPr>
            <p:ph type="title"/>
          </p:nvPr>
        </p:nvSpPr>
        <p:spPr/>
        <p:txBody>
          <a:bodyPr>
            <a:normAutofit/>
          </a:bodyPr>
          <a:lstStyle/>
          <a:p>
            <a:r>
              <a:rPr lang="en-US" dirty="0" smtClean="0"/>
              <a:t>Transparency</a:t>
            </a:r>
            <a:r>
              <a:rPr lang="el-GR" dirty="0" smtClean="0"/>
              <a:t> </a:t>
            </a:r>
            <a:r>
              <a:rPr lang="el-GR" sz="3200" b="0" dirty="0" smtClean="0">
                <a:solidFill>
                  <a:prstClr val="black"/>
                </a:solidFill>
              </a:rPr>
              <a:t>(</a:t>
            </a:r>
            <a:r>
              <a:rPr lang="el-GR" sz="3200" b="0" dirty="0" smtClean="0">
                <a:solidFill>
                  <a:prstClr val="black"/>
                </a:solidFill>
              </a:rPr>
              <a:t>5</a:t>
            </a:r>
            <a:r>
              <a:rPr lang="en-US" sz="3200" b="0" dirty="0" smtClean="0">
                <a:solidFill>
                  <a:prstClr val="black"/>
                </a:solidFill>
              </a:rPr>
              <a:t>/</a:t>
            </a:r>
            <a:r>
              <a:rPr lang="el-GR" sz="3200" b="0" dirty="0" smtClean="0">
                <a:solidFill>
                  <a:prstClr val="black"/>
                </a:solidFill>
              </a:rPr>
              <a:t>5</a:t>
            </a:r>
            <a:r>
              <a:rPr lang="el-GR" sz="3200" b="0" dirty="0">
                <a:solidFill>
                  <a:prstClr val="black"/>
                </a:solidFill>
              </a:rPr>
              <a:t>)</a:t>
            </a:r>
            <a:endParaRPr lang="el-GR" dirty="0"/>
          </a:p>
        </p:txBody>
      </p:sp>
      <p:sp>
        <p:nvSpPr>
          <p:cNvPr id="9" name="Rectangle 8"/>
          <p:cNvSpPr/>
          <p:nvPr/>
        </p:nvSpPr>
        <p:spPr>
          <a:xfrm>
            <a:off x="2286000" y="5934670"/>
            <a:ext cx="4572000" cy="461665"/>
          </a:xfrm>
          <a:prstGeom prst="rect">
            <a:avLst/>
          </a:prstGeom>
        </p:spPr>
        <p:txBody>
          <a:bodyPr>
            <a:spAutoFit/>
          </a:bodyPr>
          <a:lstStyle/>
          <a:p>
            <a:pPr algn="ctr"/>
            <a:r>
              <a:rPr lang="en-US" sz="1200" dirty="0">
                <a:solidFill>
                  <a:schemeClr val="tx1">
                    <a:lumMod val="75000"/>
                    <a:lumOff val="25000"/>
                  </a:schemeClr>
                </a:solidFill>
                <a:latin typeface="+mn-lt"/>
              </a:rPr>
              <a:t>Detail: Descend into Hell, End of the 16th  century, Athens, Byzantine and Christian Museum, Λ. 317-Σ.Λ. 269</a:t>
            </a:r>
          </a:p>
        </p:txBody>
      </p:sp>
    </p:spTree>
    <p:extLst>
      <p:ext uri="{BB962C8B-B14F-4D97-AF65-F5344CB8AC3E}">
        <p14:creationId xmlns:p14="http://schemas.microsoft.com/office/powerpoint/2010/main" val="410848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local 3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1412875"/>
            <a:ext cx="2459037" cy="3846513"/>
          </a:xfrm>
          <a:prstGeom prst="rect">
            <a:avLst/>
          </a:prstGeom>
          <a:noFill/>
          <a:extLst>
            <a:ext uri="{909E8E84-426E-40DD-AFC4-6F175D3DCCD1}">
              <a14:hiddenFill xmlns:a14="http://schemas.microsoft.com/office/drawing/2010/main">
                <a:solidFill>
                  <a:srgbClr val="FFFFFF"/>
                </a:solidFill>
              </a14:hiddenFill>
            </a:ext>
          </a:extLst>
        </p:spPr>
      </p:pic>
      <p:pic>
        <p:nvPicPr>
          <p:cNvPr id="94211" name="Picture 3" descr="local 3 3 3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412874"/>
            <a:ext cx="2438400" cy="3846513"/>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local 3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1412874"/>
            <a:ext cx="2378075" cy="3846513"/>
          </a:xfrm>
          <a:prstGeom prst="rect">
            <a:avLst/>
          </a:prstGeom>
          <a:noFill/>
          <a:extLst>
            <a:ext uri="{909E8E84-426E-40DD-AFC4-6F175D3DCCD1}">
              <a14:hiddenFill xmlns:a14="http://schemas.microsoft.com/office/drawing/2010/main">
                <a:solidFill>
                  <a:srgbClr val="FFFFFF"/>
                </a:solidFill>
              </a14:hiddenFill>
            </a:ext>
          </a:extLst>
        </p:spPr>
      </p:pic>
      <p:sp>
        <p:nvSpPr>
          <p:cNvPr id="94214" name="Text Box 6"/>
          <p:cNvSpPr txBox="1">
            <a:spLocks noChangeArrowheads="1"/>
          </p:cNvSpPr>
          <p:nvPr/>
        </p:nvSpPr>
        <p:spPr bwMode="auto">
          <a:xfrm>
            <a:off x="539551" y="5259388"/>
            <a:ext cx="23877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l-GR" dirty="0">
                <a:latin typeface="+mn-lt"/>
              </a:rPr>
              <a:t>Infrared </a:t>
            </a:r>
            <a:r>
              <a:rPr lang="en-US" altLang="el-GR" dirty="0" smtClean="0">
                <a:latin typeface="+mn-lt"/>
              </a:rPr>
              <a:t>reflectogram</a:t>
            </a:r>
            <a:endParaRPr lang="en-GB" altLang="el-GR" dirty="0">
              <a:latin typeface="+mn-lt"/>
            </a:endParaRPr>
          </a:p>
        </p:txBody>
      </p:sp>
      <p:sp>
        <p:nvSpPr>
          <p:cNvPr id="2" name="Title 1"/>
          <p:cNvSpPr>
            <a:spLocks noGrp="1"/>
          </p:cNvSpPr>
          <p:nvPr>
            <p:ph type="title"/>
          </p:nvPr>
        </p:nvSpPr>
        <p:spPr/>
        <p:txBody>
          <a:bodyPr>
            <a:normAutofit/>
          </a:bodyPr>
          <a:lstStyle/>
          <a:p>
            <a:r>
              <a:rPr lang="en-US" dirty="0"/>
              <a:t>Detection of  initial </a:t>
            </a:r>
            <a:r>
              <a:rPr lang="en-US" dirty="0" smtClean="0"/>
              <a:t>drawing</a:t>
            </a:r>
            <a:r>
              <a:rPr lang="el-GR" dirty="0" smtClean="0"/>
              <a:t>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smtClean="0">
                <a:solidFill>
                  <a:prstClr val="black"/>
                </a:solidFill>
              </a:rPr>
              <a:t>)</a:t>
            </a:r>
            <a:endParaRPr lang="el-GR" dirty="0"/>
          </a:p>
        </p:txBody>
      </p:sp>
      <p:sp>
        <p:nvSpPr>
          <p:cNvPr id="3" name="Rectangle 2"/>
          <p:cNvSpPr/>
          <p:nvPr/>
        </p:nvSpPr>
        <p:spPr>
          <a:xfrm>
            <a:off x="3095836" y="5949280"/>
            <a:ext cx="2952328" cy="461665"/>
          </a:xfrm>
          <a:prstGeom prst="rect">
            <a:avLst/>
          </a:prstGeom>
        </p:spPr>
        <p:txBody>
          <a:bodyPr wrap="square">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Emmanuel </a:t>
            </a:r>
            <a:r>
              <a:rPr lang="en-GB" sz="1200" dirty="0">
                <a:solidFill>
                  <a:schemeClr val="tx1">
                    <a:lumMod val="75000"/>
                    <a:lumOff val="25000"/>
                  </a:schemeClr>
                </a:solidFill>
                <a:latin typeface="+mn-lt"/>
              </a:rPr>
              <a:t>Tzanes: The Adoration of the Magi, </a:t>
            </a:r>
            <a:r>
              <a:rPr lang="en-GB" sz="1200" dirty="0" smtClean="0">
                <a:solidFill>
                  <a:schemeClr val="tx1">
                    <a:lumMod val="75000"/>
                    <a:lumOff val="25000"/>
                  </a:schemeClr>
                </a:solidFill>
                <a:latin typeface="+mn-lt"/>
              </a:rPr>
              <a:t>1667.</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453-</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395</a:t>
            </a:r>
            <a:endParaRPr lang="el-GR" sz="1200" dirty="0">
              <a:solidFill>
                <a:schemeClr val="tx1">
                  <a:lumMod val="75000"/>
                  <a:lumOff val="25000"/>
                </a:schemeClr>
              </a:solidFill>
              <a:latin typeface="+mn-lt"/>
            </a:endParaRPr>
          </a:p>
        </p:txBody>
      </p:sp>
      <p:sp>
        <p:nvSpPr>
          <p:cNvPr id="4" name="Rectangle 3"/>
          <p:cNvSpPr/>
          <p:nvPr/>
        </p:nvSpPr>
        <p:spPr>
          <a:xfrm>
            <a:off x="6299589" y="5259387"/>
            <a:ext cx="2378075" cy="369332"/>
          </a:xfrm>
          <a:prstGeom prst="rect">
            <a:avLst/>
          </a:prstGeom>
        </p:spPr>
        <p:txBody>
          <a:bodyPr wrap="square">
            <a:spAutoFit/>
          </a:bodyPr>
          <a:lstStyle/>
          <a:p>
            <a:pPr algn="ctr"/>
            <a:r>
              <a:rPr lang="en-US" altLang="el-GR" dirty="0">
                <a:latin typeface="+mn-lt"/>
              </a:rPr>
              <a:t>Digital processing </a:t>
            </a:r>
            <a:endParaRPr lang="el-GR" dirty="0">
              <a:latin typeface="+mn-lt"/>
            </a:endParaRPr>
          </a:p>
        </p:txBody>
      </p:sp>
      <p:sp>
        <p:nvSpPr>
          <p:cNvPr id="5" name="Rectangle 4"/>
          <p:cNvSpPr/>
          <p:nvPr/>
        </p:nvSpPr>
        <p:spPr>
          <a:xfrm>
            <a:off x="3419475" y="5254364"/>
            <a:ext cx="2430338" cy="369332"/>
          </a:xfrm>
          <a:prstGeom prst="rect">
            <a:avLst/>
          </a:prstGeom>
        </p:spPr>
        <p:txBody>
          <a:bodyPr wrap="square">
            <a:spAutoFit/>
          </a:bodyPr>
          <a:lstStyle/>
          <a:p>
            <a:pPr eaLnBrk="0" hangingPunct="0">
              <a:spcBef>
                <a:spcPct val="50000"/>
              </a:spcBef>
            </a:pPr>
            <a:r>
              <a:rPr lang="en-US" altLang="el-GR" dirty="0">
                <a:latin typeface="+mn-lt"/>
              </a:rPr>
              <a:t>Ultraviolet fluorescence</a:t>
            </a:r>
            <a:endParaRPr lang="en-GB" altLang="el-GR" dirty="0">
              <a:latin typeface="+mn-lt"/>
            </a:endParaRPr>
          </a:p>
        </p:txBody>
      </p:sp>
    </p:spTree>
    <p:extLst>
      <p:ext uri="{BB962C8B-B14F-4D97-AF65-F5344CB8AC3E}">
        <p14:creationId xmlns:p14="http://schemas.microsoft.com/office/powerpoint/2010/main" val="11137567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16113"/>
            <a:ext cx="8435975" cy="3163887"/>
          </a:xfrm>
          <a:prstGeom prst="rect">
            <a:avLst/>
          </a:prstGeom>
          <a:noFill/>
          <a:extLst>
            <a:ext uri="{909E8E84-426E-40DD-AFC4-6F175D3DCCD1}">
              <a14:hiddenFill xmlns:a14="http://schemas.microsoft.com/office/drawing/2010/main">
                <a:solidFill>
                  <a:srgbClr val="FFFFFF"/>
                </a:solidFill>
              </a14:hiddenFill>
            </a:ext>
          </a:extLst>
        </p:spPr>
      </p:pic>
      <p:sp>
        <p:nvSpPr>
          <p:cNvPr id="93187" name="Text Box 3"/>
          <p:cNvSpPr txBox="1">
            <a:spLocks noChangeArrowheads="1"/>
          </p:cNvSpPr>
          <p:nvPr/>
        </p:nvSpPr>
        <p:spPr bwMode="auto">
          <a:xfrm>
            <a:off x="395288" y="5080000"/>
            <a:ext cx="419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rPr>
              <a:t>Infrared reflectogram</a:t>
            </a:r>
            <a:endParaRPr lang="en-GB" altLang="el-GR" sz="2000" dirty="0">
              <a:latin typeface="+mn-lt"/>
            </a:endParaRPr>
          </a:p>
        </p:txBody>
      </p:sp>
      <p:sp>
        <p:nvSpPr>
          <p:cNvPr id="93188" name="Text Box 4"/>
          <p:cNvSpPr txBox="1">
            <a:spLocks noChangeArrowheads="1"/>
          </p:cNvSpPr>
          <p:nvPr/>
        </p:nvSpPr>
        <p:spPr bwMode="auto">
          <a:xfrm>
            <a:off x="4716015" y="5080000"/>
            <a:ext cx="41152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rPr>
              <a:t>Digital processing</a:t>
            </a:r>
            <a:endParaRPr lang="en-GB" altLang="el-GR" sz="2000" dirty="0">
              <a:latin typeface="+mn-lt"/>
            </a:endParaRPr>
          </a:p>
        </p:txBody>
      </p:sp>
      <p:sp>
        <p:nvSpPr>
          <p:cNvPr id="2" name="Title 1"/>
          <p:cNvSpPr>
            <a:spLocks noGrp="1"/>
          </p:cNvSpPr>
          <p:nvPr>
            <p:ph type="title"/>
          </p:nvPr>
        </p:nvSpPr>
        <p:spPr/>
        <p:txBody>
          <a:bodyPr>
            <a:normAutofit/>
          </a:bodyPr>
          <a:lstStyle/>
          <a:p>
            <a:r>
              <a:rPr lang="en-US" dirty="0"/>
              <a:t>Detection of  initial </a:t>
            </a:r>
            <a:r>
              <a:rPr lang="en-US" dirty="0" smtClean="0"/>
              <a:t>drawing</a:t>
            </a:r>
            <a:r>
              <a:rPr 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2</a:t>
            </a:r>
            <a:r>
              <a:rPr lang="el-GR" sz="3200" b="0" dirty="0" smtClean="0">
                <a:solidFill>
                  <a:prstClr val="black"/>
                </a:solidFill>
              </a:rPr>
              <a:t>)</a:t>
            </a:r>
            <a:endParaRPr lang="el-GR" dirty="0"/>
          </a:p>
        </p:txBody>
      </p:sp>
      <p:sp>
        <p:nvSpPr>
          <p:cNvPr id="6" name="Rectangle 5"/>
          <p:cNvSpPr/>
          <p:nvPr/>
        </p:nvSpPr>
        <p:spPr>
          <a:xfrm>
            <a:off x="3095836" y="5949280"/>
            <a:ext cx="2952328" cy="461665"/>
          </a:xfrm>
          <a:prstGeom prst="rect">
            <a:avLst/>
          </a:prstGeom>
        </p:spPr>
        <p:txBody>
          <a:bodyPr wrap="square">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Emmanuel </a:t>
            </a:r>
            <a:r>
              <a:rPr lang="en-GB" sz="1200" dirty="0">
                <a:solidFill>
                  <a:schemeClr val="tx1">
                    <a:lumMod val="75000"/>
                    <a:lumOff val="25000"/>
                  </a:schemeClr>
                </a:solidFill>
                <a:latin typeface="+mn-lt"/>
              </a:rPr>
              <a:t>Tzanes: The Adoration of the Magi, </a:t>
            </a:r>
            <a:r>
              <a:rPr lang="en-GB" sz="1200" dirty="0" smtClean="0">
                <a:solidFill>
                  <a:schemeClr val="tx1">
                    <a:lumMod val="75000"/>
                    <a:lumOff val="25000"/>
                  </a:schemeClr>
                </a:solidFill>
                <a:latin typeface="+mn-lt"/>
              </a:rPr>
              <a:t>1667.</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453-</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395</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328283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Aim of the present study</a:t>
            </a:r>
            <a:endParaRPr lang="el-GR" dirty="0"/>
          </a:p>
        </p:txBody>
      </p:sp>
      <p:sp>
        <p:nvSpPr>
          <p:cNvPr id="129027" name="Rectangle 3"/>
          <p:cNvSpPr>
            <a:spLocks noGrp="1" noChangeArrowheads="1"/>
          </p:cNvSpPr>
          <p:nvPr>
            <p:ph idx="1"/>
          </p:nvPr>
        </p:nvSpPr>
        <p:spPr/>
        <p:txBody>
          <a:bodyPr/>
          <a:lstStyle/>
          <a:p>
            <a:pPr>
              <a:buFont typeface="Wingdings" pitchFamily="2" charset="2"/>
              <a:buChar char="Ø"/>
            </a:pPr>
            <a:r>
              <a:rPr lang="en-GB" altLang="el-GR" dirty="0"/>
              <a:t>the recording and extraction of the conservation and documentation elements of Byzantine and post Byzantine icons </a:t>
            </a:r>
          </a:p>
          <a:p>
            <a:pPr>
              <a:buFont typeface="Wingdings" pitchFamily="2" charset="2"/>
              <a:buNone/>
            </a:pPr>
            <a:endParaRPr lang="en-GB" altLang="el-GR" dirty="0"/>
          </a:p>
          <a:p>
            <a:pPr>
              <a:buFont typeface="Wingdings" pitchFamily="2" charset="2"/>
              <a:buChar char="Ø"/>
            </a:pPr>
            <a:r>
              <a:rPr lang="en-GB" altLang="el-GR" dirty="0"/>
              <a:t>The establishment of a </a:t>
            </a:r>
            <a:r>
              <a:rPr lang="en-GB" altLang="el-GR" b="1" dirty="0">
                <a:solidFill>
                  <a:srgbClr val="004B82"/>
                </a:solidFill>
              </a:rPr>
              <a:t>differential diagnosis system</a:t>
            </a:r>
            <a:r>
              <a:rPr lang="en-GB" altLang="el-GR" dirty="0"/>
              <a:t> for the identification of an icon</a:t>
            </a:r>
            <a:r>
              <a:rPr lang="el-GR" altLang="el-GR" dirty="0"/>
              <a:t> </a:t>
            </a:r>
          </a:p>
        </p:txBody>
      </p:sp>
    </p:spTree>
    <p:extLst>
      <p:ext uri="{BB962C8B-B14F-4D97-AF65-F5344CB8AC3E}">
        <p14:creationId xmlns:p14="http://schemas.microsoft.com/office/powerpoint/2010/main" val="2256573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7544" y="116632"/>
            <a:ext cx="8229600" cy="864096"/>
          </a:xfrm>
        </p:spPr>
        <p:txBody>
          <a:bodyPr>
            <a:noAutofit/>
          </a:bodyPr>
          <a:lstStyle/>
          <a:p>
            <a:pPr>
              <a:lnSpc>
                <a:spcPct val="130000"/>
              </a:lnSpc>
            </a:pPr>
            <a:r>
              <a:rPr lang="en-US" altLang="el-GR" dirty="0"/>
              <a:t>Over </a:t>
            </a:r>
            <a:r>
              <a:rPr lang="en-US" altLang="el-GR" dirty="0" smtClean="0"/>
              <a:t>paintings</a:t>
            </a:r>
            <a:r>
              <a:rPr lang="el-GR" altLang="el-GR" dirty="0" smtClean="0"/>
              <a:t>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smtClean="0">
                <a:solidFill>
                  <a:prstClr val="black"/>
                </a:solidFill>
              </a:rPr>
              <a:t>)</a:t>
            </a:r>
            <a:endParaRPr lang="en-US" altLang="el-GR" dirty="0"/>
          </a:p>
        </p:txBody>
      </p:sp>
      <p:pic>
        <p:nvPicPr>
          <p:cNvPr id="30726" name="Picture 6" descr="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988" y="1268413"/>
            <a:ext cx="5899150" cy="4344987"/>
          </a:xfrm>
          <a:prstGeom prst="rect">
            <a:avLst/>
          </a:prstGeom>
          <a:noFill/>
          <a:extLst>
            <a:ext uri="{909E8E84-426E-40DD-AFC4-6F175D3DCCD1}">
              <a14:hiddenFill xmlns:a14="http://schemas.microsoft.com/office/drawing/2010/main">
                <a:solidFill>
                  <a:srgbClr val="FFFFFF"/>
                </a:solidFill>
              </a14:hiddenFill>
            </a:ext>
          </a:extLst>
        </p:spPr>
      </p:pic>
      <p:sp>
        <p:nvSpPr>
          <p:cNvPr id="30728" name="Text Box 8"/>
          <p:cNvSpPr txBox="1">
            <a:spLocks noChangeArrowheads="1"/>
          </p:cNvSpPr>
          <p:nvPr/>
        </p:nvSpPr>
        <p:spPr bwMode="auto">
          <a:xfrm>
            <a:off x="1550987" y="5613400"/>
            <a:ext cx="28522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rPr>
              <a:t>Visible reflectogram </a:t>
            </a:r>
            <a:endParaRPr lang="en-GB" altLang="el-GR" sz="2000" dirty="0">
              <a:latin typeface="+mn-lt"/>
            </a:endParaRPr>
          </a:p>
        </p:txBody>
      </p:sp>
      <p:sp>
        <p:nvSpPr>
          <p:cNvPr id="30729" name="Text Box 9"/>
          <p:cNvSpPr txBox="1">
            <a:spLocks noChangeArrowheads="1"/>
          </p:cNvSpPr>
          <p:nvPr/>
        </p:nvSpPr>
        <p:spPr bwMode="auto">
          <a:xfrm>
            <a:off x="4467414" y="5613400"/>
            <a:ext cx="2982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rPr>
              <a:t>Infrared reflectogram </a:t>
            </a:r>
            <a:endParaRPr lang="en-GB" altLang="el-GR" sz="2000" dirty="0">
              <a:latin typeface="+mn-lt"/>
            </a:endParaRPr>
          </a:p>
        </p:txBody>
      </p:sp>
      <p:sp>
        <p:nvSpPr>
          <p:cNvPr id="30731" name="Rectangle 11"/>
          <p:cNvSpPr>
            <a:spLocks noChangeArrowheads="1"/>
          </p:cNvSpPr>
          <p:nvPr/>
        </p:nvSpPr>
        <p:spPr bwMode="auto">
          <a:xfrm>
            <a:off x="4575176" y="4221163"/>
            <a:ext cx="503237" cy="10795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GB" altLang="el-GR" sz="2000" dirty="0">
              <a:solidFill>
                <a:srgbClr val="010000"/>
              </a:solidFill>
              <a:latin typeface="Times New Roman" pitchFamily="18" charset="0"/>
            </a:endParaRPr>
          </a:p>
        </p:txBody>
      </p:sp>
      <p:sp>
        <p:nvSpPr>
          <p:cNvPr id="30732" name="Rectangle 12"/>
          <p:cNvSpPr>
            <a:spLocks noChangeArrowheads="1"/>
          </p:cNvSpPr>
          <p:nvPr/>
        </p:nvSpPr>
        <p:spPr bwMode="auto">
          <a:xfrm>
            <a:off x="4951413" y="2667000"/>
            <a:ext cx="685800" cy="1066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8" name="Rectangle 7"/>
          <p:cNvSpPr/>
          <p:nvPr/>
        </p:nvSpPr>
        <p:spPr>
          <a:xfrm>
            <a:off x="2646040" y="6165304"/>
            <a:ext cx="3851920" cy="461665"/>
          </a:xfrm>
          <a:prstGeom prst="rect">
            <a:avLst/>
          </a:prstGeom>
        </p:spPr>
        <p:txBody>
          <a:bodyPr wrap="square">
            <a:spAutoFit/>
          </a:bodyPr>
          <a:lstStyle/>
          <a:p>
            <a:pPr algn="ctr"/>
            <a:r>
              <a:rPr lang="en-GB" sz="1200" dirty="0">
                <a:solidFill>
                  <a:schemeClr val="tx1">
                    <a:lumMod val="75000"/>
                    <a:lumOff val="25000"/>
                  </a:schemeClr>
                </a:solidFill>
                <a:latin typeface="+mn-lt"/>
              </a:rPr>
              <a:t>Detail: The </a:t>
            </a:r>
            <a:r>
              <a:rPr lang="en-GB" sz="1200" dirty="0" smtClean="0">
                <a:solidFill>
                  <a:schemeClr val="tx1">
                    <a:lumMod val="75000"/>
                    <a:lumOff val="25000"/>
                  </a:schemeClr>
                </a:solidFill>
                <a:latin typeface="+mn-lt"/>
              </a:rPr>
              <a:t>Crucifixion</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16th 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Meas</a:t>
            </a:r>
            <a:r>
              <a:rPr lang="en-GB" sz="1200" dirty="0">
                <a:solidFill>
                  <a:schemeClr val="tx1">
                    <a:lumMod val="75000"/>
                    <a:lumOff val="25000"/>
                  </a:schemeClr>
                </a:solidFill>
                <a:latin typeface="+mn-lt"/>
              </a:rPr>
              <a:t>. 91,9 x 60,7 </a:t>
            </a:r>
            <a:r>
              <a:rPr lang="en-GB" sz="1200" dirty="0" smtClean="0">
                <a:solidFill>
                  <a:schemeClr val="tx1">
                    <a:lumMod val="75000"/>
                    <a:lumOff val="25000"/>
                  </a:schemeClr>
                </a:solidFill>
                <a:latin typeface="+mn-lt"/>
              </a:rPr>
              <a:t>cm</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a:t>
            </a:r>
            <a:r>
              <a:rPr lang="en-GB"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Byzantine 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518-</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448</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76837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n-GB" altLang="el-GR" dirty="0"/>
              <a:t>Over </a:t>
            </a:r>
            <a:r>
              <a:rPr lang="en-GB" altLang="el-GR" dirty="0" smtClean="0"/>
              <a:t>paintings</a:t>
            </a:r>
            <a:r>
              <a:rPr lang="el-GR" alt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altLang="el-GR" dirty="0"/>
          </a:p>
        </p:txBody>
      </p:sp>
      <p:sp>
        <p:nvSpPr>
          <p:cNvPr id="31752" name="Rectangle 8"/>
          <p:cNvSpPr>
            <a:spLocks noChangeArrowheads="1"/>
          </p:cNvSpPr>
          <p:nvPr/>
        </p:nvSpPr>
        <p:spPr bwMode="auto">
          <a:xfrm>
            <a:off x="971600" y="5219799"/>
            <a:ext cx="2808288" cy="307777"/>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3857" dir="8903550" sy="50000" kx="-2453608" rotWithShape="0">
                    <a:srgbClr val="808080"/>
                  </a:outerShdw>
                </a:effectLst>
              </a14:hiddenEffects>
            </a:ext>
            <a:ext uri="{53640926-AAD7-44D8-BBD7-CCE9431645EC}">
              <a14:shadowObscured xmlns:a14="http://schemas.microsoft.com/office/drawing/2010/main" val="1"/>
            </a:ext>
          </a:extLst>
        </p:spPr>
        <p:txBody>
          <a:bodyPr lIns="0" tIns="0" rIns="0" bIns="0" anchor="ctr" anchorCtr="1">
            <a:spAutoFit/>
          </a:bodyPr>
          <a:lstStyle/>
          <a:p>
            <a:pPr eaLnBrk="0" hangingPunct="0"/>
            <a:r>
              <a:rPr lang="en-US" altLang="el-GR" sz="2000" dirty="0">
                <a:latin typeface="+mn-lt"/>
              </a:rPr>
              <a:t>Visible reflectogram</a:t>
            </a:r>
            <a:endParaRPr lang="el-GR" altLang="el-GR" sz="2000" dirty="0">
              <a:latin typeface="+mn-lt"/>
            </a:endParaRPr>
          </a:p>
        </p:txBody>
      </p:sp>
      <p:sp>
        <p:nvSpPr>
          <p:cNvPr id="31753" name="Rectangle 9"/>
          <p:cNvSpPr>
            <a:spLocks noChangeArrowheads="1"/>
          </p:cNvSpPr>
          <p:nvPr/>
        </p:nvSpPr>
        <p:spPr bwMode="auto">
          <a:xfrm>
            <a:off x="5154905" y="5221902"/>
            <a:ext cx="3140075" cy="307777"/>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3857" dir="8903550" sy="50000" kx="-2453608" rotWithShape="0">
                    <a:srgbClr val="808080"/>
                  </a:outerShdw>
                </a:effectLst>
              </a14:hiddenEffects>
            </a:ext>
            <a:ext uri="{53640926-AAD7-44D8-BBD7-CCE9431645EC}">
              <a14:shadowObscured xmlns:a14="http://schemas.microsoft.com/office/drawing/2010/main" val="1"/>
            </a:ext>
          </a:extLst>
        </p:spPr>
        <p:txBody>
          <a:bodyPr lIns="0" tIns="0" rIns="0" bIns="0" anchor="ctr" anchorCtr="1">
            <a:spAutoFit/>
          </a:bodyPr>
          <a:lstStyle/>
          <a:p>
            <a:pPr eaLnBrk="0" hangingPunct="0">
              <a:spcBef>
                <a:spcPct val="50000"/>
              </a:spcBef>
            </a:pPr>
            <a:r>
              <a:rPr lang="en-US" altLang="el-GR" sz="2000" dirty="0">
                <a:latin typeface="+mn-lt"/>
              </a:rPr>
              <a:t>Infrared </a:t>
            </a:r>
            <a:r>
              <a:rPr lang="en-US" altLang="el-GR" sz="2000" dirty="0" smtClean="0">
                <a:latin typeface="+mn-lt"/>
              </a:rPr>
              <a:t>reflectogram</a:t>
            </a:r>
            <a:endParaRPr lang="el-GR" altLang="el-GR" sz="2000" b="1" dirty="0">
              <a:latin typeface="+mn-lt"/>
            </a:endParaRPr>
          </a:p>
        </p:txBody>
      </p:sp>
      <p:pic>
        <p:nvPicPr>
          <p:cNvPr id="3175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00213"/>
            <a:ext cx="8540750" cy="3490912"/>
          </a:xfrm>
          <a:prstGeom prst="rect">
            <a:avLst/>
          </a:prstGeom>
          <a:noFill/>
          <a:extLst>
            <a:ext uri="{909E8E84-426E-40DD-AFC4-6F175D3DCCD1}">
              <a14:hiddenFill xmlns:a14="http://schemas.microsoft.com/office/drawing/2010/main">
                <a:solidFill>
                  <a:srgbClr val="FFFFFF"/>
                </a:solidFill>
              </a14:hiddenFill>
            </a:ext>
          </a:extLst>
        </p:spPr>
      </p:pic>
      <p:sp>
        <p:nvSpPr>
          <p:cNvPr id="31755" name="Rectangle 11"/>
          <p:cNvSpPr>
            <a:spLocks noChangeArrowheads="1"/>
          </p:cNvSpPr>
          <p:nvPr/>
        </p:nvSpPr>
        <p:spPr bwMode="auto">
          <a:xfrm>
            <a:off x="5181600" y="2852738"/>
            <a:ext cx="1143000" cy="20161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7" name="Rectangle 6"/>
          <p:cNvSpPr/>
          <p:nvPr/>
        </p:nvSpPr>
        <p:spPr>
          <a:xfrm>
            <a:off x="2646040" y="5961622"/>
            <a:ext cx="3851920" cy="461665"/>
          </a:xfrm>
          <a:prstGeom prst="rect">
            <a:avLst/>
          </a:prstGeom>
        </p:spPr>
        <p:txBody>
          <a:bodyPr wrap="square">
            <a:spAutoFit/>
          </a:bodyPr>
          <a:lstStyle/>
          <a:p>
            <a:pPr algn="ctr"/>
            <a:r>
              <a:rPr lang="en-GB" sz="1200" dirty="0">
                <a:solidFill>
                  <a:schemeClr val="tx1">
                    <a:lumMod val="75000"/>
                    <a:lumOff val="25000"/>
                  </a:schemeClr>
                </a:solidFill>
                <a:latin typeface="+mn-lt"/>
              </a:rPr>
              <a:t>Detail: The </a:t>
            </a:r>
            <a:r>
              <a:rPr lang="en-GB" sz="1200" dirty="0" smtClean="0">
                <a:solidFill>
                  <a:schemeClr val="tx1">
                    <a:lumMod val="75000"/>
                    <a:lumOff val="25000"/>
                  </a:schemeClr>
                </a:solidFill>
                <a:latin typeface="+mn-lt"/>
              </a:rPr>
              <a:t>Crucifixion</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16th 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Meas</a:t>
            </a:r>
            <a:r>
              <a:rPr lang="en-GB" sz="1200" dirty="0">
                <a:solidFill>
                  <a:schemeClr val="tx1">
                    <a:lumMod val="75000"/>
                    <a:lumOff val="25000"/>
                  </a:schemeClr>
                </a:solidFill>
                <a:latin typeface="+mn-lt"/>
              </a:rPr>
              <a:t>. 91,9 x 60,7 </a:t>
            </a:r>
            <a:r>
              <a:rPr lang="en-GB" sz="1200" dirty="0" smtClean="0">
                <a:solidFill>
                  <a:schemeClr val="tx1">
                    <a:lumMod val="75000"/>
                    <a:lumOff val="25000"/>
                  </a:schemeClr>
                </a:solidFill>
                <a:latin typeface="+mn-lt"/>
              </a:rPr>
              <a:t>cm</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a:t>
            </a:r>
            <a:r>
              <a:rPr lang="en-GB"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Byzantine 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518-</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448</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762219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04" b="1723"/>
          <a:stretch/>
        </p:blipFill>
        <p:spPr bwMode="auto">
          <a:xfrm>
            <a:off x="2250282" y="1376040"/>
            <a:ext cx="4513262" cy="4039340"/>
          </a:xfrm>
          <a:prstGeom prst="rect">
            <a:avLst/>
          </a:prstGeom>
          <a:noFill/>
          <a:extLst>
            <a:ext uri="{909E8E84-426E-40DD-AFC4-6F175D3DCCD1}">
              <a14:hiddenFill xmlns:a14="http://schemas.microsoft.com/office/drawing/2010/main">
                <a:solidFill>
                  <a:srgbClr val="FFFFFF"/>
                </a:solidFill>
              </a14:hiddenFill>
            </a:ext>
          </a:extLst>
        </p:spPr>
      </p:pic>
      <p:sp>
        <p:nvSpPr>
          <p:cNvPr id="101380" name="Text Box 4"/>
          <p:cNvSpPr txBox="1">
            <a:spLocks noChangeArrowheads="1"/>
          </p:cNvSpPr>
          <p:nvPr/>
        </p:nvSpPr>
        <p:spPr bwMode="auto">
          <a:xfrm>
            <a:off x="1763713" y="5487988"/>
            <a:ext cx="5486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cs typeface="Times New Roman" pitchFamily="18" charset="0"/>
              </a:rPr>
              <a:t>Infrared reflectogram and digital </a:t>
            </a:r>
            <a:r>
              <a:rPr lang="en-US" altLang="el-GR" sz="2000" dirty="0" smtClean="0">
                <a:latin typeface="+mn-lt"/>
                <a:cs typeface="Times New Roman" pitchFamily="18" charset="0"/>
              </a:rPr>
              <a:t>processing</a:t>
            </a:r>
            <a:endParaRPr lang="en-GB" altLang="el-GR" sz="2000" dirty="0">
              <a:latin typeface="+mn-lt"/>
            </a:endParaRPr>
          </a:p>
        </p:txBody>
      </p:sp>
      <p:sp>
        <p:nvSpPr>
          <p:cNvPr id="4" name="Title 3"/>
          <p:cNvSpPr>
            <a:spLocks noGrp="1"/>
          </p:cNvSpPr>
          <p:nvPr>
            <p:ph type="title"/>
          </p:nvPr>
        </p:nvSpPr>
        <p:spPr/>
        <p:txBody>
          <a:bodyPr/>
          <a:lstStyle/>
          <a:p>
            <a:pPr>
              <a:spcBef>
                <a:spcPct val="50000"/>
              </a:spcBef>
            </a:pPr>
            <a:r>
              <a:rPr lang="en-US" altLang="el-GR" dirty="0"/>
              <a:t>Stylistic </a:t>
            </a:r>
            <a:r>
              <a:rPr lang="en-US" altLang="el-GR" dirty="0" smtClean="0"/>
              <a:t>elements</a:t>
            </a:r>
            <a:endParaRPr lang="el-GR" altLang="el-GR" sz="4800" dirty="0"/>
          </a:p>
        </p:txBody>
      </p:sp>
      <p:sp>
        <p:nvSpPr>
          <p:cNvPr id="5" name="Rectangle 4"/>
          <p:cNvSpPr/>
          <p:nvPr/>
        </p:nvSpPr>
        <p:spPr>
          <a:xfrm>
            <a:off x="2250282" y="6021288"/>
            <a:ext cx="4513262" cy="646331"/>
          </a:xfrm>
          <a:prstGeom prst="rect">
            <a:avLst/>
          </a:prstGeom>
        </p:spPr>
        <p:txBody>
          <a:bodyPr wrap="square">
            <a:spAutoFit/>
          </a:bodyPr>
          <a:lstStyle/>
          <a:p>
            <a:pPr algn="ctr"/>
            <a:r>
              <a:rPr lang="en-GB" sz="1200" dirty="0" smtClean="0">
                <a:solidFill>
                  <a:schemeClr val="tx1">
                    <a:lumMod val="75000"/>
                    <a:lumOff val="25000"/>
                  </a:schemeClr>
                </a:solidFill>
                <a:latin typeface="+mn-lt"/>
              </a:rPr>
              <a:t>Detail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Theodoros </a:t>
            </a:r>
            <a:r>
              <a:rPr lang="en-GB" sz="1200" dirty="0">
                <a:solidFill>
                  <a:schemeClr val="tx1">
                    <a:lumMod val="75000"/>
                    <a:lumOff val="25000"/>
                  </a:schemeClr>
                </a:solidFill>
                <a:latin typeface="+mn-lt"/>
              </a:rPr>
              <a:t>Poulakes: </a:t>
            </a:r>
            <a:r>
              <a:rPr lang="en-US" sz="1200" dirty="0">
                <a:solidFill>
                  <a:schemeClr val="tx1">
                    <a:lumMod val="75000"/>
                    <a:lumOff val="25000"/>
                  </a:schemeClr>
                </a:solidFill>
                <a:latin typeface="+mn-lt"/>
              </a:rPr>
              <a:t>The </a:t>
            </a:r>
            <a:r>
              <a:rPr lang="en-GB" sz="1200" dirty="0">
                <a:solidFill>
                  <a:schemeClr val="tx1">
                    <a:lumMod val="75000"/>
                    <a:lumOff val="25000"/>
                  </a:schemeClr>
                </a:solidFill>
                <a:latin typeface="+mn-lt"/>
              </a:rPr>
              <a:t>Lamentation, The Descent to </a:t>
            </a:r>
            <a:r>
              <a:rPr lang="en-US" sz="1200" dirty="0">
                <a:solidFill>
                  <a:schemeClr val="tx1">
                    <a:lumMod val="75000"/>
                    <a:lumOff val="25000"/>
                  </a:schemeClr>
                </a:solidFill>
                <a:latin typeface="+mn-lt"/>
              </a:rPr>
              <a:t>Hell</a:t>
            </a:r>
            <a:r>
              <a:rPr lang="en-GB" sz="1200" dirty="0">
                <a:solidFill>
                  <a:schemeClr val="tx1">
                    <a:lumMod val="75000"/>
                    <a:lumOff val="25000"/>
                  </a:schemeClr>
                </a:solidFill>
                <a:latin typeface="+mn-lt"/>
              </a:rPr>
              <a:t>, </a:t>
            </a:r>
            <a:r>
              <a:rPr lang="en-US" sz="1200" dirty="0">
                <a:solidFill>
                  <a:schemeClr val="tx1">
                    <a:lumMod val="75000"/>
                    <a:lumOff val="25000"/>
                  </a:schemeClr>
                </a:solidFill>
                <a:latin typeface="+mn-lt"/>
              </a:rPr>
              <a:t>The </a:t>
            </a:r>
            <a:r>
              <a:rPr lang="en-GB" sz="1200" dirty="0">
                <a:solidFill>
                  <a:schemeClr val="tx1">
                    <a:lumMod val="75000"/>
                    <a:lumOff val="25000"/>
                  </a:schemeClr>
                </a:solidFill>
                <a:latin typeface="+mn-lt"/>
              </a:rPr>
              <a:t>Holy </a:t>
            </a:r>
            <a:r>
              <a:rPr lang="en-GB" sz="1200" dirty="0" smtClean="0">
                <a:solidFill>
                  <a:schemeClr val="tx1">
                    <a:lumMod val="75000"/>
                    <a:lumOff val="25000"/>
                  </a:schemeClr>
                </a:solidFill>
                <a:latin typeface="+mn-lt"/>
              </a:rPr>
              <a:t>Trinity, 17th century, Athens, </a:t>
            </a:r>
            <a:r>
              <a:rPr lang="en-GB" sz="1200" dirty="0">
                <a:solidFill>
                  <a:schemeClr val="tx1">
                    <a:lumMod val="75000"/>
                    <a:lumOff val="25000"/>
                  </a:schemeClr>
                </a:solidFill>
                <a:latin typeface="+mn-lt"/>
              </a:rPr>
              <a:t>Byzantine and Christian </a:t>
            </a:r>
            <a:r>
              <a:rPr lang="en-GB" sz="1200" dirty="0" smtClean="0">
                <a:solidFill>
                  <a:schemeClr val="tx1">
                    <a:lumMod val="75000"/>
                    <a:lumOff val="25000"/>
                  </a:schemeClr>
                </a:solidFill>
                <a:latin typeface="+mn-lt"/>
              </a:rPr>
              <a:t>Museum,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360-</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310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541791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περίγραμμα 5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3663950" cy="2187575"/>
          </a:xfrm>
          <a:prstGeom prst="rect">
            <a:avLst/>
          </a:prstGeom>
          <a:noFill/>
          <a:extLst>
            <a:ext uri="{909E8E84-426E-40DD-AFC4-6F175D3DCCD1}">
              <a14:hiddenFill xmlns:a14="http://schemas.microsoft.com/office/drawing/2010/main">
                <a:solidFill>
                  <a:srgbClr val="FFFFFF"/>
                </a:solidFill>
              </a14:hiddenFill>
            </a:ext>
          </a:extLst>
        </p:spPr>
      </p:pic>
      <p:pic>
        <p:nvPicPr>
          <p:cNvPr id="110595" name="Picture 3" descr="περίγραμμα 5 5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76400"/>
            <a:ext cx="3663950" cy="2187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0596" name="Text Box 4"/>
          <p:cNvSpPr txBox="1">
            <a:spLocks noChangeArrowheads="1"/>
          </p:cNvSpPr>
          <p:nvPr/>
        </p:nvSpPr>
        <p:spPr bwMode="auto">
          <a:xfrm>
            <a:off x="609600" y="3863975"/>
            <a:ext cx="3657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cs typeface="Times New Roman" pitchFamily="18" charset="0"/>
              </a:rPr>
              <a:t>Visible reflectogram</a:t>
            </a:r>
            <a:endParaRPr lang="en-GB" altLang="el-GR" sz="2000" dirty="0">
              <a:latin typeface="+mn-lt"/>
              <a:cs typeface="Times New Roman" pitchFamily="18" charset="0"/>
            </a:endParaRPr>
          </a:p>
        </p:txBody>
      </p:sp>
      <p:sp>
        <p:nvSpPr>
          <p:cNvPr id="110597" name="Text Box 5"/>
          <p:cNvSpPr txBox="1">
            <a:spLocks noChangeArrowheads="1"/>
          </p:cNvSpPr>
          <p:nvPr/>
        </p:nvSpPr>
        <p:spPr bwMode="auto">
          <a:xfrm>
            <a:off x="4876800" y="3863975"/>
            <a:ext cx="36522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rPr>
              <a:t>Digital processing</a:t>
            </a:r>
            <a:endParaRPr lang="en-GB" altLang="el-GR" sz="2000" dirty="0">
              <a:latin typeface="+mn-lt"/>
            </a:endParaRPr>
          </a:p>
        </p:txBody>
      </p:sp>
      <p:sp>
        <p:nvSpPr>
          <p:cNvPr id="4" name="Title 3"/>
          <p:cNvSpPr>
            <a:spLocks noGrp="1"/>
          </p:cNvSpPr>
          <p:nvPr>
            <p:ph type="title"/>
          </p:nvPr>
        </p:nvSpPr>
        <p:spPr/>
        <p:txBody>
          <a:bodyPr>
            <a:normAutofit/>
          </a:bodyPr>
          <a:lstStyle/>
          <a:p>
            <a:r>
              <a:rPr lang="en-US" dirty="0"/>
              <a:t>Writings </a:t>
            </a:r>
            <a:r>
              <a:rPr lang="en-US" dirty="0" smtClean="0"/>
              <a:t>– signatures</a:t>
            </a:r>
            <a:r>
              <a:rPr lang="el-GR" dirty="0" smtClean="0"/>
              <a:t> </a:t>
            </a:r>
            <a:r>
              <a:rPr lang="el-GR" sz="3200" b="0" dirty="0" smtClean="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dirty="0"/>
          </a:p>
        </p:txBody>
      </p:sp>
      <p:sp>
        <p:nvSpPr>
          <p:cNvPr id="7" name="Rectangle 6"/>
          <p:cNvSpPr/>
          <p:nvPr/>
        </p:nvSpPr>
        <p:spPr>
          <a:xfrm>
            <a:off x="2286000" y="4869160"/>
            <a:ext cx="4572000" cy="461665"/>
          </a:xfrm>
          <a:prstGeom prst="rect">
            <a:avLst/>
          </a:prstGeom>
        </p:spPr>
        <p:txBody>
          <a:bodyPr>
            <a:spAutoFit/>
          </a:bodyPr>
          <a:lstStyle/>
          <a:p>
            <a:pPr algn="ctr"/>
            <a:r>
              <a:rPr lang="en-GB" sz="1200" dirty="0">
                <a:solidFill>
                  <a:schemeClr val="tx1">
                    <a:lumMod val="75000"/>
                    <a:lumOff val="25000"/>
                  </a:schemeClr>
                </a:solidFill>
                <a:latin typeface="+mn-lt"/>
              </a:rPr>
              <a:t>D</a:t>
            </a:r>
            <a:r>
              <a:rPr lang="el-GR" sz="1200" dirty="0" smtClean="0">
                <a:solidFill>
                  <a:schemeClr val="tx1">
                    <a:lumMod val="75000"/>
                    <a:lumOff val="25000"/>
                  </a:schemeClr>
                </a:solidFill>
                <a:latin typeface="+mn-lt"/>
              </a:rPr>
              <a:t>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a:solidFill>
                  <a:schemeClr val="tx1">
                    <a:lumMod val="75000"/>
                    <a:lumOff val="25000"/>
                  </a:schemeClr>
                </a:solidFill>
                <a:latin typeface="+mn-lt"/>
              </a:rPr>
              <a:t>Nikolaos Kallergis: </a:t>
            </a:r>
            <a:r>
              <a:rPr lang="en-US" sz="1200" dirty="0">
                <a:solidFill>
                  <a:schemeClr val="tx1">
                    <a:lumMod val="75000"/>
                    <a:lumOff val="25000"/>
                  </a:schemeClr>
                </a:solidFill>
                <a:latin typeface="+mn-lt"/>
              </a:rPr>
              <a:t>The </a:t>
            </a:r>
            <a:r>
              <a:rPr lang="en-US" sz="1200" dirty="0" smtClean="0">
                <a:solidFill>
                  <a:schemeClr val="tx1">
                    <a:lumMod val="75000"/>
                    <a:lumOff val="25000"/>
                  </a:schemeClr>
                </a:solidFill>
                <a:latin typeface="+mn-lt"/>
              </a:rPr>
              <a:t>Nativity</a:t>
            </a:r>
            <a:r>
              <a:rPr lang="el-GR" sz="1200" dirty="0">
                <a:solidFill>
                  <a:schemeClr val="tx1">
                    <a:lumMod val="75000"/>
                    <a:lumOff val="25000"/>
                  </a:schemeClr>
                </a:solidFill>
                <a:latin typeface="+mn-lt"/>
              </a:rPr>
              <a:t>,</a:t>
            </a:r>
            <a:r>
              <a:rPr lang="en-GB" sz="1200" dirty="0" smtClean="0">
                <a:solidFill>
                  <a:schemeClr val="tx1">
                    <a:lumMod val="75000"/>
                    <a:lumOff val="25000"/>
                  </a:schemeClr>
                </a:solidFill>
                <a:latin typeface="+mn-lt"/>
              </a:rPr>
              <a:t>Early 18</a:t>
            </a:r>
            <a:r>
              <a:rPr lang="en-GB" sz="1200" baseline="30000" dirty="0" smtClean="0">
                <a:solidFill>
                  <a:schemeClr val="tx1">
                    <a:lumMod val="75000"/>
                    <a:lumOff val="25000"/>
                  </a:schemeClr>
                </a:solidFill>
                <a:latin typeface="+mn-lt"/>
              </a:rPr>
              <a:t>th</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.404</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923395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363" y="2154077"/>
            <a:ext cx="3494087" cy="2510052"/>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613" y="2154078"/>
            <a:ext cx="3425825" cy="2500312"/>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826363" y="4681243"/>
            <a:ext cx="3429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cs typeface="Times New Roman" pitchFamily="18" charset="0"/>
              </a:rPr>
              <a:t>Visible reflectogram</a:t>
            </a:r>
            <a:r>
              <a:rPr lang="en-GB" altLang="el-GR" sz="2000" dirty="0">
                <a:latin typeface="+mn-lt"/>
              </a:rPr>
              <a:t> </a:t>
            </a:r>
          </a:p>
        </p:txBody>
      </p:sp>
      <p:sp>
        <p:nvSpPr>
          <p:cNvPr id="102407" name="Text Box 7"/>
          <p:cNvSpPr txBox="1">
            <a:spLocks noChangeArrowheads="1"/>
          </p:cNvSpPr>
          <p:nvPr/>
        </p:nvSpPr>
        <p:spPr bwMode="auto">
          <a:xfrm>
            <a:off x="4858612" y="4664129"/>
            <a:ext cx="3425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l-GR" sz="2000" dirty="0">
                <a:latin typeface="+mn-lt"/>
                <a:cs typeface="Times New Roman" pitchFamily="18" charset="0"/>
              </a:rPr>
              <a:t>Infrared reflectogram</a:t>
            </a:r>
            <a:r>
              <a:rPr lang="en-GB" altLang="el-GR" sz="2000" dirty="0">
                <a:latin typeface="+mn-lt"/>
              </a:rPr>
              <a:t> </a:t>
            </a:r>
          </a:p>
        </p:txBody>
      </p:sp>
      <p:sp>
        <p:nvSpPr>
          <p:cNvPr id="102408" name="Rectangle 8"/>
          <p:cNvSpPr>
            <a:spLocks noChangeArrowheads="1"/>
          </p:cNvSpPr>
          <p:nvPr/>
        </p:nvSpPr>
        <p:spPr bwMode="auto">
          <a:xfrm>
            <a:off x="5003075" y="3306602"/>
            <a:ext cx="2087563" cy="792162"/>
          </a:xfrm>
          <a:prstGeom prst="rect">
            <a:avLst/>
          </a:prstGeom>
          <a:noFill/>
          <a:ln w="127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102410" name="Rectangle 10"/>
          <p:cNvSpPr>
            <a:spLocks noChangeArrowheads="1"/>
          </p:cNvSpPr>
          <p:nvPr/>
        </p:nvSpPr>
        <p:spPr bwMode="auto">
          <a:xfrm>
            <a:off x="897800" y="3162139"/>
            <a:ext cx="2376488" cy="720725"/>
          </a:xfrm>
          <a:prstGeom prst="rect">
            <a:avLst/>
          </a:prstGeom>
          <a:noFill/>
          <a:ln w="127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102412" name="Text Box 12"/>
          <p:cNvSpPr txBox="1">
            <a:spLocks noChangeArrowheads="1"/>
          </p:cNvSpPr>
          <p:nvPr/>
        </p:nvSpPr>
        <p:spPr bwMode="auto">
          <a:xfrm>
            <a:off x="1008063" y="5096867"/>
            <a:ext cx="712787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l-GR" sz="1800" dirty="0">
                <a:latin typeface="+mn-lt"/>
              </a:rPr>
              <a:t>«</a:t>
            </a:r>
            <a:r>
              <a:rPr lang="el-GR" altLang="el-GR" sz="1800" dirty="0">
                <a:latin typeface="+mn-lt"/>
              </a:rPr>
              <a:t>ΧΕΙΡ</a:t>
            </a:r>
            <a:r>
              <a:rPr lang="en-GB" altLang="el-GR" sz="1800" dirty="0">
                <a:latin typeface="+mn-lt"/>
              </a:rPr>
              <a:t> </a:t>
            </a:r>
            <a:r>
              <a:rPr lang="el-GR" altLang="el-GR" sz="1800" dirty="0">
                <a:latin typeface="+mn-lt"/>
              </a:rPr>
              <a:t>ΓΕΩΡΓΙΟΥ</a:t>
            </a:r>
            <a:r>
              <a:rPr lang="en-GB" altLang="el-GR" sz="1800" dirty="0">
                <a:latin typeface="+mn-lt"/>
              </a:rPr>
              <a:t> </a:t>
            </a:r>
            <a:r>
              <a:rPr lang="el-GR" altLang="el-GR" sz="1800" dirty="0">
                <a:latin typeface="+mn-lt"/>
              </a:rPr>
              <a:t>ΒΙΔΑΛΗ</a:t>
            </a:r>
            <a:r>
              <a:rPr lang="en-US" altLang="el-GR" sz="1800" dirty="0">
                <a:latin typeface="+mn-lt"/>
              </a:rPr>
              <a:t>, 1666</a:t>
            </a:r>
            <a:r>
              <a:rPr lang="en-GB" altLang="el-GR" sz="1800" dirty="0">
                <a:latin typeface="+mn-lt"/>
              </a:rPr>
              <a:t>» </a:t>
            </a:r>
            <a:endParaRPr lang="el-GR" altLang="el-GR" sz="1800" dirty="0">
              <a:latin typeface="+mn-lt"/>
            </a:endParaRPr>
          </a:p>
          <a:p>
            <a:pPr algn="ctr">
              <a:spcBef>
                <a:spcPct val="50000"/>
              </a:spcBef>
            </a:pPr>
            <a:r>
              <a:rPr lang="en-US" altLang="el-GR" sz="1800" dirty="0">
                <a:latin typeface="+mn-lt"/>
              </a:rPr>
              <a:t>(HAND of GEORGE VIDALIS, 1666) </a:t>
            </a:r>
            <a:endParaRPr lang="el-GR" altLang="el-GR" sz="1800" dirty="0">
              <a:latin typeface="+mn-lt"/>
            </a:endParaRPr>
          </a:p>
        </p:txBody>
      </p:sp>
      <p:sp>
        <p:nvSpPr>
          <p:cNvPr id="6" name="Title 5"/>
          <p:cNvSpPr>
            <a:spLocks noGrp="1"/>
          </p:cNvSpPr>
          <p:nvPr>
            <p:ph type="title"/>
          </p:nvPr>
        </p:nvSpPr>
        <p:spPr/>
        <p:txBody>
          <a:bodyPr/>
          <a:lstStyle/>
          <a:p>
            <a:r>
              <a:rPr lang="en-US" dirty="0"/>
              <a:t>Writings </a:t>
            </a:r>
            <a:r>
              <a:rPr lang="en-US" dirty="0" smtClean="0"/>
              <a:t>– signatures</a:t>
            </a:r>
            <a:r>
              <a:rPr 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2</a:t>
            </a:r>
            <a:r>
              <a:rPr lang="el-GR" sz="3200" b="0" dirty="0">
                <a:solidFill>
                  <a:prstClr val="black"/>
                </a:solidFill>
              </a:rPr>
              <a:t>)</a:t>
            </a:r>
            <a:endParaRPr lang="el-GR" dirty="0"/>
          </a:p>
        </p:txBody>
      </p:sp>
      <p:sp>
        <p:nvSpPr>
          <p:cNvPr id="10" name="Rectangle 9"/>
          <p:cNvSpPr/>
          <p:nvPr/>
        </p:nvSpPr>
        <p:spPr>
          <a:xfrm>
            <a:off x="2888963" y="6113621"/>
            <a:ext cx="3366075" cy="461665"/>
          </a:xfrm>
          <a:prstGeom prst="rect">
            <a:avLst/>
          </a:prstGeom>
        </p:spPr>
        <p:txBody>
          <a:bodyPr wrap="square" anchor="ctr">
            <a:spAutoFit/>
          </a:bodyPr>
          <a:lstStyle/>
          <a:p>
            <a:pPr algn="ctr"/>
            <a:r>
              <a:rPr lang="en-US" sz="1200" dirty="0" smtClean="0">
                <a:solidFill>
                  <a:schemeClr val="tx1">
                    <a:lumMod val="75000"/>
                    <a:lumOff val="25000"/>
                  </a:schemeClr>
                </a:solidFill>
                <a:latin typeface="+mn-lt"/>
              </a:rPr>
              <a:t>Detail:</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 Nativity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18</a:t>
            </a:r>
            <a:r>
              <a:rPr lang="en-US" sz="1200" baseline="30000" dirty="0">
                <a:solidFill>
                  <a:schemeClr val="tx1">
                    <a:lumMod val="75000"/>
                    <a:lumOff val="25000"/>
                  </a:schemeClr>
                </a:solidFill>
                <a:latin typeface="+mn-lt"/>
              </a:rPr>
              <a:t>th</a:t>
            </a:r>
            <a:r>
              <a:rPr lang="en-US" sz="1200" dirty="0">
                <a:solidFill>
                  <a:schemeClr val="tx1">
                    <a:lumMod val="75000"/>
                    <a:lumOff val="25000"/>
                  </a:schemeClr>
                </a:solidFill>
                <a:latin typeface="+mn-lt"/>
              </a:rPr>
              <a:t> </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century</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Athens</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Byzantine </a:t>
            </a:r>
            <a:r>
              <a:rPr lang="en-GB" sz="1200" dirty="0">
                <a:solidFill>
                  <a:schemeClr val="tx1">
                    <a:lumMod val="75000"/>
                    <a:lumOff val="25000"/>
                  </a:schemeClr>
                </a:solidFill>
                <a:latin typeface="+mn-lt"/>
              </a:rPr>
              <a:t>and Christian </a:t>
            </a:r>
            <a:r>
              <a:rPr lang="en-GB" sz="1200" dirty="0" smtClean="0">
                <a:solidFill>
                  <a:schemeClr val="tx1">
                    <a:lumMod val="75000"/>
                    <a:lumOff val="25000"/>
                  </a:schemeClr>
                </a:solidFill>
                <a:latin typeface="+mn-lt"/>
              </a:rPr>
              <a:t>Museum</a:t>
            </a:r>
            <a:r>
              <a:rPr lang="el-GR" sz="1200" dirty="0" smtClean="0">
                <a:solidFill>
                  <a:schemeClr val="tx1">
                    <a:lumMod val="75000"/>
                    <a:lumOff val="25000"/>
                  </a:schemeClr>
                </a:solidFill>
                <a:latin typeface="+mn-lt"/>
              </a:rPr>
              <a:t>, Λ</a:t>
            </a:r>
            <a:r>
              <a:rPr lang="en-GB" sz="1200" dirty="0">
                <a:solidFill>
                  <a:schemeClr val="tx1">
                    <a:lumMod val="75000"/>
                    <a:lumOff val="25000"/>
                  </a:schemeClr>
                </a:solidFill>
                <a:latin typeface="+mn-lt"/>
              </a:rPr>
              <a:t>. 511-</a:t>
            </a:r>
            <a:r>
              <a:rPr lang="el-GR" sz="1200" dirty="0">
                <a:solidFill>
                  <a:schemeClr val="tx1">
                    <a:lumMod val="75000"/>
                    <a:lumOff val="25000"/>
                  </a:schemeClr>
                </a:solidFill>
                <a:latin typeface="+mn-lt"/>
              </a:rPr>
              <a:t>ΣΛ</a:t>
            </a:r>
            <a:r>
              <a:rPr lang="en-GB" sz="1200" dirty="0">
                <a:solidFill>
                  <a:schemeClr val="tx1">
                    <a:lumMod val="75000"/>
                    <a:lumOff val="25000"/>
                  </a:schemeClr>
                </a:solidFill>
                <a:latin typeface="+mn-lt"/>
              </a:rPr>
              <a:t>. </a:t>
            </a:r>
            <a:r>
              <a:rPr lang="en-GB" sz="1200" dirty="0" smtClean="0">
                <a:solidFill>
                  <a:schemeClr val="tx1">
                    <a:lumMod val="75000"/>
                    <a:lumOff val="25000"/>
                  </a:schemeClr>
                </a:solidFill>
                <a:latin typeface="+mn-lt"/>
              </a:rPr>
              <a:t>444</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985107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6"/>
          <p:cNvPicPr>
            <a:picLocks noChangeAspect="1" noChangeArrowheads="1"/>
          </p:cNvPicPr>
          <p:nvPr/>
        </p:nvPicPr>
        <p:blipFill rotWithShape="1">
          <a:blip r:embed="rId3">
            <a:extLst>
              <a:ext uri="{28A0092B-C50C-407E-A947-70E740481C1C}">
                <a14:useLocalDpi xmlns:a14="http://schemas.microsoft.com/office/drawing/2010/main" val="0"/>
              </a:ext>
            </a:extLst>
          </a:blip>
          <a:srcRect l="6547" t="5325" r="12305"/>
          <a:stretch/>
        </p:blipFill>
        <p:spPr bwMode="auto">
          <a:xfrm>
            <a:off x="1721796" y="1340768"/>
            <a:ext cx="5700409" cy="4602095"/>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p:cNvSpPr txBox="1">
            <a:spLocks noChangeArrowheads="1"/>
          </p:cNvSpPr>
          <p:nvPr/>
        </p:nvSpPr>
        <p:spPr bwMode="auto">
          <a:xfrm>
            <a:off x="1446754" y="5934784"/>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altLang="el-GR" sz="2000" dirty="0">
                <a:latin typeface="+mn-lt"/>
                <a:cs typeface="Times New Roman" pitchFamily="18" charset="0"/>
              </a:rPr>
              <a:t>Visible  photography</a:t>
            </a:r>
            <a:r>
              <a:rPr lang="en-GB" altLang="el-GR" sz="2000" dirty="0">
                <a:latin typeface="+mn-lt"/>
              </a:rPr>
              <a:t> </a:t>
            </a:r>
          </a:p>
        </p:txBody>
      </p:sp>
      <p:sp>
        <p:nvSpPr>
          <p:cNvPr id="95238" name="Text Box 6"/>
          <p:cNvSpPr txBox="1">
            <a:spLocks noChangeArrowheads="1"/>
          </p:cNvSpPr>
          <p:nvPr/>
        </p:nvSpPr>
        <p:spPr bwMode="auto">
          <a:xfrm>
            <a:off x="4427984" y="5934784"/>
            <a:ext cx="34403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cs typeface="Times New Roman" pitchFamily="18" charset="0"/>
              </a:rPr>
              <a:t>Ultraviolet fluorescence</a:t>
            </a:r>
            <a:endParaRPr lang="en-GB" altLang="el-GR" sz="2000" dirty="0">
              <a:latin typeface="+mn-lt"/>
            </a:endParaRPr>
          </a:p>
        </p:txBody>
      </p:sp>
      <p:sp>
        <p:nvSpPr>
          <p:cNvPr id="4" name="Title 3"/>
          <p:cNvSpPr>
            <a:spLocks noGrp="1"/>
          </p:cNvSpPr>
          <p:nvPr>
            <p:ph type="title"/>
          </p:nvPr>
        </p:nvSpPr>
        <p:spPr/>
        <p:txBody>
          <a:bodyPr>
            <a:normAutofit fontScale="90000"/>
          </a:bodyPr>
          <a:lstStyle/>
          <a:p>
            <a:r>
              <a:rPr lang="en-US" dirty="0"/>
              <a:t>“Behold the Man” 16th century</a:t>
            </a:r>
            <a:br>
              <a:rPr lang="en-US" dirty="0"/>
            </a:br>
            <a:r>
              <a:rPr lang="en-US" dirty="0"/>
              <a:t> anonymous </a:t>
            </a:r>
            <a:r>
              <a:rPr lang="en-US" dirty="0" smtClean="0"/>
              <a:t>painter</a:t>
            </a:r>
            <a:r>
              <a:rPr lang="el-GR" dirty="0" smtClean="0"/>
              <a:t>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3</a:t>
            </a:r>
            <a:r>
              <a:rPr lang="el-GR" sz="3200" b="0" dirty="0" smtClean="0">
                <a:solidFill>
                  <a:prstClr val="black"/>
                </a:solidFill>
              </a:rPr>
              <a:t>)</a:t>
            </a:r>
            <a:r>
              <a:rPr lang="en-US" dirty="0" smtClean="0"/>
              <a:t> </a:t>
            </a:r>
            <a:endParaRPr lang="el-GR" dirty="0"/>
          </a:p>
        </p:txBody>
      </p:sp>
      <p:sp>
        <p:nvSpPr>
          <p:cNvPr id="2" name="Rectangle 1"/>
          <p:cNvSpPr/>
          <p:nvPr/>
        </p:nvSpPr>
        <p:spPr>
          <a:xfrm>
            <a:off x="2987824" y="6334495"/>
            <a:ext cx="3168352" cy="461665"/>
          </a:xfrm>
          <a:prstGeom prst="rect">
            <a:avLst/>
          </a:prstGeom>
        </p:spPr>
        <p:txBody>
          <a:bodyPr wrap="square">
            <a:spAutoFit/>
          </a:bodyPr>
          <a:lstStyle/>
          <a:p>
            <a:pPr algn="ctr"/>
            <a:r>
              <a:rPr lang="en-GB" sz="1200" dirty="0" smtClean="0">
                <a:solidFill>
                  <a:schemeClr val="tx1">
                    <a:lumMod val="75000"/>
                    <a:lumOff val="25000"/>
                  </a:schemeClr>
                </a:solidFill>
                <a:latin typeface="+mn-lt"/>
              </a:rPr>
              <a:t>Detail: Behold </a:t>
            </a:r>
            <a:r>
              <a:rPr lang="en-GB" sz="1200" dirty="0">
                <a:solidFill>
                  <a:schemeClr val="tx1">
                    <a:lumMod val="75000"/>
                    <a:lumOff val="25000"/>
                  </a:schemeClr>
                </a:solidFill>
                <a:latin typeface="+mn-lt"/>
              </a:rPr>
              <a:t>the </a:t>
            </a:r>
            <a:r>
              <a:rPr lang="en-GB" sz="1200" dirty="0" smtClean="0">
                <a:solidFill>
                  <a:schemeClr val="tx1">
                    <a:lumMod val="75000"/>
                    <a:lumOff val="25000"/>
                  </a:schemeClr>
                </a:solidFill>
                <a:latin typeface="+mn-lt"/>
              </a:rPr>
              <a:t>Man, 16th century. Athens</a:t>
            </a:r>
            <a:r>
              <a:rPr lang="en-GB" sz="1200" dirty="0">
                <a:solidFill>
                  <a:schemeClr val="tx1">
                    <a:lumMod val="75000"/>
                    <a:lumOff val="25000"/>
                  </a:schemeClr>
                </a:solidFill>
                <a:latin typeface="+mn-lt"/>
              </a:rPr>
              <a:t>. Byzantine and Christian </a:t>
            </a:r>
            <a:r>
              <a:rPr lang="en-GB" sz="1200" dirty="0" smtClean="0">
                <a:solidFill>
                  <a:schemeClr val="tx1">
                    <a:lumMod val="75000"/>
                    <a:lumOff val="25000"/>
                  </a:schemeClr>
                </a:solidFill>
                <a:latin typeface="+mn-lt"/>
              </a:rPr>
              <a:t>Museum,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452</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ΣΛ</a:t>
            </a:r>
            <a:r>
              <a:rPr lang="en-GB" sz="1200" dirty="0">
                <a:solidFill>
                  <a:schemeClr val="tx1">
                    <a:lumMod val="75000"/>
                    <a:lumOff val="25000"/>
                  </a:schemeClr>
                </a:solidFill>
                <a:latin typeface="+mn-lt"/>
              </a:rPr>
              <a:t>394</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37866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Autofit/>
          </a:bodyPr>
          <a:lstStyle/>
          <a:p>
            <a:pPr>
              <a:spcBef>
                <a:spcPct val="50000"/>
              </a:spcBef>
            </a:pPr>
            <a:r>
              <a:rPr lang="en-GB" altLang="el-GR" sz="3600" dirty="0"/>
              <a:t>“Behold the Man” 16th century</a:t>
            </a:r>
            <a:br>
              <a:rPr lang="en-GB" altLang="el-GR" sz="3600" dirty="0"/>
            </a:br>
            <a:r>
              <a:rPr lang="en-US" altLang="el-GR" sz="3600" dirty="0"/>
              <a:t> </a:t>
            </a:r>
            <a:r>
              <a:rPr lang="en-GB" altLang="el-GR" sz="3600" dirty="0"/>
              <a:t>anonymous </a:t>
            </a:r>
            <a:r>
              <a:rPr lang="en-GB" altLang="el-GR" sz="3600" dirty="0" smtClean="0"/>
              <a:t>painter</a:t>
            </a:r>
            <a:r>
              <a:rPr lang="el-GR" altLang="el-GR" sz="3600"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3</a:t>
            </a:r>
            <a:r>
              <a:rPr lang="el-GR" sz="3200" b="0" dirty="0" smtClean="0">
                <a:solidFill>
                  <a:prstClr val="black"/>
                </a:solidFill>
              </a:rPr>
              <a:t>)</a:t>
            </a:r>
            <a:r>
              <a:rPr lang="en-GB" altLang="el-GR" sz="3600" dirty="0" smtClean="0"/>
              <a:t> </a:t>
            </a:r>
            <a:endParaRPr lang="el-GR" altLang="el-GR" sz="3600" dirty="0"/>
          </a:p>
        </p:txBody>
      </p:sp>
      <p:pic>
        <p:nvPicPr>
          <p:cNvPr id="32775" name="Picture 7"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557338"/>
            <a:ext cx="6470650" cy="4152900"/>
          </a:xfrm>
          <a:prstGeom prst="rect">
            <a:avLst/>
          </a:prstGeom>
          <a:noFill/>
          <a:extLst>
            <a:ext uri="{909E8E84-426E-40DD-AFC4-6F175D3DCCD1}">
              <a14:hiddenFill xmlns:a14="http://schemas.microsoft.com/office/drawing/2010/main">
                <a:solidFill>
                  <a:srgbClr val="FFFFFF"/>
                </a:solidFill>
              </a14:hiddenFill>
            </a:ext>
          </a:extLst>
        </p:spPr>
      </p:pic>
      <p:sp>
        <p:nvSpPr>
          <p:cNvPr id="32776" name="Text Box 8"/>
          <p:cNvSpPr txBox="1">
            <a:spLocks noChangeArrowheads="1"/>
          </p:cNvSpPr>
          <p:nvPr/>
        </p:nvSpPr>
        <p:spPr bwMode="auto">
          <a:xfrm>
            <a:off x="1259632" y="5710238"/>
            <a:ext cx="3124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tLang="el-GR" sz="2000" dirty="0">
                <a:latin typeface="+mn-lt"/>
                <a:cs typeface="Times New Roman" pitchFamily="18" charset="0"/>
              </a:rPr>
              <a:t>UV reflection</a:t>
            </a:r>
            <a:r>
              <a:rPr lang="en-GB" altLang="el-GR" sz="2000" dirty="0">
                <a:latin typeface="+mn-lt"/>
              </a:rPr>
              <a:t> </a:t>
            </a:r>
          </a:p>
        </p:txBody>
      </p:sp>
      <p:sp>
        <p:nvSpPr>
          <p:cNvPr id="32777" name="Text Box 9"/>
          <p:cNvSpPr txBox="1">
            <a:spLocks noChangeArrowheads="1"/>
          </p:cNvSpPr>
          <p:nvPr/>
        </p:nvSpPr>
        <p:spPr bwMode="auto">
          <a:xfrm>
            <a:off x="4511408" y="5710238"/>
            <a:ext cx="32188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cs typeface="Times New Roman" pitchFamily="18" charset="0"/>
              </a:rPr>
              <a:t>Infrared reflectogram</a:t>
            </a:r>
            <a:r>
              <a:rPr lang="en-GB" altLang="el-GR" sz="2000" dirty="0">
                <a:latin typeface="+mn-lt"/>
              </a:rPr>
              <a:t> </a:t>
            </a:r>
          </a:p>
        </p:txBody>
      </p:sp>
      <p:sp>
        <p:nvSpPr>
          <p:cNvPr id="6" name="Rectangle 5"/>
          <p:cNvSpPr/>
          <p:nvPr/>
        </p:nvSpPr>
        <p:spPr>
          <a:xfrm>
            <a:off x="2987824" y="6237312"/>
            <a:ext cx="3168352" cy="461665"/>
          </a:xfrm>
          <a:prstGeom prst="rect">
            <a:avLst/>
          </a:prstGeom>
        </p:spPr>
        <p:txBody>
          <a:bodyPr wrap="square">
            <a:spAutoFit/>
          </a:bodyPr>
          <a:lstStyle/>
          <a:p>
            <a:pPr algn="ctr"/>
            <a:r>
              <a:rPr lang="en-US" sz="1200" dirty="0">
                <a:solidFill>
                  <a:schemeClr val="tx1">
                    <a:lumMod val="75000"/>
                    <a:lumOff val="25000"/>
                  </a:schemeClr>
                </a:solidFill>
                <a:latin typeface="+mn-lt"/>
              </a:rPr>
              <a:t>Detail: Behold the Man, 16th century. Athens. Byzantine and Christian Museum, Λ. 452- ΣΛ394</a:t>
            </a:r>
          </a:p>
        </p:txBody>
      </p:sp>
    </p:spTree>
    <p:extLst>
      <p:ext uri="{BB962C8B-B14F-4D97-AF65-F5344CB8AC3E}">
        <p14:creationId xmlns:p14="http://schemas.microsoft.com/office/powerpoint/2010/main" val="2692840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585" y="1844675"/>
            <a:ext cx="5904830" cy="4021615"/>
          </a:xfrm>
          <a:prstGeom prst="rect">
            <a:avLst/>
          </a:prstGeom>
          <a:noFill/>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1628730" y="1293458"/>
            <a:ext cx="28804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cs typeface="Times New Roman" pitchFamily="18" charset="0"/>
              </a:rPr>
              <a:t>  Visible </a:t>
            </a:r>
            <a:r>
              <a:rPr lang="en-US" altLang="el-GR" sz="2000" dirty="0" smtClean="0">
                <a:latin typeface="+mn-lt"/>
                <a:cs typeface="Times New Roman" pitchFamily="18" charset="0"/>
              </a:rPr>
              <a:t>reflectogram</a:t>
            </a:r>
            <a:endParaRPr lang="en-GB" altLang="el-GR" sz="2000" dirty="0">
              <a:latin typeface="+mn-lt"/>
            </a:endParaRPr>
          </a:p>
        </p:txBody>
      </p:sp>
      <p:sp>
        <p:nvSpPr>
          <p:cNvPr id="97285" name="Text Box 5"/>
          <p:cNvSpPr txBox="1">
            <a:spLocks noChangeArrowheads="1"/>
          </p:cNvSpPr>
          <p:nvPr/>
        </p:nvSpPr>
        <p:spPr bwMode="auto">
          <a:xfrm>
            <a:off x="2223137" y="5881345"/>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l-GR" sz="2000" dirty="0">
                <a:latin typeface="+mn-lt"/>
                <a:cs typeface="Times New Roman" pitchFamily="18" charset="0"/>
              </a:rPr>
              <a:t>           Digital processing</a:t>
            </a:r>
            <a:r>
              <a:rPr lang="en-GB" altLang="el-GR" sz="2000" dirty="0">
                <a:latin typeface="+mn-lt"/>
              </a:rPr>
              <a:t> </a:t>
            </a:r>
          </a:p>
        </p:txBody>
      </p:sp>
      <p:sp>
        <p:nvSpPr>
          <p:cNvPr id="4" name="Title 3"/>
          <p:cNvSpPr>
            <a:spLocks noGrp="1"/>
          </p:cNvSpPr>
          <p:nvPr>
            <p:ph type="title"/>
          </p:nvPr>
        </p:nvSpPr>
        <p:spPr/>
        <p:txBody>
          <a:bodyPr>
            <a:normAutofit fontScale="90000"/>
          </a:bodyPr>
          <a:lstStyle/>
          <a:p>
            <a:pPr>
              <a:spcBef>
                <a:spcPct val="50000"/>
              </a:spcBef>
            </a:pPr>
            <a:r>
              <a:rPr lang="en-GB" altLang="el-GR" dirty="0"/>
              <a:t>“Behold the Man” 16th century</a:t>
            </a:r>
            <a:br>
              <a:rPr lang="en-GB" altLang="el-GR" dirty="0"/>
            </a:br>
            <a:r>
              <a:rPr lang="en-US" altLang="el-GR" dirty="0"/>
              <a:t> </a:t>
            </a:r>
            <a:r>
              <a:rPr lang="en-GB" altLang="el-GR" dirty="0"/>
              <a:t>anonymous painter </a:t>
            </a:r>
            <a:r>
              <a:rPr lang="el-GR" sz="3200" b="0" dirty="0" smtClean="0">
                <a:solidFill>
                  <a:prstClr val="black"/>
                </a:solidFill>
              </a:rPr>
              <a:t>(</a:t>
            </a:r>
            <a:r>
              <a:rPr lang="el-GR" sz="3200" b="0" dirty="0" smtClean="0">
                <a:solidFill>
                  <a:prstClr val="black"/>
                </a:solidFill>
              </a:rPr>
              <a:t>3</a:t>
            </a:r>
            <a:r>
              <a:rPr lang="en-US" sz="3200" b="0" dirty="0" smtClean="0">
                <a:solidFill>
                  <a:prstClr val="black"/>
                </a:solidFill>
              </a:rPr>
              <a:t>/</a:t>
            </a:r>
            <a:r>
              <a:rPr lang="el-GR" sz="3200" b="0" dirty="0" smtClean="0">
                <a:solidFill>
                  <a:prstClr val="black"/>
                </a:solidFill>
              </a:rPr>
              <a:t>3</a:t>
            </a:r>
            <a:r>
              <a:rPr lang="el-GR" sz="3200" b="0" dirty="0" smtClean="0">
                <a:solidFill>
                  <a:prstClr val="black"/>
                </a:solidFill>
              </a:rPr>
              <a:t>)</a:t>
            </a:r>
            <a:endParaRPr lang="el-GR" dirty="0"/>
          </a:p>
        </p:txBody>
      </p:sp>
      <p:sp>
        <p:nvSpPr>
          <p:cNvPr id="2" name="Rectangle 1"/>
          <p:cNvSpPr/>
          <p:nvPr/>
        </p:nvSpPr>
        <p:spPr>
          <a:xfrm>
            <a:off x="5139535" y="1293458"/>
            <a:ext cx="1843198" cy="400110"/>
          </a:xfrm>
          <a:prstGeom prst="rect">
            <a:avLst/>
          </a:prstGeom>
        </p:spPr>
        <p:txBody>
          <a:bodyPr wrap="none">
            <a:spAutoFit/>
          </a:bodyPr>
          <a:lstStyle/>
          <a:p>
            <a:pPr algn="ctr" eaLnBrk="0" hangingPunct="0">
              <a:spcBef>
                <a:spcPct val="50000"/>
              </a:spcBef>
            </a:pPr>
            <a:r>
              <a:rPr lang="en-US" altLang="el-GR" sz="2000" dirty="0">
                <a:latin typeface="+mn-lt"/>
                <a:cs typeface="Times New Roman" pitchFamily="18" charset="0"/>
              </a:rPr>
              <a:t>IR reflectogram</a:t>
            </a:r>
            <a:r>
              <a:rPr lang="en-GB" altLang="el-GR" sz="2000" dirty="0">
                <a:latin typeface="+mn-lt"/>
              </a:rPr>
              <a:t> </a:t>
            </a:r>
          </a:p>
        </p:txBody>
      </p:sp>
      <p:sp>
        <p:nvSpPr>
          <p:cNvPr id="7" name="Rectangle 6"/>
          <p:cNvSpPr/>
          <p:nvPr/>
        </p:nvSpPr>
        <p:spPr>
          <a:xfrm>
            <a:off x="2987824" y="6307258"/>
            <a:ext cx="3168352" cy="461665"/>
          </a:xfrm>
          <a:prstGeom prst="rect">
            <a:avLst/>
          </a:prstGeom>
        </p:spPr>
        <p:txBody>
          <a:bodyPr wrap="square">
            <a:spAutoFit/>
          </a:bodyPr>
          <a:lstStyle/>
          <a:p>
            <a:pPr algn="ctr"/>
            <a:r>
              <a:rPr lang="en-US" sz="1200" dirty="0">
                <a:solidFill>
                  <a:schemeClr val="tx1">
                    <a:lumMod val="75000"/>
                    <a:lumOff val="25000"/>
                  </a:schemeClr>
                </a:solidFill>
                <a:latin typeface="+mn-lt"/>
              </a:rPr>
              <a:t>Detail: Behold the Man, 16th century. Athens. Byzantine and Christian Museum, Λ. 452- ΣΛ394</a:t>
            </a:r>
          </a:p>
        </p:txBody>
      </p:sp>
    </p:spTree>
    <p:extLst>
      <p:ext uri="{BB962C8B-B14F-4D97-AF65-F5344CB8AC3E}">
        <p14:creationId xmlns:p14="http://schemas.microsoft.com/office/powerpoint/2010/main" val="2670901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a:lnSpc>
                <a:spcPct val="130000"/>
              </a:lnSpc>
            </a:pPr>
            <a:r>
              <a:rPr lang="en-US" altLang="el-GR" dirty="0"/>
              <a:t>“Pieta” 17th </a:t>
            </a:r>
            <a:r>
              <a:rPr lang="en-US" altLang="el-GR" dirty="0" smtClean="0"/>
              <a:t>century</a:t>
            </a:r>
            <a:r>
              <a:rPr lang="el-GR" altLang="el-GR" dirty="0" smtClean="0"/>
              <a:t> </a:t>
            </a:r>
            <a:r>
              <a:rPr lang="el-GR" sz="3200" b="0" dirty="0">
                <a:solidFill>
                  <a:prstClr val="black"/>
                </a:solidFill>
              </a:rPr>
              <a:t>(</a:t>
            </a:r>
            <a:r>
              <a:rPr lang="el-GR" sz="3200" b="0" dirty="0" smtClean="0">
                <a:solidFill>
                  <a:prstClr val="black"/>
                </a:solidFill>
              </a:rPr>
              <a:t>1</a:t>
            </a:r>
            <a:r>
              <a:rPr lang="en-US" sz="3200" b="0" dirty="0" smtClean="0">
                <a:solidFill>
                  <a:prstClr val="black"/>
                </a:solidFill>
              </a:rPr>
              <a:t>/</a:t>
            </a:r>
            <a:r>
              <a:rPr lang="el-GR" sz="3200" b="0" dirty="0" smtClean="0">
                <a:solidFill>
                  <a:prstClr val="black"/>
                </a:solidFill>
              </a:rPr>
              <a:t>3</a:t>
            </a:r>
            <a:r>
              <a:rPr lang="el-GR" sz="3200" b="0" dirty="0" smtClean="0">
                <a:solidFill>
                  <a:prstClr val="black"/>
                </a:solidFill>
              </a:rPr>
              <a:t>)</a:t>
            </a:r>
            <a:endParaRPr lang="en-US" altLang="el-GR" dirty="0"/>
          </a:p>
        </p:txBody>
      </p:sp>
      <p:sp>
        <p:nvSpPr>
          <p:cNvPr id="35851" name="Rectangle 11"/>
          <p:cNvSpPr>
            <a:spLocks noChangeArrowheads="1"/>
          </p:cNvSpPr>
          <p:nvPr/>
        </p:nvSpPr>
        <p:spPr bwMode="auto">
          <a:xfrm>
            <a:off x="1719263" y="2200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35850" name="Picture 10"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8561388" cy="3687762"/>
          </a:xfrm>
          <a:prstGeom prst="rect">
            <a:avLst/>
          </a:prstGeom>
          <a:noFill/>
          <a:extLst>
            <a:ext uri="{909E8E84-426E-40DD-AFC4-6F175D3DCCD1}">
              <a14:hiddenFill xmlns:a14="http://schemas.microsoft.com/office/drawing/2010/main">
                <a:solidFill>
                  <a:srgbClr val="FFFFFF"/>
                </a:solidFill>
              </a14:hiddenFill>
            </a:ext>
          </a:extLst>
        </p:spPr>
      </p:pic>
      <p:sp>
        <p:nvSpPr>
          <p:cNvPr id="35852" name="Text Box 12"/>
          <p:cNvSpPr txBox="1">
            <a:spLocks noChangeArrowheads="1"/>
          </p:cNvSpPr>
          <p:nvPr/>
        </p:nvSpPr>
        <p:spPr bwMode="auto">
          <a:xfrm>
            <a:off x="250825" y="5029200"/>
            <a:ext cx="28090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fr-FR" altLang="el-GR" sz="2000" dirty="0" smtClean="0">
                <a:latin typeface="+mn-lt"/>
                <a:cs typeface="Times New Roman" pitchFamily="18" charset="0"/>
              </a:rPr>
              <a:t>Visible</a:t>
            </a:r>
            <a:endParaRPr lang="en-GB" altLang="el-GR" sz="2000" dirty="0">
              <a:latin typeface="+mn-lt"/>
              <a:cs typeface="Times New Roman" pitchFamily="18" charset="0"/>
            </a:endParaRPr>
          </a:p>
        </p:txBody>
      </p:sp>
      <p:sp>
        <p:nvSpPr>
          <p:cNvPr id="6" name="Rectangle 5"/>
          <p:cNvSpPr/>
          <p:nvPr/>
        </p:nvSpPr>
        <p:spPr>
          <a:xfrm>
            <a:off x="3203848" y="5019972"/>
            <a:ext cx="2664296" cy="400110"/>
          </a:xfrm>
          <a:prstGeom prst="rect">
            <a:avLst/>
          </a:prstGeom>
        </p:spPr>
        <p:txBody>
          <a:bodyPr wrap="square">
            <a:spAutoFit/>
          </a:bodyPr>
          <a:lstStyle/>
          <a:p>
            <a:pPr algn="ctr"/>
            <a:r>
              <a:rPr lang="fr-FR" altLang="el-GR" sz="2000" dirty="0">
                <a:latin typeface="+mn-lt"/>
                <a:cs typeface="Times New Roman" pitchFamily="18" charset="0"/>
              </a:rPr>
              <a:t>UV reflection </a:t>
            </a:r>
            <a:endParaRPr lang="el-GR" sz="2000" dirty="0">
              <a:latin typeface="+mn-lt"/>
            </a:endParaRPr>
          </a:p>
        </p:txBody>
      </p:sp>
      <p:sp>
        <p:nvSpPr>
          <p:cNvPr id="7" name="Rectangle 6"/>
          <p:cNvSpPr/>
          <p:nvPr/>
        </p:nvSpPr>
        <p:spPr>
          <a:xfrm>
            <a:off x="6084167" y="5029200"/>
            <a:ext cx="2728045" cy="400110"/>
          </a:xfrm>
          <a:prstGeom prst="rect">
            <a:avLst/>
          </a:prstGeom>
        </p:spPr>
        <p:txBody>
          <a:bodyPr wrap="square">
            <a:spAutoFit/>
          </a:bodyPr>
          <a:lstStyle/>
          <a:p>
            <a:pPr algn="ctr" eaLnBrk="0" hangingPunct="0">
              <a:spcBef>
                <a:spcPct val="50000"/>
              </a:spcBef>
            </a:pPr>
            <a:r>
              <a:rPr lang="fr-FR" altLang="el-GR" sz="2000" dirty="0">
                <a:latin typeface="+mn-lt"/>
                <a:cs typeface="Times New Roman" pitchFamily="18" charset="0"/>
              </a:rPr>
              <a:t>UV fluorescence </a:t>
            </a:r>
            <a:endParaRPr lang="en-GB" altLang="el-GR" sz="2000" dirty="0">
              <a:latin typeface="+mn-lt"/>
              <a:cs typeface="Times New Roman" pitchFamily="18" charset="0"/>
            </a:endParaRPr>
          </a:p>
        </p:txBody>
      </p:sp>
      <p:sp>
        <p:nvSpPr>
          <p:cNvPr id="2" name="Rectangle 1"/>
          <p:cNvSpPr/>
          <p:nvPr/>
        </p:nvSpPr>
        <p:spPr>
          <a:xfrm>
            <a:off x="3239852" y="5805264"/>
            <a:ext cx="2664296" cy="461665"/>
          </a:xfrm>
          <a:prstGeom prst="rect">
            <a:avLst/>
          </a:prstGeom>
        </p:spPr>
        <p:txBody>
          <a:bodyPr wrap="square">
            <a:spAutoFit/>
          </a:bodyPr>
          <a:lstStyle/>
          <a:p>
            <a:r>
              <a:rPr lang="en-GB" sz="1200" dirty="0" smtClean="0">
                <a:solidFill>
                  <a:schemeClr val="tx1">
                    <a:lumMod val="75000"/>
                    <a:lumOff val="25000"/>
                  </a:schemeClr>
                </a:solidFill>
                <a:latin typeface="+mn-lt"/>
              </a:rPr>
              <a:t>Pietà, 17th century, Athens</a:t>
            </a:r>
            <a:r>
              <a:rPr lang="en-GB" sz="1200" dirty="0">
                <a:solidFill>
                  <a:schemeClr val="tx1">
                    <a:lumMod val="75000"/>
                    <a:lumOff val="25000"/>
                  </a:schemeClr>
                </a:solidFill>
                <a:latin typeface="+mn-lt"/>
              </a:rPr>
              <a:t>. Byzantine and Christian </a:t>
            </a:r>
            <a:r>
              <a:rPr lang="en-GB" sz="1200" dirty="0" smtClean="0">
                <a:solidFill>
                  <a:schemeClr val="tx1">
                    <a:lumMod val="75000"/>
                    <a:lumOff val="25000"/>
                  </a:schemeClr>
                </a:solidFill>
                <a:latin typeface="+mn-lt"/>
              </a:rPr>
              <a:t>Museum,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517-</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447</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778414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8229600" cy="936104"/>
          </a:xfrm>
        </p:spPr>
        <p:txBody>
          <a:bodyPr>
            <a:normAutofit/>
          </a:bodyPr>
          <a:lstStyle/>
          <a:p>
            <a:r>
              <a:rPr lang="en-US" dirty="0"/>
              <a:t>“Pieta” 17th </a:t>
            </a:r>
            <a:r>
              <a:rPr lang="en-US" dirty="0" smtClean="0"/>
              <a:t>century</a:t>
            </a:r>
            <a:r>
              <a:rPr lang="el-GR" dirty="0" smtClean="0"/>
              <a:t> </a:t>
            </a:r>
            <a:r>
              <a:rPr lang="el-GR" sz="3200" b="0" dirty="0" smtClean="0">
                <a:solidFill>
                  <a:prstClr val="black"/>
                </a:solidFill>
              </a:rPr>
              <a:t>(</a:t>
            </a:r>
            <a:r>
              <a:rPr lang="el-GR" sz="3200" b="0" dirty="0" smtClean="0">
                <a:solidFill>
                  <a:prstClr val="black"/>
                </a:solidFill>
              </a:rPr>
              <a:t>2</a:t>
            </a:r>
            <a:r>
              <a:rPr lang="en-US" sz="3200" b="0" dirty="0" smtClean="0">
                <a:solidFill>
                  <a:prstClr val="black"/>
                </a:solidFill>
              </a:rPr>
              <a:t>/</a:t>
            </a:r>
            <a:r>
              <a:rPr lang="el-GR" sz="3200" b="0" dirty="0" smtClean="0">
                <a:solidFill>
                  <a:prstClr val="black"/>
                </a:solidFill>
              </a:rPr>
              <a:t>3</a:t>
            </a:r>
            <a:r>
              <a:rPr lang="el-GR" sz="3200" b="0" dirty="0" smtClean="0">
                <a:solidFill>
                  <a:prstClr val="black"/>
                </a:solidFill>
              </a:rPr>
              <a:t>)</a:t>
            </a:r>
            <a:endParaRPr lang="el-GR" dirty="0"/>
          </a:p>
        </p:txBody>
      </p:sp>
      <p:pic>
        <p:nvPicPr>
          <p:cNvPr id="143364" name="Picture 4" descr="(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11"/>
          <a:stretch/>
        </p:blipFill>
        <p:spPr>
          <a:xfrm>
            <a:off x="1264756" y="1412776"/>
            <a:ext cx="6614488" cy="43924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65" name="Text Box 5"/>
          <p:cNvSpPr txBox="1">
            <a:spLocks noChangeArrowheads="1"/>
          </p:cNvSpPr>
          <p:nvPr/>
        </p:nvSpPr>
        <p:spPr bwMode="auto">
          <a:xfrm>
            <a:off x="1259633" y="5822927"/>
            <a:ext cx="30963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fr-FR" altLang="el-GR" sz="2000" dirty="0">
                <a:latin typeface="+mn-lt"/>
              </a:rPr>
              <a:t>UV </a:t>
            </a:r>
            <a:r>
              <a:rPr lang="fr-FR" altLang="el-GR" sz="2000" dirty="0" smtClean="0">
                <a:latin typeface="+mn-lt"/>
              </a:rPr>
              <a:t>fluorescence</a:t>
            </a:r>
            <a:endParaRPr lang="el-GR" altLang="el-GR" sz="2000" dirty="0">
              <a:latin typeface="+mn-lt"/>
            </a:endParaRPr>
          </a:p>
        </p:txBody>
      </p:sp>
      <p:sp>
        <p:nvSpPr>
          <p:cNvPr id="143366" name="Text Box 6"/>
          <p:cNvSpPr txBox="1">
            <a:spLocks noChangeArrowheads="1"/>
          </p:cNvSpPr>
          <p:nvPr/>
        </p:nvSpPr>
        <p:spPr bwMode="auto">
          <a:xfrm>
            <a:off x="4745108" y="5822927"/>
            <a:ext cx="30672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l-GR" sz="2000" dirty="0">
                <a:latin typeface="+mn-lt"/>
              </a:rPr>
              <a:t>Visible </a:t>
            </a:r>
            <a:endParaRPr lang="el-GR" altLang="el-GR" sz="2000" dirty="0">
              <a:latin typeface="+mn-lt"/>
            </a:endParaRPr>
          </a:p>
        </p:txBody>
      </p:sp>
      <p:sp>
        <p:nvSpPr>
          <p:cNvPr id="6" name="Rectangle 5"/>
          <p:cNvSpPr/>
          <p:nvPr/>
        </p:nvSpPr>
        <p:spPr>
          <a:xfrm>
            <a:off x="3239852" y="6223037"/>
            <a:ext cx="2664296" cy="461665"/>
          </a:xfrm>
          <a:prstGeom prst="rect">
            <a:avLst/>
          </a:prstGeom>
        </p:spPr>
        <p:txBody>
          <a:bodyPr wrap="square">
            <a:spAutoFit/>
          </a:bodyPr>
          <a:lstStyle/>
          <a:p>
            <a:r>
              <a:rPr lang="en-GB" sz="1200" dirty="0" smtClean="0">
                <a:solidFill>
                  <a:schemeClr val="tx1">
                    <a:lumMod val="75000"/>
                    <a:lumOff val="25000"/>
                  </a:schemeClr>
                </a:solidFill>
                <a:latin typeface="+mn-lt"/>
              </a:rPr>
              <a:t>Pietà, 17th century, Athens</a:t>
            </a:r>
            <a:r>
              <a:rPr lang="en-GB" sz="1200" dirty="0">
                <a:solidFill>
                  <a:schemeClr val="tx1">
                    <a:lumMod val="75000"/>
                    <a:lumOff val="25000"/>
                  </a:schemeClr>
                </a:solidFill>
                <a:latin typeface="+mn-lt"/>
              </a:rPr>
              <a:t>. Byzantine and Christian </a:t>
            </a:r>
            <a:r>
              <a:rPr lang="en-GB" sz="1200" dirty="0" smtClean="0">
                <a:solidFill>
                  <a:schemeClr val="tx1">
                    <a:lumMod val="75000"/>
                    <a:lumOff val="25000"/>
                  </a:schemeClr>
                </a:solidFill>
                <a:latin typeface="+mn-lt"/>
              </a:rPr>
              <a:t>Museum,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517-</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447</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702435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l-GR" dirty="0" smtClean="0"/>
              <a:t>Physicochemical methodology and documentation flow chart</a:t>
            </a:r>
            <a:r>
              <a:rPr lang="en-US" altLang="el-GR" sz="3200" dirty="0" smtClean="0"/>
              <a:t> </a:t>
            </a:r>
            <a:endParaRPr lang="el-GR" dirty="0"/>
          </a:p>
        </p:txBody>
      </p:sp>
      <p:graphicFrame>
        <p:nvGraphicFramePr>
          <p:cNvPr id="124931" name="Object 3"/>
          <p:cNvGraphicFramePr>
            <a:graphicFrameLocks noGrp="1" noChangeAspect="1"/>
          </p:cNvGraphicFramePr>
          <p:nvPr>
            <p:ph idx="1"/>
          </p:nvPr>
        </p:nvGraphicFramePr>
        <p:xfrm>
          <a:off x="1014413" y="1196975"/>
          <a:ext cx="7115175" cy="5040313"/>
        </p:xfrm>
        <a:graphic>
          <a:graphicData uri="http://schemas.openxmlformats.org/presentationml/2006/ole">
            <mc:AlternateContent xmlns:mc="http://schemas.openxmlformats.org/markup-compatibility/2006">
              <mc:Choice xmlns:v="urn:schemas-microsoft-com:vml" Requires="v">
                <p:oleObj spid="_x0000_s1055" name="Visio" r:id="rId3" imgW="10738714" imgH="7606727" progId="Visio.Drawing.11">
                  <p:embed/>
                </p:oleObj>
              </mc:Choice>
              <mc:Fallback>
                <p:oleObj name="Visio" r:id="rId3" imgW="10738714" imgH="760672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3" y="1196975"/>
                        <a:ext cx="7115175" cy="504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3701845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nSpc>
                <a:spcPct val="130000"/>
              </a:lnSpc>
            </a:pPr>
            <a:r>
              <a:rPr lang="en-US" dirty="0"/>
              <a:t>“Pieta” 17th </a:t>
            </a:r>
            <a:r>
              <a:rPr lang="en-US" dirty="0" smtClean="0"/>
              <a:t>century</a:t>
            </a:r>
            <a:r>
              <a:rPr lang="el-GR" dirty="0" smtClean="0"/>
              <a:t> </a:t>
            </a:r>
            <a:r>
              <a:rPr lang="el-GR" sz="3200" b="0" dirty="0" smtClean="0">
                <a:solidFill>
                  <a:prstClr val="black"/>
                </a:solidFill>
              </a:rPr>
              <a:t>(</a:t>
            </a:r>
            <a:r>
              <a:rPr lang="el-GR" sz="3200" b="0" dirty="0" smtClean="0">
                <a:solidFill>
                  <a:prstClr val="black"/>
                </a:solidFill>
              </a:rPr>
              <a:t>3</a:t>
            </a:r>
            <a:r>
              <a:rPr lang="en-US" sz="3200" b="0" dirty="0" smtClean="0">
                <a:solidFill>
                  <a:prstClr val="black"/>
                </a:solidFill>
              </a:rPr>
              <a:t>/</a:t>
            </a:r>
            <a:r>
              <a:rPr lang="el-GR" sz="3200" b="0" dirty="0" smtClean="0">
                <a:solidFill>
                  <a:prstClr val="black"/>
                </a:solidFill>
              </a:rPr>
              <a:t>3</a:t>
            </a:r>
            <a:r>
              <a:rPr lang="el-GR" sz="3200" b="0" dirty="0" smtClean="0">
                <a:solidFill>
                  <a:prstClr val="black"/>
                </a:solidFill>
              </a:rPr>
              <a:t>)</a:t>
            </a:r>
            <a:endParaRPr lang="el-GR" altLang="el-GR" sz="7200" dirty="0"/>
          </a:p>
        </p:txBody>
      </p:sp>
      <p:sp>
        <p:nvSpPr>
          <p:cNvPr id="34824" name="Rectangle 8"/>
          <p:cNvSpPr>
            <a:spLocks noChangeArrowheads="1"/>
          </p:cNvSpPr>
          <p:nvPr/>
        </p:nvSpPr>
        <p:spPr bwMode="auto">
          <a:xfrm>
            <a:off x="1714500" y="2624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34823" name="Picture 7"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87" y="1604752"/>
            <a:ext cx="8922826" cy="2513496"/>
          </a:xfrm>
          <a:prstGeom prst="rect">
            <a:avLst/>
          </a:prstGeom>
          <a:noFill/>
          <a:extLst>
            <a:ext uri="{909E8E84-426E-40DD-AFC4-6F175D3DCCD1}">
              <a14:hiddenFill xmlns:a14="http://schemas.microsoft.com/office/drawing/2010/main">
                <a:solidFill>
                  <a:srgbClr val="FFFFFF"/>
                </a:solidFill>
              </a14:hiddenFill>
            </a:ext>
          </a:extLst>
        </p:spPr>
      </p:pic>
      <p:sp>
        <p:nvSpPr>
          <p:cNvPr id="34825" name="Text Box 9"/>
          <p:cNvSpPr txBox="1">
            <a:spLocks noChangeArrowheads="1"/>
          </p:cNvSpPr>
          <p:nvPr/>
        </p:nvSpPr>
        <p:spPr bwMode="auto">
          <a:xfrm>
            <a:off x="110587" y="4118248"/>
            <a:ext cx="3275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l-GR" sz="2000" dirty="0">
                <a:latin typeface="+mn-lt"/>
                <a:cs typeface="Times New Roman" pitchFamily="18" charset="0"/>
              </a:rPr>
              <a:t>  Visible </a:t>
            </a:r>
            <a:r>
              <a:rPr lang="en-US" altLang="el-GR" sz="2000" dirty="0" smtClean="0">
                <a:latin typeface="+mn-lt"/>
                <a:cs typeface="Times New Roman" pitchFamily="18" charset="0"/>
              </a:rPr>
              <a:t>reflectogram</a:t>
            </a:r>
            <a:endParaRPr lang="en-GB" altLang="el-GR" sz="2000" dirty="0">
              <a:latin typeface="+mn-lt"/>
              <a:cs typeface="Times New Roman" pitchFamily="18" charset="0"/>
            </a:endParaRPr>
          </a:p>
        </p:txBody>
      </p:sp>
      <p:sp>
        <p:nvSpPr>
          <p:cNvPr id="5" name="Rectangle 4"/>
          <p:cNvSpPr/>
          <p:nvPr/>
        </p:nvSpPr>
        <p:spPr>
          <a:xfrm>
            <a:off x="3358458" y="4110925"/>
            <a:ext cx="3085750" cy="400110"/>
          </a:xfrm>
          <a:prstGeom prst="rect">
            <a:avLst/>
          </a:prstGeom>
        </p:spPr>
        <p:txBody>
          <a:bodyPr wrap="square">
            <a:spAutoFit/>
          </a:bodyPr>
          <a:lstStyle/>
          <a:p>
            <a:pPr algn="ctr"/>
            <a:r>
              <a:rPr lang="en-US" altLang="el-GR" sz="2000" dirty="0">
                <a:latin typeface="+mn-lt"/>
                <a:cs typeface="Times New Roman" pitchFamily="18" charset="0"/>
              </a:rPr>
              <a:t>Infrared reflectogram </a:t>
            </a:r>
            <a:endParaRPr lang="el-GR" sz="2000" dirty="0">
              <a:latin typeface="+mn-lt"/>
            </a:endParaRPr>
          </a:p>
        </p:txBody>
      </p:sp>
      <p:sp>
        <p:nvSpPr>
          <p:cNvPr id="6" name="Rectangle 5"/>
          <p:cNvSpPr/>
          <p:nvPr/>
        </p:nvSpPr>
        <p:spPr>
          <a:xfrm>
            <a:off x="6588224" y="3926259"/>
            <a:ext cx="2445189" cy="400110"/>
          </a:xfrm>
          <a:prstGeom prst="rect">
            <a:avLst/>
          </a:prstGeom>
        </p:spPr>
        <p:txBody>
          <a:bodyPr wrap="square">
            <a:spAutoFit/>
          </a:bodyPr>
          <a:lstStyle/>
          <a:p>
            <a:pPr algn="ctr" eaLnBrk="0" hangingPunct="0">
              <a:spcBef>
                <a:spcPct val="50000"/>
              </a:spcBef>
            </a:pPr>
            <a:r>
              <a:rPr lang="en-US" altLang="el-GR" sz="2000" dirty="0">
                <a:latin typeface="+mn-lt"/>
                <a:cs typeface="Times New Roman" pitchFamily="18" charset="0"/>
              </a:rPr>
              <a:t>Digital processing </a:t>
            </a:r>
            <a:endParaRPr lang="en-GB" altLang="el-GR" sz="2000" dirty="0">
              <a:latin typeface="+mn-lt"/>
              <a:cs typeface="Times New Roman" pitchFamily="18" charset="0"/>
            </a:endParaRPr>
          </a:p>
        </p:txBody>
      </p:sp>
      <p:sp>
        <p:nvSpPr>
          <p:cNvPr id="8" name="Rectangle 7"/>
          <p:cNvSpPr/>
          <p:nvPr/>
        </p:nvSpPr>
        <p:spPr>
          <a:xfrm>
            <a:off x="3239852" y="5157192"/>
            <a:ext cx="2664296" cy="461665"/>
          </a:xfrm>
          <a:prstGeom prst="rect">
            <a:avLst/>
          </a:prstGeom>
        </p:spPr>
        <p:txBody>
          <a:bodyPr wrap="square">
            <a:spAutoFit/>
          </a:bodyPr>
          <a:lstStyle/>
          <a:p>
            <a:r>
              <a:rPr lang="en-GB" sz="1200" dirty="0" smtClean="0">
                <a:solidFill>
                  <a:schemeClr val="tx1">
                    <a:lumMod val="75000"/>
                    <a:lumOff val="25000"/>
                  </a:schemeClr>
                </a:solidFill>
                <a:latin typeface="+mn-lt"/>
              </a:rPr>
              <a:t>Pietà, 17th century, Athens</a:t>
            </a:r>
            <a:r>
              <a:rPr lang="en-GB" sz="1200" dirty="0">
                <a:solidFill>
                  <a:schemeClr val="tx1">
                    <a:lumMod val="75000"/>
                    <a:lumOff val="25000"/>
                  </a:schemeClr>
                </a:solidFill>
                <a:latin typeface="+mn-lt"/>
              </a:rPr>
              <a:t>. Byzantine and Christian </a:t>
            </a:r>
            <a:r>
              <a:rPr lang="en-GB" sz="1200" dirty="0" smtClean="0">
                <a:solidFill>
                  <a:schemeClr val="tx1">
                    <a:lumMod val="75000"/>
                    <a:lumOff val="25000"/>
                  </a:schemeClr>
                </a:solidFill>
                <a:latin typeface="+mn-lt"/>
              </a:rPr>
              <a:t>Museum,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517-</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447</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5503745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6"/>
          <p:cNvSpPr>
            <a:spLocks noGrp="1"/>
          </p:cNvSpPr>
          <p:nvPr>
            <p:ph type="ctrTitle"/>
          </p:nvPr>
        </p:nvSpPr>
        <p:spPr/>
        <p:txBody>
          <a:bodyPr/>
          <a:lstStyle/>
          <a:p>
            <a:r>
              <a:rPr lang="el-GR" altLang="el-GR" dirty="0" smtClean="0"/>
              <a:t>Τέλος Ενότητας</a:t>
            </a:r>
          </a:p>
        </p:txBody>
      </p:sp>
      <p:sp>
        <p:nvSpPr>
          <p:cNvPr id="35843" name="Υπότιτλος 7"/>
          <p:cNvSpPr>
            <a:spLocks noGrp="1"/>
          </p:cNvSpPr>
          <p:nvPr>
            <p:ph type="subTitle" idx="1"/>
          </p:nvPr>
        </p:nvSpPr>
        <p:spPr/>
        <p:txBody>
          <a:bodyPr/>
          <a:lstStyle/>
          <a:p>
            <a:endParaRPr lang="el-GR" altLang="el-GR" dirty="0" smtClean="0"/>
          </a:p>
        </p:txBody>
      </p:sp>
      <p:grpSp>
        <p:nvGrpSpPr>
          <p:cNvPr id="35844" name="Group 1"/>
          <p:cNvGrpSpPr>
            <a:grpSpLocks/>
          </p:cNvGrpSpPr>
          <p:nvPr/>
        </p:nvGrpSpPr>
        <p:grpSpPr bwMode="auto">
          <a:xfrm>
            <a:off x="1766888" y="5834063"/>
            <a:ext cx="5610225" cy="847725"/>
            <a:chOff x="1838952" y="5833725"/>
            <a:chExt cx="5608735" cy="847725"/>
          </a:xfrm>
        </p:grpSpPr>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308947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p:txBody>
          <a:bodyPr/>
          <a:lstStyle/>
          <a:p>
            <a:r>
              <a:rPr lang="el-GR" altLang="el-GR" sz="4400" dirty="0" smtClean="0"/>
              <a:t>Σημειώματα</a:t>
            </a:r>
          </a:p>
        </p:txBody>
      </p:sp>
      <p:sp>
        <p:nvSpPr>
          <p:cNvPr id="36867" name="Subtitle 1"/>
          <p:cNvSpPr>
            <a:spLocks noGrp="1"/>
          </p:cNvSpPr>
          <p:nvPr>
            <p:ph type="subTitle" idx="1"/>
          </p:nvPr>
        </p:nvSpPr>
        <p:spPr/>
        <p:txBody>
          <a:bodyPr/>
          <a:lstStyle/>
          <a:p>
            <a:endParaRPr lang="el-GR" altLang="el-GR" dirty="0" smtClean="0"/>
          </a:p>
        </p:txBody>
      </p:sp>
    </p:spTree>
    <p:extLst>
      <p:ext uri="{BB962C8B-B14F-4D97-AF65-F5344CB8AC3E}">
        <p14:creationId xmlns:p14="http://schemas.microsoft.com/office/powerpoint/2010/main" val="17520432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l-GR" altLang="el-GR" dirty="0" smtClean="0"/>
              <a:t>Σημείωμα Αναφοράς</a:t>
            </a:r>
          </a:p>
        </p:txBody>
      </p:sp>
      <p:sp>
        <p:nvSpPr>
          <p:cNvPr id="3" name="Content Placeholder 2"/>
          <p:cNvSpPr>
            <a:spLocks noGrp="1"/>
          </p:cNvSpPr>
          <p:nvPr>
            <p:ph idx="1"/>
          </p:nvPr>
        </p:nvSpPr>
        <p:spPr/>
        <p:txBody>
          <a:bodyPr>
            <a:normAutofit/>
          </a:bodyPr>
          <a:lstStyle/>
          <a:p>
            <a:pPr marL="0" indent="0">
              <a:buNone/>
              <a:defRPr/>
            </a:pPr>
            <a:r>
              <a:rPr lang="el-GR" sz="2000" dirty="0" smtClean="0"/>
              <a:t>Copyright Τεχνολογικό Εκπαιδευτικό Ίδρυμα Αθήνας</a:t>
            </a:r>
            <a:r>
              <a:rPr lang="en-US" sz="2000" dirty="0" smtClean="0"/>
              <a:t>, </a:t>
            </a:r>
            <a:r>
              <a:rPr lang="el-GR" sz="2000" dirty="0"/>
              <a:t>Αθηνά Αλεξοπούλου 2014. Αθηνά Αλεξοπούλου. «Φυσικοχημικές Μέθοδοι Διάγνωσης - Τεκμηρίωσης. Ενότητα </a:t>
            </a:r>
            <a:r>
              <a:rPr lang="el-GR" sz="2000" dirty="0" smtClean="0"/>
              <a:t>1</a:t>
            </a:r>
            <a:r>
              <a:rPr lang="en-US" sz="2000" dirty="0" smtClean="0"/>
              <a:t>0</a:t>
            </a:r>
            <a:r>
              <a:rPr lang="el-GR" sz="2000" dirty="0" smtClean="0"/>
              <a:t>: </a:t>
            </a:r>
            <a:r>
              <a:rPr lang="el-GR" sz="2000" dirty="0"/>
              <a:t>Μελέτη Περιπτώσεων Ι - Μη καταστρεπτική τεκμηρίωση 12 μεταβυζαντινών εικόνων της συλλογής Λοβέρδου </a:t>
            </a:r>
            <a:r>
              <a:rPr lang="el-GR" sz="2000" dirty="0" smtClean="0"/>
              <a:t>BXM». Έκδοση: 1.0. Αθήνα 2014. Διαθέσιμο από τη δικτυακή διεύθυνση: </a:t>
            </a:r>
            <a:r>
              <a:rPr lang="en-US" sz="2000" dirty="0" smtClean="0">
                <a:hlinkClick r:id="rId3"/>
              </a:rPr>
              <a:t>ocp.teiath.gr</a:t>
            </a:r>
            <a:r>
              <a:rPr lang="el-GR" sz="2000" dirty="0" smtClean="0"/>
              <a:t>.</a:t>
            </a:r>
          </a:p>
          <a:p>
            <a:pPr>
              <a:defRPr/>
            </a:pPr>
            <a:endParaRPr lang="el-GR" sz="2000" dirty="0"/>
          </a:p>
        </p:txBody>
      </p:sp>
    </p:spTree>
    <p:extLst>
      <p:ext uri="{BB962C8B-B14F-4D97-AF65-F5344CB8AC3E}">
        <p14:creationId xmlns:p14="http://schemas.microsoft.com/office/powerpoint/2010/main" val="68748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6870897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3555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l-GR" altLang="el-GR" dirty="0" smtClean="0"/>
              <a:t>Διατήρηση Σημειωμάτων</a:t>
            </a:r>
          </a:p>
        </p:txBody>
      </p:sp>
      <p:sp>
        <p:nvSpPr>
          <p:cNvPr id="3" name="Content Placeholder 2"/>
          <p:cNvSpPr>
            <a:spLocks noGrp="1"/>
          </p:cNvSpPr>
          <p:nvPr>
            <p:ph idx="1"/>
          </p:nvPr>
        </p:nvSpPr>
        <p:spPr/>
        <p:txBody>
          <a:bodyPr>
            <a:normAutofit/>
          </a:bodyPr>
          <a:lstStyle/>
          <a:p>
            <a:pPr marL="0" indent="0">
              <a:buFont typeface="Arial" charset="0"/>
              <a:buNone/>
              <a:defRPr/>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defRP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defRP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defRP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p>
          <a:p>
            <a:pPr marL="0" indent="0">
              <a:buFont typeface="Arial" charset="0"/>
              <a:buNone/>
              <a:defRPr/>
            </a:pPr>
            <a:r>
              <a:rPr lang="el-GR" sz="2400" dirty="0"/>
              <a:t>μαζί με τους συνοδευόμενους υπερσυνδέσμους.</a:t>
            </a:r>
          </a:p>
          <a:p>
            <a:pPr>
              <a:defRPr/>
            </a:pPr>
            <a:endParaRPr lang="el-GR" sz="2000" dirty="0"/>
          </a:p>
        </p:txBody>
      </p:sp>
    </p:spTree>
    <p:extLst>
      <p:ext uri="{BB962C8B-B14F-4D97-AF65-F5344CB8AC3E}">
        <p14:creationId xmlns:p14="http://schemas.microsoft.com/office/powerpoint/2010/main" val="14541385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l-GR" altLang="el-GR" dirty="0" smtClean="0"/>
              <a:t>Σημείωμα Χρήσης Έργων Τρίτων</a:t>
            </a:r>
            <a:r>
              <a:rPr lang="en-US" altLang="el-GR" dirty="0" smtClean="0"/>
              <a:t> </a:t>
            </a:r>
            <a:r>
              <a:rPr lang="en-US" altLang="el-GR" sz="3200" b="0" dirty="0" smtClean="0"/>
              <a:t>(1/2)</a:t>
            </a:r>
            <a:endParaRPr lang="el-GR" altLang="el-GR" sz="3200" b="0" dirty="0" smtClean="0"/>
          </a:p>
        </p:txBody>
      </p:sp>
      <p:sp>
        <p:nvSpPr>
          <p:cNvPr id="3" name="Content Placeholder 2"/>
          <p:cNvSpPr>
            <a:spLocks noGrp="1"/>
          </p:cNvSpPr>
          <p:nvPr>
            <p:ph idx="1"/>
          </p:nvPr>
        </p:nvSpPr>
        <p:spPr/>
        <p:txBody>
          <a:bodyPr>
            <a:noAutofit/>
          </a:bodyPr>
          <a:lstStyle/>
          <a:p>
            <a:pPr marL="0" indent="0">
              <a:buFont typeface="Arial" charset="0"/>
              <a:buNone/>
              <a:defRPr/>
            </a:pPr>
            <a:r>
              <a:rPr lang="el-GR" sz="2000" dirty="0" smtClean="0"/>
              <a:t>Το </a:t>
            </a:r>
            <a:r>
              <a:rPr lang="el-GR" sz="2000" dirty="0"/>
              <a:t>Έργο αυτό κάνει </a:t>
            </a:r>
            <a:r>
              <a:rPr lang="el-GR" sz="2000" dirty="0" smtClean="0"/>
              <a:t>περιεχομένου από τα ακόλουθα έργα:</a:t>
            </a:r>
            <a:endParaRPr lang="el-GR" sz="2000" dirty="0"/>
          </a:p>
          <a:p>
            <a:pPr marL="457200" indent="-457200">
              <a:buFont typeface="+mj-lt"/>
              <a:buAutoNum type="arabicPeriod"/>
              <a:defRPr/>
            </a:pPr>
            <a:r>
              <a:rPr lang="el-GR" sz="2000" dirty="0"/>
              <a:t>Α.Αλεξοπούλου, Κ.Γερακάρη Π.Μαριολοπούλου, Α.Χατζηστυλιανού (2004): «Μεθοδολογία μελέτης φυσικοχημικής τεκμηρίωσης  σε έργα τέχνης»  Ημερίδα «Συντήρηση και Έκθεση Συντηρημένων Έργων» Βυζαντινό και Χριστιανικό Μουσείο.</a:t>
            </a:r>
          </a:p>
          <a:p>
            <a:pPr marL="457200" indent="-457200">
              <a:buFont typeface="+mj-lt"/>
              <a:buAutoNum type="arabicPeriod"/>
              <a:defRPr/>
            </a:pPr>
            <a:r>
              <a:rPr lang="el-GR" sz="2000" dirty="0" smtClean="0"/>
              <a:t>Αλεξοπούλου-Αγοράνου</a:t>
            </a:r>
            <a:r>
              <a:rPr lang="el-GR" sz="2000" dirty="0"/>
              <a:t>, Χρυσουλάκης, </a:t>
            </a:r>
            <a:r>
              <a:rPr lang="en-US" sz="2000" dirty="0"/>
              <a:t>“</a:t>
            </a:r>
            <a:r>
              <a:rPr lang="el-GR" sz="2000" dirty="0"/>
              <a:t>Θετικές Επιστήμες και Έργα Τέχνης</a:t>
            </a:r>
            <a:r>
              <a:rPr lang="en-US" sz="2000" dirty="0"/>
              <a:t>”</a:t>
            </a:r>
            <a:r>
              <a:rPr lang="el-GR" sz="2000" dirty="0"/>
              <a:t>, Εκδόσεις Γκόνη, Αθήνα </a:t>
            </a:r>
            <a:r>
              <a:rPr lang="el-GR" sz="2000" dirty="0" smtClean="0"/>
              <a:t>1993,</a:t>
            </a:r>
            <a:r>
              <a:rPr lang="el-GR" sz="2000" dirty="0"/>
              <a:t> Σχήμα </a:t>
            </a:r>
            <a:r>
              <a:rPr lang="en-US" sz="2000" dirty="0" smtClean="0"/>
              <a:t>IV</a:t>
            </a:r>
            <a:r>
              <a:rPr lang="el-GR" sz="2000" dirty="0" smtClean="0"/>
              <a:t>.</a:t>
            </a:r>
            <a:endParaRPr lang="en-US" sz="2000" dirty="0" smtClean="0"/>
          </a:p>
          <a:p>
            <a:pPr marL="457200" indent="-457200">
              <a:buFont typeface="+mj-lt"/>
              <a:buAutoNum type="arabicPeriod"/>
              <a:defRPr/>
            </a:pPr>
            <a:r>
              <a:rPr lang="en-US" sz="2000" dirty="0"/>
              <a:t>A. Alexopoulou and A-A Kaminari, 2012 “Multispectral imaging documentation of the findings of Tomb I and II at Daphne”   Greek and Roman Musical Studies Volume 1, Issue 1, pp 25 –60, Brill 2013</a:t>
            </a:r>
          </a:p>
          <a:p>
            <a:pPr marL="457200" indent="-457200">
              <a:buFont typeface="+mj-lt"/>
              <a:buAutoNum type="arabicPeriod"/>
              <a:defRPr/>
            </a:pPr>
            <a:r>
              <a:rPr lang="pt-BR" altLang="el-GR" sz="2000" dirty="0" smtClean="0"/>
              <a:t>A.A</a:t>
            </a:r>
            <a:r>
              <a:rPr lang="pt-BR" altLang="el-GR" sz="2000" dirty="0"/>
              <a:t>. Alexopoulou, A-A. </a:t>
            </a:r>
            <a:r>
              <a:rPr lang="en-GB" altLang="el-GR" sz="2000" dirty="0"/>
              <a:t>Kaminari, A. Panagopoulos and E. Poehlmann. 2012, “Multispectral documentation and image processing analysis of the papyrus of Tomb II at Daphne, Greece”  Journal of Archaeological Science,  </a:t>
            </a:r>
            <a:r>
              <a:rPr lang="en-US" altLang="el-GR" sz="2000" dirty="0"/>
              <a:t>Vol.40 Issue 2, February 2013, pp.1242-1249, </a:t>
            </a:r>
            <a:r>
              <a:rPr lang="en-GB" altLang="el-GR" sz="2000" dirty="0"/>
              <a:t>Elsevier Pub</a:t>
            </a:r>
            <a:r>
              <a:rPr lang="en-GB" altLang="el-GR" sz="2000" dirty="0" smtClean="0"/>
              <a:t>.,</a:t>
            </a:r>
          </a:p>
          <a:p>
            <a:pPr marL="0" indent="0">
              <a:buFont typeface="Arial" charset="0"/>
              <a:buNone/>
              <a:defRPr/>
            </a:pPr>
            <a:endParaRPr lang="el-GR" sz="2000" dirty="0"/>
          </a:p>
        </p:txBody>
      </p:sp>
    </p:spTree>
    <p:extLst>
      <p:ext uri="{BB962C8B-B14F-4D97-AF65-F5344CB8AC3E}">
        <p14:creationId xmlns:p14="http://schemas.microsoft.com/office/powerpoint/2010/main" val="28098499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l-GR" altLang="el-GR" dirty="0" smtClean="0"/>
              <a:t>Σημείωμα Χρήσης Έργων Τρίτων</a:t>
            </a:r>
            <a:r>
              <a:rPr lang="en-US" altLang="el-GR" dirty="0" smtClean="0"/>
              <a:t> </a:t>
            </a:r>
            <a:r>
              <a:rPr lang="en-US" altLang="el-GR" sz="3200" b="0" dirty="0" smtClean="0">
                <a:solidFill>
                  <a:prstClr val="black"/>
                </a:solidFill>
              </a:rPr>
              <a:t>(2/2</a:t>
            </a:r>
            <a:r>
              <a:rPr lang="en-US" altLang="el-GR" sz="3200" b="0" dirty="0">
                <a:solidFill>
                  <a:prstClr val="black"/>
                </a:solidFill>
              </a:rPr>
              <a:t>)</a:t>
            </a:r>
            <a:endParaRPr lang="el-GR" altLang="el-GR" dirty="0" smtClean="0"/>
          </a:p>
        </p:txBody>
      </p:sp>
      <p:sp>
        <p:nvSpPr>
          <p:cNvPr id="3" name="Content Placeholder 2"/>
          <p:cNvSpPr>
            <a:spLocks noGrp="1"/>
          </p:cNvSpPr>
          <p:nvPr>
            <p:ph idx="1"/>
          </p:nvPr>
        </p:nvSpPr>
        <p:spPr/>
        <p:txBody>
          <a:bodyPr>
            <a:noAutofit/>
          </a:bodyPr>
          <a:lstStyle/>
          <a:p>
            <a:pPr marL="0" indent="0">
              <a:buFont typeface="Arial" charset="0"/>
              <a:buNone/>
              <a:defRPr/>
            </a:pPr>
            <a:r>
              <a:rPr lang="el-GR" sz="2000" dirty="0" smtClean="0"/>
              <a:t>Το </a:t>
            </a:r>
            <a:r>
              <a:rPr lang="el-GR" sz="2000" dirty="0"/>
              <a:t>Έργο αυτό κάνει </a:t>
            </a:r>
            <a:r>
              <a:rPr lang="el-GR" sz="2000" dirty="0" smtClean="0"/>
              <a:t>περιεχομένου από τα ακόλουθα έργα:</a:t>
            </a:r>
            <a:endParaRPr lang="el-GR" sz="2000" dirty="0"/>
          </a:p>
          <a:p>
            <a:pPr marL="457200" indent="-457200">
              <a:buFont typeface="+mj-lt"/>
              <a:buAutoNum type="arabicPeriod" startAt="5"/>
              <a:defRPr/>
            </a:pPr>
            <a:r>
              <a:rPr lang="el-GR" sz="2000" dirty="0"/>
              <a:t>Α.</a:t>
            </a:r>
            <a:r>
              <a:rPr lang="en-US" sz="2000" dirty="0"/>
              <a:t>Alexopoulou, P.Banou, A.Kaminari, A.Moutsatsou, 2010, «Physicochemical study and documentation of five oil paintings on paper belonging to the National Gallery and Alexandros Soutzos Museum» Scientific  research Program, Technical </a:t>
            </a:r>
            <a:r>
              <a:rPr lang="en-US" sz="2000" dirty="0" smtClean="0"/>
              <a:t>Report</a:t>
            </a:r>
          </a:p>
          <a:p>
            <a:pPr marL="457200" indent="-457200">
              <a:buFont typeface="+mj-lt"/>
              <a:buAutoNum type="arabicPeriod" startAt="5"/>
              <a:defRPr/>
            </a:pPr>
            <a:r>
              <a:rPr lang="en-US" altLang="el-GR" sz="2000" dirty="0"/>
              <a:t>A.Alexopoulou, A.Kaminari, A.Panagopoulos, 2013 ‘Multispectral imaging assisted by image processing: a useful tool for the study of ancient writing and sketches on different substrates’ proceedings of  5th IC-MINDT, </a:t>
            </a:r>
            <a:r>
              <a:rPr lang="en-US" altLang="el-GR" sz="2000" dirty="0" smtClean="0"/>
              <a:t>Athens-Greece</a:t>
            </a:r>
          </a:p>
          <a:p>
            <a:pPr marL="457200" indent="-457200">
              <a:buFont typeface="+mj-lt"/>
              <a:buAutoNum type="arabicPeriod" startAt="5"/>
              <a:defRPr/>
            </a:pPr>
            <a:r>
              <a:rPr lang="en-GB" altLang="el-GR" sz="2000" dirty="0"/>
              <a:t>A.Alexopoulou, 2004: “Comparative study of 12 icons of the Loverdos’ Collection” in the CD-ROM titled “DiARTgnosis: Study of European religious painting”  Byzantine and Christian Museum, Edited by University of Westminster</a:t>
            </a:r>
            <a:endParaRPr lang="el-GR" altLang="el-GR" sz="2000" dirty="0"/>
          </a:p>
          <a:p>
            <a:pPr marL="457200" indent="-457200">
              <a:buFont typeface="+mj-lt"/>
              <a:buAutoNum type="arabicPeriod" startAt="5"/>
              <a:defRPr/>
            </a:pPr>
            <a:r>
              <a:rPr lang="en-US" sz="2000" dirty="0" smtClean="0"/>
              <a:t>Xiao </a:t>
            </a:r>
            <a:r>
              <a:rPr lang="en-US" sz="2000" dirty="0"/>
              <a:t>D. He, Kenneth E. Torrance, François X. Sillion, and Donald P. Greenberg. 1991. </a:t>
            </a:r>
            <a:r>
              <a:rPr lang="en-US" sz="2000" dirty="0">
                <a:hlinkClick r:id="rId3"/>
              </a:rPr>
              <a:t>A comprehensive physical model for light reflection</a:t>
            </a:r>
            <a:r>
              <a:rPr lang="en-US" sz="2000" dirty="0"/>
              <a:t>. </a:t>
            </a:r>
            <a:r>
              <a:rPr lang="en-US" sz="2000" i="1" dirty="0"/>
              <a:t>SIGGRAPH Comput. Graph.</a:t>
            </a:r>
            <a:r>
              <a:rPr lang="en-US" sz="2000" dirty="0"/>
              <a:t> 25, 4 (July 1991), 175-186. DOI=10.1145/127719.122738, </a:t>
            </a:r>
            <a:r>
              <a:rPr lang="el-GR" sz="2000" dirty="0"/>
              <a:t>Σχήμα 1.</a:t>
            </a:r>
            <a:endParaRPr lang="en-US" sz="2000" dirty="0"/>
          </a:p>
          <a:p>
            <a:pPr marL="457200" indent="-457200">
              <a:buFont typeface="+mj-lt"/>
              <a:buAutoNum type="arabicPeriod" startAt="5"/>
              <a:defRPr/>
            </a:pPr>
            <a:endParaRPr lang="en-US" sz="2000" dirty="0"/>
          </a:p>
        </p:txBody>
      </p:sp>
    </p:spTree>
    <p:extLst>
      <p:ext uri="{BB962C8B-B14F-4D97-AF65-F5344CB8AC3E}">
        <p14:creationId xmlns:p14="http://schemas.microsoft.com/office/powerpoint/2010/main" val="3430889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l-GR" altLang="el-GR" dirty="0" smtClean="0"/>
              <a:t>Χρηματοδότηση</a:t>
            </a:r>
          </a:p>
        </p:txBody>
      </p:sp>
      <p:sp>
        <p:nvSpPr>
          <p:cNvPr id="41987" name="Content Placeholder 2"/>
          <p:cNvSpPr>
            <a:spLocks noGrp="1"/>
          </p:cNvSpPr>
          <p:nvPr>
            <p:ph idx="1"/>
          </p:nvPr>
        </p:nvSpPr>
        <p:spPr>
          <a:xfrm>
            <a:off x="457200" y="1341438"/>
            <a:ext cx="8229600" cy="4525962"/>
          </a:xfrm>
        </p:spPr>
        <p:txBody>
          <a:bodyPr/>
          <a:lstStyle/>
          <a:p>
            <a:r>
              <a:rPr lang="el-GR" altLang="el-GR" sz="2000" dirty="0" smtClean="0"/>
              <a:t>Το παρόν εκπαιδευτικό υλικό έχει αναπτυχθεί στ</a:t>
            </a:r>
            <a:r>
              <a:rPr lang="en-US" altLang="el-GR" sz="2000" dirty="0" smtClean="0"/>
              <a:t>o</a:t>
            </a:r>
            <a:r>
              <a:rPr lang="el-GR" altLang="el-GR" sz="2000" dirty="0" smtClean="0"/>
              <a:t> πλαίσι</a:t>
            </a:r>
            <a:r>
              <a:rPr lang="en-US" altLang="el-GR" sz="2000" dirty="0" smtClean="0"/>
              <a:t>o</a:t>
            </a:r>
            <a:r>
              <a:rPr lang="el-GR" altLang="el-GR" sz="2000" dirty="0" smtClean="0"/>
              <a:t> του εκπαιδευτικού έργου του διδάσκοντα.</a:t>
            </a:r>
            <a:endParaRPr lang="en-US" altLang="el-GR" sz="2000" dirty="0" smtClean="0"/>
          </a:p>
          <a:p>
            <a:r>
              <a:rPr lang="el-GR" altLang="el-GR" sz="2000" dirty="0" smtClean="0"/>
              <a:t>Το έργο «</a:t>
            </a:r>
            <a:r>
              <a:rPr lang="el-GR" altLang="el-GR" sz="2000" b="1" dirty="0" smtClean="0"/>
              <a:t>Ανοικτά Ακαδημαϊκά Μαθήματα στο Πανεπιστήμιο Αθηνών</a:t>
            </a:r>
            <a:r>
              <a:rPr lang="el-GR" altLang="el-GR" sz="2000" dirty="0" smtClean="0"/>
              <a:t>» έχει χρηματοδοτήσει μόνο την αναδιαμόρφωση του εκπαιδευτικού υλικού. </a:t>
            </a:r>
            <a:endParaRPr lang="en-US" altLang="el-GR" sz="2000" dirty="0" smtClean="0"/>
          </a:p>
          <a:p>
            <a:r>
              <a:rPr lang="el-GR" alt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41988"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993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normAutofit fontScale="90000"/>
          </a:bodyPr>
          <a:lstStyle/>
          <a:p>
            <a:r>
              <a:rPr lang="en-GB" altLang="el-GR" sz="3600" dirty="0" smtClean="0"/>
              <a:t>Information </a:t>
            </a:r>
            <a:r>
              <a:rPr lang="en-GB" altLang="el-GR" sz="3600" dirty="0"/>
              <a:t>collected using the non</a:t>
            </a:r>
            <a:r>
              <a:rPr lang="en-GB" altLang="el-GR" sz="3600" b="1" dirty="0"/>
              <a:t> </a:t>
            </a:r>
            <a:r>
              <a:rPr lang="en-GB" altLang="el-GR" sz="3600" dirty="0"/>
              <a:t>destructive methods</a:t>
            </a:r>
            <a:r>
              <a:rPr lang="el-GR" altLang="el-GR" sz="3600" dirty="0"/>
              <a:t> </a:t>
            </a:r>
            <a:r>
              <a:rPr lang="en-GB" altLang="el-GR" sz="3600" dirty="0"/>
              <a:t>is related to:</a:t>
            </a:r>
            <a:endParaRPr lang="el-GR" altLang="el-GR" sz="3600" dirty="0"/>
          </a:p>
        </p:txBody>
      </p:sp>
      <p:sp>
        <p:nvSpPr>
          <p:cNvPr id="131075" name="Rectangle 3"/>
          <p:cNvSpPr>
            <a:spLocks noGrp="1" noChangeArrowheads="1"/>
          </p:cNvSpPr>
          <p:nvPr>
            <p:ph idx="1"/>
          </p:nvPr>
        </p:nvSpPr>
        <p:spPr/>
        <p:txBody>
          <a:bodyPr/>
          <a:lstStyle/>
          <a:p>
            <a:r>
              <a:rPr lang="en-GB" altLang="el-GR" sz="2800" dirty="0" smtClean="0"/>
              <a:t> </a:t>
            </a:r>
            <a:r>
              <a:rPr lang="en-GB" altLang="el-GR" sz="2800" dirty="0"/>
              <a:t>The documentation of the state of    </a:t>
            </a:r>
          </a:p>
          <a:p>
            <a:pPr>
              <a:buFont typeface="Wingdings" pitchFamily="2" charset="2"/>
              <a:buNone/>
            </a:pPr>
            <a:r>
              <a:rPr lang="en-GB" altLang="el-GR" sz="2800" dirty="0"/>
              <a:t>	 preservation / conservation</a:t>
            </a:r>
            <a:endParaRPr lang="el-GR" altLang="el-GR" sz="2800" b="1" dirty="0"/>
          </a:p>
          <a:p>
            <a:r>
              <a:rPr lang="en-GB" altLang="el-GR" sz="2800" dirty="0"/>
              <a:t> The characterization of the materials,</a:t>
            </a:r>
          </a:p>
          <a:p>
            <a:r>
              <a:rPr lang="en-GB" altLang="el-GR" sz="2800" dirty="0"/>
              <a:t> The construction technique,</a:t>
            </a:r>
          </a:p>
          <a:p>
            <a:r>
              <a:rPr lang="en-GB" altLang="el-GR" sz="2800" dirty="0"/>
              <a:t> Dating and </a:t>
            </a:r>
          </a:p>
          <a:p>
            <a:r>
              <a:rPr lang="en-GB" altLang="el-GR" sz="2800" dirty="0"/>
              <a:t> Authenticity</a:t>
            </a:r>
            <a:endParaRPr lang="el-GR" altLang="el-GR" sz="2800" dirty="0"/>
          </a:p>
        </p:txBody>
      </p:sp>
    </p:spTree>
    <p:extLst>
      <p:ext uri="{BB962C8B-B14F-4D97-AF65-F5344CB8AC3E}">
        <p14:creationId xmlns:p14="http://schemas.microsoft.com/office/powerpoint/2010/main" val="3113255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GB" altLang="el-GR" dirty="0"/>
              <a:t>Different types of damages </a:t>
            </a:r>
            <a:endParaRPr lang="el-GR" altLang="el-GR" dirty="0"/>
          </a:p>
        </p:txBody>
      </p:sp>
      <p:sp>
        <p:nvSpPr>
          <p:cNvPr id="132099" name="Rectangle 3"/>
          <p:cNvSpPr>
            <a:spLocks noGrp="1" noChangeArrowheads="1"/>
          </p:cNvSpPr>
          <p:nvPr>
            <p:ph idx="1"/>
          </p:nvPr>
        </p:nvSpPr>
        <p:spPr/>
        <p:txBody>
          <a:bodyPr/>
          <a:lstStyle/>
          <a:p>
            <a:pPr>
              <a:lnSpc>
                <a:spcPct val="80000"/>
              </a:lnSpc>
            </a:pPr>
            <a:r>
              <a:rPr lang="en-GB" altLang="el-GR" sz="2400" b="1" dirty="0">
                <a:solidFill>
                  <a:srgbClr val="004B82"/>
                </a:solidFill>
              </a:rPr>
              <a:t>Damages of the varnish layer</a:t>
            </a:r>
            <a:r>
              <a:rPr lang="en-GB" altLang="el-GR" sz="1800" b="1" dirty="0"/>
              <a:t>:</a:t>
            </a:r>
            <a:r>
              <a:rPr lang="en-GB" altLang="el-GR" sz="2400" dirty="0"/>
              <a:t> </a:t>
            </a:r>
            <a:r>
              <a:rPr lang="en-GB" altLang="el-GR" sz="1800" dirty="0"/>
              <a:t>Cracking, drops, embrittlement, blooming, oxidation, shrinkage, incongruity </a:t>
            </a:r>
          </a:p>
          <a:p>
            <a:pPr>
              <a:lnSpc>
                <a:spcPct val="80000"/>
              </a:lnSpc>
            </a:pPr>
            <a:endParaRPr lang="en-US" altLang="el-GR" sz="1800" dirty="0"/>
          </a:p>
          <a:p>
            <a:pPr>
              <a:lnSpc>
                <a:spcPct val="80000"/>
              </a:lnSpc>
            </a:pPr>
            <a:r>
              <a:rPr lang="en-GB" altLang="el-GR" sz="2400" b="1" dirty="0">
                <a:solidFill>
                  <a:srgbClr val="004B82"/>
                </a:solidFill>
              </a:rPr>
              <a:t>Damages of the paint layer</a:t>
            </a:r>
            <a:r>
              <a:rPr lang="en-GB" altLang="el-GR" sz="1800" b="1" dirty="0"/>
              <a:t>: </a:t>
            </a:r>
            <a:r>
              <a:rPr lang="en-GB" altLang="el-GR" sz="1800" dirty="0"/>
              <a:t>Cracking, losses, drops, detachment and bulges, weakening, fading. </a:t>
            </a:r>
          </a:p>
          <a:p>
            <a:pPr>
              <a:lnSpc>
                <a:spcPct val="80000"/>
              </a:lnSpc>
            </a:pPr>
            <a:endParaRPr lang="en-US" altLang="el-GR" sz="1800" dirty="0"/>
          </a:p>
          <a:p>
            <a:pPr>
              <a:lnSpc>
                <a:spcPct val="80000"/>
              </a:lnSpc>
            </a:pPr>
            <a:r>
              <a:rPr lang="en-GB" altLang="el-GR" sz="2400" b="1" dirty="0">
                <a:solidFill>
                  <a:srgbClr val="004B82"/>
                </a:solidFill>
              </a:rPr>
              <a:t>Damages of the preparation layer</a:t>
            </a:r>
            <a:r>
              <a:rPr lang="en-GB" altLang="el-GR" sz="1800" b="1" dirty="0"/>
              <a:t>:</a:t>
            </a:r>
            <a:r>
              <a:rPr lang="en-GB" altLang="el-GR" sz="2400" dirty="0"/>
              <a:t> </a:t>
            </a:r>
            <a:r>
              <a:rPr lang="en-GB" altLang="el-GR" sz="1800" dirty="0"/>
              <a:t>Cracking, losses, weakening and pulverization</a:t>
            </a:r>
          </a:p>
          <a:p>
            <a:pPr>
              <a:lnSpc>
                <a:spcPct val="80000"/>
              </a:lnSpc>
            </a:pPr>
            <a:endParaRPr lang="en-US" altLang="el-GR" sz="1800" dirty="0"/>
          </a:p>
          <a:p>
            <a:pPr>
              <a:lnSpc>
                <a:spcPct val="80000"/>
              </a:lnSpc>
            </a:pPr>
            <a:r>
              <a:rPr lang="en-GB" altLang="el-GR" sz="2400" b="1" dirty="0">
                <a:solidFill>
                  <a:srgbClr val="004B82"/>
                </a:solidFill>
              </a:rPr>
              <a:t>Damages of the textile support</a:t>
            </a:r>
            <a:r>
              <a:rPr lang="en-GB" altLang="el-GR" sz="2400" dirty="0"/>
              <a:t>: </a:t>
            </a:r>
            <a:r>
              <a:rPr lang="en-GB" altLang="el-GR" sz="1800" dirty="0"/>
              <a:t>Weakening due to the wooden support’s humidity</a:t>
            </a:r>
            <a:r>
              <a:rPr lang="en-GB" altLang="el-GR" sz="2400" dirty="0"/>
              <a:t>.</a:t>
            </a:r>
          </a:p>
          <a:p>
            <a:pPr>
              <a:lnSpc>
                <a:spcPct val="80000"/>
              </a:lnSpc>
            </a:pPr>
            <a:endParaRPr lang="en-US" altLang="el-GR" sz="2400" dirty="0"/>
          </a:p>
          <a:p>
            <a:pPr>
              <a:lnSpc>
                <a:spcPct val="80000"/>
              </a:lnSpc>
            </a:pPr>
            <a:r>
              <a:rPr lang="en-GB" altLang="el-GR" sz="2400" b="1" dirty="0">
                <a:solidFill>
                  <a:srgbClr val="004B82"/>
                </a:solidFill>
              </a:rPr>
              <a:t>Damages of the wooden support</a:t>
            </a:r>
            <a:r>
              <a:rPr lang="en-GB" altLang="el-GR" sz="2400" dirty="0"/>
              <a:t>: </a:t>
            </a:r>
            <a:r>
              <a:rPr lang="en-GB" altLang="el-GR" sz="1800" dirty="0"/>
              <a:t>Losses of wood, cracks, knots, damages due to the presence of nails, damages which are caused by the assembly of pieces of wood, damages which are due to the presence of micro organisms.</a:t>
            </a:r>
            <a:endParaRPr lang="el-GR" altLang="el-GR" sz="1800" dirty="0"/>
          </a:p>
        </p:txBody>
      </p:sp>
    </p:spTree>
    <p:extLst>
      <p:ext uri="{BB962C8B-B14F-4D97-AF65-F5344CB8AC3E}">
        <p14:creationId xmlns:p14="http://schemas.microsoft.com/office/powerpoint/2010/main" val="4111893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p:txBody>
          <a:bodyPr/>
          <a:lstStyle/>
          <a:p>
            <a:r>
              <a:rPr lang="en-GB" altLang="el-GR" b="1" dirty="0"/>
              <a:t>Cases of damages recorded</a:t>
            </a:r>
            <a:r>
              <a:rPr lang="en-GB" altLang="el-GR" dirty="0"/>
              <a:t> </a:t>
            </a:r>
            <a:endParaRPr lang="el-GR" altLang="el-GR" dirty="0"/>
          </a:p>
        </p:txBody>
      </p:sp>
      <p:sp>
        <p:nvSpPr>
          <p:cNvPr id="133123" name="Rectangle 3"/>
          <p:cNvSpPr>
            <a:spLocks noGrp="1" noChangeArrowheads="1"/>
          </p:cNvSpPr>
          <p:nvPr>
            <p:ph type="subTitle" idx="1"/>
          </p:nvPr>
        </p:nvSpPr>
        <p:spPr/>
        <p:txBody>
          <a:bodyPr/>
          <a:lstStyle/>
          <a:p>
            <a:endParaRPr lang="en-GB" altLang="el-GR" b="1" dirty="0"/>
          </a:p>
          <a:p>
            <a:endParaRPr lang="en-GB" altLang="el-GR" sz="4000" b="1" dirty="0">
              <a:solidFill>
                <a:schemeClr val="hlink"/>
              </a:solidFill>
            </a:endParaRPr>
          </a:p>
        </p:txBody>
      </p:sp>
    </p:spTree>
    <p:extLst>
      <p:ext uri="{BB962C8B-B14F-4D97-AF65-F5344CB8AC3E}">
        <p14:creationId xmlns:p14="http://schemas.microsoft.com/office/powerpoint/2010/main" val="870936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ext Box 8"/>
          <p:cNvSpPr txBox="1">
            <a:spLocks noChangeArrowheads="1"/>
          </p:cNvSpPr>
          <p:nvPr/>
        </p:nvSpPr>
        <p:spPr bwMode="auto">
          <a:xfrm>
            <a:off x="1447800" y="6172200"/>
            <a:ext cx="1752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endParaRPr lang="el-GR" altLang="el-GR" sz="1000" dirty="0">
              <a:latin typeface="Times New Roman" pitchFamily="18" charset="0"/>
            </a:endParaRPr>
          </a:p>
        </p:txBody>
      </p:sp>
      <p:sp>
        <p:nvSpPr>
          <p:cNvPr id="29705" name="Text Box 9"/>
          <p:cNvSpPr txBox="1">
            <a:spLocks noChangeArrowheads="1"/>
          </p:cNvSpPr>
          <p:nvPr/>
        </p:nvSpPr>
        <p:spPr bwMode="auto">
          <a:xfrm>
            <a:off x="4648200" y="5943600"/>
            <a:ext cx="2133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endParaRPr lang="el-GR" altLang="el-GR" sz="1000" dirty="0">
              <a:latin typeface="Times New Roman" pitchFamily="18" charset="0"/>
            </a:endParaRPr>
          </a:p>
        </p:txBody>
      </p:sp>
      <p:sp>
        <p:nvSpPr>
          <p:cNvPr id="29706" name="Text Box 10"/>
          <p:cNvSpPr txBox="1">
            <a:spLocks noChangeArrowheads="1"/>
          </p:cNvSpPr>
          <p:nvPr/>
        </p:nvSpPr>
        <p:spPr bwMode="auto">
          <a:xfrm>
            <a:off x="2086250" y="601284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n-US" altLang="el-GR" sz="2000" dirty="0">
                <a:latin typeface="+mn-lt"/>
              </a:rPr>
              <a:t>Visible photo </a:t>
            </a:r>
            <a:endParaRPr lang="el-GR" altLang="el-GR" sz="2000" dirty="0">
              <a:latin typeface="+mn-lt"/>
            </a:endParaRPr>
          </a:p>
        </p:txBody>
      </p:sp>
      <p:sp>
        <p:nvSpPr>
          <p:cNvPr id="29707" name="Text Box 11"/>
          <p:cNvSpPr txBox="1">
            <a:spLocks noChangeArrowheads="1"/>
          </p:cNvSpPr>
          <p:nvPr/>
        </p:nvSpPr>
        <p:spPr bwMode="auto">
          <a:xfrm>
            <a:off x="4976486" y="6019800"/>
            <a:ext cx="2700486" cy="42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n-US" altLang="el-GR" sz="2000" dirty="0">
                <a:latin typeface="+mn-lt"/>
              </a:rPr>
              <a:t>Ultraviolet reflection</a:t>
            </a:r>
            <a:endParaRPr lang="el-GR" altLang="el-GR" sz="2000" dirty="0">
              <a:latin typeface="+mn-lt"/>
            </a:endParaRPr>
          </a:p>
        </p:txBody>
      </p:sp>
      <p:pic>
        <p:nvPicPr>
          <p:cNvPr id="29710" name="Picture 14"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t="4959" r="3406"/>
          <a:stretch/>
        </p:blipFill>
        <p:spPr bwMode="auto">
          <a:xfrm>
            <a:off x="1208447" y="1131920"/>
            <a:ext cx="6727107" cy="48552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Cracking of the </a:t>
            </a:r>
            <a:r>
              <a:rPr lang="en-US" dirty="0" smtClean="0"/>
              <a:t>varnish </a:t>
            </a:r>
            <a:r>
              <a:rPr lang="en-US" sz="3200" b="0" dirty="0" smtClean="0"/>
              <a:t>(</a:t>
            </a:r>
            <a:r>
              <a:rPr lang="en-US" sz="3200" b="0" dirty="0" smtClean="0"/>
              <a:t>1/ </a:t>
            </a:r>
            <a:r>
              <a:rPr lang="el-GR" sz="3200" b="0" dirty="0" smtClean="0"/>
              <a:t>3</a:t>
            </a:r>
            <a:r>
              <a:rPr lang="el-GR" sz="3200" b="0" dirty="0" smtClean="0"/>
              <a:t>)</a:t>
            </a:r>
            <a:endParaRPr lang="el-GR" sz="3200" b="0" dirty="0"/>
          </a:p>
        </p:txBody>
      </p:sp>
      <p:sp>
        <p:nvSpPr>
          <p:cNvPr id="3" name="Rectangle 2"/>
          <p:cNvSpPr/>
          <p:nvPr/>
        </p:nvSpPr>
        <p:spPr>
          <a:xfrm>
            <a:off x="2362200" y="6378285"/>
            <a:ext cx="4572000" cy="461665"/>
          </a:xfrm>
          <a:prstGeom prst="rect">
            <a:avLst/>
          </a:prstGeom>
        </p:spPr>
        <p:txBody>
          <a:bodyPr>
            <a:spAutoFit/>
          </a:bodyPr>
          <a:lstStyle/>
          <a:p>
            <a:pPr algn="ctr"/>
            <a:r>
              <a:rPr lang="en-US" sz="1200" dirty="0">
                <a:solidFill>
                  <a:schemeClr val="tx1">
                    <a:lumMod val="75000"/>
                    <a:lumOff val="25000"/>
                  </a:schemeClr>
                </a:solidFill>
                <a:latin typeface="+mn-lt"/>
              </a:rPr>
              <a:t>Detail: Descend into Hell, End of the 16th  century, Athens, Byzantine and Christian Museum, Λ. 317-Σ.Λ. 269</a:t>
            </a:r>
          </a:p>
        </p:txBody>
      </p:sp>
    </p:spTree>
    <p:extLst>
      <p:ext uri="{BB962C8B-B14F-4D97-AF65-F5344CB8AC3E}">
        <p14:creationId xmlns:p14="http://schemas.microsoft.com/office/powerpoint/2010/main" val="2249411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a:bodyPr>
          <a:lstStyle/>
          <a:p>
            <a:r>
              <a:rPr lang="en-US" altLang="el-GR" dirty="0">
                <a:effectLst/>
              </a:rPr>
              <a:t>Cracking of the </a:t>
            </a:r>
            <a:r>
              <a:rPr lang="en-US" altLang="el-GR" dirty="0" smtClean="0">
                <a:effectLst/>
              </a:rPr>
              <a:t>varnish</a:t>
            </a:r>
            <a:r>
              <a:rPr lang="el-GR" altLang="el-GR" dirty="0" smtClean="0">
                <a:effectLst/>
              </a:rPr>
              <a:t> </a:t>
            </a:r>
            <a:r>
              <a:rPr lang="en-US" sz="3200" b="0" dirty="0" smtClean="0"/>
              <a:t>(</a:t>
            </a:r>
            <a:r>
              <a:rPr lang="el-GR" sz="3200" b="0" dirty="0" smtClean="0"/>
              <a:t>2</a:t>
            </a:r>
            <a:r>
              <a:rPr lang="en-US" sz="3200" b="0" dirty="0" smtClean="0"/>
              <a:t>/</a:t>
            </a:r>
            <a:r>
              <a:rPr lang="el-GR" sz="3200" b="0" dirty="0" smtClean="0"/>
              <a:t>3</a:t>
            </a:r>
            <a:r>
              <a:rPr lang="el-GR" sz="3200" b="0" dirty="0"/>
              <a:t>)</a:t>
            </a:r>
            <a:endParaRPr lang="el-GR" altLang="el-GR" sz="3200" dirty="0">
              <a:effectLst/>
            </a:endParaRPr>
          </a:p>
        </p:txBody>
      </p:sp>
      <p:pic>
        <p:nvPicPr>
          <p:cNvPr id="134148" name="Picture 4" descr="UVF Λ360 επιτάφιος θρήνο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25538"/>
            <a:ext cx="4419600" cy="2435225"/>
          </a:xfrm>
          <a:prstGeom prst="rect">
            <a:avLst/>
          </a:prstGeom>
          <a:noFill/>
          <a:extLst>
            <a:ext uri="{909E8E84-426E-40DD-AFC4-6F175D3DCCD1}">
              <a14:hiddenFill xmlns:a14="http://schemas.microsoft.com/office/drawing/2010/main">
                <a:solidFill>
                  <a:srgbClr val="FFFFFF"/>
                </a:solidFill>
              </a14:hiddenFill>
            </a:ext>
          </a:extLst>
        </p:spPr>
      </p:pic>
      <p:pic>
        <p:nvPicPr>
          <p:cNvPr id="134149" name="Picture 5" descr="UVR Λ360 επιτάφιος θρήνο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076700"/>
            <a:ext cx="4476750" cy="2449513"/>
          </a:xfrm>
          <a:prstGeom prst="rect">
            <a:avLst/>
          </a:prstGeom>
          <a:noFill/>
          <a:extLst>
            <a:ext uri="{909E8E84-426E-40DD-AFC4-6F175D3DCCD1}">
              <a14:hiddenFill xmlns:a14="http://schemas.microsoft.com/office/drawing/2010/main">
                <a:solidFill>
                  <a:srgbClr val="FFFFFF"/>
                </a:solidFill>
              </a14:hiddenFill>
            </a:ext>
          </a:extLst>
        </p:spPr>
      </p:pic>
      <p:sp>
        <p:nvSpPr>
          <p:cNvPr id="134150" name="Text Box 6"/>
          <p:cNvSpPr txBox="1">
            <a:spLocks noChangeArrowheads="1"/>
          </p:cNvSpPr>
          <p:nvPr/>
        </p:nvSpPr>
        <p:spPr bwMode="auto">
          <a:xfrm>
            <a:off x="5435600" y="1700213"/>
            <a:ext cx="32400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altLang="el-GR" sz="2400" dirty="0" smtClean="0">
                <a:latin typeface="+mn-lt"/>
              </a:rPr>
              <a:t>UV fluorescence</a:t>
            </a:r>
            <a:endParaRPr lang="el-GR" altLang="el-GR" sz="2400" dirty="0">
              <a:latin typeface="+mn-lt"/>
            </a:endParaRPr>
          </a:p>
        </p:txBody>
      </p:sp>
      <p:sp>
        <p:nvSpPr>
          <p:cNvPr id="134151" name="Text Box 7"/>
          <p:cNvSpPr txBox="1">
            <a:spLocks noChangeArrowheads="1"/>
          </p:cNvSpPr>
          <p:nvPr/>
        </p:nvSpPr>
        <p:spPr bwMode="auto">
          <a:xfrm>
            <a:off x="1547813" y="4868863"/>
            <a:ext cx="2305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altLang="el-GR" sz="2400" dirty="0">
                <a:latin typeface="+mn-lt"/>
              </a:rPr>
              <a:t>UV</a:t>
            </a:r>
            <a:r>
              <a:rPr lang="en-GB" altLang="el-GR" sz="2400" dirty="0">
                <a:latin typeface="+mn-lt"/>
              </a:rPr>
              <a:t> </a:t>
            </a:r>
            <a:r>
              <a:rPr lang="en-GB" altLang="el-GR" sz="2400" dirty="0" smtClean="0">
                <a:latin typeface="+mn-lt"/>
              </a:rPr>
              <a:t>reflection</a:t>
            </a:r>
            <a:endParaRPr lang="el-GR" altLang="el-GR" sz="2400" dirty="0">
              <a:latin typeface="+mn-lt"/>
            </a:endParaRPr>
          </a:p>
        </p:txBody>
      </p:sp>
      <p:sp>
        <p:nvSpPr>
          <p:cNvPr id="2" name="Rectangle 1"/>
          <p:cNvSpPr/>
          <p:nvPr/>
        </p:nvSpPr>
        <p:spPr>
          <a:xfrm>
            <a:off x="683568" y="5949280"/>
            <a:ext cx="3651881" cy="646331"/>
          </a:xfrm>
          <a:prstGeom prst="rect">
            <a:avLst/>
          </a:prstGeom>
        </p:spPr>
        <p:txBody>
          <a:bodyPr wrap="square">
            <a:spAutoFit/>
          </a:bodyPr>
          <a:lstStyle/>
          <a:p>
            <a:pPr algn="r"/>
            <a:r>
              <a:rPr lang="en-GB" sz="1200" dirty="0" smtClean="0">
                <a:solidFill>
                  <a:schemeClr val="tx1">
                    <a:lumMod val="75000"/>
                    <a:lumOff val="25000"/>
                  </a:schemeClr>
                </a:solidFill>
                <a:latin typeface="+mn-lt"/>
              </a:rPr>
              <a:t>Detail</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a:t>
            </a:r>
            <a:r>
              <a:rPr lang="en-GB" sz="1200" dirty="0" smtClean="0">
                <a:solidFill>
                  <a:schemeClr val="tx1">
                    <a:lumMod val="75000"/>
                    <a:lumOff val="25000"/>
                  </a:schemeClr>
                </a:solidFill>
                <a:latin typeface="+mn-lt"/>
              </a:rPr>
              <a:t>Theodoros </a:t>
            </a:r>
            <a:r>
              <a:rPr lang="en-GB" sz="1200" dirty="0">
                <a:solidFill>
                  <a:schemeClr val="tx1">
                    <a:lumMod val="75000"/>
                    <a:lumOff val="25000"/>
                  </a:schemeClr>
                </a:solidFill>
                <a:latin typeface="+mn-lt"/>
              </a:rPr>
              <a:t>Poulakes: </a:t>
            </a:r>
            <a:r>
              <a:rPr lang="en-US" sz="1200" dirty="0">
                <a:solidFill>
                  <a:schemeClr val="tx1">
                    <a:lumMod val="75000"/>
                    <a:lumOff val="25000"/>
                  </a:schemeClr>
                </a:solidFill>
                <a:latin typeface="+mn-lt"/>
              </a:rPr>
              <a:t>The </a:t>
            </a:r>
            <a:r>
              <a:rPr lang="en-GB" sz="1200" dirty="0">
                <a:solidFill>
                  <a:schemeClr val="tx1">
                    <a:lumMod val="75000"/>
                    <a:lumOff val="25000"/>
                  </a:schemeClr>
                </a:solidFill>
                <a:latin typeface="+mn-lt"/>
              </a:rPr>
              <a:t>Lamentation, The Descent to </a:t>
            </a:r>
            <a:r>
              <a:rPr lang="en-US" sz="1200" dirty="0">
                <a:solidFill>
                  <a:schemeClr val="tx1">
                    <a:lumMod val="75000"/>
                    <a:lumOff val="25000"/>
                  </a:schemeClr>
                </a:solidFill>
                <a:latin typeface="+mn-lt"/>
              </a:rPr>
              <a:t>Hell</a:t>
            </a:r>
            <a:r>
              <a:rPr lang="en-GB" sz="1200" dirty="0">
                <a:solidFill>
                  <a:schemeClr val="tx1">
                    <a:lumMod val="75000"/>
                    <a:lumOff val="25000"/>
                  </a:schemeClr>
                </a:solidFill>
                <a:latin typeface="+mn-lt"/>
              </a:rPr>
              <a:t>, </a:t>
            </a:r>
            <a:r>
              <a:rPr lang="en-US" sz="1200" dirty="0">
                <a:solidFill>
                  <a:schemeClr val="tx1">
                    <a:lumMod val="75000"/>
                    <a:lumOff val="25000"/>
                  </a:schemeClr>
                </a:solidFill>
                <a:latin typeface="+mn-lt"/>
              </a:rPr>
              <a:t>The </a:t>
            </a:r>
            <a:r>
              <a:rPr lang="en-GB" sz="1200" dirty="0">
                <a:solidFill>
                  <a:schemeClr val="tx1">
                    <a:lumMod val="75000"/>
                    <a:lumOff val="25000"/>
                  </a:schemeClr>
                </a:solidFill>
                <a:latin typeface="+mn-lt"/>
              </a:rPr>
              <a:t>Holy </a:t>
            </a:r>
            <a:r>
              <a:rPr lang="en-GB" sz="1200" dirty="0" smtClean="0">
                <a:solidFill>
                  <a:schemeClr val="tx1">
                    <a:lumMod val="75000"/>
                    <a:lumOff val="25000"/>
                  </a:schemeClr>
                </a:solidFill>
                <a:latin typeface="+mn-lt"/>
              </a:rPr>
              <a:t>Trinity, 17th century, Athens, </a:t>
            </a:r>
            <a:r>
              <a:rPr lang="en-GB" sz="1200" dirty="0">
                <a:solidFill>
                  <a:schemeClr val="tx1">
                    <a:lumMod val="75000"/>
                    <a:lumOff val="25000"/>
                  </a:schemeClr>
                </a:solidFill>
                <a:latin typeface="+mn-lt"/>
              </a:rPr>
              <a:t>Byzantine and Christian </a:t>
            </a:r>
            <a:r>
              <a:rPr lang="en-GB" sz="1200" dirty="0" smtClean="0">
                <a:solidFill>
                  <a:schemeClr val="tx1">
                    <a:lumMod val="75000"/>
                    <a:lumOff val="25000"/>
                  </a:schemeClr>
                </a:solidFill>
                <a:latin typeface="+mn-lt"/>
              </a:rPr>
              <a:t>Museum, </a:t>
            </a:r>
            <a:r>
              <a:rPr lang="el-GR" sz="1200" dirty="0" smtClean="0">
                <a:solidFill>
                  <a:schemeClr val="tx1">
                    <a:lumMod val="75000"/>
                    <a:lumOff val="25000"/>
                  </a:schemeClr>
                </a:solidFill>
                <a:latin typeface="+mn-lt"/>
              </a:rPr>
              <a:t>Λ</a:t>
            </a:r>
            <a:r>
              <a:rPr lang="en-GB" sz="1200" dirty="0">
                <a:solidFill>
                  <a:schemeClr val="tx1">
                    <a:lumMod val="75000"/>
                    <a:lumOff val="25000"/>
                  </a:schemeClr>
                </a:solidFill>
                <a:latin typeface="+mn-lt"/>
              </a:rPr>
              <a:t>. 360-</a:t>
            </a:r>
            <a:r>
              <a:rPr lang="el-GR" sz="1200" dirty="0">
                <a:solidFill>
                  <a:schemeClr val="tx1">
                    <a:lumMod val="75000"/>
                    <a:lumOff val="25000"/>
                  </a:schemeClr>
                </a:solidFill>
                <a:latin typeface="+mn-lt"/>
              </a:rPr>
              <a:t>Σ</a:t>
            </a:r>
            <a:r>
              <a:rPr lang="en-GB" sz="1200" dirty="0">
                <a:solidFill>
                  <a:schemeClr val="tx1">
                    <a:lumMod val="75000"/>
                    <a:lumOff val="25000"/>
                  </a:schemeClr>
                </a:solidFill>
                <a:latin typeface="+mn-lt"/>
              </a:rPr>
              <a:t>.</a:t>
            </a:r>
            <a:r>
              <a:rPr lang="el-GR" sz="1200" dirty="0">
                <a:solidFill>
                  <a:schemeClr val="tx1">
                    <a:lumMod val="75000"/>
                    <a:lumOff val="25000"/>
                  </a:schemeClr>
                </a:solidFill>
                <a:latin typeface="+mn-lt"/>
              </a:rPr>
              <a:t>Λ</a:t>
            </a:r>
            <a:r>
              <a:rPr lang="en-GB" sz="1200" dirty="0">
                <a:solidFill>
                  <a:schemeClr val="tx1">
                    <a:lumMod val="75000"/>
                    <a:lumOff val="25000"/>
                  </a:schemeClr>
                </a:solidFill>
                <a:latin typeface="+mn-lt"/>
              </a:rPr>
              <a:t>. 310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0355566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c9fea798c734578f020494c760715432a3ea5"/>
  <p:tag name="ISPRING_RESOURCE_PATHS_HASH_PRESENTER" val="b4d891bcd5c6dabddcd162856fc8c5dc3d7ccd4"/>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TotalTime>
  <Words>2419</Words>
  <Application>Microsoft Office PowerPoint</Application>
  <PresentationFormat>Προβολή στην οθόνη (4:3)</PresentationFormat>
  <Paragraphs>289</Paragraphs>
  <Slides>49</Slides>
  <Notes>42</Notes>
  <HiddenSlides>0</HiddenSlides>
  <MMClips>0</MMClips>
  <ScaleCrop>false</ScaleCrop>
  <HeadingPairs>
    <vt:vector size="6" baseType="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49</vt:i4>
      </vt:variant>
    </vt:vector>
  </HeadingPairs>
  <TitlesOfParts>
    <vt:vector size="53" baseType="lpstr">
      <vt:lpstr>OC_template_updated</vt:lpstr>
      <vt:lpstr>1_OC_template_updated</vt:lpstr>
      <vt:lpstr>2_OC_template_updated</vt:lpstr>
      <vt:lpstr>Visio</vt:lpstr>
      <vt:lpstr>Φυσικοχημικές Μέθοδοι Διάγνωσης - Τεκμηρίωσης</vt:lpstr>
      <vt:lpstr>Η ενότητα βασίζεται</vt:lpstr>
      <vt:lpstr>Aim of the present study</vt:lpstr>
      <vt:lpstr>Physicochemical methodology and documentation flow chart </vt:lpstr>
      <vt:lpstr>Information collected using the non destructive methods is related to:</vt:lpstr>
      <vt:lpstr>Different types of damages </vt:lpstr>
      <vt:lpstr>Cases of damages recorded </vt:lpstr>
      <vt:lpstr>Cracking of the varnish (1/ 3)</vt:lpstr>
      <vt:lpstr>Cracking of the varnish (2/3)</vt:lpstr>
      <vt:lpstr>Cracking of the varnish (3/3)</vt:lpstr>
      <vt:lpstr>Spots over the varnish</vt:lpstr>
      <vt:lpstr>Παρουσίαση του PowerPoint</vt:lpstr>
      <vt:lpstr>Alteration of varnish (1/2)</vt:lpstr>
      <vt:lpstr>Alteration of varnish (2/2)</vt:lpstr>
      <vt:lpstr>Retouches (1/2)</vt:lpstr>
      <vt:lpstr>Retouches (2/2)</vt:lpstr>
      <vt:lpstr> Blooming (1/2)</vt:lpstr>
      <vt:lpstr>Blooming (2/2)</vt:lpstr>
      <vt:lpstr>Cracking hardly observed in the visible and fully detected in the infrared</vt:lpstr>
      <vt:lpstr>Differentiation of the cracking in neighborhood areas </vt:lpstr>
      <vt:lpstr>Cracking observed in the visible and detected in the infrared: cracking of the paint layer</vt:lpstr>
      <vt:lpstr>Cracking observed in the visible and not detected in the infrared: cracking of the superficial layer</vt:lpstr>
      <vt:lpstr>Transparency (1/5)</vt:lpstr>
      <vt:lpstr>Transparency (2/5)</vt:lpstr>
      <vt:lpstr>Transparency (3/5)</vt:lpstr>
      <vt:lpstr>Transparency (4/5)</vt:lpstr>
      <vt:lpstr>Transparency (5/5)</vt:lpstr>
      <vt:lpstr>Detection of  initial drawing (1/2)</vt:lpstr>
      <vt:lpstr>Detection of  initial drawing (2/2)</vt:lpstr>
      <vt:lpstr>Over paintings (1/2)</vt:lpstr>
      <vt:lpstr>Over paintings (2/2)</vt:lpstr>
      <vt:lpstr>Stylistic elements</vt:lpstr>
      <vt:lpstr>Writings – signatures (1/2)</vt:lpstr>
      <vt:lpstr>Writings – signatures (2/2)</vt:lpstr>
      <vt:lpstr>“Behold the Man” 16th century  anonymous painter (1/3) </vt:lpstr>
      <vt:lpstr>“Behold the Man” 16th century  anonymous painter (2/3) </vt:lpstr>
      <vt:lpstr>“Behold the Man” 16th century  anonymous painter (3/3)</vt:lpstr>
      <vt:lpstr>“Pieta” 17th century (1/3)</vt:lpstr>
      <vt:lpstr>“Pieta” 17th century (2/3)</vt:lpstr>
      <vt:lpstr>“Pieta” 17th century (3/3)</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 (1/2)</vt:lpstr>
      <vt:lpstr>Σημείωμα Χρήσης Έργων Τρίτων (2/2)</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75</cp:revision>
  <dcterms:created xsi:type="dcterms:W3CDTF">2013-03-04T13:35:19Z</dcterms:created>
  <dcterms:modified xsi:type="dcterms:W3CDTF">2015-06-10T12:55:03Z</dcterms:modified>
</cp:coreProperties>
</file>