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57" r:id="rId17"/>
    <p:sldId id="262" r:id="rId18"/>
    <p:sldId id="264" r:id="rId19"/>
    <p:sldId id="269" r:id="rId20"/>
    <p:sldId id="270" r:id="rId21"/>
    <p:sldId id="266" r:id="rId22"/>
    <p:sldId id="261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3" autoAdjust="0"/>
    <p:restoredTop sz="9466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17</a:t>
            </a:r>
            <a:r>
              <a:rPr lang="el-GR" sz="2600" dirty="0" smtClean="0"/>
              <a:t>: Διατροφή και υπέρταση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Ιατρικών Εργαστηρίων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Ανάλατες τροφές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altLang="el-GR" dirty="0" smtClean="0"/>
              <a:t>Αποφεύγονται </a:t>
            </a:r>
          </a:p>
          <a:p>
            <a:r>
              <a:rPr lang="el-GR" altLang="el-GR" dirty="0" smtClean="0"/>
              <a:t>Έτοιμες τροφές, </a:t>
            </a:r>
            <a:r>
              <a:rPr lang="en-US" altLang="el-GR" dirty="0" smtClean="0"/>
              <a:t>junk food, </a:t>
            </a:r>
            <a:r>
              <a:rPr lang="el-GR" altLang="el-GR" dirty="0" smtClean="0"/>
              <a:t>σνακ, αλλαντικά, τυριά, μπισκότα, ψωμί, αναψυκτικά</a:t>
            </a:r>
          </a:p>
          <a:p>
            <a:r>
              <a:rPr lang="el-GR" altLang="el-GR" dirty="0" smtClean="0"/>
              <a:t>Όχι χρήση αλατιέρας στο μαγείρεμα</a:t>
            </a:r>
          </a:p>
          <a:p>
            <a:r>
              <a:rPr lang="el-GR" altLang="el-GR" dirty="0" smtClean="0"/>
              <a:t>Προσθήκη μυρωδικών/ μπαχαρικών και ελαιολάδου για γεύση</a:t>
            </a:r>
          </a:p>
          <a:p>
            <a:r>
              <a:rPr lang="el-GR" altLang="el-GR" dirty="0" smtClean="0"/>
              <a:t>Κατάλληλο μαγείρεμα πχ στον ατμό</a:t>
            </a:r>
          </a:p>
          <a:p>
            <a:r>
              <a:rPr lang="el-GR" altLang="el-GR" dirty="0" smtClean="0"/>
              <a:t>Υποκατάστατα άλατος στο εμπόριο (πικρή γεύση)</a:t>
            </a:r>
          </a:p>
          <a:p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2832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Τροφές με </a:t>
            </a:r>
            <a:r>
              <a:rPr lang="el-GR" dirty="0" smtClean="0"/>
              <a:t>κάλιο</a:t>
            </a:r>
            <a:endParaRPr lang="el-G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Ξερά φρούτα</a:t>
            </a:r>
          </a:p>
          <a:p>
            <a:r>
              <a:rPr lang="el-GR" altLang="el-GR" dirty="0" smtClean="0"/>
              <a:t>Πατάτες</a:t>
            </a:r>
          </a:p>
          <a:p>
            <a:r>
              <a:rPr lang="el-GR" altLang="el-GR" dirty="0" smtClean="0"/>
              <a:t>Λαχανικά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Φρούτα ιδιαίτερα η μπανάνα</a:t>
            </a:r>
          </a:p>
        </p:txBody>
      </p:sp>
    </p:spTree>
    <p:extLst>
      <p:ext uri="{BB962C8B-B14F-4D97-AF65-F5344CB8AC3E}">
        <p14:creationId xmlns:p14="http://schemas.microsoft.com/office/powerpoint/2010/main" val="40318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Λιπαρά οξέα, καφές, οινόπνευμα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Ιδιαίτερα ω-3 στο ψάρι, ξηροί καρποί</a:t>
            </a:r>
          </a:p>
          <a:p>
            <a:r>
              <a:rPr lang="el-GR" altLang="el-GR" dirty="0" smtClean="0"/>
              <a:t>3-4 φλιτζάνια καφέ επιτρέπονται</a:t>
            </a:r>
          </a:p>
          <a:p>
            <a:r>
              <a:rPr lang="el-GR" altLang="el-GR" dirty="0" smtClean="0"/>
              <a:t>Οινόπνευμα: όπως οι γενικές συστάσεις </a:t>
            </a:r>
          </a:p>
          <a:p>
            <a:pPr lvl="1"/>
            <a:r>
              <a:rPr lang="el-GR" altLang="el-GR" dirty="0" smtClean="0"/>
              <a:t>3 κρασάκια οι άντρες/ημέρα</a:t>
            </a:r>
          </a:p>
          <a:p>
            <a:pPr lvl="1"/>
            <a:r>
              <a:rPr lang="el-GR" altLang="el-GR" dirty="0" smtClean="0"/>
              <a:t>1</a:t>
            </a:r>
            <a:r>
              <a:rPr lang="en-US" altLang="el-GR" dirty="0" smtClean="0"/>
              <a:t> </a:t>
            </a:r>
            <a:r>
              <a:rPr lang="el-GR" altLang="el-GR" dirty="0" smtClean="0"/>
              <a:t>ποτηράκι κρασί οι γυναίκες /ημέρα</a:t>
            </a:r>
          </a:p>
        </p:txBody>
      </p:sp>
    </p:spTree>
    <p:extLst>
      <p:ext uri="{BB962C8B-B14F-4D97-AF65-F5344CB8AC3E}">
        <p14:creationId xmlns:p14="http://schemas.microsoft.com/office/powerpoint/2010/main" val="23441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Διατροφικά θέματα στην υπέρταση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Το πορτοκάλι δεν ανεβάζει την πίεση (το αντίθετο)</a:t>
            </a:r>
          </a:p>
          <a:p>
            <a:r>
              <a:rPr lang="el-GR" altLang="el-GR" dirty="0" smtClean="0"/>
              <a:t>Η καφεΐνη δεν ανεβάζει την πίεση</a:t>
            </a:r>
          </a:p>
          <a:p>
            <a:r>
              <a:rPr lang="el-GR" altLang="el-GR" dirty="0" smtClean="0"/>
              <a:t>Το 50% των υπερτασικών αντιδρούν στο αλάτι, όχι όλοι</a:t>
            </a:r>
          </a:p>
          <a:p>
            <a:r>
              <a:rPr lang="el-GR" altLang="el-GR" dirty="0" smtClean="0"/>
              <a:t>Το σκόρδο ουσιαστικά δεν συμβάλει στη θεραπεία </a:t>
            </a:r>
          </a:p>
          <a:p>
            <a:r>
              <a:rPr lang="el-GR" altLang="el-GR" dirty="0" smtClean="0"/>
              <a:t>8% απώλεια βάρους μειώνει αρτηριακή πίεση</a:t>
            </a:r>
          </a:p>
        </p:txBody>
      </p:sp>
    </p:spTree>
    <p:extLst>
      <p:ext uri="{BB962C8B-B14F-4D97-AF65-F5344CB8AC3E}">
        <p14:creationId xmlns:p14="http://schemas.microsoft.com/office/powerpoint/2010/main" val="10343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οδηγίες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477769"/>
              </p:ext>
            </p:extLst>
          </p:nvPr>
        </p:nvGraphicFramePr>
        <p:xfrm>
          <a:off x="457200" y="1341438"/>
          <a:ext cx="8229600" cy="387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Τρόπος</a:t>
                      </a:r>
                      <a:r>
                        <a:rPr lang="el-GR" sz="2800" baseline="0" dirty="0" smtClean="0"/>
                        <a:t> ζωής 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Τρόπος διατροφής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Έλεγχος πίεσης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Περιορισμός</a:t>
                      </a:r>
                      <a:r>
                        <a:rPr lang="el-GR" sz="2800" baseline="0" dirty="0" smtClean="0"/>
                        <a:t> ζωικού λίπους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64015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Μείωση άγχους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Προσαρμογή</a:t>
                      </a:r>
                      <a:r>
                        <a:rPr lang="el-GR" sz="2800" baseline="0" dirty="0" smtClean="0"/>
                        <a:t> στις ενεργειακές απαιτήσεις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Μείωση</a:t>
                      </a:r>
                      <a:r>
                        <a:rPr lang="el-GR" sz="2800" baseline="0" dirty="0" smtClean="0"/>
                        <a:t> νικοτίνης 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Περιορισμός στο αλάτι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Αύξηση φυσικής</a:t>
                      </a:r>
                      <a:r>
                        <a:rPr lang="el-GR" sz="2800" baseline="0" dirty="0" smtClean="0"/>
                        <a:t> δραστηριότητας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 marL="88487" marR="88487"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17: </a:t>
            </a:r>
            <a:r>
              <a:rPr lang="el-GR" sz="2000" dirty="0"/>
              <a:t>Διατροφή και υπέρταση».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Στενεύουν μικρά περιφερειακά αγγεία -&gt; δημιουργούν αντίσταση -&gt; δυσκολεύουν ροή αίματος (στην ανάπαυλα  καρδιάς) -&gt; αυξάνει παθολογικά κυρίως ή διαστολική πίεση  </a:t>
            </a:r>
          </a:p>
          <a:p>
            <a:r>
              <a:rPr lang="el-GR" altLang="el-GR" dirty="0" smtClean="0"/>
              <a:t>80 % πρωτογενής υπέρταση</a:t>
            </a:r>
          </a:p>
          <a:p>
            <a:r>
              <a:rPr lang="el-GR" altLang="el-GR" dirty="0" smtClean="0"/>
              <a:t>20% δευτερογενής υπέρταση (από άλλες αιτίες)</a:t>
            </a:r>
          </a:p>
          <a:p>
            <a:pPr>
              <a:buFont typeface="Wingdings 2" pitchFamily="18" charset="2"/>
              <a:buNone/>
            </a:pPr>
            <a:endParaRPr lang="el-GR" altLang="el-GR" dirty="0" smtClean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526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Παράγοντες που συμβάλλουν στην εκδήλωση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Ηλικία</a:t>
            </a:r>
          </a:p>
          <a:p>
            <a:r>
              <a:rPr lang="el-GR" dirty="0"/>
              <a:t>Κληρονομικότητα</a:t>
            </a:r>
          </a:p>
          <a:p>
            <a:r>
              <a:rPr lang="el-GR" dirty="0"/>
              <a:t>Υπέρβαρος</a:t>
            </a:r>
          </a:p>
          <a:p>
            <a:r>
              <a:rPr lang="el-GR" dirty="0"/>
              <a:t>Αλμυρές τροφές</a:t>
            </a:r>
          </a:p>
          <a:p>
            <a:r>
              <a:rPr lang="el-GR" dirty="0"/>
              <a:t>Έλλειψη φυσικής δραστηριότητας</a:t>
            </a:r>
          </a:p>
          <a:p>
            <a:r>
              <a:rPr lang="el-GR" dirty="0"/>
              <a:t>Άγχος</a:t>
            </a:r>
          </a:p>
          <a:p>
            <a:r>
              <a:rPr lang="el-GR" dirty="0"/>
              <a:t>κάπνισμα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4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6156062"/>
              </p:ext>
            </p:extLst>
          </p:nvPr>
        </p:nvGraphicFramePr>
        <p:xfrm>
          <a:off x="467544" y="980728"/>
          <a:ext cx="6696744" cy="533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197"/>
                <a:gridCol w="4184547"/>
              </a:tblGrid>
              <a:tr h="370885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πρώτα συμπτώματα 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Αργότερα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Πονοκέφαλος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Αρτηριοσκληρωτικές</a:t>
                      </a:r>
                      <a:r>
                        <a:rPr lang="el-GR" sz="2000" baseline="0" dirty="0" smtClean="0"/>
                        <a:t> εκφυλίσεις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Βούισμα στα αυτιά 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Ελλειπής αιμάτωση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Ζάλη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Κίνδυνος απόφραξης αγγείου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Αϋπνία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Κίνδυνος ρήξης αγγείου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Πόνοι στην καρδιά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Αφορούν</a:t>
                      </a:r>
                      <a:r>
                        <a:rPr lang="el-GR" sz="2000" baseline="0" dirty="0" smtClean="0"/>
                        <a:t> κ</a:t>
                      </a:r>
                      <a:r>
                        <a:rPr lang="el-GR" sz="2000" dirty="0" smtClean="0"/>
                        <a:t>υρίως αγγεία: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Αίσθημα κόπωσης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εγκεφάλου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582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Δυσκολία στη συγκέντρωση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Καρδιάς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3708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Οξύθυμη διάθεση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νεφρών</a:t>
                      </a:r>
                      <a:endParaRPr lang="el-GR" sz="2000" dirty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l-GR" dirty="0" smtClean="0"/>
              <a:t>Συμπτώματα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26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Στατιστικές / οριακές τιμές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Περισσότεροι από 50% των καρδιοπαθών πεθαίνουν από τις συνέπειες της υπέρτασης</a:t>
            </a:r>
          </a:p>
          <a:p>
            <a:r>
              <a:rPr lang="el-GR" dirty="0"/>
              <a:t>20% πληθυσμού πάσχει από υπέρταση</a:t>
            </a:r>
          </a:p>
          <a:p>
            <a:r>
              <a:rPr lang="el-GR" dirty="0"/>
              <a:t>Ύψος πίεσης μετριέται σε mm Hg </a:t>
            </a:r>
          </a:p>
          <a:p>
            <a:r>
              <a:rPr lang="el-GR" dirty="0"/>
              <a:t>Κατάσταση ηρεμίας 120/80 mm Hg </a:t>
            </a:r>
          </a:p>
          <a:p>
            <a:r>
              <a:rPr lang="el-GR" dirty="0"/>
              <a:t>Συστολική πίεση 120 mm Hg – συστολή καρδιάς</a:t>
            </a:r>
          </a:p>
          <a:p>
            <a:r>
              <a:rPr lang="el-GR" dirty="0"/>
              <a:t>Διαστολική πίεση 80 mm Hg  - χαλάρωση καρδιακού μυός</a:t>
            </a:r>
          </a:p>
          <a:p>
            <a:r>
              <a:rPr lang="el-GR" dirty="0"/>
              <a:t>Φυσιολογικές τιμές 140/90 mm Hg </a:t>
            </a:r>
          </a:p>
          <a:p>
            <a:r>
              <a:rPr lang="el-GR" dirty="0"/>
              <a:t>Υπέρταση 160/950 mm Hg </a:t>
            </a:r>
          </a:p>
          <a:p>
            <a:r>
              <a:rPr lang="el-GR" dirty="0"/>
              <a:t>Οριακές τιμές 140/90 mm - Hg 160/95 mm Hg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39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υπέρτασης, δυσλιπιδαιμίας, διαβήτη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 υπέρταση προκαλεί</a:t>
            </a:r>
          </a:p>
          <a:p>
            <a:pPr lvl="1"/>
            <a:r>
              <a:rPr lang="el-GR" altLang="el-GR" dirty="0" smtClean="0"/>
              <a:t>καρδιακή ανεπάρκεια  </a:t>
            </a:r>
          </a:p>
          <a:p>
            <a:pPr lvl="1"/>
            <a:r>
              <a:rPr lang="el-GR" altLang="el-GR" dirty="0" smtClean="0"/>
              <a:t>εγκεφαλικό επεισόδιο</a:t>
            </a:r>
          </a:p>
          <a:p>
            <a:pPr lvl="1"/>
            <a:r>
              <a:rPr lang="el-GR" altLang="el-GR" dirty="0" smtClean="0"/>
              <a:t>Αρτηριοσκλήρυνση (&lt;- προκαλείται </a:t>
            </a:r>
            <a:r>
              <a:rPr lang="el-GR" altLang="el-GR" b="1" dirty="0" smtClean="0">
                <a:solidFill>
                  <a:schemeClr val="accent1"/>
                </a:solidFill>
              </a:rPr>
              <a:t>από διαβήτη και από δυσλιπιδαιμία)  </a:t>
            </a:r>
            <a:r>
              <a:rPr lang="el-GR" altLang="el-GR" dirty="0" smtClean="0"/>
              <a:t>και προκαλεί</a:t>
            </a:r>
            <a:endParaRPr lang="el-GR" altLang="el-GR" dirty="0" smtClean="0">
              <a:solidFill>
                <a:srgbClr val="FF0000"/>
              </a:solidFill>
            </a:endParaRPr>
          </a:p>
          <a:p>
            <a:pPr lvl="2"/>
            <a:r>
              <a:rPr lang="el-GR" altLang="el-GR" dirty="0" smtClean="0"/>
              <a:t>Εμφραγμα μυοκαρδίου</a:t>
            </a:r>
          </a:p>
          <a:p>
            <a:pPr lvl="2"/>
            <a:r>
              <a:rPr lang="el-GR" altLang="el-GR" dirty="0" smtClean="0"/>
              <a:t>Μαλάκυνση εγκεφάλου</a:t>
            </a:r>
          </a:p>
          <a:p>
            <a:pPr lvl="2"/>
            <a:r>
              <a:rPr lang="el-GR" altLang="el-GR" dirty="0" smtClean="0"/>
              <a:t>Νεφρική ανεπάρκεια</a:t>
            </a:r>
          </a:p>
        </p:txBody>
      </p:sp>
    </p:spTree>
    <p:extLst>
      <p:ext uri="{BB962C8B-B14F-4D97-AF65-F5344CB8AC3E}">
        <p14:creationId xmlns:p14="http://schemas.microsoft.com/office/powerpoint/2010/main" val="4353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Θεραπευτικά μέτρα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Διαιτητική αγωγή σε ελαφρές μορφές</a:t>
            </a:r>
          </a:p>
          <a:p>
            <a:r>
              <a:rPr lang="el-GR" dirty="0"/>
              <a:t>Φαρμακευτική αγωγή σε βαριές μορφές </a:t>
            </a:r>
          </a:p>
          <a:p>
            <a:r>
              <a:rPr lang="el-GR" dirty="0"/>
              <a:t>Συνδυασμός των δύο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08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Διαιτητική αγωγή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Μείωση ενεργειακής πρόσληψης σε υπέρβαρους</a:t>
            </a:r>
          </a:p>
          <a:p>
            <a:r>
              <a:rPr lang="el-GR" dirty="0"/>
              <a:t>Μείωση αλατιού δηλαδή νατρίου  Νa</a:t>
            </a:r>
          </a:p>
          <a:p>
            <a:r>
              <a:rPr lang="el-GR" dirty="0"/>
              <a:t>Αύξηση της πρόσληψης καλίου (είναι ανταγωνιστής Νa)</a:t>
            </a:r>
          </a:p>
          <a:p>
            <a:r>
              <a:rPr lang="el-GR" dirty="0"/>
              <a:t>Σχετικά ψηλή πρόσληψη απαραίτητων λιπαρών οξέων με έμφαση στα ω-3 λιπαρά οξέα, χωρίς περιορισμό του ελαιολάδου για τους Μεσογειακούς πληθυσμούς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11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Διαιτητική αγωγή για το αλάτι NaCl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Μείωση αλατιού γιατί προκαλεί κατακράτηση υγρών</a:t>
            </a:r>
          </a:p>
          <a:p>
            <a:r>
              <a:rPr lang="el-GR" dirty="0"/>
              <a:t>Αυστηρά φτωχή δίαιτα σε αλάτι: Ως 1 γρ αλατιού / ημέρα (= 0,4 γρ νατρίου)</a:t>
            </a:r>
          </a:p>
          <a:p>
            <a:r>
              <a:rPr lang="el-GR" dirty="0"/>
              <a:t>Φτωχή σε αλάτι : Ως 3 γρ αλατιού / ημέρα (= 1,2 γρ νατρίου)</a:t>
            </a:r>
          </a:p>
          <a:p>
            <a:r>
              <a:rPr lang="el-GR" dirty="0"/>
              <a:t>Μειωμένη σε αλάτι: Ως 6 γρ αλατιού / ημέρα (= 2,4 γρ νατρίου) σε συνδυασμό με φαρμακευτική αγωγή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49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545</TotalTime>
  <Words>1059</Words>
  <Application>Microsoft Office PowerPoint</Application>
  <PresentationFormat>Προβολή στην οθόνη (4:3)</PresentationFormat>
  <Paragraphs>163</Paragraphs>
  <Slides>21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Wingdings 2</vt:lpstr>
      <vt:lpstr>template</vt:lpstr>
      <vt:lpstr>OC_template_updated</vt:lpstr>
      <vt:lpstr>Διατροφή- Διαιτολογία</vt:lpstr>
      <vt:lpstr>Ορισμός</vt:lpstr>
      <vt:lpstr>Παράγοντες που συμβάλλουν στην εκδήλωση</vt:lpstr>
      <vt:lpstr>Συμπτώματα </vt:lpstr>
      <vt:lpstr>Στατιστικές / οριακές τιμές</vt:lpstr>
      <vt:lpstr>Σχέση υπέρτασης, δυσλιπιδαιμίας, διαβήτη</vt:lpstr>
      <vt:lpstr>Θεραπευτικά μέτρα</vt:lpstr>
      <vt:lpstr>Διαιτητική αγωγή</vt:lpstr>
      <vt:lpstr>Διαιτητική αγωγή για το αλάτι NaCl</vt:lpstr>
      <vt:lpstr>Ανάλατες τροφές </vt:lpstr>
      <vt:lpstr>Τροφές με κάλιο</vt:lpstr>
      <vt:lpstr>Λιπαρά οξέα, καφές, οινόπνευμα</vt:lpstr>
      <vt:lpstr>Διατροφικά θέματα στην υπέρταση</vt:lpstr>
      <vt:lpstr>Γενικές οδηγίες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114</cp:revision>
  <dcterms:created xsi:type="dcterms:W3CDTF">2015-07-21T13:01:13Z</dcterms:created>
  <dcterms:modified xsi:type="dcterms:W3CDTF">2015-10-02T12:19:24Z</dcterms:modified>
</cp:coreProperties>
</file>