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7"/>
  </p:notesMasterIdLst>
  <p:handoutMasterIdLst>
    <p:handoutMasterId r:id="rId28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7" r:id="rId19"/>
    <p:sldId id="262" r:id="rId20"/>
    <p:sldId id="264" r:id="rId21"/>
    <p:sldId id="269" r:id="rId22"/>
    <p:sldId id="270" r:id="rId23"/>
    <p:sldId id="266" r:id="rId24"/>
    <p:sldId id="28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39A45-F531-4EF7-8A8C-5328E00965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86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92075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4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2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6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4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6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2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2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4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3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Νομοθεσία /Δεοντολογία Νοσηλευτικού Επαγγέλματος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5</a:t>
            </a:r>
            <a:r>
              <a:rPr lang="el-GR" sz="2600" dirty="0" smtClean="0"/>
              <a:t>:</a:t>
            </a:r>
            <a:r>
              <a:rPr lang="en-US" sz="2600" dirty="0"/>
              <a:t> </a:t>
            </a:r>
            <a:r>
              <a:rPr lang="el-GR" sz="2600" dirty="0" smtClean="0"/>
              <a:t>Κώδικας νοσηλευτικής δεοντολογίας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Ευγενία </a:t>
            </a:r>
            <a:r>
              <a:rPr lang="el-GR" sz="2200" dirty="0" err="1"/>
              <a:t>Βλάχου</a:t>
            </a:r>
            <a:r>
              <a:rPr lang="el-GR" sz="2200" dirty="0"/>
              <a:t>, Ελένη Ευαγγέλου 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Κώδικας Νοσηλευτικής Δεοντολογίας ΠΔ216/2001 </a:t>
            </a:r>
            <a:r>
              <a:rPr lang="el-GR" sz="3000" b="0" dirty="0" smtClean="0">
                <a:solidFill>
                  <a:prstClr val="white"/>
                </a:solidFill>
              </a:rPr>
              <a:t>2/6</a:t>
            </a:r>
            <a:endParaRPr lang="el-GR" altLang="el-G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Σεβασμός στην προσωπικότητα και στην αξιοπρέπεια του ατόμου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Ισότιμη φροντίδα ανεξάρτητα από θρησκευτικές, ιδεολογικές πεποιθήσεις και κοινωνική η οικονομική κατάσταση.</a:t>
            </a:r>
          </a:p>
          <a:p>
            <a:pPr eaLnBrk="1" hangingPunct="1"/>
            <a:r>
              <a:rPr lang="el-GR" altLang="el-GR" dirty="0" smtClean="0"/>
              <a:t>Σεβασμός ανθρώπινης ζωής.</a:t>
            </a:r>
          </a:p>
          <a:p>
            <a:pPr eaLnBrk="1" hangingPunct="1"/>
            <a:r>
              <a:rPr lang="el-GR" altLang="el-GR" dirty="0" smtClean="0"/>
              <a:t>Φροντίδα με γνώμονα το συμφέρον του ατόμου.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7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Κώδικας Νοσηλευτικής Δεοντολογίας ΠΔ216/2001 </a:t>
            </a:r>
            <a:r>
              <a:rPr lang="el-GR" sz="3000" b="0" dirty="0" smtClean="0">
                <a:solidFill>
                  <a:prstClr val="white"/>
                </a:solidFill>
              </a:rPr>
              <a:t>3/6</a:t>
            </a:r>
            <a:endParaRPr lang="el-GR" altLang="el-G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Διαφύλαξη ατομικών δικαιωμάτων του ατόμου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Ενημέρωση του αρρώστου   για κάθε νοσηλευτική πράξη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Σεβασμός στην ιδιωτική ζωή του ατόμου.</a:t>
            </a:r>
          </a:p>
          <a:p>
            <a:pPr eaLnBrk="1" hangingPunct="1"/>
            <a:r>
              <a:rPr lang="el-GR" altLang="el-GR" dirty="0" smtClean="0"/>
              <a:t>Σεβασμός και τιμή σε συναδέλφους  και συνεργάτες</a:t>
            </a:r>
          </a:p>
          <a:p>
            <a:pPr eaLnBrk="1" hangingPunct="1"/>
            <a:r>
              <a:rPr lang="el-GR" altLang="el-GR" dirty="0" smtClean="0"/>
              <a:t>Δεν επικρίνει συναδέλφους και συνεργάτες.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1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Κώδικας Νοσηλευτικής Δεοντολογίας ΠΔ216/2001 </a:t>
            </a:r>
            <a:r>
              <a:rPr lang="el-GR" sz="3000" b="0" dirty="0" smtClean="0">
                <a:solidFill>
                  <a:prstClr val="white"/>
                </a:solidFill>
              </a:rPr>
              <a:t>4/6</a:t>
            </a:r>
            <a:endParaRPr lang="el-GR" alt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Συνδρομή για προαγωγή της Δημόσιας Υγείας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Τήρηση ηθικής και δεοντολογίας στην έρευνα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Να μην συνδυάζει έρευνα και νοσηλευτική φροντίδα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Η παροχή νοσηλευτικής φροντίδας απαιτεί σεβασμό της ζωής, αξιοπρέπειας και ελεύθερης επιλογής του ασθενή.</a:t>
            </a:r>
          </a:p>
          <a:p>
            <a:pPr eaLnBrk="1" hangingPunct="1"/>
            <a:r>
              <a:rPr lang="el-GR" altLang="el-GR" dirty="0" smtClean="0"/>
              <a:t>Νοσηλευτική συνδρομή στην διαδικασία πιστοποίησης θανάτου.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1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Κώδικας Νοσηλευτικής Δεοντολογίας ΠΔ216/2001 </a:t>
            </a:r>
            <a:r>
              <a:rPr lang="el-GR" sz="3000" b="0" dirty="0" smtClean="0">
                <a:solidFill>
                  <a:prstClr val="white"/>
                </a:solidFill>
              </a:rPr>
              <a:t>5/6</a:t>
            </a:r>
            <a:endParaRPr lang="el-GR" altLang="el-GR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Δυνατότητα αποχής από διαδικασία διακοπής κύησης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Λήψη συναίνεσης στην παιδιατρική νοσηλευτική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Σεβασμός της προσωπικότητας στην ψυχιατρική νοσηλευτική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Ομαδική συνεργασία για τη δημόσια υγεία.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2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Κώδικας Νοσηλευτικής Δεοντολογίας ΠΔ216/2001 </a:t>
            </a:r>
            <a:r>
              <a:rPr lang="el-GR" sz="3000" b="0" dirty="0" smtClean="0">
                <a:solidFill>
                  <a:prstClr val="white"/>
                </a:solidFill>
              </a:rPr>
              <a:t>6/6</a:t>
            </a:r>
            <a:endParaRPr lang="el-G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Αποτελεί κείμενο κατευθυντήριων αρχών χωρίς να απαγορεύεται ρητά κάποια συμπεριφορά ή πρακτική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Δεν υπάρχει πρόβλεψη κυρώσεων σε περίπτωση που ο νοσηλευτής παραβεί τις υποχρεώσεις του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Με το ν.3252/2004 ανάγει την παράβαση των καθηκόντων και υποχρεώσεων του Κώδικα σε πειθαρχικά παραπτώματα και προβλέπει την επιβολή πειθαρχικών ποινών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8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Διεθνής κώδικας ηθικής του </a:t>
            </a:r>
            <a:br>
              <a:rPr lang="el-GR" altLang="el-GR" dirty="0" smtClean="0"/>
            </a:br>
            <a:r>
              <a:rPr lang="el-GR" altLang="el-GR" dirty="0" smtClean="0"/>
              <a:t>Διεθνούς Συμβουλίου Νοσηλευτών </a:t>
            </a:r>
            <a:r>
              <a:rPr lang="en-US" altLang="el-GR" dirty="0" smtClean="0"/>
              <a:t>(ICN)</a:t>
            </a:r>
            <a:endParaRPr lang="el-GR" altLang="el-GR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O </a:t>
            </a:r>
            <a:r>
              <a:rPr lang="el-GR" dirty="0" smtClean="0"/>
              <a:t>νοσηλευτής </a:t>
            </a:r>
            <a:r>
              <a:rPr lang="el-GR" dirty="0"/>
              <a:t>θεωρεί απόρρητες τις κατέχουσες πληροφορίες εκτός αν κρίνει σκόπιμη την ενημέρωση αρμοδίων προς το συμφέρον του </a:t>
            </a:r>
            <a:r>
              <a:rPr lang="el-GR" dirty="0" smtClean="0"/>
              <a:t>ασθενούς.</a:t>
            </a:r>
            <a:endParaRPr lang="el-GR" dirty="0"/>
          </a:p>
          <a:p>
            <a:r>
              <a:rPr lang="el-GR" dirty="0"/>
              <a:t>Ο </a:t>
            </a:r>
            <a:r>
              <a:rPr lang="el-GR" dirty="0" smtClean="0"/>
              <a:t>νοσηλευτής </a:t>
            </a:r>
            <a:r>
              <a:rPr lang="el-GR" dirty="0"/>
              <a:t>κρίνει κατά πόσο μπορεί να αναλάβει ευθύνες ή να τις αναθέσει σε </a:t>
            </a:r>
            <a:r>
              <a:rPr lang="el-GR" dirty="0" smtClean="0"/>
              <a:t>άλλους.</a:t>
            </a:r>
            <a:endParaRPr lang="el-GR" dirty="0"/>
          </a:p>
          <a:p>
            <a:r>
              <a:rPr lang="el-GR" dirty="0"/>
              <a:t>Ο νοσηλευτής οφείλει πάντα να τηρεί τους κανόνες συμπεριφοράς που τιμούν το έργο </a:t>
            </a:r>
            <a:r>
              <a:rPr lang="el-GR" dirty="0" smtClean="0"/>
              <a:t>του.</a:t>
            </a:r>
            <a:endParaRPr lang="el-GR" dirty="0"/>
          </a:p>
          <a:p>
            <a:r>
              <a:rPr lang="el-GR" dirty="0"/>
              <a:t>Ο νοσηλευτής προβαίνει σε δέουσες ενέργειες προκειμένου να διαφυλάξει το άτομο σε περίπτωση που κινδυνεύει η νοσηλευτική του φροντίδα εκ μέρους </a:t>
            </a:r>
            <a:r>
              <a:rPr lang="el-GR" dirty="0" err="1"/>
              <a:t>συνεργάτου</a:t>
            </a:r>
            <a:r>
              <a:rPr lang="el-GR" dirty="0"/>
              <a:t> ή άλλου </a:t>
            </a:r>
            <a:r>
              <a:rPr lang="el-GR" dirty="0" smtClean="0"/>
              <a:t>προσώπου.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79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Ελένη Ευαγγέλου, Ευγενία </a:t>
            </a:r>
            <a:r>
              <a:rPr lang="el-GR" sz="2000" dirty="0" err="1"/>
              <a:t>Βλάχου</a:t>
            </a:r>
            <a:r>
              <a:rPr lang="el-GR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Ελένη Ευαγγέλου, Ευγενία </a:t>
            </a:r>
            <a:r>
              <a:rPr lang="el-GR" sz="2000" dirty="0" err="1"/>
              <a:t>Βλάχου</a:t>
            </a:r>
            <a:r>
              <a:rPr lang="el-GR" sz="2000" dirty="0"/>
              <a:t>. «Νομοθεσία /Δεοντολογία Νοσηλευτικού Επαγγέλματος.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Κώδικας νοσηλευτικής δεοντολογίας».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Δεοντολογία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Επιστήμη </a:t>
            </a:r>
            <a:r>
              <a:rPr lang="el-GR" dirty="0" smtClean="0"/>
              <a:t>καθηκόντων.</a:t>
            </a:r>
            <a:endParaRPr lang="el-GR" dirty="0"/>
          </a:p>
          <a:p>
            <a:r>
              <a:rPr lang="el-GR" dirty="0"/>
              <a:t>Κανόνες </a:t>
            </a:r>
            <a:r>
              <a:rPr lang="el-GR" dirty="0" smtClean="0"/>
              <a:t>καθηκόντων.</a:t>
            </a:r>
            <a:endParaRPr lang="el-GR" dirty="0"/>
          </a:p>
          <a:p>
            <a:r>
              <a:rPr lang="el-GR" dirty="0"/>
              <a:t>Τύπος εφαρμοσμένων κανόνων συμπεριφοράς, ηθικές αρχές με τις οποίες καθορίζονται οι πράξεις σαν σωστές ή εσφαλμένες στο πρόβλημα του τομέα που </a:t>
            </a:r>
            <a:r>
              <a:rPr lang="el-GR" dirty="0" smtClean="0"/>
              <a:t>εξετάζεται.</a:t>
            </a:r>
            <a:endParaRPr lang="el-GR" dirty="0"/>
          </a:p>
          <a:p>
            <a:r>
              <a:rPr lang="el-GR" dirty="0"/>
              <a:t>Όσο περισσότερο ένα έργο ασχολείται με τον άνθρωπο, τόσο πιο απαιτητική &amp; επιτακτική είναι η δεοντολογία </a:t>
            </a:r>
            <a:r>
              <a:rPr lang="el-GR" dirty="0" smtClean="0"/>
              <a:t>του.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0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lvl="0"/>
            <a:r>
              <a:rPr lang="el-GR" sz="2000" dirty="0"/>
              <a:t>Φιλομήλα </a:t>
            </a:r>
            <a:r>
              <a:rPr lang="el-GR" sz="2000" dirty="0" err="1"/>
              <a:t>Ομπέση</a:t>
            </a:r>
            <a:r>
              <a:rPr lang="el-GR" sz="2000" dirty="0"/>
              <a:t>, Δίκαιο νοσηλευτικής ευθύνης, ΒΗΤΑ ΙΑΤΡΙΚΕΣ ΕΚΔΟΣΕΙΣ ΜΕΠΕ, 2007.</a:t>
            </a:r>
          </a:p>
        </p:txBody>
      </p:sp>
    </p:spTree>
    <p:extLst>
      <p:ext uri="{BB962C8B-B14F-4D97-AF65-F5344CB8AC3E}">
        <p14:creationId xmlns:p14="http://schemas.microsoft.com/office/powerpoint/2010/main" val="16653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Νοσηλευτική Δεοντολογία </a:t>
            </a:r>
            <a:r>
              <a:rPr lang="el-GR" dirty="0" smtClean="0"/>
              <a:t>αποβλέπει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ενημέρωση του νοσηλευτή για τα επαγγελματικά του καθήκοντα και τον επιβαλλόμενο τρόπο συμπεριφοράς στον χώρο </a:t>
            </a:r>
            <a:r>
              <a:rPr lang="el-GR" dirty="0" smtClean="0"/>
              <a:t>εργασίας.</a:t>
            </a:r>
            <a:endParaRPr lang="el-GR" dirty="0"/>
          </a:p>
          <a:p>
            <a:r>
              <a:rPr lang="el-GR" dirty="0"/>
              <a:t>Στη βοήθεια του νοσηλευτή για ανάπτυξη σωστών διαπροσωπικών σχέσεων με συνεργάτες, αρρώστους και </a:t>
            </a:r>
            <a:r>
              <a:rPr lang="el-GR" dirty="0" smtClean="0"/>
              <a:t>συνοδούς.</a:t>
            </a:r>
            <a:endParaRPr lang="el-GR" dirty="0"/>
          </a:p>
          <a:p>
            <a:r>
              <a:rPr lang="el-GR" dirty="0"/>
              <a:t>Στην ευαισθητοποίηση και βοήθεια να συνειδητοποιεί τις ευθύνες που </a:t>
            </a:r>
            <a:r>
              <a:rPr lang="el-GR" dirty="0" smtClean="0"/>
              <a:t>αναλαμβάνει.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1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Η Νοσηλευτική Δεοντολογία αποβλέπει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Στον προσανατολισμό του νοσηλευτή να βλέπει τον άρρωστο σαν μοναδική ψυχοσωματική ολότητα με ανάγκες και </a:t>
            </a:r>
            <a:r>
              <a:rPr lang="el-GR" dirty="0" smtClean="0"/>
              <a:t>δικαιώματα.</a:t>
            </a:r>
            <a:endParaRPr lang="el-GR" dirty="0"/>
          </a:p>
          <a:p>
            <a:r>
              <a:rPr lang="el-GR" dirty="0"/>
              <a:t>Στην παροχή βασικών γνώσεων για την αντιμετώπιση προβλημάτων που προκύπτουν από τη σύγκρουση των καθηκόντων και δεοντολογικών διλημμάτων στην καθημερινή </a:t>
            </a:r>
            <a:r>
              <a:rPr lang="el-GR" dirty="0" smtClean="0"/>
              <a:t>πράξη.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Δεοντολογία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Σύνολο γνώσεων και κανόνων οι οποίοι καθορίζουν τη συμπεριφορά του νοσηλευτή στην άσκηση των επαγγελματικών του </a:t>
            </a:r>
            <a:r>
              <a:rPr lang="el-GR" dirty="0" smtClean="0"/>
              <a:t>καθηκόντων.</a:t>
            </a:r>
            <a:endParaRPr lang="el-GR" dirty="0"/>
          </a:p>
          <a:p>
            <a:r>
              <a:rPr lang="el-GR" dirty="0"/>
              <a:t>Κώδικας συμπεριφοράς σε σχέση με το νοσηλευτικό επάγγελμα. </a:t>
            </a:r>
          </a:p>
          <a:p>
            <a:pPr lvl="1"/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Είναι αποδεκτός οικειοθελώς και έχει επιβληθεί με επίσημη νομοθεσία, ισχύει  για όλους και δεν αποτελεί απλά κάποιον εσωτερικό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κανονισμό.</a:t>
            </a:r>
            <a:endParaRPr lang="el-G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25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Κώδικας νοσηλευτικής δεοντολογίας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 Κώδικας είναι εργαλείο προώθησης του σχετικού επαγγέλματος μέσα στην κοινωνία.</a:t>
            </a:r>
          </a:p>
          <a:p>
            <a:pPr eaLnBrk="1" hangingPunct="1"/>
            <a:r>
              <a:rPr lang="el-GR" altLang="el-GR" dirty="0" smtClean="0"/>
              <a:t>Αποτελεί την επίσημη έκφραση των αξιών στις οποίες πιστεύουν τα μέλη της επαγγελματικής κοινότητας αλλά και ευρύτερα της κοινωνίας.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5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Κώδικας νοσηλευτικής δεοντολογίας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Αποτελεί ένα τρόπο να προστατευτούν οι ασθενείς και το σύνολο του πληθυσμού από την καταχρηστική άσκηση του επαγγέλματος.</a:t>
            </a:r>
          </a:p>
          <a:p>
            <a:pPr eaLnBrk="1" hangingPunct="1"/>
            <a:r>
              <a:rPr lang="el-GR" altLang="el-GR" dirty="0" smtClean="0"/>
              <a:t>Αποτελεί εργαλείο ενοποίησης επαγγελματικών ειδικοτήτων και βελτίωσης της συνοχής μεταξύ  των μελών της επαγγελματικής κοινότητας.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8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Κώδικας νοσηλευτικής δεοντολογίας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 κώδικας αποτελείται από 24 άρθρα  σε δύο μέρη.</a:t>
            </a:r>
          </a:p>
          <a:p>
            <a:pPr eaLnBrk="1" hangingPunct="1"/>
            <a:r>
              <a:rPr lang="el-GR" altLang="el-GR" b="1" dirty="0" smtClean="0"/>
              <a:t>Α μέρος </a:t>
            </a:r>
            <a:r>
              <a:rPr lang="el-GR" altLang="el-GR" dirty="0" smtClean="0"/>
              <a:t>γενικές υποχρεώσεις του νοσηλευτή έναντι του κοινωνικού συνόλου, των δημόσιων αρχών, των ασθενών και συναδέλφων.</a:t>
            </a:r>
          </a:p>
          <a:p>
            <a:pPr eaLnBrk="1" hangingPunct="1"/>
            <a:r>
              <a:rPr lang="el-GR" altLang="el-GR" b="1" dirty="0" smtClean="0"/>
              <a:t>Β μέρος </a:t>
            </a:r>
            <a:r>
              <a:rPr lang="el-GR" altLang="el-GR" dirty="0" smtClean="0"/>
              <a:t>νοσηλευτικές υποχρεώσεις σε επιμέρους περιπτώσεις.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6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Κώδικας Νοσηλευτικής Δεοντολογίας </a:t>
            </a:r>
            <a:r>
              <a:rPr lang="el-GR" dirty="0" smtClean="0"/>
              <a:t>ΠΔ216/2001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νοσηλευτής να αποτελεί υπόδειγμα ατόμου και να προστατεύει την αξιοπρέπεια του νοσηλευτικού </a:t>
            </a:r>
            <a:r>
              <a:rPr lang="el-GR" dirty="0" smtClean="0"/>
              <a:t>επαγγέλματος.</a:t>
            </a:r>
            <a:endParaRPr lang="el-GR" dirty="0"/>
          </a:p>
          <a:p>
            <a:r>
              <a:rPr lang="el-GR" dirty="0"/>
              <a:t>Κάλυψη αναγκών ατόμου ως </a:t>
            </a:r>
            <a:r>
              <a:rPr lang="el-GR" dirty="0" err="1" smtClean="0"/>
              <a:t>βιοψυχοκοινωνική</a:t>
            </a:r>
            <a:r>
              <a:rPr lang="el-GR" dirty="0" smtClean="0"/>
              <a:t> οντότητα.</a:t>
            </a:r>
            <a:endParaRPr lang="el-GR" dirty="0"/>
          </a:p>
          <a:p>
            <a:r>
              <a:rPr lang="el-GR" dirty="0"/>
              <a:t>Δημιουργία κατάλληλου θεραπευτικού </a:t>
            </a:r>
            <a:r>
              <a:rPr lang="el-GR" dirty="0" smtClean="0"/>
              <a:t>περιβάλλοντος.</a:t>
            </a:r>
            <a:endParaRPr lang="el-GR" dirty="0"/>
          </a:p>
          <a:p>
            <a:r>
              <a:rPr lang="el-GR" dirty="0"/>
              <a:t>Να απέχει από κάθε πράξη παραπλάνησης, προσέλκυσης πελατείας, προσωπικής διαφήμισης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3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18</TotalTime>
  <Words>1295</Words>
  <Application>Microsoft Office PowerPoint</Application>
  <PresentationFormat>Προβολή στην οθόνη (4:3)</PresentationFormat>
  <Paragraphs>146</Paragraphs>
  <Slides>23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exo-opistho_simeiomata</vt:lpstr>
      <vt:lpstr>OC_template_updated</vt:lpstr>
      <vt:lpstr>1_exo-opistho_simeiomata</vt:lpstr>
      <vt:lpstr>Νομοθεσία /Δεοντολογία Νοσηλευτικού Επαγγέλματος</vt:lpstr>
      <vt:lpstr>Δεοντολογία </vt:lpstr>
      <vt:lpstr>Η Νοσηλευτική Δεοντολογία αποβλέπει 1/2</vt:lpstr>
      <vt:lpstr>Η Νοσηλευτική Δεοντολογία αποβλέπει 2/2</vt:lpstr>
      <vt:lpstr>Νοσηλευτική Δεοντολογία</vt:lpstr>
      <vt:lpstr>Κώδικας νοσηλευτικής δεοντολογίας 1/3</vt:lpstr>
      <vt:lpstr>Κώδικας νοσηλευτικής δεοντολογίας 2/3</vt:lpstr>
      <vt:lpstr>Κώδικας νοσηλευτικής δεοντολογίας 3/3</vt:lpstr>
      <vt:lpstr>Κώδικας Νοσηλευτικής Δεοντολογίας ΠΔ216/2001 1/6</vt:lpstr>
      <vt:lpstr>Κώδικας Νοσηλευτικής Δεοντολογίας ΠΔ216/2001 2/6</vt:lpstr>
      <vt:lpstr>Κώδικας Νοσηλευτικής Δεοντολογίας ΠΔ216/2001 3/6</vt:lpstr>
      <vt:lpstr>Κώδικας Νοσηλευτικής Δεοντολογίας ΠΔ216/2001 4/6</vt:lpstr>
      <vt:lpstr>Κώδικας Νοσηλευτικής Δεοντολογίας ΠΔ216/2001 5/6</vt:lpstr>
      <vt:lpstr>Κώδικας Νοσηλευτικής Δεοντολογίας ΠΔ216/2001 6/6</vt:lpstr>
      <vt:lpstr>Διεθνής κώδικας ηθικής του  Διεθνούς Συμβουλίου Νοσηλευτών (ICN)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Νομοθεσία /Δεοντολογία Νοσηλευτικού Επαγγέλματος</dc:title>
  <dc:creator>opencourses@teiath.gr</dc:creator>
  <cp:lastModifiedBy>fkaram2</cp:lastModifiedBy>
  <cp:revision>6</cp:revision>
  <dcterms:created xsi:type="dcterms:W3CDTF">2015-10-06T09:22:19Z</dcterms:created>
  <dcterms:modified xsi:type="dcterms:W3CDTF">2015-12-15T12:39:18Z</dcterms:modified>
</cp:coreProperties>
</file>