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8" r:id="rId3"/>
  </p:sldMasterIdLst>
  <p:notesMasterIdLst>
    <p:notesMasterId r:id="rId29"/>
  </p:notesMasterIdLst>
  <p:handoutMasterIdLst>
    <p:handoutMasterId r:id="rId30"/>
  </p:handoutMasterIdLst>
  <p:sldIdLst>
    <p:sldId id="27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4" r:id="rId25"/>
    <p:sldId id="285" r:id="rId26"/>
    <p:sldId id="282" r:id="rId27"/>
    <p:sldId id="283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2C7"/>
    <a:srgbClr val="D4CCB0"/>
    <a:srgbClr val="304E52"/>
    <a:srgbClr val="2D484C"/>
    <a:srgbClr val="263B3F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2E515A9E-88C0-47DB-92A3-FE6A72C118CF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59729" cy="48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1F4F30C3-C616-4443-AE6F-56C2A295766A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9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86350" cy="38147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9" y="4861252"/>
            <a:ext cx="5661470" cy="45831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93A4EC22-03AD-4562-983C-8B6252DA72AA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10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59729" cy="48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0D0E35DC-4809-4390-867C-C3CBC1092331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10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87938" cy="3816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2962" cy="45846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CCD4D7C9-F89B-4D37-AD1E-B26A1E11A43F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11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59729" cy="48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628AECAD-E9AB-4067-85FE-A90825709008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11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87938" cy="3816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2962" cy="45846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07FAB4CB-BF06-413A-A1FE-9B2ED784E808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12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59729" cy="48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3E012195-CC21-4B9F-A16A-92AEE8F232AC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12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86350" cy="38147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9" y="4861252"/>
            <a:ext cx="5661470" cy="45831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AB823A81-5F7E-4511-AC25-365E3DB1B883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13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59729" cy="48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36B7A97C-3AF2-44AE-B793-B772B7F907C7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13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86350" cy="38147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9" y="4861252"/>
            <a:ext cx="5661470" cy="45831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128474D4-475C-4647-9388-CCA0D32FDFA7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14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59729" cy="48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BE66D27B-C427-44E1-A029-ADC47DD378DC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14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86350" cy="38147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9" y="4861252"/>
            <a:ext cx="5661470" cy="45831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539EB6BC-492C-4B3E-B875-B36CB1FA9763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15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59729" cy="48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71E700A9-D988-45EB-A637-22226D81F87C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15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86350" cy="38147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9" y="4861252"/>
            <a:ext cx="5661470" cy="45831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1584D83D-B5A8-4B6D-8B00-593382F5ACC8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16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59729" cy="48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852B10AD-6EC6-4B93-BDED-FB1BE068F706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16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86350" cy="38147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9" y="4861252"/>
            <a:ext cx="5661470" cy="45831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8D51EFDF-80C2-4BB0-B8D3-A33F41E518F5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59729" cy="48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CB636FDD-C992-4594-A55E-EE486C3E3744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83847" cy="46059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8D26C0CA-2BD6-41DC-A525-616AB091AF2C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59729" cy="48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829130C1-03F1-44A4-AA14-BEB9C90D988C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2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7463" cy="38242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71913" cy="45937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84C6F943-C40B-4753-AFE7-53A5BA057B63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59729" cy="48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2790111E-72C9-422D-98F4-DD1D3794A0A2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3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87938" cy="3816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2962" cy="45846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012FB35A-CABB-4384-AF0A-FCDD7FA30C3E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59729" cy="48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3C3793F4-AD59-430D-8C2C-604C33DE5F53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4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87938" cy="3816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2962" cy="45846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25ABBE6D-2482-42D8-A8B2-2D26A6226A31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59729" cy="48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7D09CAC7-BE15-4D96-8BB7-1442CACFC05E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5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87938" cy="3816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2962" cy="45846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45030144-2385-4879-88BE-BC4C40056A2D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6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59729" cy="48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657263CF-F074-425C-8DEF-CEF7185C18EB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6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87938" cy="3816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2962" cy="45846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9E34A68B-A69D-487F-8DC0-614C0A007568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7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59729" cy="48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3E24EF3C-F26B-44CC-8158-ED0461F16764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7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87938" cy="3816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2962" cy="45846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BCA7B637-2BDB-455D-981D-D4707896044D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8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020465" y="9720983"/>
            <a:ext cx="3059729" cy="48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433485AB-4182-4133-A641-BD2ECD121AC5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8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87938" cy="3816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2962" cy="45846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0C15C-1B9E-4D71-95F1-45CE545EE0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987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25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67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4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50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5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1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3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10527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2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41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3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7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17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04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3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7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21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5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7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7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Διαχείριση αρχειακών εγγράφων </a:t>
            </a:r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/>
              <a:t>Ενότητα 12</a:t>
            </a:r>
            <a:r>
              <a:rPr lang="el-GR" sz="2400" dirty="0"/>
              <a:t>:</a:t>
            </a:r>
            <a:r>
              <a:rPr lang="en-US" sz="2400" dirty="0"/>
              <a:t> </a:t>
            </a:r>
            <a:r>
              <a:rPr lang="el-GR" sz="2400" dirty="0"/>
              <a:t>Αξιολόγηση &amp; Εφαρμογή Έργου</a:t>
            </a:r>
            <a:endParaRPr lang="en-US" sz="2400" dirty="0"/>
          </a:p>
          <a:p>
            <a:r>
              <a:rPr lang="el-GR" sz="2400" dirty="0" smtClean="0"/>
              <a:t>Δρ. Ευγενία Βασιλακάκη</a:t>
            </a:r>
          </a:p>
          <a:p>
            <a:r>
              <a:rPr lang="el-GR" sz="2400" dirty="0" smtClean="0"/>
              <a:t>Τμήμα</a:t>
            </a:r>
            <a:r>
              <a:rPr lang="el-GR" sz="2400" dirty="0"/>
              <a:t> Βιβλιοθηκονομίας και Συστημάτων Πληροφόρησης</a:t>
            </a:r>
            <a:endParaRPr lang="el-GR" sz="2400" dirty="0" smtClean="0"/>
          </a:p>
        </p:txBody>
      </p:sp>
      <p:pic>
        <p:nvPicPr>
          <p:cNvPr id="11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68792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7" b="-1"/>
          <a:stretch/>
        </p:blipFill>
        <p:spPr bwMode="auto">
          <a:xfrm>
            <a:off x="4045866" y="5289847"/>
            <a:ext cx="3348000" cy="7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19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Αξιολόγηση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Evaluation)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7/7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Κριτήρια:</a:t>
            </a:r>
          </a:p>
          <a:p>
            <a:r>
              <a:rPr lang="el-GR" dirty="0" smtClean="0"/>
              <a:t>Ο </a:t>
            </a:r>
            <a:r>
              <a:rPr lang="el-GR" dirty="0"/>
              <a:t>υπολογισμός του κόστους (αρχική εκτίμηση, κόστος για εφαρμογή και τελική υιοθέτηση).</a:t>
            </a:r>
          </a:p>
          <a:p>
            <a:r>
              <a:rPr lang="el-GR" dirty="0" smtClean="0"/>
              <a:t>Η </a:t>
            </a:r>
            <a:r>
              <a:rPr lang="el-GR" dirty="0"/>
              <a:t>δυνατότητα παραμετροποίησης του Προγράμματος, αλλά και του </a:t>
            </a:r>
            <a:r>
              <a:rPr lang="el-GR" dirty="0" smtClean="0"/>
              <a:t>συστήματος, </a:t>
            </a:r>
            <a:r>
              <a:rPr lang="el-GR" dirty="0"/>
              <a:t>ώστε να συμπεριλαμβάνει και τις μελλοντικές ανάγκες του Οργανισμού.</a:t>
            </a:r>
          </a:p>
          <a:p>
            <a:r>
              <a:rPr lang="el-GR" dirty="0" smtClean="0"/>
              <a:t>Η </a:t>
            </a:r>
            <a:r>
              <a:rPr lang="el-GR" dirty="0"/>
              <a:t>ανταπόκριση του συστήματος σε διαφόρους κινδύνους όπως η κλοπή, το μπλοκάρισμα, </a:t>
            </a:r>
            <a:r>
              <a:rPr lang="el-GR" dirty="0" smtClean="0"/>
              <a:t>η </a:t>
            </a:r>
            <a:r>
              <a:rPr lang="el-GR" dirty="0"/>
              <a:t>απώλεια δεδομένων.</a:t>
            </a:r>
          </a:p>
          <a:p>
            <a:r>
              <a:rPr lang="el-GR" dirty="0" smtClean="0"/>
              <a:t>Η </a:t>
            </a:r>
            <a:r>
              <a:rPr lang="el-GR" dirty="0"/>
              <a:t>διαθεσιμότητα της πληροφορίας όταν αυτή χρειάζεται.</a:t>
            </a:r>
          </a:p>
          <a:p>
            <a:r>
              <a:rPr lang="el-GR" dirty="0" smtClean="0"/>
              <a:t>Η </a:t>
            </a:r>
            <a:r>
              <a:rPr lang="el-GR" dirty="0"/>
              <a:t>αξιοπιστία της Ομάδας Έργου να προσφέρει περαιτέρω εκπαίδευση και καθοδήγηση στη περίπτωση που χρειαστεί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53319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Εφαρμογή Έργου </a:t>
            </a:r>
            <a:br>
              <a:rPr lang="el-GR" dirty="0"/>
            </a:br>
            <a:r>
              <a:rPr lang="el-GR" sz="3300" b="0" dirty="0"/>
              <a:t>(</a:t>
            </a:r>
            <a:r>
              <a:rPr lang="en-US" sz="3300" b="0" dirty="0"/>
              <a:t>Project Implementation</a:t>
            </a:r>
            <a:r>
              <a:rPr lang="en-US" sz="3300" b="0" dirty="0" smtClean="0"/>
              <a:t>)</a:t>
            </a:r>
            <a:r>
              <a:rPr lang="el-GR" sz="3300" b="0" dirty="0" smtClean="0"/>
              <a:t> 1/6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Το νέο κείμενο σηματοδοτεί την ολοκλήρωση του σταδίου της Αξιολόγησης.</a:t>
            </a:r>
          </a:p>
          <a:p>
            <a:pPr marL="0" indent="0">
              <a:buNone/>
            </a:pPr>
            <a:r>
              <a:rPr lang="el-GR" dirty="0"/>
              <a:t>Η αναφορά θα περιλαμβάνει:</a:t>
            </a:r>
          </a:p>
          <a:p>
            <a:r>
              <a:rPr lang="el-GR" b="1" dirty="0" smtClean="0"/>
              <a:t>Περίληψη</a:t>
            </a:r>
            <a:r>
              <a:rPr lang="el-GR" dirty="0" smtClean="0"/>
              <a:t> : </a:t>
            </a:r>
            <a:r>
              <a:rPr lang="el-GR" dirty="0"/>
              <a:t>μια σύντομη περίληψη σχετικά με το έργο και τις πτυχές του.</a:t>
            </a:r>
          </a:p>
          <a:p>
            <a:r>
              <a:rPr lang="el-GR" b="1" dirty="0" smtClean="0"/>
              <a:t>Σκοπός</a:t>
            </a:r>
            <a:r>
              <a:rPr lang="el-GR" dirty="0" smtClean="0"/>
              <a:t> : </a:t>
            </a:r>
            <a:r>
              <a:rPr lang="el-GR" dirty="0"/>
              <a:t>ποιες οι ανάγκες που κλήθηκαν να καλυφθούν, ποιοι οι σκοποί που έπρεπε να εξυπηρετηθούν.</a:t>
            </a:r>
          </a:p>
          <a:p>
            <a:r>
              <a:rPr lang="el-GR" b="1" dirty="0" smtClean="0"/>
              <a:t>Μεθοδολογία </a:t>
            </a:r>
            <a:r>
              <a:rPr lang="el-GR" dirty="0" smtClean="0"/>
              <a:t>: </a:t>
            </a:r>
            <a:r>
              <a:rPr lang="el-GR" dirty="0"/>
              <a:t>τα στάδια και οι επιμέρους εργασίες των </a:t>
            </a:r>
            <a:r>
              <a:rPr lang="el-GR" dirty="0" smtClean="0"/>
              <a:t>σταδίων </a:t>
            </a:r>
            <a:r>
              <a:rPr lang="el-GR" dirty="0"/>
              <a:t>που ακολουθήθηκαν για την ολοκλήρωση του “Προγράμματος Διαχείρισης Εγγράφων</a:t>
            </a:r>
            <a:r>
              <a:rPr lang="el-GR" dirty="0" smtClean="0"/>
              <a:t>”.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9069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Εφαρμογή Έργου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Implementation)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2/6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αναφορά θα περιλαμβάνει:</a:t>
            </a:r>
          </a:p>
          <a:p>
            <a:r>
              <a:rPr lang="el-GR" b="1" dirty="0" smtClean="0"/>
              <a:t>Αποτελέσματα</a:t>
            </a:r>
            <a:r>
              <a:rPr lang="el-GR" dirty="0" smtClean="0"/>
              <a:t> : </a:t>
            </a:r>
            <a:r>
              <a:rPr lang="el-GR" dirty="0"/>
              <a:t>ποια προβλήματα εντοπίστηκαν και πως αντιμετωπίστηκαν με βάση τους σκοπούς και τις προϋποθέσεις που τέθηκαν.</a:t>
            </a:r>
          </a:p>
          <a:p>
            <a:r>
              <a:rPr lang="el-GR" b="1" dirty="0" smtClean="0"/>
              <a:t>Ανάλυση</a:t>
            </a:r>
            <a:r>
              <a:rPr lang="el-GR" dirty="0" smtClean="0"/>
              <a:t> : </a:t>
            </a:r>
            <a:r>
              <a:rPr lang="el-GR" dirty="0"/>
              <a:t>πως διαμορφώθηκε το κείμενο του “Προγράμματος Διαχείρισης Εγγράφων</a:t>
            </a:r>
            <a:r>
              <a:rPr lang="el-GR" dirty="0" smtClean="0"/>
              <a:t>”.</a:t>
            </a:r>
            <a:endParaRPr lang="el-GR" dirty="0"/>
          </a:p>
          <a:p>
            <a:r>
              <a:rPr lang="el-GR" b="1" dirty="0" smtClean="0"/>
              <a:t>Συμπεράσματα</a:t>
            </a:r>
            <a:r>
              <a:rPr lang="el-GR" dirty="0" smtClean="0"/>
              <a:t> : </a:t>
            </a:r>
            <a:r>
              <a:rPr lang="el-GR" dirty="0"/>
              <a:t>πρόταση τρόπων για την πρακτική εφαρμογή και υιοθέτηση του Προγράμματος από το προσωπικό για τη διεκπεραίωση των καθημερινών εργασιών του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0673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Εφαρμογή Έργου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Implementation)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3/6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Η επιτυχή εφαρμογή του Προγράμματος εξαρτάται:</a:t>
            </a:r>
          </a:p>
          <a:p>
            <a:r>
              <a:rPr lang="el-GR" dirty="0" smtClean="0"/>
              <a:t>Από το πόσο ρεαλιστικές είναι οι λύσεις </a:t>
            </a:r>
            <a:r>
              <a:rPr lang="el-GR" dirty="0"/>
              <a:t>που προτάθηκαν.</a:t>
            </a:r>
          </a:p>
          <a:p>
            <a:r>
              <a:rPr lang="el-GR" dirty="0" smtClean="0"/>
              <a:t>Από </a:t>
            </a:r>
            <a:r>
              <a:rPr lang="el-GR" dirty="0"/>
              <a:t>την αποδοχή ή όχι από το προσωπικό:</a:t>
            </a:r>
          </a:p>
          <a:p>
            <a:pPr marL="538163" lvl="1"/>
            <a:r>
              <a:rPr lang="el-GR" dirty="0" smtClean="0"/>
              <a:t>κατά </a:t>
            </a:r>
            <a:r>
              <a:rPr lang="el-GR" dirty="0"/>
              <a:t>πόσο έχουν συνειδητοποιήσει την ανάγκη αλλαγής.</a:t>
            </a:r>
          </a:p>
          <a:p>
            <a:pPr marL="538163" lvl="1"/>
            <a:r>
              <a:rPr lang="el-GR" dirty="0" smtClean="0"/>
              <a:t>το </a:t>
            </a:r>
            <a:r>
              <a:rPr lang="el-GR" dirty="0"/>
              <a:t>κατά πόσο οι νέες λύσεις καλύπτουν τις ανάγκες τους και όντως κάνουν καλύτερη την καθημερινή διεκπεραίωση των εργασιών τους.</a:t>
            </a:r>
          </a:p>
          <a:p>
            <a:pPr marL="538163" lvl="1"/>
            <a:r>
              <a:rPr lang="el-GR" dirty="0" smtClean="0"/>
              <a:t>το </a:t>
            </a:r>
            <a:r>
              <a:rPr lang="el-GR" dirty="0"/>
              <a:t>κατά πόσο είναι ανοικτοί στις νέες προτάσεις.</a:t>
            </a:r>
          </a:p>
          <a:p>
            <a:r>
              <a:rPr lang="el-GR" dirty="0" smtClean="0"/>
              <a:t>Από </a:t>
            </a:r>
            <a:r>
              <a:rPr lang="el-GR" dirty="0"/>
              <a:t>την υποστήριξη που θα έχει από τη Διοίκηση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8015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Εφαρμογή Έργου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Implementation)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4/6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Πρακτικές συμβουλές:</a:t>
            </a:r>
          </a:p>
          <a:p>
            <a:r>
              <a:rPr lang="el-GR" dirty="0" smtClean="0"/>
              <a:t>Αν </a:t>
            </a:r>
            <a:r>
              <a:rPr lang="el-GR" dirty="0"/>
              <a:t>υιοθετηθεί από ένα τμήμα τότε θα αναγκαστούν να το υιοθετήσουν και </a:t>
            </a:r>
            <a:r>
              <a:rPr lang="el-GR" dirty="0" smtClean="0"/>
              <a:t>τα υπόλοιπα τμήματα.</a:t>
            </a:r>
            <a:endParaRPr lang="el-GR" dirty="0"/>
          </a:p>
          <a:p>
            <a:r>
              <a:rPr lang="el-GR" dirty="0" smtClean="0"/>
              <a:t>Θα πρέπει να εντοπιστεί το τμήμα εκείνο του Οργανισμού που </a:t>
            </a:r>
            <a:r>
              <a:rPr lang="el-GR" dirty="0"/>
              <a:t>έχει τη περισσότερη ισχύ ή που έχει πρωταρχικό ρόλο στη διεκπεραίωση των καθημερινών εργασιών.</a:t>
            </a:r>
          </a:p>
          <a:p>
            <a:r>
              <a:rPr lang="el-GR" dirty="0" smtClean="0"/>
              <a:t>Θα </a:t>
            </a:r>
            <a:r>
              <a:rPr lang="el-GR" dirty="0"/>
              <a:t>πρέπει να πεισθούν οι υπάλληλοι και να το υιοθετήσουν ώστε να αναγκαστούν και οι υπόλοιποι να ακολουθήσουν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90026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Εφαρμογή Έργου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Implementation)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5/6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διατήρηση του ελέγχου της ροής εφαρμογής του Προγράμματος και η καθημερινή εποπτεία και καθοδήγηση των υπαλλήλων συμβάλλουν στην επιτυχή εφαρμογή του Προγράμματος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Ο έλεγχος θα πρέπει να διατηρείται ακόμα και όταν διαφαίνεται ότι το Πρόγραμμα έχει θετικά αποτελέσματα και έχει υιοθετηθεί από τους υπαλλήλους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01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Εφαρμογή Έργου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Implementation)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6/6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Με την ολοκλήρωση του έργου, αποστέλλεται μία τελική αναφορά που αφορά:</a:t>
            </a:r>
          </a:p>
          <a:p>
            <a:r>
              <a:rPr lang="el-GR" dirty="0" smtClean="0"/>
              <a:t>Στην </a:t>
            </a:r>
            <a:r>
              <a:rPr lang="el-GR" dirty="0"/>
              <a:t>αναλυτική καταγραφή των προτάσεων που θα συμβάλλουν </a:t>
            </a:r>
            <a:r>
              <a:rPr lang="el-GR" dirty="0" smtClean="0"/>
              <a:t>στη </a:t>
            </a:r>
            <a:r>
              <a:rPr lang="el-GR" dirty="0"/>
              <a:t>διαρκή εφαρμογή και υιοθέτηση του Προγράμματος Διαχείρισης Εγγράφων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0368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Αξιολόγηση &amp; Εφαρμογή Έργου </a:t>
            </a:r>
            <a:br>
              <a:rPr lang="el-GR" dirty="0"/>
            </a:br>
            <a:r>
              <a:rPr lang="el-GR" sz="3300" b="0" dirty="0"/>
              <a:t>(</a:t>
            </a:r>
            <a:r>
              <a:rPr lang="en-US" sz="3300" b="0" dirty="0"/>
              <a:t>Project Evaluation &amp; Implementation</a:t>
            </a:r>
            <a:r>
              <a:rPr lang="en-US" sz="3300" b="0" dirty="0" smtClean="0"/>
              <a:t>)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Συμπεράσματα</a:t>
            </a:r>
          </a:p>
          <a:p>
            <a:pPr marL="0" indent="0">
              <a:buNone/>
            </a:pPr>
            <a:r>
              <a:rPr lang="el-GR" dirty="0"/>
              <a:t>Το στάδιο της Αξιολόγησης συμβάλλει στην τελειοποίηση του Προγράμματος Διαχείρισης εγγράφων. </a:t>
            </a:r>
          </a:p>
          <a:p>
            <a:pPr marL="0" indent="0">
              <a:buNone/>
            </a:pPr>
            <a:r>
              <a:rPr lang="el-GR" dirty="0"/>
              <a:t>Αυτό με </a:t>
            </a:r>
            <a:r>
              <a:rPr lang="el-GR" dirty="0" smtClean="0"/>
              <a:t>τη </a:t>
            </a:r>
            <a:r>
              <a:rPr lang="el-GR" dirty="0"/>
              <a:t>σειρά του συμβάλλει στην επιτυχή εφαρμογή του Προγράμματος.</a:t>
            </a:r>
          </a:p>
          <a:p>
            <a:pPr marL="0" indent="0">
              <a:buNone/>
            </a:pPr>
            <a:r>
              <a:rPr lang="el-GR" dirty="0"/>
              <a:t>Υπάρχουν μια σειρά από κριτήρια που θα πρέπει να ληφθούν υπόψη για την αξιολόγηση του κειμένου του Προγράμματος, αλλά και της πρακτικής εφαρμογής του.</a:t>
            </a:r>
          </a:p>
          <a:p>
            <a:pPr marL="0" indent="0">
              <a:buNone/>
            </a:pPr>
            <a:r>
              <a:rPr lang="el-GR" dirty="0"/>
              <a:t>Η επιτυχή εφαρμογή και υιοθέτηση των αλλαγών εξαρτάται από την αποδοχή του Προγράμματος από το προσωπικό, αλλά και την υποστήριξη που θα έχει από τη Διοίκηση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7066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Bantin, P.C. (2008). </a:t>
            </a:r>
            <a:r>
              <a:rPr lang="en-US" i="1" dirty="0"/>
              <a:t>Understanding data and information systems for recordkeeping</a:t>
            </a:r>
            <a:r>
              <a:rPr lang="en-US" dirty="0"/>
              <a:t>. London: Neal- Schuman.</a:t>
            </a:r>
          </a:p>
          <a:p>
            <a:r>
              <a:rPr lang="en-US" dirty="0"/>
              <a:t>Cox, R.J. (2001). </a:t>
            </a:r>
            <a:r>
              <a:rPr lang="en-US" i="1" dirty="0"/>
              <a:t>Managing records as evidence and information</a:t>
            </a:r>
            <a:r>
              <a:rPr lang="en-US" dirty="0"/>
              <a:t>. US: Greenwood.</a:t>
            </a:r>
          </a:p>
          <a:p>
            <a:r>
              <a:rPr lang="en-US" dirty="0"/>
              <a:t>Hare, C. and McLeod, J. (2004). </a:t>
            </a:r>
            <a:r>
              <a:rPr lang="en-US" i="1" dirty="0"/>
              <a:t>How to manage records in the e-environment</a:t>
            </a:r>
            <a:r>
              <a:rPr lang="en-US" dirty="0"/>
              <a:t>. London: Routledge.</a:t>
            </a:r>
          </a:p>
          <a:p>
            <a:r>
              <a:rPr lang="en-US" dirty="0"/>
              <a:t>Penn, I.A., Pennix, G.B. and Coulson, J. (1996). </a:t>
            </a:r>
            <a:r>
              <a:rPr lang="en-US" i="1" dirty="0"/>
              <a:t>Records management handbook</a:t>
            </a:r>
            <a:r>
              <a:rPr lang="en-US" dirty="0"/>
              <a:t>. Cambridge: Gower.</a:t>
            </a:r>
            <a:endParaRPr lang="el-GR" dirty="0"/>
          </a:p>
          <a:p>
            <a:r>
              <a:rPr lang="en-US" dirty="0"/>
              <a:t>Read, J. and Ginn, M.L. (2008). </a:t>
            </a:r>
            <a:r>
              <a:rPr lang="en-US" i="1" dirty="0"/>
              <a:t>Records Management</a:t>
            </a:r>
            <a:r>
              <a:rPr lang="en-US" dirty="0"/>
              <a:t>. US: South Western Cengage Learning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27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33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Διαδικασία </a:t>
            </a:r>
            <a:r>
              <a:rPr lang="el-GR" dirty="0"/>
              <a:t>Ενσωμάτωσης “Διαχείρισης Εγγράφων</a:t>
            </a:r>
            <a:r>
              <a:rPr lang="el-GR" dirty="0" smtClean="0"/>
              <a:t>”.</a:t>
            </a:r>
            <a:endParaRPr lang="el-GR" dirty="0"/>
          </a:p>
          <a:p>
            <a:r>
              <a:rPr lang="el-GR" dirty="0" smtClean="0"/>
              <a:t>Επιμέρους Στάδια.</a:t>
            </a:r>
            <a:endParaRPr lang="el-GR" dirty="0"/>
          </a:p>
          <a:p>
            <a:r>
              <a:rPr lang="el-GR" dirty="0" smtClean="0"/>
              <a:t>Επιμέρους Εργαλεία.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8451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56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Ευγενία Βασιλακάκου 2014. Ευγενία Βασιλακάκου. «Διαχείριση αρχειακών </a:t>
            </a:r>
            <a:r>
              <a:rPr lang="el-GR" sz="2000" dirty="0" smtClean="0"/>
              <a:t>εγγράφων (Θ). </a:t>
            </a:r>
            <a:r>
              <a:rPr lang="el-GR" sz="2000" dirty="0" smtClean="0"/>
              <a:t>Ενότητα 12</a:t>
            </a:r>
            <a:r>
              <a:rPr lang="en-US" sz="2000" dirty="0" smtClean="0"/>
              <a:t>:</a:t>
            </a:r>
            <a:r>
              <a:rPr lang="el-GR" sz="2000" dirty="0" smtClean="0"/>
              <a:t> Αξιολόγηση &amp; εφαρμογή έργου».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25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9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7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645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Διαδικασία ενσωμάτωσης αρχών </a:t>
            </a:r>
            <a:r>
              <a:rPr lang="el-GR" sz="3300" b="0" dirty="0" smtClean="0"/>
              <a:t>(Διαχείρισης εγγράφων)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διαδικασία αυτή περιλαμβάνει πέντε (5) στάδια, αλλά και επιμέρους εργαλεία.</a:t>
            </a:r>
          </a:p>
          <a:p>
            <a:pPr marL="0" indent="0">
              <a:buNone/>
            </a:pPr>
            <a:r>
              <a:rPr lang="el-GR" dirty="0"/>
              <a:t>Συγκεκριμένα τα στάδια αυτά είναι: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Προετοιμασία</a:t>
            </a:r>
            <a:r>
              <a:rPr lang="el-GR" dirty="0"/>
              <a:t>/ Προπαρασκευή (</a:t>
            </a:r>
            <a:r>
              <a:rPr lang="en-US" dirty="0"/>
              <a:t>Project Preparation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Διαχείριση </a:t>
            </a:r>
            <a:r>
              <a:rPr lang="el-GR" dirty="0"/>
              <a:t>Έργου (</a:t>
            </a:r>
            <a:r>
              <a:rPr lang="en-US" dirty="0"/>
              <a:t>Project Management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Συλλογής </a:t>
            </a:r>
            <a:r>
              <a:rPr lang="el-GR" dirty="0"/>
              <a:t>Στοιχείων (</a:t>
            </a:r>
            <a:r>
              <a:rPr lang="en-US" dirty="0"/>
              <a:t>Data Collection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Ανάλυση </a:t>
            </a:r>
            <a:r>
              <a:rPr lang="el-GR" dirty="0"/>
              <a:t>Έργου (</a:t>
            </a:r>
            <a:r>
              <a:rPr lang="en-US" dirty="0"/>
              <a:t>Project Analysis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Αξιολόγηση </a:t>
            </a:r>
            <a:r>
              <a:rPr lang="el-GR" b="1" dirty="0"/>
              <a:t>και Εφαρμογή Έργου (</a:t>
            </a:r>
            <a:r>
              <a:rPr lang="en-US" b="1" dirty="0"/>
              <a:t>Project Evaluation and Implementation</a:t>
            </a:r>
            <a:r>
              <a:rPr lang="en-US" b="1" dirty="0" smtClean="0"/>
              <a:t>)</a:t>
            </a:r>
            <a:r>
              <a:rPr lang="el-GR" b="1" dirty="0" smtClean="0"/>
              <a:t>.</a:t>
            </a:r>
            <a:endParaRPr lang="en-US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3736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Αξιολόγηση </a:t>
            </a:r>
            <a:br>
              <a:rPr lang="el-GR" dirty="0"/>
            </a:br>
            <a:r>
              <a:rPr lang="el-GR" sz="3300" b="0" dirty="0"/>
              <a:t>(</a:t>
            </a:r>
            <a:r>
              <a:rPr lang="en-US" sz="3300" b="0" dirty="0"/>
              <a:t>Project Evaluation</a:t>
            </a:r>
            <a:r>
              <a:rPr lang="en-US" sz="3300" b="0" dirty="0" smtClean="0"/>
              <a:t>)</a:t>
            </a:r>
            <a:r>
              <a:rPr lang="el-GR" sz="3300" b="0" dirty="0" smtClean="0"/>
              <a:t> 1/7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Το στάδιο της Αξιολόγησης ακολουθεί αμέσως μετά την ολοκλήρωση του σταδίου της Ανάλυσης.</a:t>
            </a:r>
          </a:p>
          <a:p>
            <a:pPr marL="0" indent="0">
              <a:buNone/>
            </a:pPr>
            <a:r>
              <a:rPr lang="el-GR" dirty="0"/>
              <a:t>Προϋποθέτει τη δημιουργία ενός σχεδίου που θα καταγράφει αναλυτικά τα βήματα που θα πρέπει να ακολουθηθούν για την εφαρμογή του “Προγράμματος Διαχείρισης Εγγράφων”.  </a:t>
            </a:r>
          </a:p>
          <a:p>
            <a:pPr marL="0" indent="0">
              <a:buNone/>
            </a:pPr>
            <a:r>
              <a:rPr lang="el-GR" dirty="0"/>
              <a:t>Καταγράφονται:</a:t>
            </a:r>
          </a:p>
          <a:p>
            <a:r>
              <a:rPr lang="el-GR" dirty="0" smtClean="0"/>
              <a:t>Τα </a:t>
            </a:r>
            <a:r>
              <a:rPr lang="el-GR" dirty="0"/>
              <a:t>επιμέρους </a:t>
            </a:r>
            <a:r>
              <a:rPr lang="el-GR" dirty="0" smtClean="0"/>
              <a:t>στάδια.</a:t>
            </a:r>
            <a:endParaRPr lang="el-GR" dirty="0"/>
          </a:p>
          <a:p>
            <a:r>
              <a:rPr lang="el-GR" dirty="0" smtClean="0"/>
              <a:t>Οι </a:t>
            </a:r>
            <a:r>
              <a:rPr lang="el-GR" dirty="0"/>
              <a:t>επιμέρους εργασίες του κάθε </a:t>
            </a:r>
            <a:r>
              <a:rPr lang="el-GR" dirty="0" smtClean="0"/>
              <a:t>σταδίου.</a:t>
            </a:r>
            <a:endParaRPr lang="el-GR" dirty="0"/>
          </a:p>
          <a:p>
            <a:r>
              <a:rPr lang="el-GR" dirty="0" smtClean="0"/>
              <a:t>Τα </a:t>
            </a:r>
            <a:r>
              <a:rPr lang="el-GR" dirty="0"/>
              <a:t>άτομα που θα ασχοληθούν με την κάθε </a:t>
            </a:r>
            <a:r>
              <a:rPr lang="el-GR" dirty="0" smtClean="0"/>
              <a:t>εργασία.</a:t>
            </a:r>
            <a:endParaRPr lang="el-GR" dirty="0"/>
          </a:p>
          <a:p>
            <a:r>
              <a:rPr lang="el-GR" dirty="0" smtClean="0"/>
              <a:t>Τυχόν </a:t>
            </a:r>
            <a:r>
              <a:rPr lang="el-GR" dirty="0"/>
              <a:t>υλικό που θα </a:t>
            </a:r>
            <a:r>
              <a:rPr lang="el-GR" dirty="0" smtClean="0"/>
              <a:t>απαιτηθεί.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961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Αξιολόγηση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Evaluation)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2/7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Το σχέδιο αφορά:</a:t>
            </a:r>
          </a:p>
          <a:p>
            <a:r>
              <a:rPr lang="el-GR" dirty="0" smtClean="0"/>
              <a:t>Στην </a:t>
            </a:r>
            <a:r>
              <a:rPr lang="el-GR" dirty="0"/>
              <a:t>Εγκατάσταση του ηλεκτρονικού συστήματος ή την παραμετροποίηση του υπάρχοντος συστήματος.</a:t>
            </a:r>
          </a:p>
          <a:p>
            <a:r>
              <a:rPr lang="el-GR" dirty="0" smtClean="0"/>
              <a:t>Στην </a:t>
            </a:r>
            <a:r>
              <a:rPr lang="el-GR" dirty="0"/>
              <a:t>εκπαίδευση του προσωπικού στις νέες διαδικασίες και στη συμπλήρωση των νέων ή τροποποιημένων εγγράφων.</a:t>
            </a:r>
          </a:p>
          <a:p>
            <a:r>
              <a:rPr lang="el-GR" dirty="0" smtClean="0"/>
              <a:t>Στην </a:t>
            </a:r>
            <a:r>
              <a:rPr lang="el-GR" dirty="0"/>
              <a:t>εκπαίδευση του προσωπικού στο νέο τρόπο τήρησης του τρέχοντος αρχείου (αρχειοθέτηση και οργάνωση των φακέλων τους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333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Αξιολόγηση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Evaluation)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3/7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Αξιολόγηση του “Προγράμματος Διαχείρισης Εγγράφων” πραγματοποιείται</a:t>
            </a:r>
            <a:r>
              <a:rPr lang="el-GR" dirty="0" smtClean="0"/>
              <a:t>:</a:t>
            </a:r>
            <a:endParaRPr lang="el-GR" dirty="0"/>
          </a:p>
          <a:p>
            <a:r>
              <a:rPr lang="el-GR" dirty="0" smtClean="0"/>
              <a:t>Κατά </a:t>
            </a:r>
            <a:r>
              <a:rPr lang="el-GR" dirty="0"/>
              <a:t>τη διάρκεια εκπαίδευσης του προσωπικού.</a:t>
            </a:r>
          </a:p>
          <a:p>
            <a:r>
              <a:rPr lang="el-GR" dirty="0" smtClean="0"/>
              <a:t>Με </a:t>
            </a:r>
            <a:r>
              <a:rPr lang="el-GR" dirty="0"/>
              <a:t>την ολοκλήρωση της εκπαίδευσης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6978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Αξιολόγηση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Evaluation)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4/7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l-GR" b="1" dirty="0" smtClean="0"/>
              <a:t>Κατά </a:t>
            </a:r>
            <a:r>
              <a:rPr lang="el-GR" b="1" dirty="0"/>
              <a:t>τη διάρκεια εκπαίδευσης του προσωπικού.</a:t>
            </a:r>
          </a:p>
          <a:p>
            <a:pPr marL="0" indent="0">
              <a:buNone/>
            </a:pPr>
            <a:r>
              <a:rPr lang="el-GR" dirty="0" smtClean="0"/>
              <a:t>Καταγράφονται</a:t>
            </a:r>
            <a:r>
              <a:rPr lang="el-GR" dirty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Προτάσεις </a:t>
            </a:r>
            <a:r>
              <a:rPr lang="el-GR" dirty="0"/>
              <a:t>για περαιτέρω παραμετροποίηση.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Προβλήματα </a:t>
            </a:r>
            <a:r>
              <a:rPr lang="el-GR" dirty="0"/>
              <a:t>στον τρόπο που υλοποιήθηκε η διαδικασία.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Κενά </a:t>
            </a:r>
            <a:r>
              <a:rPr lang="el-GR" dirty="0"/>
              <a:t>στη διαδικασία που πρέπει να συμπληρωθούν.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Περαιτέρω </a:t>
            </a:r>
            <a:r>
              <a:rPr lang="el-GR" dirty="0"/>
              <a:t>βήματα στον τρόπο διεκπεραίωσης μιας εργασίας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1374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Αξιολόγηση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Evaluation)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5/7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Με την ολοκλήρωση των εκπαιδεύσεων ο Υπεύθυνος του Έργου συντάσσει αναφορά προς τη Διοίκηση.</a:t>
            </a:r>
          </a:p>
          <a:p>
            <a:pPr marL="0" indent="0">
              <a:buNone/>
            </a:pPr>
            <a:r>
              <a:rPr lang="el-GR" dirty="0"/>
              <a:t>Η Αναφορά περιλαμβάνει:</a:t>
            </a:r>
          </a:p>
          <a:p>
            <a:r>
              <a:rPr lang="el-GR" dirty="0" smtClean="0"/>
              <a:t>Ενημέρωση </a:t>
            </a:r>
            <a:r>
              <a:rPr lang="el-GR" dirty="0"/>
              <a:t>σχετικά με την ολοκλήρωση του σταδίου εκπαίδευσης του προσωπικού.</a:t>
            </a:r>
          </a:p>
          <a:p>
            <a:r>
              <a:rPr lang="el-GR" dirty="0" smtClean="0"/>
              <a:t>Ενημέρωση </a:t>
            </a:r>
            <a:r>
              <a:rPr lang="el-GR" dirty="0"/>
              <a:t>σχετικά με τα τυχόν προβλήματα που προέκυψαν.</a:t>
            </a:r>
          </a:p>
          <a:p>
            <a:r>
              <a:rPr lang="el-GR" dirty="0" smtClean="0"/>
              <a:t>Περιγραφή </a:t>
            </a:r>
            <a:r>
              <a:rPr lang="el-GR" dirty="0"/>
              <a:t>των τροποποιήσεων που πραγματοποιήθηκαν και προέκυψαν από την εκπαίδευση του προσωπικού.</a:t>
            </a:r>
          </a:p>
          <a:p>
            <a:r>
              <a:rPr lang="el-GR" dirty="0" smtClean="0"/>
              <a:t>Ενημέρωση </a:t>
            </a:r>
            <a:r>
              <a:rPr lang="el-GR" dirty="0"/>
              <a:t>σχετικά με τα βήματα που θα ακολουθήσουν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3673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Αξιολόγηση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Evaluation)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6/7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Με </a:t>
            </a:r>
            <a:r>
              <a:rPr lang="el-GR" b="1" dirty="0"/>
              <a:t>την ολοκλήρωση της εκπαίδευσης</a:t>
            </a:r>
            <a:r>
              <a:rPr lang="el-GR" b="1" dirty="0" smtClean="0"/>
              <a:t>.</a:t>
            </a:r>
            <a:endParaRPr lang="el-GR" dirty="0"/>
          </a:p>
          <a:p>
            <a:pPr lvl="1"/>
            <a:r>
              <a:rPr lang="el-GR" dirty="0" smtClean="0"/>
              <a:t>Επαναξιολογείται </a:t>
            </a:r>
            <a:r>
              <a:rPr lang="el-GR" dirty="0"/>
              <a:t>το κείμενο του “Προγράμματος Διαχείρισης Εγγράφων”.</a:t>
            </a:r>
          </a:p>
          <a:p>
            <a:pPr lvl="1"/>
            <a:r>
              <a:rPr lang="el-GR" dirty="0" smtClean="0"/>
              <a:t>Συμπληρώνονται </a:t>
            </a:r>
            <a:r>
              <a:rPr lang="el-GR" dirty="0"/>
              <a:t>οι τροποποιήσεις ή </a:t>
            </a:r>
            <a:r>
              <a:rPr lang="el-GR" dirty="0" smtClean="0"/>
              <a:t>οι αλλαγές </a:t>
            </a:r>
            <a:r>
              <a:rPr lang="el-GR" dirty="0"/>
              <a:t>που προέκυψαν από τις εκπαιδεύσεις και την πρακτική εφαρμογή του “Προγράμματος Διαχείρισης Εγγράφων”.</a:t>
            </a:r>
          </a:p>
          <a:p>
            <a:pPr lvl="1"/>
            <a:r>
              <a:rPr lang="el-GR" dirty="0" smtClean="0"/>
              <a:t>Συντάσσεται </a:t>
            </a:r>
            <a:r>
              <a:rPr lang="el-GR" dirty="0"/>
              <a:t>το νέο κείμενο του “Προγράμματος Διαχείρισης Εγγράφων</a:t>
            </a:r>
            <a:r>
              <a:rPr lang="el-GR" dirty="0" smtClean="0"/>
              <a:t>”.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8452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OC_template_2</Template>
  <TotalTime>66</TotalTime>
  <Words>1636</Words>
  <Application>Microsoft Office PowerPoint</Application>
  <PresentationFormat>Προβολή στην οθόνη (4:3)</PresentationFormat>
  <Paragraphs>211</Paragraphs>
  <Slides>25</Slides>
  <Notes>23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25</vt:i4>
      </vt:variant>
    </vt:vector>
  </HeadingPairs>
  <TitlesOfParts>
    <vt:vector size="28" baseType="lpstr">
      <vt:lpstr>OC_template_2</vt:lpstr>
      <vt:lpstr>1_OC_template_updated</vt:lpstr>
      <vt:lpstr>OC_template_updated</vt:lpstr>
      <vt:lpstr>Διαχείριση αρχειακών εγγράφων (Θ)</vt:lpstr>
      <vt:lpstr>Περιεχόμενα</vt:lpstr>
      <vt:lpstr>Διαδικασία ενσωμάτωσης αρχών (Διαχείρισης εγγράφων)</vt:lpstr>
      <vt:lpstr>Αξιολόγηση  (Project Evaluation) 1/7</vt:lpstr>
      <vt:lpstr>Αξιολόγηση  (Project Evaluation) 2/7</vt:lpstr>
      <vt:lpstr>Αξιολόγηση  (Project Evaluation) 3/7</vt:lpstr>
      <vt:lpstr>Αξιολόγηση  (Project Evaluation) 4/7</vt:lpstr>
      <vt:lpstr>Αξιολόγηση  (Project Evaluation) 5/7</vt:lpstr>
      <vt:lpstr>Αξιολόγηση  (Project Evaluation) 6/7</vt:lpstr>
      <vt:lpstr>Αξιολόγηση  (Project Evaluation) 7/7</vt:lpstr>
      <vt:lpstr>Εφαρμογή Έργου  (Project Implementation) 1/6</vt:lpstr>
      <vt:lpstr>Εφαρμογή Έργου  (Project Implementation) 2/6</vt:lpstr>
      <vt:lpstr>Εφαρμογή Έργου  (Project Implementation) 3/6</vt:lpstr>
      <vt:lpstr>Εφαρμογή Έργου  (Project Implementation) 4/6</vt:lpstr>
      <vt:lpstr>Εφαρμογή Έργου  (Project Implementation) 5/6</vt:lpstr>
      <vt:lpstr>Εφαρμογή Έργου  (Project Implementation) 6/6</vt:lpstr>
      <vt:lpstr>Αξιολόγηση &amp; Εφαρμογή Έργου  (Project Evaluation &amp; Implementation)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αρχειακών εγγράφων</dc:title>
  <dc:creator>opencourses@teiath.gr</dc:creator>
  <cp:lastModifiedBy>natasakar new</cp:lastModifiedBy>
  <cp:revision>11</cp:revision>
  <dcterms:created xsi:type="dcterms:W3CDTF">2014-04-29T12:41:17Z</dcterms:created>
  <dcterms:modified xsi:type="dcterms:W3CDTF">2015-02-27T12:53:38Z</dcterms:modified>
</cp:coreProperties>
</file>