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0"/>
  </p:notesMasterIdLst>
  <p:handoutMasterIdLst>
    <p:handoutMasterId r:id="rId31"/>
  </p:handoutMasterIdLst>
  <p:sldIdLst>
    <p:sldId id="256" r:id="rId2"/>
    <p:sldId id="268" r:id="rId3"/>
    <p:sldId id="269" r:id="rId4"/>
    <p:sldId id="270" r:id="rId5"/>
    <p:sldId id="287" r:id="rId6"/>
    <p:sldId id="271" r:id="rId7"/>
    <p:sldId id="272" r:id="rId8"/>
    <p:sldId id="273" r:id="rId9"/>
    <p:sldId id="274" r:id="rId10"/>
    <p:sldId id="275" r:id="rId11"/>
    <p:sldId id="276" r:id="rId12"/>
    <p:sldId id="288" r:id="rId13"/>
    <p:sldId id="277" r:id="rId14"/>
    <p:sldId id="278" r:id="rId15"/>
    <p:sldId id="279" r:id="rId16"/>
    <p:sldId id="280" r:id="rId17"/>
    <p:sldId id="281" r:id="rId18"/>
    <p:sldId id="282" r:id="rId19"/>
    <p:sldId id="283" r:id="rId20"/>
    <p:sldId id="284" r:id="rId21"/>
    <p:sldId id="286" r:id="rId22"/>
    <p:sldId id="285" r:id="rId23"/>
    <p:sldId id="257" r:id="rId24"/>
    <p:sldId id="262" r:id="rId25"/>
    <p:sldId id="264" r:id="rId26"/>
    <p:sldId id="265" r:id="rId27"/>
    <p:sldId id="266"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B82"/>
    <a:srgbClr val="820000"/>
    <a:srgbClr val="FFFF99"/>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35" autoAdjust="0"/>
    <p:restoredTop sz="94660"/>
  </p:normalViewPr>
  <p:slideViewPr>
    <p:cSldViewPr>
      <p:cViewPr>
        <p:scale>
          <a:sx n="78" d="100"/>
          <a:sy n="78" d="100"/>
        </p:scale>
        <p:origin x="-1056" y="-6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F5408-D4B7-405C-988A-43BE831EFC3E}" type="doc">
      <dgm:prSet loTypeId="urn:microsoft.com/office/officeart/2005/8/layout/venn1" loCatId="relationship" qsTypeId="urn:microsoft.com/office/officeart/2005/8/quickstyle/simple2" qsCatId="simple" csTypeId="urn:microsoft.com/office/officeart/2005/8/colors/accent1_5" csCatId="accent1" phldr="1"/>
      <dgm:spPr/>
    </dgm:pt>
    <dgm:pt modelId="{E9DD0887-67FA-4A64-AC3E-4DECCAE60A08}">
      <dgm:prSet phldrT="[Text]" custT="1"/>
      <dgm:spPr/>
      <dgm:t>
        <a:bodyPr/>
        <a:lstStyle/>
        <a:p>
          <a:pPr marL="0" indent="0" algn="l"/>
          <a:r>
            <a:rPr lang="el-GR" sz="2300" b="1" dirty="0" smtClean="0">
              <a:solidFill>
                <a:schemeClr val="bg1"/>
              </a:solidFill>
              <a:latin typeface="+mn-lt"/>
              <a:cs typeface="Times New Roman" pitchFamily="18" charset="0"/>
            </a:rPr>
            <a:t>Δευτεροπαθές</a:t>
          </a:r>
          <a:endParaRPr lang="el-GR" sz="2300" b="1" dirty="0">
            <a:solidFill>
              <a:schemeClr val="bg1"/>
            </a:solidFill>
            <a:latin typeface="+mn-lt"/>
            <a:cs typeface="Times New Roman" pitchFamily="18" charset="0"/>
          </a:endParaRPr>
        </a:p>
      </dgm:t>
    </dgm:pt>
    <dgm:pt modelId="{88967B4A-6C80-41C0-89CE-A40862E0687E}" type="parTrans" cxnId="{A0282897-FF44-48C1-AB70-8C3684280CFE}">
      <dgm:prSet/>
      <dgm:spPr/>
      <dgm:t>
        <a:bodyPr/>
        <a:lstStyle/>
        <a:p>
          <a:endParaRPr lang="el-GR"/>
        </a:p>
      </dgm:t>
    </dgm:pt>
    <dgm:pt modelId="{E1247DFC-EA63-4B5E-8E7B-76567AC82C50}" type="sibTrans" cxnId="{A0282897-FF44-48C1-AB70-8C3684280CFE}">
      <dgm:prSet/>
      <dgm:spPr/>
      <dgm:t>
        <a:bodyPr/>
        <a:lstStyle/>
        <a:p>
          <a:endParaRPr lang="el-GR"/>
        </a:p>
      </dgm:t>
    </dgm:pt>
    <dgm:pt modelId="{EE202E79-0908-4C19-B1FA-EFAD81579BD4}">
      <dgm:prSet phldrT="[Text]" custT="1"/>
      <dgm:spPr/>
      <dgm:t>
        <a:bodyPr/>
        <a:lstStyle/>
        <a:p>
          <a:pPr algn="r"/>
          <a:r>
            <a:rPr lang="el-GR" sz="2300" b="1" dirty="0" smtClean="0">
              <a:solidFill>
                <a:schemeClr val="bg1"/>
              </a:solidFill>
              <a:latin typeface="+mn-lt"/>
              <a:cs typeface="Times New Roman" pitchFamily="18" charset="0"/>
            </a:rPr>
            <a:t>Πρωτοπαθές</a:t>
          </a:r>
          <a:endParaRPr lang="el-GR" sz="2300" b="1" dirty="0">
            <a:solidFill>
              <a:schemeClr val="bg1"/>
            </a:solidFill>
            <a:latin typeface="+mn-lt"/>
            <a:cs typeface="Times New Roman" pitchFamily="18" charset="0"/>
          </a:endParaRPr>
        </a:p>
      </dgm:t>
    </dgm:pt>
    <dgm:pt modelId="{F90C7AB1-11EB-4120-9F8D-43829E4DD8BB}" type="parTrans" cxnId="{90984F18-B1AD-418E-94FA-66B7DE77A9D1}">
      <dgm:prSet/>
      <dgm:spPr/>
      <dgm:t>
        <a:bodyPr/>
        <a:lstStyle/>
        <a:p>
          <a:endParaRPr lang="el-GR"/>
        </a:p>
      </dgm:t>
    </dgm:pt>
    <dgm:pt modelId="{F7673035-218E-40C6-AA8F-602266C94637}" type="sibTrans" cxnId="{90984F18-B1AD-418E-94FA-66B7DE77A9D1}">
      <dgm:prSet/>
      <dgm:spPr/>
      <dgm:t>
        <a:bodyPr/>
        <a:lstStyle/>
        <a:p>
          <a:endParaRPr lang="el-GR"/>
        </a:p>
      </dgm:t>
    </dgm:pt>
    <dgm:pt modelId="{FEBB7B16-B8A0-45B0-BF56-D9BA3483C2B1}">
      <dgm:prSet phldrT="[Text]" custT="1"/>
      <dgm:spPr>
        <a:solidFill>
          <a:schemeClr val="accent1">
            <a:lumMod val="75000"/>
          </a:schemeClr>
        </a:solidFill>
      </dgm:spPr>
      <dgm:t>
        <a:bodyPr/>
        <a:lstStyle/>
        <a:p>
          <a:r>
            <a:rPr lang="el-GR" sz="2800" b="1" dirty="0" smtClean="0">
              <a:solidFill>
                <a:schemeClr val="bg1"/>
              </a:solidFill>
              <a:latin typeface="+mn-lt"/>
              <a:cs typeface="Times New Roman" pitchFamily="18" charset="0"/>
            </a:rPr>
            <a:t>Είδη </a:t>
          </a:r>
          <a:r>
            <a:rPr lang="el-GR" sz="2800" b="1" dirty="0" err="1" smtClean="0">
              <a:solidFill>
                <a:schemeClr val="bg1"/>
              </a:solidFill>
              <a:latin typeface="+mn-lt"/>
              <a:cs typeface="Times New Roman" pitchFamily="18" charset="0"/>
            </a:rPr>
            <a:t>λεμφοιδήματος</a:t>
          </a:r>
          <a:endParaRPr lang="el-GR" sz="2800" b="1" dirty="0">
            <a:solidFill>
              <a:schemeClr val="bg1"/>
            </a:solidFill>
            <a:latin typeface="+mn-lt"/>
            <a:cs typeface="Times New Roman" pitchFamily="18" charset="0"/>
          </a:endParaRPr>
        </a:p>
      </dgm:t>
    </dgm:pt>
    <dgm:pt modelId="{AF95B36C-1EEE-4A60-A3B1-36D2F214E80E}" type="sibTrans" cxnId="{B9943A10-E6F7-42F7-BFD0-D2935A2F0BA7}">
      <dgm:prSet/>
      <dgm:spPr/>
      <dgm:t>
        <a:bodyPr/>
        <a:lstStyle/>
        <a:p>
          <a:endParaRPr lang="el-GR"/>
        </a:p>
      </dgm:t>
    </dgm:pt>
    <dgm:pt modelId="{F597EF8C-44C5-45C8-AFAC-197495B28B4B}" type="parTrans" cxnId="{B9943A10-E6F7-42F7-BFD0-D2935A2F0BA7}">
      <dgm:prSet/>
      <dgm:spPr/>
      <dgm:t>
        <a:bodyPr/>
        <a:lstStyle/>
        <a:p>
          <a:endParaRPr lang="el-GR"/>
        </a:p>
      </dgm:t>
    </dgm:pt>
    <dgm:pt modelId="{57E09730-E19D-483A-918D-44C56791B2A0}" type="pres">
      <dgm:prSet presAssocID="{1B7F5408-D4B7-405C-988A-43BE831EFC3E}" presName="compositeShape" presStyleCnt="0">
        <dgm:presLayoutVars>
          <dgm:chMax val="7"/>
          <dgm:dir/>
          <dgm:resizeHandles val="exact"/>
        </dgm:presLayoutVars>
      </dgm:prSet>
      <dgm:spPr/>
    </dgm:pt>
    <dgm:pt modelId="{DEE11152-DA0A-4393-9508-F043A377DFD4}" type="pres">
      <dgm:prSet presAssocID="{FEBB7B16-B8A0-45B0-BF56-D9BA3483C2B1}" presName="circ1" presStyleLbl="vennNode1" presStyleIdx="0" presStyleCnt="3" custScaleX="108451" custScaleY="108451" custLinFactNeighborX="-1154" custLinFactNeighborY="-4833"/>
      <dgm:spPr/>
      <dgm:t>
        <a:bodyPr/>
        <a:lstStyle/>
        <a:p>
          <a:endParaRPr lang="el-GR"/>
        </a:p>
      </dgm:t>
    </dgm:pt>
    <dgm:pt modelId="{03C8B24D-E11B-4564-BB77-01D090734904}" type="pres">
      <dgm:prSet presAssocID="{FEBB7B16-B8A0-45B0-BF56-D9BA3483C2B1}" presName="circ1Tx" presStyleLbl="revTx" presStyleIdx="0" presStyleCnt="0">
        <dgm:presLayoutVars>
          <dgm:chMax val="0"/>
          <dgm:chPref val="0"/>
          <dgm:bulletEnabled val="1"/>
        </dgm:presLayoutVars>
      </dgm:prSet>
      <dgm:spPr/>
      <dgm:t>
        <a:bodyPr/>
        <a:lstStyle/>
        <a:p>
          <a:endParaRPr lang="el-GR"/>
        </a:p>
      </dgm:t>
    </dgm:pt>
    <dgm:pt modelId="{5221BEC1-AF4C-4D36-BCDD-B947A5AF78BC}" type="pres">
      <dgm:prSet presAssocID="{E9DD0887-67FA-4A64-AC3E-4DECCAE60A08}" presName="circ2" presStyleLbl="vennNode1" presStyleIdx="1" presStyleCnt="3" custScaleX="100016" custLinFactNeighborX="5096" custLinFactNeighborY="-380"/>
      <dgm:spPr/>
      <dgm:t>
        <a:bodyPr/>
        <a:lstStyle/>
        <a:p>
          <a:endParaRPr lang="el-GR"/>
        </a:p>
      </dgm:t>
    </dgm:pt>
    <dgm:pt modelId="{E09BEE62-38C0-4E5A-AD81-F808F8092ADF}" type="pres">
      <dgm:prSet presAssocID="{E9DD0887-67FA-4A64-AC3E-4DECCAE60A08}" presName="circ2Tx" presStyleLbl="revTx" presStyleIdx="0" presStyleCnt="0">
        <dgm:presLayoutVars>
          <dgm:chMax val="0"/>
          <dgm:chPref val="0"/>
          <dgm:bulletEnabled val="1"/>
        </dgm:presLayoutVars>
      </dgm:prSet>
      <dgm:spPr/>
      <dgm:t>
        <a:bodyPr/>
        <a:lstStyle/>
        <a:p>
          <a:endParaRPr lang="el-GR"/>
        </a:p>
      </dgm:t>
    </dgm:pt>
    <dgm:pt modelId="{1C29A32A-F961-417D-9961-4DB2B4E0DE7B}" type="pres">
      <dgm:prSet presAssocID="{EE202E79-0908-4C19-B1FA-EFAD81579BD4}" presName="circ3" presStyleLbl="vennNode1" presStyleIdx="2" presStyleCnt="3" custScaleX="100016" custLinFactNeighborX="-7370" custLinFactNeighborY="-380"/>
      <dgm:spPr/>
      <dgm:t>
        <a:bodyPr/>
        <a:lstStyle/>
        <a:p>
          <a:endParaRPr lang="el-GR"/>
        </a:p>
      </dgm:t>
    </dgm:pt>
    <dgm:pt modelId="{119DFA94-CE02-4149-B6F2-F79A124E5910}" type="pres">
      <dgm:prSet presAssocID="{EE202E79-0908-4C19-B1FA-EFAD81579BD4}" presName="circ3Tx" presStyleLbl="revTx" presStyleIdx="0" presStyleCnt="0">
        <dgm:presLayoutVars>
          <dgm:chMax val="0"/>
          <dgm:chPref val="0"/>
          <dgm:bulletEnabled val="1"/>
        </dgm:presLayoutVars>
      </dgm:prSet>
      <dgm:spPr/>
      <dgm:t>
        <a:bodyPr/>
        <a:lstStyle/>
        <a:p>
          <a:endParaRPr lang="el-GR"/>
        </a:p>
      </dgm:t>
    </dgm:pt>
  </dgm:ptLst>
  <dgm:cxnLst>
    <dgm:cxn modelId="{5F61DD3F-23CA-436A-B701-5C0A7E77723C}" type="presOf" srcId="{1B7F5408-D4B7-405C-988A-43BE831EFC3E}" destId="{57E09730-E19D-483A-918D-44C56791B2A0}" srcOrd="0" destOrd="0" presId="urn:microsoft.com/office/officeart/2005/8/layout/venn1"/>
    <dgm:cxn modelId="{B81E6C09-7BF2-492E-8C1D-ED7612795789}" type="presOf" srcId="{E9DD0887-67FA-4A64-AC3E-4DECCAE60A08}" destId="{5221BEC1-AF4C-4D36-BCDD-B947A5AF78BC}" srcOrd="0" destOrd="0" presId="urn:microsoft.com/office/officeart/2005/8/layout/venn1"/>
    <dgm:cxn modelId="{A0282897-FF44-48C1-AB70-8C3684280CFE}" srcId="{1B7F5408-D4B7-405C-988A-43BE831EFC3E}" destId="{E9DD0887-67FA-4A64-AC3E-4DECCAE60A08}" srcOrd="1" destOrd="0" parTransId="{88967B4A-6C80-41C0-89CE-A40862E0687E}" sibTransId="{E1247DFC-EA63-4B5E-8E7B-76567AC82C50}"/>
    <dgm:cxn modelId="{B9943A10-E6F7-42F7-BFD0-D2935A2F0BA7}" srcId="{1B7F5408-D4B7-405C-988A-43BE831EFC3E}" destId="{FEBB7B16-B8A0-45B0-BF56-D9BA3483C2B1}" srcOrd="0" destOrd="0" parTransId="{F597EF8C-44C5-45C8-AFAC-197495B28B4B}" sibTransId="{AF95B36C-1EEE-4A60-A3B1-36D2F214E80E}"/>
    <dgm:cxn modelId="{A1ADDD87-DCC0-4157-A474-F69CD622DF4D}" type="presOf" srcId="{EE202E79-0908-4C19-B1FA-EFAD81579BD4}" destId="{119DFA94-CE02-4149-B6F2-F79A124E5910}" srcOrd="1" destOrd="0" presId="urn:microsoft.com/office/officeart/2005/8/layout/venn1"/>
    <dgm:cxn modelId="{85D368EB-3C5B-45C9-A664-29DB313E4063}" type="presOf" srcId="{FEBB7B16-B8A0-45B0-BF56-D9BA3483C2B1}" destId="{DEE11152-DA0A-4393-9508-F043A377DFD4}" srcOrd="0" destOrd="0" presId="urn:microsoft.com/office/officeart/2005/8/layout/venn1"/>
    <dgm:cxn modelId="{4E7E8046-7408-4846-B33E-14B6AA499C9B}" type="presOf" srcId="{FEBB7B16-B8A0-45B0-BF56-D9BA3483C2B1}" destId="{03C8B24D-E11B-4564-BB77-01D090734904}" srcOrd="1" destOrd="0" presId="urn:microsoft.com/office/officeart/2005/8/layout/venn1"/>
    <dgm:cxn modelId="{8CF869F5-61EA-4214-9BC9-4407C6FEB3C7}" type="presOf" srcId="{EE202E79-0908-4C19-B1FA-EFAD81579BD4}" destId="{1C29A32A-F961-417D-9961-4DB2B4E0DE7B}" srcOrd="0" destOrd="0" presId="urn:microsoft.com/office/officeart/2005/8/layout/venn1"/>
    <dgm:cxn modelId="{90984F18-B1AD-418E-94FA-66B7DE77A9D1}" srcId="{1B7F5408-D4B7-405C-988A-43BE831EFC3E}" destId="{EE202E79-0908-4C19-B1FA-EFAD81579BD4}" srcOrd="2" destOrd="0" parTransId="{F90C7AB1-11EB-4120-9F8D-43829E4DD8BB}" sibTransId="{F7673035-218E-40C6-AA8F-602266C94637}"/>
    <dgm:cxn modelId="{B8C46E58-1895-444F-99F5-48D4249CDAA0}" type="presOf" srcId="{E9DD0887-67FA-4A64-AC3E-4DECCAE60A08}" destId="{E09BEE62-38C0-4E5A-AD81-F808F8092ADF}" srcOrd="1" destOrd="0" presId="urn:microsoft.com/office/officeart/2005/8/layout/venn1"/>
    <dgm:cxn modelId="{51C0526D-2E59-4B9E-BD98-65F90F04F55A}" type="presParOf" srcId="{57E09730-E19D-483A-918D-44C56791B2A0}" destId="{DEE11152-DA0A-4393-9508-F043A377DFD4}" srcOrd="0" destOrd="0" presId="urn:microsoft.com/office/officeart/2005/8/layout/venn1"/>
    <dgm:cxn modelId="{B9987D01-E32C-4448-9EA2-BF9ACA0FE21E}" type="presParOf" srcId="{57E09730-E19D-483A-918D-44C56791B2A0}" destId="{03C8B24D-E11B-4564-BB77-01D090734904}" srcOrd="1" destOrd="0" presId="urn:microsoft.com/office/officeart/2005/8/layout/venn1"/>
    <dgm:cxn modelId="{1ECEE0AD-BA57-4285-A187-655B77967F9E}" type="presParOf" srcId="{57E09730-E19D-483A-918D-44C56791B2A0}" destId="{5221BEC1-AF4C-4D36-BCDD-B947A5AF78BC}" srcOrd="2" destOrd="0" presId="urn:microsoft.com/office/officeart/2005/8/layout/venn1"/>
    <dgm:cxn modelId="{3707BD58-B5E5-4D4D-BEDF-93A0E0C3E7A3}" type="presParOf" srcId="{57E09730-E19D-483A-918D-44C56791B2A0}" destId="{E09BEE62-38C0-4E5A-AD81-F808F8092ADF}" srcOrd="3" destOrd="0" presId="urn:microsoft.com/office/officeart/2005/8/layout/venn1"/>
    <dgm:cxn modelId="{055BB72D-BD74-4C26-9C75-1CB565761868}" type="presParOf" srcId="{57E09730-E19D-483A-918D-44C56791B2A0}" destId="{1C29A32A-F961-417D-9961-4DB2B4E0DE7B}" srcOrd="4" destOrd="0" presId="urn:microsoft.com/office/officeart/2005/8/layout/venn1"/>
    <dgm:cxn modelId="{B6E14964-C1B7-43A8-8207-6FB6321CF138}" type="presParOf" srcId="{57E09730-E19D-483A-918D-44C56791B2A0}" destId="{119DFA94-CE02-4149-B6F2-F79A124E5910}"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11152-DA0A-4393-9508-F043A377DFD4}">
      <dsp:nvSpPr>
        <dsp:cNvPr id="0" name=""/>
        <dsp:cNvSpPr/>
      </dsp:nvSpPr>
      <dsp:spPr>
        <a:xfrm>
          <a:off x="1156743" y="0"/>
          <a:ext cx="3240009" cy="3240009"/>
        </a:xfrm>
        <a:prstGeom prst="ellipse">
          <a:avLst/>
        </a:prstGeom>
        <a:solidFill>
          <a:schemeClr val="accent1">
            <a:lumMod val="75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bg1"/>
              </a:solidFill>
              <a:latin typeface="+mn-lt"/>
              <a:cs typeface="Times New Roman" pitchFamily="18" charset="0"/>
            </a:rPr>
            <a:t>Είδη </a:t>
          </a:r>
          <a:r>
            <a:rPr lang="el-GR" sz="2800" b="1" kern="1200" dirty="0" err="1" smtClean="0">
              <a:solidFill>
                <a:schemeClr val="bg1"/>
              </a:solidFill>
              <a:latin typeface="+mn-lt"/>
              <a:cs typeface="Times New Roman" pitchFamily="18" charset="0"/>
            </a:rPr>
            <a:t>λεμφοιδήματος</a:t>
          </a:r>
          <a:endParaRPr lang="el-GR" sz="2800" b="1" kern="1200" dirty="0">
            <a:solidFill>
              <a:schemeClr val="bg1"/>
            </a:solidFill>
            <a:latin typeface="+mn-lt"/>
            <a:cs typeface="Times New Roman" pitchFamily="18" charset="0"/>
          </a:endParaRPr>
        </a:p>
      </dsp:txBody>
      <dsp:txXfrm>
        <a:off x="1588744" y="567001"/>
        <a:ext cx="2376006" cy="1458004"/>
      </dsp:txXfrm>
    </dsp:sp>
    <dsp:sp modelId="{5221BEC1-AF4C-4D36-BCDD-B947A5AF78BC}">
      <dsp:nvSpPr>
        <dsp:cNvPr id="0" name=""/>
        <dsp:cNvSpPr/>
      </dsp:nvSpPr>
      <dsp:spPr>
        <a:xfrm>
          <a:off x="2547464" y="2063372"/>
          <a:ext cx="2988011" cy="2987533"/>
        </a:xfrm>
        <a:prstGeom prst="ellipse">
          <a:avLst/>
        </a:prstGeom>
        <a:solidFill>
          <a:schemeClr val="accent1">
            <a:shade val="80000"/>
            <a:alpha val="50000"/>
            <a:hueOff val="-5"/>
            <a:satOff val="1994"/>
            <a:lumOff val="2577"/>
            <a:alphaOff val="15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pPr>
          <a:r>
            <a:rPr lang="el-GR" sz="2300" b="1" kern="1200" dirty="0" smtClean="0">
              <a:solidFill>
                <a:schemeClr val="bg1"/>
              </a:solidFill>
              <a:latin typeface="+mn-lt"/>
              <a:cs typeface="Times New Roman" pitchFamily="18" charset="0"/>
            </a:rPr>
            <a:t>Δευτεροπαθές</a:t>
          </a:r>
          <a:endParaRPr lang="el-GR" sz="2300" b="1" kern="1200" dirty="0">
            <a:solidFill>
              <a:schemeClr val="bg1"/>
            </a:solidFill>
            <a:latin typeface="+mn-lt"/>
            <a:cs typeface="Times New Roman" pitchFamily="18" charset="0"/>
          </a:endParaRPr>
        </a:p>
      </dsp:txBody>
      <dsp:txXfrm>
        <a:off x="3461298" y="2835151"/>
        <a:ext cx="1792806" cy="1643143"/>
      </dsp:txXfrm>
    </dsp:sp>
    <dsp:sp modelId="{1C29A32A-F961-417D-9961-4DB2B4E0DE7B}">
      <dsp:nvSpPr>
        <dsp:cNvPr id="0" name=""/>
        <dsp:cNvSpPr/>
      </dsp:nvSpPr>
      <dsp:spPr>
        <a:xfrm>
          <a:off x="19035" y="2063372"/>
          <a:ext cx="2988011" cy="2987533"/>
        </a:xfrm>
        <a:prstGeom prst="ellipse">
          <a:avLst/>
        </a:prstGeom>
        <a:solidFill>
          <a:schemeClr val="accent1">
            <a:shade val="80000"/>
            <a:alpha val="50000"/>
            <a:hueOff val="-9"/>
            <a:satOff val="3987"/>
            <a:lumOff val="5154"/>
            <a:alphaOff val="3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022350">
            <a:lnSpc>
              <a:spcPct val="90000"/>
            </a:lnSpc>
            <a:spcBef>
              <a:spcPct val="0"/>
            </a:spcBef>
            <a:spcAft>
              <a:spcPct val="35000"/>
            </a:spcAft>
          </a:pPr>
          <a:r>
            <a:rPr lang="el-GR" sz="2300" b="1" kern="1200" dirty="0" smtClean="0">
              <a:solidFill>
                <a:schemeClr val="bg1"/>
              </a:solidFill>
              <a:latin typeface="+mn-lt"/>
              <a:cs typeface="Times New Roman" pitchFamily="18" charset="0"/>
            </a:rPr>
            <a:t>Πρωτοπαθές</a:t>
          </a:r>
          <a:endParaRPr lang="el-GR" sz="2300" b="1" kern="1200" dirty="0">
            <a:solidFill>
              <a:schemeClr val="bg1"/>
            </a:solidFill>
            <a:latin typeface="+mn-lt"/>
            <a:cs typeface="Times New Roman" pitchFamily="18" charset="0"/>
          </a:endParaRPr>
        </a:p>
      </dsp:txBody>
      <dsp:txXfrm>
        <a:off x="300406" y="2835151"/>
        <a:ext cx="1792806" cy="16431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DB15FE7-8427-4C62-A258-B1714939A39D}" type="slidenum">
              <a:rPr lang="el-GR"/>
              <a:pPr>
                <a:defRPr/>
              </a:pPr>
              <a:t>‹#›</a:t>
            </a:fld>
            <a:endParaRPr lang="el-GR"/>
          </a:p>
        </p:txBody>
      </p:sp>
    </p:spTree>
    <p:extLst>
      <p:ext uri="{BB962C8B-B14F-4D97-AF65-F5344CB8AC3E}">
        <p14:creationId xmlns:p14="http://schemas.microsoft.com/office/powerpoint/2010/main" xmlns="" val="391575618"/>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5C584C5F-5F2C-41A3-9D1A-E0489692A036}" type="slidenum">
              <a:rPr lang="el-GR"/>
              <a:pPr>
                <a:defRPr/>
              </a:pPr>
              <a:t>‹#›</a:t>
            </a:fld>
            <a:endParaRPr lang="el-GR"/>
          </a:p>
        </p:txBody>
      </p:sp>
    </p:spTree>
    <p:extLst>
      <p:ext uri="{BB962C8B-B14F-4D97-AF65-F5344CB8AC3E}">
        <p14:creationId xmlns:p14="http://schemas.microsoft.com/office/powerpoint/2010/main" xmlns="" val="3945201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B433D25F-FCEA-42FF-B1A2-3C343A05CE22}" type="slidenum">
              <a:rPr lang="el-GR"/>
              <a:pPr>
                <a:defRPr/>
              </a:pPr>
              <a:t>‹#›</a:t>
            </a:fld>
            <a:endParaRPr lang="el-GR"/>
          </a:p>
        </p:txBody>
      </p:sp>
    </p:spTree>
    <p:extLst>
      <p:ext uri="{BB962C8B-B14F-4D97-AF65-F5344CB8AC3E}">
        <p14:creationId xmlns:p14="http://schemas.microsoft.com/office/powerpoint/2010/main" xmlns="" val="242353761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033ED3D4-E0A6-400F-84F7-AD9523CE9EF3}" type="slidenum">
              <a:rPr lang="el-GR"/>
              <a:pPr>
                <a:defRPr/>
              </a:pPr>
              <a:t>‹#›</a:t>
            </a:fld>
            <a:endParaRPr lang="el-GR"/>
          </a:p>
        </p:txBody>
      </p:sp>
    </p:spTree>
    <p:extLst>
      <p:ext uri="{BB962C8B-B14F-4D97-AF65-F5344CB8AC3E}">
        <p14:creationId xmlns:p14="http://schemas.microsoft.com/office/powerpoint/2010/main" xmlns="" val="2970356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E4A6843-009A-4793-96B6-D33E7C14F177}" type="slidenum">
              <a:rPr lang="el-GR"/>
              <a:pPr>
                <a:defRPr/>
              </a:pPr>
              <a:t>‹#›</a:t>
            </a:fld>
            <a:endParaRPr lang="el-GR"/>
          </a:p>
        </p:txBody>
      </p:sp>
    </p:spTree>
    <p:extLst>
      <p:ext uri="{BB962C8B-B14F-4D97-AF65-F5344CB8AC3E}">
        <p14:creationId xmlns:p14="http://schemas.microsoft.com/office/powerpoint/2010/main" xmlns="" val="3742511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chemeClr val="bg1"/>
          </a:solidFill>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08044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saturation sat="66000"/>
                    </a14:imgEffect>
                    <a14:imgEffect>
                      <a14:brightnessContrast brigh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598175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686" r:id="rId3"/>
    <p:sldLayoutId id="2147483701"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ipedema" TargetMode="External"/><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Cas201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Lipedema" TargetMode="External"/><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commons.wikimedia.org/wiki/User:Cas201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lymphnodetransplant.files.wordpress.com/2013/06/image29.jpg"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hyperlink" Target="http://www.physio.gr/"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commons.wikimedia.org/wiki/User:Matt%20Fitzpatrick" TargetMode="External"/><Relationship Id="rId3" Type="http://schemas.openxmlformats.org/officeDocument/2006/relationships/image" Target="../media/image19.jpeg"/><Relationship Id="rId7" Type="http://schemas.openxmlformats.org/officeDocument/2006/relationships/hyperlink" Target="http://en.wikipedia.org/wiki/Aqua_cycling"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LocalFitness" TargetMode="External"/><Relationship Id="rId4" Type="http://schemas.openxmlformats.org/officeDocument/2006/relationships/hyperlink" Target="http://en.wikipedia.org/wiki/Water_aerobics" TargetMode="External"/><Relationship Id="rId9" Type="http://schemas.openxmlformats.org/officeDocument/2006/relationships/hyperlink" Target="http://creativecommons.org/licenses/by/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Lymphatic_system" TargetMode="External"/><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commons.wikimedia.org/wiki/User:CFC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2203_Lymphatic_Trunks_and_Ducts_System.jpg" TargetMode="External"/><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Lymph" TargetMode="Externa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commons.wikimedia.org/wiki/User:Lennert%20B"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Lymphedema_04_Jan_2003_(9).jpg" TargetMode="External"/><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hyperlink" Target="http://creativecommons.org/licenses/by-sa/3.0/deed.en" TargetMode="External"/><Relationship Id="rId4" Type="http://schemas.openxmlformats.org/officeDocument/2006/relationships/hyperlink" Target="http://en.wikipedia.org/wiki/User:Drgnu23"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σε ειδικές πληθυσμιακές μονάδες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a:t>
            </a:r>
            <a:r>
              <a:rPr lang="en-US" sz="2800" b="1" dirty="0" smtClean="0"/>
              <a:t> 7</a:t>
            </a:r>
            <a:r>
              <a:rPr lang="el-GR" sz="2800" dirty="0" smtClean="0"/>
              <a:t>:</a:t>
            </a:r>
            <a:r>
              <a:rPr lang="en-US" sz="2800" dirty="0" smtClean="0"/>
              <a:t> </a:t>
            </a:r>
            <a:r>
              <a:rPr lang="el-GR" altLang="el-GR" sz="2800" dirty="0" smtClean="0"/>
              <a:t>Σύγχρονες απόψεις για το λεμφοίδημα</a:t>
            </a:r>
            <a:endParaRPr lang="en-US" sz="2800" dirty="0" smtClean="0"/>
          </a:p>
          <a:p>
            <a:pPr>
              <a:spcBef>
                <a:spcPts val="0"/>
              </a:spcBef>
            </a:pPr>
            <a:r>
              <a:rPr lang="el-GR" sz="2400" dirty="0" smtClean="0"/>
              <a:t>Γεωργία 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0" y="4842996"/>
            <a:ext cx="4246831" cy="369332"/>
          </a:xfrm>
          <a:prstGeom prst="rect">
            <a:avLst/>
          </a:prstGeom>
        </p:spPr>
        <p:txBody>
          <a:bodyPr wrap="square">
            <a:spAutoFit/>
          </a:bodyPr>
          <a:lstStyle/>
          <a:p>
            <a:pPr eaLnBrk="1" hangingPunct="1">
              <a:buFont typeface="Wingdings 2" pitchFamily="18" charset="2"/>
              <a:buNone/>
            </a:pPr>
            <a:r>
              <a:rPr lang="el-GR" altLang="el-GR" dirty="0" err="1">
                <a:latin typeface="+mn-lt"/>
              </a:rPr>
              <a:t>Ανθούλα</a:t>
            </a:r>
            <a:r>
              <a:rPr lang="el-GR" altLang="el-GR" dirty="0">
                <a:latin typeface="+mn-lt"/>
              </a:rPr>
              <a:t>  </a:t>
            </a:r>
            <a:r>
              <a:rPr lang="el-GR" altLang="el-GR" dirty="0" smtClean="0">
                <a:latin typeface="+mn-lt"/>
              </a:rPr>
              <a:t>Καραθανάση, Μάρθα  </a:t>
            </a:r>
            <a:r>
              <a:rPr lang="el-GR" altLang="el-GR" dirty="0" err="1" smtClean="0">
                <a:latin typeface="+mn-lt"/>
              </a:rPr>
              <a:t>Ταντάρου</a:t>
            </a:r>
            <a:endParaRPr lang="el-GR" altLang="el-GR" dirty="0">
              <a:latin typeface="+mn-lt"/>
            </a:endParaRPr>
          </a:p>
        </p:txBody>
      </p:sp>
      <p:sp>
        <p:nvSpPr>
          <p:cNvPr id="8" name="Rectangle 7"/>
          <p:cNvSpPr/>
          <p:nvPr/>
        </p:nvSpPr>
        <p:spPr>
          <a:xfrm>
            <a:off x="4246831" y="4842996"/>
            <a:ext cx="4094326" cy="369332"/>
          </a:xfrm>
          <a:prstGeom prst="rect">
            <a:avLst/>
          </a:prstGeom>
        </p:spPr>
        <p:txBody>
          <a:bodyPr wrap="none">
            <a:spAutoFit/>
          </a:bodyPr>
          <a:lstStyle/>
          <a:p>
            <a:r>
              <a:rPr lang="el-GR" altLang="el-GR" dirty="0" smtClean="0">
                <a:latin typeface="+mn-lt"/>
              </a:rPr>
              <a:t>Μ .</a:t>
            </a:r>
            <a:r>
              <a:rPr lang="el-GR" altLang="el-GR" dirty="0" err="1" smtClean="0">
                <a:latin typeface="+mn-lt"/>
              </a:rPr>
              <a:t>Σεφεριάδης</a:t>
            </a:r>
            <a:r>
              <a:rPr lang="el-GR" altLang="el-GR" dirty="0" smtClean="0">
                <a:latin typeface="+mn-lt"/>
              </a:rPr>
              <a:t> </a:t>
            </a:r>
            <a:r>
              <a:rPr lang="en-US" altLang="el-GR" dirty="0" smtClean="0">
                <a:latin typeface="+mn-lt"/>
              </a:rPr>
              <a:t> PT, </a:t>
            </a:r>
            <a:r>
              <a:rPr lang="en-US" altLang="el-GR" dirty="0" err="1" smtClean="0">
                <a:latin typeface="+mn-lt"/>
              </a:rPr>
              <a:t>MsC</a:t>
            </a:r>
            <a:r>
              <a:rPr lang="en-US" altLang="el-GR" dirty="0" smtClean="0">
                <a:latin typeface="+mn-lt"/>
              </a:rPr>
              <a:t>, </a:t>
            </a:r>
            <a:r>
              <a:rPr lang="el-GR" altLang="el-GR" dirty="0" err="1" smtClean="0">
                <a:latin typeface="+mn-lt"/>
              </a:rPr>
              <a:t>Γεν.Ν</a:t>
            </a:r>
            <a:r>
              <a:rPr lang="el-GR" altLang="el-GR" dirty="0" smtClean="0">
                <a:latin typeface="+mn-lt"/>
              </a:rPr>
              <a:t>. Πατησίων</a:t>
            </a:r>
            <a:endParaRPr lang="el-GR" dirty="0">
              <a:latin typeface="+mn-lt"/>
            </a:endParaRPr>
          </a:p>
        </p:txBody>
      </p:sp>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a:latin typeface="+mn-lt"/>
                <a:cs typeface="Times New Roman" pitchFamily="18" charset="0"/>
              </a:rPr>
              <a:t>Είδη </a:t>
            </a:r>
            <a:r>
              <a:rPr lang="el-GR" dirty="0" err="1">
                <a:latin typeface="+mn-lt"/>
                <a:cs typeface="Times New Roman" pitchFamily="18" charset="0"/>
              </a:rPr>
              <a:t>λεμφοιδήματος</a:t>
            </a:r>
            <a:endParaRPr lang="el-GR" dirty="0">
              <a:latin typeface="+mn-lt"/>
              <a:cs typeface="Times New Roman" pitchFamily="18" charset="0"/>
            </a:endParaRPr>
          </a:p>
        </p:txBody>
      </p:sp>
      <p:sp>
        <p:nvSpPr>
          <p:cNvPr id="4" name="Rectangle 3"/>
          <p:cNvSpPr/>
          <p:nvPr/>
        </p:nvSpPr>
        <p:spPr>
          <a:xfrm>
            <a:off x="179512" y="1340768"/>
            <a:ext cx="8712968" cy="400110"/>
          </a:xfrm>
          <a:prstGeom prst="rect">
            <a:avLst/>
          </a:prstGeom>
        </p:spPr>
        <p:txBody>
          <a:bodyPr wrap="square">
            <a:spAutoFit/>
          </a:bodyPr>
          <a:lstStyle/>
          <a:p>
            <a:pPr algn="ctr"/>
            <a:r>
              <a:rPr lang="el-GR" sz="2000" b="1" dirty="0" smtClean="0">
                <a:latin typeface="+mn-lt"/>
                <a:cs typeface="Times New Roman" pitchFamily="18" charset="0"/>
              </a:rPr>
              <a:t>Πρωτοπαθές λεμφοίδημα  και Δευτεροπαθές λεμφοίδημα</a:t>
            </a:r>
            <a:endParaRPr lang="el-GR" sz="2000" b="1" dirty="0">
              <a:latin typeface="+mn-lt"/>
            </a:endParaRPr>
          </a:p>
        </p:txBody>
      </p:sp>
      <p:pic>
        <p:nvPicPr>
          <p:cNvPr id="12292" name="Picture 4" descr="http://upload.wikimedia.org/wikipedia/commons/7/77/Advanced_lipolymphedem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8691" y="1756479"/>
            <a:ext cx="3306619" cy="44088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035597" y="6160840"/>
            <a:ext cx="307280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Advanced_lipolymphedema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Cas2013</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3200168673"/>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normAutofit/>
          </a:bodyPr>
          <a:lstStyle/>
          <a:p>
            <a:pPr algn="ctr" eaLnBrk="1" fontAlgn="auto" hangingPunct="1">
              <a:spcAft>
                <a:spcPts val="0"/>
              </a:spcAft>
              <a:defRPr/>
            </a:pPr>
            <a:r>
              <a:rPr lang="el-GR" sz="3600" dirty="0" smtClean="0">
                <a:solidFill>
                  <a:schemeClr val="tx1"/>
                </a:solidFill>
                <a:effectLst/>
                <a:latin typeface="+mn-lt"/>
                <a:cs typeface="Times New Roman" pitchFamily="18" charset="0"/>
              </a:rPr>
              <a:t>Στάδια </a:t>
            </a:r>
            <a:r>
              <a:rPr lang="el-GR" sz="3600" dirty="0" err="1" smtClean="0">
                <a:solidFill>
                  <a:schemeClr val="tx1"/>
                </a:solidFill>
                <a:effectLst/>
                <a:latin typeface="+mn-lt"/>
                <a:cs typeface="Times New Roman" pitchFamily="18" charset="0"/>
              </a:rPr>
              <a:t>λεμφοιδήματος</a:t>
            </a:r>
            <a:endParaRPr lang="el-GR" sz="3600" dirty="0">
              <a:solidFill>
                <a:schemeClr val="tx1"/>
              </a:solidFill>
              <a:effectLst/>
              <a:latin typeface="+mn-lt"/>
              <a:cs typeface="Times New Roman" pitchFamily="18" charset="0"/>
            </a:endParaRPr>
          </a:p>
        </p:txBody>
      </p:sp>
      <p:sp>
        <p:nvSpPr>
          <p:cNvPr id="12291" name="Subtitle 2"/>
          <p:cNvSpPr>
            <a:spLocks noGrp="1"/>
          </p:cNvSpPr>
          <p:nvPr>
            <p:ph idx="1"/>
          </p:nvPr>
        </p:nvSpPr>
        <p:spPr>
          <a:xfrm>
            <a:off x="457200" y="1484784"/>
            <a:ext cx="8229600" cy="5256584"/>
          </a:xfrm>
        </p:spPr>
        <p:txBody>
          <a:bodyPr>
            <a:normAutofit fontScale="92500"/>
          </a:bodyPr>
          <a:lstStyle/>
          <a:p>
            <a:pPr marL="0" marR="0" indent="0" algn="l" eaLnBrk="1" hangingPunct="1">
              <a:buNone/>
            </a:pPr>
            <a:r>
              <a:rPr lang="el-GR" altLang="el-GR" sz="2600" dirty="0" smtClean="0">
                <a:cs typeface="Times New Roman" pitchFamily="18" charset="0"/>
              </a:rPr>
              <a:t>Δεν είναι εμφανής η βλάβη. Επαρκής η δυνατότητα  μεταφορά και δεν είναι παρόν το λεμφοίδημα.(</a:t>
            </a:r>
            <a:r>
              <a:rPr lang="en-US" altLang="el-GR" sz="2600" dirty="0" smtClean="0">
                <a:cs typeface="Times New Roman" pitchFamily="18" charset="0"/>
              </a:rPr>
              <a:t>Dreyer G et al,2001)</a:t>
            </a:r>
          </a:p>
          <a:p>
            <a:r>
              <a:rPr lang="el-GR" altLang="el-GR" sz="2600" b="1" dirty="0" smtClean="0">
                <a:cs typeface="Times New Roman" pitchFamily="18" charset="0"/>
              </a:rPr>
              <a:t>Στάδιο 1 (Αυθόρμητο Αναστρέψιμο) : </a:t>
            </a:r>
            <a:r>
              <a:rPr lang="el-GR" altLang="el-GR" sz="2600" dirty="0" smtClean="0">
                <a:cs typeface="Times New Roman" pitchFamily="18" charset="0"/>
              </a:rPr>
              <a:t>Μικρό οίδημα που εξαφανίζεται όταν το προσβεβλημένο άκρο τοποθετηθεί σε </a:t>
            </a:r>
            <a:r>
              <a:rPr lang="el-GR" altLang="el-GR" sz="2600" dirty="0" err="1" smtClean="0">
                <a:cs typeface="Times New Roman" pitchFamily="18" charset="0"/>
              </a:rPr>
              <a:t>ανάρροπη</a:t>
            </a:r>
            <a:r>
              <a:rPr lang="el-GR" altLang="el-GR" sz="2600" dirty="0" smtClean="0">
                <a:cs typeface="Times New Roman" pitchFamily="18" charset="0"/>
              </a:rPr>
              <a:t> θέση. Διαφορά μικρότερη των 4εκ.(</a:t>
            </a:r>
            <a:r>
              <a:rPr lang="en-US" altLang="el-GR" sz="2600" dirty="0" smtClean="0">
                <a:cs typeface="Times New Roman" pitchFamily="18" charset="0"/>
              </a:rPr>
              <a:t>Benoit </a:t>
            </a:r>
            <a:r>
              <a:rPr lang="en-US" altLang="el-GR" sz="2600" dirty="0" err="1" smtClean="0">
                <a:cs typeface="Times New Roman" pitchFamily="18" charset="0"/>
              </a:rPr>
              <a:t>Blondeau</a:t>
            </a:r>
            <a:r>
              <a:rPr lang="en-US" altLang="el-GR" sz="2600" dirty="0" smtClean="0">
                <a:cs typeface="Times New Roman" pitchFamily="18" charset="0"/>
              </a:rPr>
              <a:t> et al,2007)</a:t>
            </a:r>
          </a:p>
          <a:p>
            <a:r>
              <a:rPr lang="el-GR" altLang="el-GR" sz="2600" b="1" dirty="0" smtClean="0">
                <a:cs typeface="Times New Roman" pitchFamily="18" charset="0"/>
              </a:rPr>
              <a:t>Στάδιο 2 (Αυθόρμητο μη αναστρέψιμο) :</a:t>
            </a:r>
            <a:r>
              <a:rPr lang="el-GR" altLang="el-GR" sz="2600" dirty="0" smtClean="0">
                <a:cs typeface="Times New Roman" pitchFamily="18" charset="0"/>
              </a:rPr>
              <a:t>Μεγαλύτερο οίδημα. Η διαφορά στην περιφέρεια είναι &lt; 4εκ. και &gt;6 εκ.</a:t>
            </a:r>
            <a:r>
              <a:rPr lang="en-US" altLang="el-GR" sz="2600" dirty="0" smtClean="0">
                <a:cs typeface="Times New Roman" pitchFamily="18" charset="0"/>
              </a:rPr>
              <a:t> </a:t>
            </a:r>
            <a:r>
              <a:rPr lang="el-GR" altLang="el-GR" sz="2600" dirty="0" smtClean="0">
                <a:cs typeface="Times New Roman" pitchFamily="18" charset="0"/>
              </a:rPr>
              <a:t>(</a:t>
            </a:r>
            <a:r>
              <a:rPr lang="en-US" altLang="el-GR" sz="2600" dirty="0" smtClean="0">
                <a:cs typeface="Times New Roman" pitchFamily="18" charset="0"/>
              </a:rPr>
              <a:t>Benoit </a:t>
            </a:r>
            <a:r>
              <a:rPr lang="en-US" altLang="el-GR" sz="2600" dirty="0" err="1" smtClean="0">
                <a:cs typeface="Times New Roman" pitchFamily="18" charset="0"/>
              </a:rPr>
              <a:t>Blondeau</a:t>
            </a:r>
            <a:r>
              <a:rPr lang="en-US" altLang="el-GR" sz="2600" dirty="0" smtClean="0">
                <a:cs typeface="Times New Roman" pitchFamily="18" charset="0"/>
              </a:rPr>
              <a:t> et al,2007)</a:t>
            </a:r>
            <a:r>
              <a:rPr lang="el-GR" altLang="el-GR" sz="2600" dirty="0" smtClean="0">
                <a:cs typeface="Times New Roman" pitchFamily="18" charset="0"/>
              </a:rPr>
              <a:t>.</a:t>
            </a:r>
          </a:p>
          <a:p>
            <a:r>
              <a:rPr lang="el-GR" altLang="el-GR" sz="2600" b="1" dirty="0" smtClean="0">
                <a:cs typeface="Times New Roman" pitchFamily="18" charset="0"/>
              </a:rPr>
              <a:t>Στάδιο 3 (Λεμφατική ελεφαντίαση): </a:t>
            </a:r>
            <a:r>
              <a:rPr lang="el-GR" altLang="el-GR" sz="2600" dirty="0" smtClean="0">
                <a:cs typeface="Times New Roman" pitchFamily="18" charset="0"/>
              </a:rPr>
              <a:t>Μεγάλου βαθμού λεμφοίδημα, σκλήρυνση και παθήσεις επιδερμίδας(</a:t>
            </a:r>
            <a:r>
              <a:rPr lang="en-US" altLang="el-GR" sz="2600" dirty="0" smtClean="0">
                <a:cs typeface="Times New Roman" pitchFamily="18" charset="0"/>
              </a:rPr>
              <a:t>Dreyer G et al,2001)</a:t>
            </a:r>
            <a:r>
              <a:rPr lang="el-GR" altLang="el-GR" sz="2600" dirty="0" smtClean="0">
                <a:cs typeface="Times New Roman" pitchFamily="18" charset="0"/>
              </a:rPr>
              <a:t>.Μπορεί να επηρεάσει το πρόσωπο και το κεφάλι. (</a:t>
            </a:r>
            <a:r>
              <a:rPr lang="en-US" altLang="el-GR" sz="2600" dirty="0" smtClean="0">
                <a:cs typeface="Times New Roman" pitchFamily="18" charset="0"/>
              </a:rPr>
              <a:t>Benoit </a:t>
            </a:r>
            <a:r>
              <a:rPr lang="en-US" altLang="el-GR" sz="2600" dirty="0" err="1" smtClean="0">
                <a:cs typeface="Times New Roman" pitchFamily="18" charset="0"/>
              </a:rPr>
              <a:t>Blondeau</a:t>
            </a:r>
            <a:r>
              <a:rPr lang="en-US" altLang="el-GR" sz="2600" dirty="0" smtClean="0">
                <a:cs typeface="Times New Roman" pitchFamily="18" charset="0"/>
              </a:rPr>
              <a:t> et al,2007)</a:t>
            </a:r>
            <a:r>
              <a:rPr lang="el-GR" altLang="el-GR" sz="2600" dirty="0" smtClean="0">
                <a:cs typeface="Times New Roman" pitchFamily="18" charset="0"/>
              </a:rPr>
              <a:t>.</a:t>
            </a:r>
            <a:endParaRPr lang="en-US" altLang="el-GR" sz="2600" dirty="0" smtClean="0">
              <a:cs typeface="Times New Roman" pitchFamily="18" charset="0"/>
            </a:endParaRPr>
          </a:p>
          <a:p>
            <a:pPr marR="0" algn="l" eaLnBrk="1" hangingPunct="1">
              <a:lnSpc>
                <a:spcPct val="90000"/>
              </a:lnSpc>
            </a:pPr>
            <a:endParaRPr lang="el-GR" altLang="el-GR"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504162791"/>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normAutofit/>
          </a:bodyPr>
          <a:lstStyle/>
          <a:p>
            <a:pPr algn="ctr" eaLnBrk="1" fontAlgn="auto" hangingPunct="1">
              <a:spcAft>
                <a:spcPts val="0"/>
              </a:spcAft>
              <a:defRPr/>
            </a:pPr>
            <a:r>
              <a:rPr lang="el-GR" sz="3600" dirty="0" smtClean="0">
                <a:solidFill>
                  <a:schemeClr val="tx1"/>
                </a:solidFill>
                <a:effectLst/>
                <a:latin typeface="+mn-lt"/>
                <a:cs typeface="Times New Roman" pitchFamily="18" charset="0"/>
              </a:rPr>
              <a:t>Στάδια </a:t>
            </a:r>
            <a:r>
              <a:rPr lang="el-GR" sz="3600" dirty="0" err="1" smtClean="0">
                <a:solidFill>
                  <a:schemeClr val="tx1"/>
                </a:solidFill>
                <a:effectLst/>
                <a:latin typeface="+mn-lt"/>
                <a:cs typeface="Times New Roman" pitchFamily="18" charset="0"/>
              </a:rPr>
              <a:t>λεμφοιδήματος</a:t>
            </a:r>
            <a:endParaRPr lang="el-GR" sz="3600" dirty="0">
              <a:solidFill>
                <a:schemeClr val="tx1"/>
              </a:solidFill>
              <a:effectLst/>
              <a:latin typeface="+mn-lt"/>
              <a:cs typeface="Times New Roman" pitchFamily="18" charset="0"/>
            </a:endParaRPr>
          </a:p>
        </p:txBody>
      </p:sp>
      <p:pic>
        <p:nvPicPr>
          <p:cNvPr id="21506" name="Picture 2" descr="http://upload.wikimedia.org/wikipedia/commons/thumb/7/78/Three_stages_of_lipedema.jpg/1280px-Three_stages_of_lipedem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4381" y="1484784"/>
            <a:ext cx="5975239" cy="477552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hlinkClick r:id="rId3"/>
          </p:cNvPr>
          <p:cNvSpPr/>
          <p:nvPr/>
        </p:nvSpPr>
        <p:spPr>
          <a:xfrm>
            <a:off x="2192951" y="6260307"/>
            <a:ext cx="4758097"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u="sng" dirty="0" smtClean="0">
                <a:solidFill>
                  <a:schemeClr val="tx1">
                    <a:lumMod val="75000"/>
                    <a:lumOff val="25000"/>
                  </a:schemeClr>
                </a:solidFill>
                <a:latin typeface="+mn-lt"/>
                <a:hlinkClick r:id="rId3"/>
              </a:rPr>
              <a:t>Three_stages_of_lipedema</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dirty="0" smtClean="0">
                <a:solidFill>
                  <a:schemeClr val="tx1">
                    <a:lumMod val="75000"/>
                    <a:lumOff val="25000"/>
                  </a:schemeClr>
                </a:solidFill>
                <a:latin typeface="+mn-lt"/>
                <a:hlinkClick r:id="rId4"/>
              </a:rPr>
              <a:t>Cas2013</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1804365347"/>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l-GR" dirty="0" smtClean="0"/>
              <a:t>Πρόληψη - Διάγνωση </a:t>
            </a:r>
            <a:r>
              <a:rPr lang="el-GR" dirty="0" err="1" smtClean="0"/>
              <a:t>λεμφοιδήματος</a:t>
            </a:r>
            <a:endParaRPr lang="el-GR" dirty="0"/>
          </a:p>
        </p:txBody>
      </p:sp>
      <p:sp>
        <p:nvSpPr>
          <p:cNvPr id="13315" name="Subtitle 2"/>
          <p:cNvSpPr>
            <a:spLocks noGrp="1"/>
          </p:cNvSpPr>
          <p:nvPr>
            <p:ph idx="1"/>
          </p:nvPr>
        </p:nvSpPr>
        <p:spPr>
          <a:xfrm>
            <a:off x="457200" y="1484784"/>
            <a:ext cx="6923112" cy="3816424"/>
          </a:xfrm>
        </p:spPr>
        <p:txBody>
          <a:bodyPr>
            <a:normAutofit/>
          </a:bodyPr>
          <a:lstStyle/>
          <a:p>
            <a:pPr marL="0" indent="0" eaLnBrk="1" hangingPunct="1">
              <a:buFont typeface="Wingdings 2" pitchFamily="18" charset="2"/>
              <a:buNone/>
            </a:pPr>
            <a:r>
              <a:rPr lang="el-GR" altLang="el-GR" sz="2800" dirty="0" smtClean="0"/>
              <a:t>Η διάγνωση και η έγκαιρη ανίχνευση του </a:t>
            </a:r>
            <a:r>
              <a:rPr lang="el-GR" altLang="el-GR" sz="2800" dirty="0" err="1" smtClean="0"/>
              <a:t>λεμφοιδήματος</a:t>
            </a:r>
            <a:r>
              <a:rPr lang="el-GR" altLang="el-GR" sz="2800" dirty="0" smtClean="0"/>
              <a:t> είναι δύσκολη</a:t>
            </a:r>
          </a:p>
          <a:p>
            <a:pPr eaLnBrk="1" hangingPunct="1"/>
            <a:r>
              <a:rPr lang="el-GR" altLang="el-GR" sz="2800" dirty="0" smtClean="0"/>
              <a:t>Η διαφορά στον όγκο </a:t>
            </a:r>
            <a:r>
              <a:rPr lang="el-GR" altLang="el-GR" sz="2800" dirty="0" smtClean="0">
                <a:cs typeface="Times New Roman" pitchFamily="18" charset="0"/>
              </a:rPr>
              <a:t>200 </a:t>
            </a:r>
            <a:r>
              <a:rPr lang="en-US" altLang="el-GR" sz="2800" dirty="0" smtClean="0">
                <a:cs typeface="Times New Roman" pitchFamily="18" charset="0"/>
              </a:rPr>
              <a:t>ml </a:t>
            </a:r>
            <a:r>
              <a:rPr lang="el-GR" altLang="el-GR" sz="2800" dirty="0" smtClean="0"/>
              <a:t>μεταξύ των άκρων ή τα </a:t>
            </a:r>
            <a:r>
              <a:rPr lang="el-GR" altLang="el-GR" sz="2800" dirty="0" smtClean="0">
                <a:cs typeface="Times New Roman" pitchFamily="18" charset="0"/>
              </a:rPr>
              <a:t>4 </a:t>
            </a:r>
            <a:r>
              <a:rPr lang="el-GR" altLang="el-GR" sz="2800" dirty="0" smtClean="0"/>
              <a:t>εκατοστά διαφορά</a:t>
            </a:r>
          </a:p>
          <a:p>
            <a:pPr eaLnBrk="1" hangingPunct="1"/>
            <a:r>
              <a:rPr lang="el-GR" altLang="el-GR" sz="2800" dirty="0" smtClean="0"/>
              <a:t>Η μέθοδος της </a:t>
            </a:r>
            <a:r>
              <a:rPr lang="el-GR" altLang="el-GR" sz="2800" dirty="0" err="1" smtClean="0"/>
              <a:t>βιοαντίστασης</a:t>
            </a:r>
            <a:endParaRPr lang="en-US" altLang="el-GR" sz="2800" dirty="0" smtClean="0"/>
          </a:p>
          <a:p>
            <a:pPr eaLnBrk="1" hangingPunct="1"/>
            <a:r>
              <a:rPr lang="el-GR" altLang="el-GR" sz="2800" dirty="0" smtClean="0"/>
              <a:t>Λεμφικό σπινθηρογράφημα</a:t>
            </a:r>
          </a:p>
          <a:p>
            <a:pPr eaLnBrk="1" hangingPunct="1"/>
            <a:r>
              <a:rPr lang="el-GR" altLang="el-GR" sz="2800" dirty="0" smtClean="0"/>
              <a:t>Μαγνητική τομογραφία</a:t>
            </a:r>
          </a:p>
        </p:txBody>
      </p:sp>
      <p:sp>
        <p:nvSpPr>
          <p:cNvPr id="3" name="Rectangle 2"/>
          <p:cNvSpPr/>
          <p:nvPr/>
        </p:nvSpPr>
        <p:spPr>
          <a:xfrm>
            <a:off x="2771800" y="4941168"/>
            <a:ext cx="1681614" cy="369332"/>
          </a:xfrm>
          <a:prstGeom prst="rect">
            <a:avLst/>
          </a:prstGeom>
        </p:spPr>
        <p:txBody>
          <a:bodyPr wrap="none">
            <a:spAutoFit/>
          </a:bodyPr>
          <a:lstStyle/>
          <a:p>
            <a:pPr algn="r" eaLnBrk="1" hangingPunct="1">
              <a:buFont typeface="Wingdings 2" pitchFamily="18" charset="2"/>
              <a:buNone/>
            </a:pPr>
            <a:r>
              <a:rPr lang="el-GR" altLang="el-GR" dirty="0">
                <a:latin typeface="+mn-lt"/>
                <a:cs typeface="Times New Roman" pitchFamily="18" charset="0"/>
              </a:rPr>
              <a:t>(</a:t>
            </a:r>
            <a:r>
              <a:rPr lang="en-US" altLang="el-GR" dirty="0">
                <a:latin typeface="+mn-lt"/>
                <a:cs typeface="Times New Roman" pitchFamily="18" charset="0"/>
              </a:rPr>
              <a:t>Ward LC, 2006</a:t>
            </a:r>
            <a:r>
              <a:rPr lang="en-US" altLang="el-GR" dirty="0">
                <a:latin typeface="+mn-lt"/>
              </a:rPr>
              <a:t>)</a:t>
            </a:r>
            <a:endParaRPr lang="el-GR" altLang="el-GR" dirty="0">
              <a:latin typeface="+mn-lt"/>
            </a:endParaRPr>
          </a:p>
        </p:txBody>
      </p:sp>
    </p:spTree>
    <p:extLst>
      <p:ext uri="{BB962C8B-B14F-4D97-AF65-F5344CB8AC3E}">
        <p14:creationId xmlns:p14="http://schemas.microsoft.com/office/powerpoint/2010/main" xmlns="" val="4080932710"/>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l-GR" altLang="el-GR" dirty="0" smtClean="0"/>
              <a:t>Μέθοδοι θεραπείας</a:t>
            </a:r>
          </a:p>
        </p:txBody>
      </p:sp>
      <p:sp>
        <p:nvSpPr>
          <p:cNvPr id="14339" name="Content Placeholder 2"/>
          <p:cNvSpPr>
            <a:spLocks noGrp="1"/>
          </p:cNvSpPr>
          <p:nvPr>
            <p:ph idx="1"/>
          </p:nvPr>
        </p:nvSpPr>
        <p:spPr/>
        <p:txBody>
          <a:bodyPr/>
          <a:lstStyle/>
          <a:p>
            <a:pPr eaLnBrk="1" hangingPunct="1">
              <a:spcAft>
                <a:spcPts val="1200"/>
              </a:spcAft>
            </a:pPr>
            <a:r>
              <a:rPr lang="el-GR" altLang="el-GR" dirty="0" smtClean="0"/>
              <a:t>Φαρμακευτική αντιμετώπιση</a:t>
            </a:r>
          </a:p>
          <a:p>
            <a:pPr eaLnBrk="1" hangingPunct="1">
              <a:spcAft>
                <a:spcPts val="1200"/>
              </a:spcAft>
            </a:pPr>
            <a:r>
              <a:rPr lang="el-GR" altLang="el-GR" dirty="0" smtClean="0"/>
              <a:t>Χειρουργική αντιμετώπιση</a:t>
            </a:r>
          </a:p>
          <a:p>
            <a:pPr eaLnBrk="1" hangingPunct="1">
              <a:spcAft>
                <a:spcPts val="1200"/>
              </a:spcAft>
            </a:pPr>
            <a:r>
              <a:rPr lang="el-GR" altLang="el-GR" dirty="0" smtClean="0"/>
              <a:t>Συντηρητική αντιμετώπιση</a:t>
            </a:r>
          </a:p>
        </p:txBody>
      </p:sp>
    </p:spTree>
    <p:extLst>
      <p:ext uri="{BB962C8B-B14F-4D97-AF65-F5344CB8AC3E}">
        <p14:creationId xmlns:p14="http://schemas.microsoft.com/office/powerpoint/2010/main" xmlns="" val="421946576"/>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pPr eaLnBrk="1" hangingPunct="1"/>
            <a:r>
              <a:rPr lang="el-GR" altLang="el-GR" sz="3600" dirty="0" smtClean="0">
                <a:solidFill>
                  <a:schemeClr val="tx1"/>
                </a:solidFill>
                <a:latin typeface="+mn-lt"/>
                <a:cs typeface="Times New Roman" pitchFamily="18" charset="0"/>
              </a:rPr>
              <a:t>Το</a:t>
            </a:r>
            <a:r>
              <a:rPr lang="el-GR" altLang="el-GR" sz="3600" dirty="0" smtClean="0">
                <a:latin typeface="+mn-lt"/>
                <a:cs typeface="Times New Roman" pitchFamily="18" charset="0"/>
              </a:rPr>
              <a:t> </a:t>
            </a:r>
            <a:r>
              <a:rPr lang="el-GR" altLang="el-GR" sz="3600" dirty="0" smtClean="0">
                <a:solidFill>
                  <a:schemeClr val="tx1"/>
                </a:solidFill>
                <a:latin typeface="+mn-lt"/>
                <a:cs typeface="Times New Roman" pitchFamily="18" charset="0"/>
              </a:rPr>
              <a:t>πρόγραμμα της φυσικοθεραπείας αποτελείται από 2 φάσεις</a:t>
            </a:r>
          </a:p>
        </p:txBody>
      </p:sp>
      <p:sp>
        <p:nvSpPr>
          <p:cNvPr id="15363" name="Text Placeholder 3"/>
          <p:cNvSpPr>
            <a:spLocks noGrp="1"/>
          </p:cNvSpPr>
          <p:nvPr>
            <p:ph type="body" idx="4294967295"/>
          </p:nvPr>
        </p:nvSpPr>
        <p:spPr>
          <a:xfrm>
            <a:off x="683568" y="1556792"/>
            <a:ext cx="3672408" cy="4608512"/>
          </a:xfrm>
        </p:spPr>
        <p:txBody>
          <a:bodyPr>
            <a:normAutofit/>
          </a:bodyPr>
          <a:lstStyle/>
          <a:p>
            <a:pPr marL="0" indent="0" eaLnBrk="1" hangingPunct="1">
              <a:buNone/>
            </a:pPr>
            <a:r>
              <a:rPr lang="el-GR" altLang="el-GR" sz="2800" b="1" dirty="0" smtClean="0">
                <a:solidFill>
                  <a:srgbClr val="820000"/>
                </a:solidFill>
                <a:cs typeface="Times New Roman" pitchFamily="18" charset="0"/>
              </a:rPr>
              <a:t>Πρώτη φάση</a:t>
            </a:r>
          </a:p>
          <a:p>
            <a:r>
              <a:rPr lang="el-GR" altLang="el-GR" sz="2600" dirty="0" smtClean="0">
                <a:cs typeface="Times New Roman" pitchFamily="18" charset="0"/>
              </a:rPr>
              <a:t>Αξιολόγηση</a:t>
            </a:r>
            <a:endParaRPr lang="el-GR" altLang="el-GR" sz="2600" dirty="0">
              <a:cs typeface="Times New Roman" pitchFamily="18" charset="0"/>
            </a:endParaRPr>
          </a:p>
          <a:p>
            <a:r>
              <a:rPr lang="el-GR" altLang="el-GR" sz="2600" dirty="0" smtClean="0">
                <a:cs typeface="Times New Roman" pitchFamily="18" charset="0"/>
              </a:rPr>
              <a:t>Επισκόπηση</a:t>
            </a:r>
            <a:endParaRPr lang="el-GR" altLang="el-GR" sz="2600" dirty="0">
              <a:cs typeface="Times New Roman" pitchFamily="18" charset="0"/>
            </a:endParaRPr>
          </a:p>
          <a:p>
            <a:r>
              <a:rPr lang="el-GR" altLang="el-GR" sz="2600" dirty="0">
                <a:cs typeface="Times New Roman" pitchFamily="18" charset="0"/>
              </a:rPr>
              <a:t>Μέτρηση </a:t>
            </a:r>
            <a:r>
              <a:rPr lang="el-GR" altLang="el-GR" sz="2600" dirty="0" smtClean="0">
                <a:cs typeface="Times New Roman" pitchFamily="18" charset="0"/>
              </a:rPr>
              <a:t>περιφέρειας</a:t>
            </a:r>
          </a:p>
          <a:p>
            <a:r>
              <a:rPr lang="el-GR" altLang="el-GR" sz="2600" dirty="0" smtClean="0">
                <a:cs typeface="Times New Roman" pitchFamily="18" charset="0"/>
              </a:rPr>
              <a:t>Οργάνωση</a:t>
            </a:r>
            <a:endParaRPr lang="en-US" altLang="el-GR" sz="2600" dirty="0" smtClean="0">
              <a:cs typeface="Times New Roman" pitchFamily="18" charset="0"/>
            </a:endParaRPr>
          </a:p>
          <a:p>
            <a:pPr eaLnBrk="1" hangingPunct="1"/>
            <a:endParaRPr lang="el-GR" altLang="el-GR" sz="2600" dirty="0" smtClean="0">
              <a:cs typeface="Times New Roman" pitchFamily="18" charset="0"/>
            </a:endParaRPr>
          </a:p>
        </p:txBody>
      </p:sp>
      <p:sp>
        <p:nvSpPr>
          <p:cNvPr id="15364" name="Text Placeholder 5"/>
          <p:cNvSpPr>
            <a:spLocks noGrp="1"/>
          </p:cNvSpPr>
          <p:nvPr>
            <p:ph type="body" sz="half" idx="4294967295"/>
          </p:nvPr>
        </p:nvSpPr>
        <p:spPr>
          <a:xfrm>
            <a:off x="4644008" y="1556792"/>
            <a:ext cx="4041775" cy="3168352"/>
          </a:xfrm>
        </p:spPr>
        <p:txBody>
          <a:bodyPr>
            <a:normAutofit/>
          </a:bodyPr>
          <a:lstStyle/>
          <a:p>
            <a:pPr marL="0" indent="0" eaLnBrk="1" hangingPunct="1">
              <a:buNone/>
            </a:pPr>
            <a:r>
              <a:rPr lang="el-GR" altLang="el-GR" sz="2800" b="1" dirty="0" smtClean="0">
                <a:solidFill>
                  <a:srgbClr val="820000"/>
                </a:solidFill>
                <a:cs typeface="Times New Roman" pitchFamily="18" charset="0"/>
              </a:rPr>
              <a:t>Δεύτερη φάση</a:t>
            </a:r>
          </a:p>
          <a:p>
            <a:pPr>
              <a:buClr>
                <a:schemeClr val="tx1"/>
              </a:buClr>
              <a:defRPr/>
            </a:pPr>
            <a:r>
              <a:rPr lang="el-GR" sz="2600" dirty="0" smtClean="0">
                <a:cs typeface="Times New Roman" pitchFamily="18" charset="0"/>
              </a:rPr>
              <a:t>Λεμφική </a:t>
            </a:r>
            <a:r>
              <a:rPr lang="el-GR" sz="2600" dirty="0">
                <a:cs typeface="Times New Roman" pitchFamily="18" charset="0"/>
              </a:rPr>
              <a:t>Παροχέτευση</a:t>
            </a:r>
          </a:p>
          <a:p>
            <a:pPr>
              <a:buClr>
                <a:schemeClr val="tx1"/>
              </a:buClr>
              <a:defRPr/>
            </a:pPr>
            <a:r>
              <a:rPr lang="el-GR" sz="2600" dirty="0">
                <a:cs typeface="Times New Roman" pitchFamily="18" charset="0"/>
              </a:rPr>
              <a:t>Ενδύματα συμπίεσης</a:t>
            </a:r>
          </a:p>
          <a:p>
            <a:pPr>
              <a:buClr>
                <a:schemeClr val="tx1"/>
              </a:buClr>
              <a:defRPr/>
            </a:pPr>
            <a:r>
              <a:rPr lang="el-GR" sz="2600" dirty="0">
                <a:cs typeface="Times New Roman" pitchFamily="18" charset="0"/>
              </a:rPr>
              <a:t>Επίδεση μέλους</a:t>
            </a:r>
          </a:p>
          <a:p>
            <a:pPr>
              <a:buClr>
                <a:schemeClr val="tx1"/>
              </a:buClr>
              <a:defRPr/>
            </a:pPr>
            <a:r>
              <a:rPr lang="el-GR" sz="2600" dirty="0">
                <a:cs typeface="Times New Roman" pitchFamily="18" charset="0"/>
              </a:rPr>
              <a:t>Φροντίδα μέλους</a:t>
            </a:r>
          </a:p>
          <a:p>
            <a:pPr>
              <a:buClr>
                <a:schemeClr val="tx1"/>
              </a:buClr>
              <a:defRPr/>
            </a:pPr>
            <a:r>
              <a:rPr lang="el-GR" sz="2600" dirty="0">
                <a:cs typeface="Times New Roman" pitchFamily="18" charset="0"/>
              </a:rPr>
              <a:t>Θεραπευτικές ασκήσεις</a:t>
            </a:r>
          </a:p>
          <a:p>
            <a:pPr eaLnBrk="1" hangingPunct="1"/>
            <a:endParaRPr lang="el-GR" altLang="el-GR" sz="2600" dirty="0" smtClean="0">
              <a:cs typeface="Times New Roman" pitchFamily="18" charset="0"/>
            </a:endParaRPr>
          </a:p>
        </p:txBody>
      </p:sp>
      <p:sp>
        <p:nvSpPr>
          <p:cNvPr id="7" name="Content Placeholder 6"/>
          <p:cNvSpPr>
            <a:spLocks noGrp="1"/>
          </p:cNvSpPr>
          <p:nvPr>
            <p:ph sz="quarter" idx="4294967295"/>
          </p:nvPr>
        </p:nvSpPr>
        <p:spPr>
          <a:xfrm>
            <a:off x="3995936" y="4797152"/>
            <a:ext cx="4041775" cy="504056"/>
          </a:xfrm>
        </p:spPr>
        <p:txBody>
          <a:bodyPr>
            <a:normAutofit/>
          </a:bodyPr>
          <a:lstStyle/>
          <a:p>
            <a:pPr marL="0" indent="0" algn="r" eaLnBrk="1" fontAlgn="auto" hangingPunct="1">
              <a:spcAft>
                <a:spcPts val="0"/>
              </a:spcAft>
              <a:buClr>
                <a:schemeClr val="accent3"/>
              </a:buClr>
              <a:buFont typeface="Wingdings 2"/>
              <a:buNone/>
              <a:defRPr/>
            </a:pPr>
            <a:r>
              <a:rPr lang="en-US" sz="1800" dirty="0" smtClean="0">
                <a:cs typeface="Times New Roman" pitchFamily="18" charset="0"/>
              </a:rPr>
              <a:t>Moseley A and </a:t>
            </a:r>
            <a:r>
              <a:rPr lang="en-US" sz="1800" dirty="0" err="1" smtClean="0">
                <a:cs typeface="Times New Roman" pitchFamily="18" charset="0"/>
              </a:rPr>
              <a:t>Piller</a:t>
            </a:r>
            <a:r>
              <a:rPr lang="en-US" sz="1800" dirty="0" smtClean="0">
                <a:cs typeface="Times New Roman" pitchFamily="18" charset="0"/>
              </a:rPr>
              <a:t> N,2002</a:t>
            </a:r>
            <a:endParaRPr lang="el-GR" sz="1800" dirty="0" smtClean="0">
              <a:cs typeface="Times New Roman" pitchFamily="18" charset="0"/>
            </a:endParaRPr>
          </a:p>
        </p:txBody>
      </p:sp>
    </p:spTree>
    <p:extLst>
      <p:ext uri="{BB962C8B-B14F-4D97-AF65-F5344CB8AC3E}">
        <p14:creationId xmlns:p14="http://schemas.microsoft.com/office/powerpoint/2010/main" xmlns="" val="1836517461"/>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miter lim="800000"/>
            <a:headEnd/>
            <a:tailEnd/>
          </a:ln>
        </p:spPr>
        <p:txBody>
          <a:bodyPr>
            <a:normAutofit/>
          </a:bodyPr>
          <a:lstStyle/>
          <a:p>
            <a:pPr algn="ctr" eaLnBrk="1" fontAlgn="auto" hangingPunct="1">
              <a:spcAft>
                <a:spcPts val="0"/>
              </a:spcAft>
              <a:defRPr/>
            </a:pPr>
            <a:r>
              <a:rPr lang="el-GR" sz="3600" dirty="0" smtClean="0">
                <a:latin typeface="+mn-lt"/>
                <a:cs typeface="Times New Roman" pitchFamily="18" charset="0"/>
              </a:rPr>
              <a:t>Συνδυαστική </a:t>
            </a:r>
            <a:r>
              <a:rPr lang="el-GR" sz="3600" dirty="0" err="1" smtClean="0">
                <a:latin typeface="+mn-lt"/>
                <a:cs typeface="Times New Roman" pitchFamily="18" charset="0"/>
              </a:rPr>
              <a:t>αποιδηματική</a:t>
            </a:r>
            <a:r>
              <a:rPr lang="el-GR" sz="3600" dirty="0" smtClean="0">
                <a:latin typeface="+mn-lt"/>
                <a:cs typeface="Times New Roman" pitchFamily="18" charset="0"/>
              </a:rPr>
              <a:t> θεραπεία</a:t>
            </a:r>
            <a:endParaRPr lang="el-GR" sz="3600" dirty="0">
              <a:latin typeface="+mn-lt"/>
              <a:cs typeface="Times New Roman" pitchFamily="18" charset="0"/>
            </a:endParaRPr>
          </a:p>
        </p:txBody>
      </p:sp>
      <p:sp>
        <p:nvSpPr>
          <p:cNvPr id="16387" name="Subtitle 5"/>
          <p:cNvSpPr>
            <a:spLocks noGrp="1"/>
          </p:cNvSpPr>
          <p:nvPr>
            <p:ph idx="1"/>
          </p:nvPr>
        </p:nvSpPr>
        <p:spPr>
          <a:xfrm>
            <a:off x="457200" y="1484784"/>
            <a:ext cx="4114800" cy="4752528"/>
          </a:xfrm>
        </p:spPr>
        <p:txBody>
          <a:bodyPr>
            <a:normAutofit/>
          </a:bodyPr>
          <a:lstStyle/>
          <a:p>
            <a:pPr marL="0" marR="0" indent="0" algn="l" eaLnBrk="1" hangingPunct="1">
              <a:buNone/>
            </a:pPr>
            <a:r>
              <a:rPr lang="el-GR" altLang="el-GR" sz="2600" b="1" dirty="0" smtClean="0"/>
              <a:t>Χειρισμοί  λεμφικής  παροχέτευσης:</a:t>
            </a:r>
          </a:p>
          <a:p>
            <a:pPr marR="0" algn="l" eaLnBrk="1" hangingPunct="1">
              <a:spcAft>
                <a:spcPts val="600"/>
              </a:spcAft>
            </a:pPr>
            <a:r>
              <a:rPr lang="el-GR" altLang="el-GR" sz="2400" dirty="0" smtClean="0">
                <a:cs typeface="Times New Roman" pitchFamily="18" charset="0"/>
              </a:rPr>
              <a:t>Οι χειρισμοί στα </a:t>
            </a:r>
            <a:r>
              <a:rPr lang="el-GR" altLang="el-GR" sz="2400" dirty="0" err="1" smtClean="0">
                <a:cs typeface="Times New Roman" pitchFamily="18" charset="0"/>
              </a:rPr>
              <a:t>λεμφογάγγλια</a:t>
            </a:r>
            <a:endParaRPr lang="el-GR" altLang="el-GR" sz="2400" dirty="0" smtClean="0">
              <a:cs typeface="Times New Roman" pitchFamily="18" charset="0"/>
            </a:endParaRPr>
          </a:p>
          <a:p>
            <a:pPr marR="0" algn="l" eaLnBrk="1" hangingPunct="1">
              <a:spcAft>
                <a:spcPts val="600"/>
              </a:spcAft>
            </a:pPr>
            <a:r>
              <a:rPr lang="el-GR" altLang="el-GR" sz="2400" dirty="0" smtClean="0">
                <a:cs typeface="Times New Roman" pitchFamily="18" charset="0"/>
              </a:rPr>
              <a:t>Οι χειρισμοί </a:t>
            </a:r>
            <a:r>
              <a:rPr lang="en-US" altLang="el-GR" sz="2400" dirty="0" smtClean="0">
                <a:cs typeface="Times New Roman" pitchFamily="18" charset="0"/>
              </a:rPr>
              <a:t>D’ APPEL </a:t>
            </a:r>
            <a:r>
              <a:rPr lang="el-GR" altLang="el-GR" sz="2400" dirty="0" smtClean="0">
                <a:cs typeface="Times New Roman" pitchFamily="18" charset="0"/>
              </a:rPr>
              <a:t>(λεμφικούς συλλέκτες και </a:t>
            </a:r>
            <a:r>
              <a:rPr lang="el-GR" altLang="el-GR" sz="2400" dirty="0" err="1" smtClean="0">
                <a:cs typeface="Times New Roman" pitchFamily="18" charset="0"/>
              </a:rPr>
              <a:t>προσυλλέκτες</a:t>
            </a:r>
            <a:r>
              <a:rPr lang="el-GR" altLang="el-GR" sz="2400" dirty="0" smtClean="0">
                <a:cs typeface="Times New Roman" pitchFamily="18" charset="0"/>
              </a:rPr>
              <a:t>)</a:t>
            </a:r>
            <a:endParaRPr lang="en-US" altLang="el-GR" sz="2400" dirty="0" smtClean="0">
              <a:cs typeface="Times New Roman" pitchFamily="18" charset="0"/>
            </a:endParaRPr>
          </a:p>
          <a:p>
            <a:pPr marR="0" algn="l" eaLnBrk="1" hangingPunct="1">
              <a:spcAft>
                <a:spcPts val="600"/>
              </a:spcAft>
            </a:pPr>
            <a:r>
              <a:rPr lang="el-GR" altLang="el-GR" sz="2400" dirty="0" smtClean="0">
                <a:cs typeface="Times New Roman" pitchFamily="18" charset="0"/>
              </a:rPr>
              <a:t>Οι  χειρισμοί αναρρόφησης (αρχικούς</a:t>
            </a:r>
            <a:r>
              <a:rPr lang="en-US" altLang="el-GR" sz="2400" dirty="0" smtClean="0">
                <a:cs typeface="Times New Roman" pitchFamily="18" charset="0"/>
              </a:rPr>
              <a:t> </a:t>
            </a:r>
            <a:r>
              <a:rPr lang="el-GR" altLang="el-GR" sz="2400" dirty="0" smtClean="0">
                <a:cs typeface="Times New Roman" pitchFamily="18" charset="0"/>
              </a:rPr>
              <a:t>συλλέκτες)</a:t>
            </a:r>
          </a:p>
          <a:p>
            <a:pPr marL="0" marR="0" indent="0" algn="r" eaLnBrk="1" hangingPunct="1">
              <a:buNone/>
            </a:pPr>
            <a:r>
              <a:rPr lang="el-GR" altLang="el-GR" sz="1800" dirty="0" err="1" smtClean="0">
                <a:cs typeface="Times New Roman" pitchFamily="18" charset="0"/>
              </a:rPr>
              <a:t>Σφετσιώρης</a:t>
            </a:r>
            <a:r>
              <a:rPr lang="el-GR" altLang="el-GR" sz="1800" dirty="0" smtClean="0">
                <a:cs typeface="Times New Roman" pitchFamily="18" charset="0"/>
              </a:rPr>
              <a:t>, 20</a:t>
            </a:r>
            <a:r>
              <a:rPr lang="en-US" altLang="el-GR" sz="1800" dirty="0" smtClean="0">
                <a:cs typeface="Times New Roman" pitchFamily="18" charset="0"/>
              </a:rPr>
              <a:t>03</a:t>
            </a:r>
            <a:endParaRPr lang="el-GR" altLang="el-GR" sz="1800" dirty="0" smtClean="0">
              <a:cs typeface="Times New Roman" pitchFamily="18" charset="0"/>
            </a:endParaRPr>
          </a:p>
        </p:txBody>
      </p:sp>
      <p:pic>
        <p:nvPicPr>
          <p:cNvPr id="7170" name="Picture 2" descr="https://lymphnodetransplant.files.wordpress.com/2013/06/image2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3208" y="1484784"/>
            <a:ext cx="4286250" cy="31908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070169" y="4675660"/>
            <a:ext cx="2952328" cy="276999"/>
          </a:xfrm>
          <a:prstGeom prst="rect">
            <a:avLst/>
          </a:prstGeom>
        </p:spPr>
        <p:txBody>
          <a:bodyPr wrap="square">
            <a:spAutoFit/>
          </a:bodyPr>
          <a:lstStyle/>
          <a:p>
            <a:pPr algn="ctr"/>
            <a:r>
              <a:rPr lang="en-US" sz="1200" dirty="0" smtClean="0">
                <a:latin typeface="+mn-lt"/>
                <a:hlinkClick r:id="rId3"/>
              </a:rPr>
              <a:t>lymphnodetransplant.files.wordpress.com</a:t>
            </a:r>
            <a:endParaRPr lang="el-GR" sz="1200" dirty="0">
              <a:latin typeface="+mn-lt"/>
            </a:endParaRPr>
          </a:p>
        </p:txBody>
      </p:sp>
    </p:spTree>
    <p:extLst>
      <p:ext uri="{BB962C8B-B14F-4D97-AF65-F5344CB8AC3E}">
        <p14:creationId xmlns:p14="http://schemas.microsoft.com/office/powerpoint/2010/main" xmlns="" val="1686608881"/>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Επίδεση </a:t>
            </a:r>
            <a:r>
              <a:rPr lang="el-GR" dirty="0" smtClean="0"/>
              <a:t>μέλους</a:t>
            </a:r>
            <a:endParaRPr lang="el-GR" dirty="0"/>
          </a:p>
        </p:txBody>
      </p:sp>
      <p:sp>
        <p:nvSpPr>
          <p:cNvPr id="17412" name="Text Placeholder 3"/>
          <p:cNvSpPr>
            <a:spLocks noGrp="1"/>
          </p:cNvSpPr>
          <p:nvPr>
            <p:ph idx="1"/>
          </p:nvPr>
        </p:nvSpPr>
        <p:spPr/>
        <p:txBody>
          <a:bodyPr>
            <a:normAutofit lnSpcReduction="10000"/>
          </a:bodyPr>
          <a:lstStyle/>
          <a:p>
            <a:r>
              <a:rPr lang="el-GR" altLang="el-GR" sz="2400" dirty="0"/>
              <a:t>Αποτρέπει την ροή πίσω στη λέμφο και ενισχύει τη δράση της μυϊκής αντλίας (</a:t>
            </a:r>
            <a:r>
              <a:rPr lang="el-GR" altLang="el-GR" sz="2400" dirty="0" err="1"/>
              <a:t>Moseley</a:t>
            </a:r>
            <a:r>
              <a:rPr lang="el-GR" altLang="el-GR" sz="2400" dirty="0"/>
              <a:t> A </a:t>
            </a:r>
            <a:r>
              <a:rPr lang="el-GR" altLang="el-GR" sz="2400" dirty="0" err="1"/>
              <a:t>and</a:t>
            </a:r>
            <a:r>
              <a:rPr lang="el-GR" altLang="el-GR" sz="2400" dirty="0"/>
              <a:t> </a:t>
            </a:r>
            <a:r>
              <a:rPr lang="el-GR" altLang="el-GR" sz="2400" dirty="0" err="1"/>
              <a:t>Piller</a:t>
            </a:r>
            <a:r>
              <a:rPr lang="el-GR" altLang="el-GR" sz="2400" dirty="0"/>
              <a:t> N, 2002). </a:t>
            </a:r>
            <a:endParaRPr lang="el-GR" altLang="el-GR" sz="2400" dirty="0" smtClean="0"/>
          </a:p>
          <a:p>
            <a:endParaRPr lang="el-GR" altLang="el-GR" sz="2400" dirty="0"/>
          </a:p>
          <a:p>
            <a:endParaRPr lang="el-GR" altLang="el-GR" sz="2400" dirty="0" smtClean="0"/>
          </a:p>
          <a:p>
            <a:endParaRPr lang="el-GR" altLang="el-GR" sz="2400" dirty="0"/>
          </a:p>
          <a:p>
            <a:endParaRPr lang="el-GR" altLang="el-GR" sz="2400" dirty="0" smtClean="0"/>
          </a:p>
          <a:p>
            <a:endParaRPr lang="el-GR" altLang="el-GR" sz="2400" dirty="0"/>
          </a:p>
          <a:p>
            <a:pPr>
              <a:spcBef>
                <a:spcPts val="1800"/>
              </a:spcBef>
            </a:pPr>
            <a:r>
              <a:rPr lang="el-GR" altLang="el-GR" sz="2400" b="1" dirty="0">
                <a:solidFill>
                  <a:srgbClr val="004B82"/>
                </a:solidFill>
              </a:rPr>
              <a:t>Ασκήσεις:</a:t>
            </a:r>
          </a:p>
          <a:p>
            <a:pPr lvl="1"/>
            <a:r>
              <a:rPr lang="el-GR" altLang="el-GR" sz="2000" dirty="0"/>
              <a:t>Κινητοποίηση του λεμφικού υγρού</a:t>
            </a:r>
          </a:p>
          <a:p>
            <a:pPr lvl="1"/>
            <a:r>
              <a:rPr lang="el-GR" altLang="el-GR" sz="2000" dirty="0"/>
              <a:t>Διατήρηση ή βελτίωση της κινητικότητας </a:t>
            </a:r>
            <a:r>
              <a:rPr lang="el-GR" altLang="el-GR" sz="2000" dirty="0" smtClean="0"/>
              <a:t>των</a:t>
            </a:r>
          </a:p>
          <a:p>
            <a:pPr marL="804863" lvl="1" indent="0">
              <a:spcBef>
                <a:spcPts val="0"/>
              </a:spcBef>
              <a:buNone/>
            </a:pPr>
            <a:r>
              <a:rPr lang="el-GR" altLang="el-GR" sz="2000" dirty="0" smtClean="0"/>
              <a:t>αρθρώσεων</a:t>
            </a:r>
            <a:r>
              <a:rPr lang="el-GR" altLang="el-GR" sz="2000" dirty="0"/>
              <a:t>. </a:t>
            </a:r>
          </a:p>
          <a:p>
            <a:pPr lvl="1"/>
            <a:r>
              <a:rPr lang="el-GR" altLang="el-GR" sz="2000" dirty="0"/>
              <a:t>Βελτίωση της στάσης του σώματος. </a:t>
            </a:r>
          </a:p>
        </p:txBody>
      </p:sp>
      <p:pic>
        <p:nvPicPr>
          <p:cNvPr id="17413" name="Picture 4" descr="lemfiki paroxeteys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88224" y="3134462"/>
            <a:ext cx="2214562" cy="1628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5" descr="apoihmatikes askhsei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8224" y="4774640"/>
            <a:ext cx="2214562"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7" descr="epides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44215" y="2394997"/>
            <a:ext cx="1760537" cy="1857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8" descr="epidesh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82887" y="2394996"/>
            <a:ext cx="1473090" cy="1857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4427984" y="6191246"/>
            <a:ext cx="1452129" cy="369332"/>
          </a:xfrm>
          <a:prstGeom prst="rect">
            <a:avLst/>
          </a:prstGeom>
        </p:spPr>
        <p:txBody>
          <a:bodyPr wrap="none">
            <a:spAutoFit/>
          </a:bodyPr>
          <a:lstStyle/>
          <a:p>
            <a:pPr eaLnBrk="1" hangingPunct="1"/>
            <a:r>
              <a:rPr lang="en-US" altLang="el-GR" dirty="0">
                <a:latin typeface="+mn-lt"/>
                <a:cs typeface="Times New Roman" pitchFamily="18" charset="0"/>
              </a:rPr>
              <a:t>Jarvis C, 2004</a:t>
            </a:r>
            <a:endParaRPr lang="el-GR" altLang="el-GR" dirty="0">
              <a:latin typeface="+mn-lt"/>
              <a:cs typeface="Times New Roman" pitchFamily="18" charset="0"/>
            </a:endParaRPr>
          </a:p>
        </p:txBody>
      </p:sp>
      <p:sp>
        <p:nvSpPr>
          <p:cNvPr id="5" name="Rectangle 4"/>
          <p:cNvSpPr/>
          <p:nvPr/>
        </p:nvSpPr>
        <p:spPr>
          <a:xfrm>
            <a:off x="4355977" y="3948639"/>
            <a:ext cx="787973" cy="276999"/>
          </a:xfrm>
          <a:prstGeom prst="rect">
            <a:avLst/>
          </a:prstGeom>
        </p:spPr>
        <p:txBody>
          <a:bodyPr wrap="none">
            <a:spAutoFit/>
          </a:bodyPr>
          <a:lstStyle/>
          <a:p>
            <a:r>
              <a:rPr lang="en-US" altLang="el-GR" sz="1200" dirty="0" smtClean="0">
                <a:latin typeface="+mn-lt"/>
                <a:cs typeface="Times New Roman" pitchFamily="18" charset="0"/>
                <a:hlinkClick r:id="rId6"/>
              </a:rPr>
              <a:t>physio.gr </a:t>
            </a:r>
            <a:endParaRPr lang="el-GR" dirty="0">
              <a:latin typeface="+mn-lt"/>
            </a:endParaRPr>
          </a:p>
        </p:txBody>
      </p:sp>
      <p:sp>
        <p:nvSpPr>
          <p:cNvPr id="12" name="Rectangle 11"/>
          <p:cNvSpPr/>
          <p:nvPr/>
        </p:nvSpPr>
        <p:spPr>
          <a:xfrm>
            <a:off x="6564952" y="6529670"/>
            <a:ext cx="787973" cy="276999"/>
          </a:xfrm>
          <a:prstGeom prst="rect">
            <a:avLst/>
          </a:prstGeom>
        </p:spPr>
        <p:txBody>
          <a:bodyPr wrap="none">
            <a:spAutoFit/>
          </a:bodyPr>
          <a:lstStyle/>
          <a:p>
            <a:r>
              <a:rPr lang="en-US" altLang="el-GR" sz="1200" dirty="0" smtClean="0">
                <a:latin typeface="+mn-lt"/>
                <a:cs typeface="Times New Roman" pitchFamily="18" charset="0"/>
                <a:hlinkClick r:id="rId6"/>
              </a:rPr>
              <a:t>physio.gr </a:t>
            </a:r>
            <a:endParaRPr lang="el-GR" dirty="0">
              <a:latin typeface="+mn-lt"/>
            </a:endParaRPr>
          </a:p>
        </p:txBody>
      </p:sp>
    </p:spTree>
    <p:extLst>
      <p:ext uri="{BB962C8B-B14F-4D97-AF65-F5344CB8AC3E}">
        <p14:creationId xmlns:p14="http://schemas.microsoft.com/office/powerpoint/2010/main" xmlns="" val="3643674218"/>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noAutofit/>
          </a:bodyPr>
          <a:lstStyle/>
          <a:p>
            <a:pPr eaLnBrk="1" fontAlgn="auto" hangingPunct="1">
              <a:spcAft>
                <a:spcPts val="0"/>
              </a:spcAft>
              <a:defRPr/>
            </a:pPr>
            <a:r>
              <a:rPr lang="el-GR" sz="3600" dirty="0" smtClean="0">
                <a:solidFill>
                  <a:schemeClr val="tx1"/>
                </a:solidFill>
                <a:effectLst/>
                <a:latin typeface="+mn-lt"/>
                <a:cs typeface="Times New Roman" pitchFamily="18" charset="0"/>
              </a:rPr>
              <a:t>Υγρή</a:t>
            </a:r>
            <a:r>
              <a:rPr lang="el-GR" sz="3600" b="0" dirty="0" smtClean="0">
                <a:solidFill>
                  <a:schemeClr val="tx1"/>
                </a:solidFill>
                <a:effectLst/>
                <a:latin typeface="+mn-lt"/>
                <a:cs typeface="Times New Roman" pitchFamily="18" charset="0"/>
              </a:rPr>
              <a:t> </a:t>
            </a:r>
            <a:r>
              <a:rPr lang="el-GR" sz="3600" dirty="0" smtClean="0">
                <a:solidFill>
                  <a:schemeClr val="tx1"/>
                </a:solidFill>
                <a:effectLst/>
                <a:latin typeface="+mn-lt"/>
                <a:cs typeface="Times New Roman" pitchFamily="18" charset="0"/>
              </a:rPr>
              <a:t>λεμφική θεραπεία </a:t>
            </a:r>
            <a:r>
              <a:rPr lang="en-US" sz="3600" dirty="0" smtClean="0">
                <a:solidFill>
                  <a:schemeClr val="tx1"/>
                </a:solidFill>
                <a:effectLst/>
                <a:latin typeface="+mn-lt"/>
                <a:cs typeface="Times New Roman" pitchFamily="18" charset="0"/>
              </a:rPr>
              <a:t>(Aqua Lymphatic Therapy)</a:t>
            </a:r>
            <a:r>
              <a:rPr lang="el-GR" sz="3600" b="0" dirty="0" smtClean="0">
                <a:solidFill>
                  <a:schemeClr val="tx1"/>
                </a:solidFill>
                <a:effectLst/>
                <a:latin typeface="+mn-lt"/>
                <a:cs typeface="Times New Roman" pitchFamily="18" charset="0"/>
              </a:rPr>
              <a:t>για χειρισμό λεμφοιδήματος</a:t>
            </a:r>
            <a:endParaRPr lang="el-GR" sz="3600" b="0" dirty="0">
              <a:solidFill>
                <a:schemeClr val="tx1"/>
              </a:solidFill>
              <a:effectLst/>
              <a:latin typeface="+mn-lt"/>
              <a:cs typeface="Times New Roman" pitchFamily="18" charset="0"/>
            </a:endParaRPr>
          </a:p>
        </p:txBody>
      </p:sp>
      <p:sp>
        <p:nvSpPr>
          <p:cNvPr id="18435" name="Subtitle 2"/>
          <p:cNvSpPr>
            <a:spLocks noGrp="1"/>
          </p:cNvSpPr>
          <p:nvPr>
            <p:ph idx="1"/>
          </p:nvPr>
        </p:nvSpPr>
        <p:spPr/>
        <p:txBody>
          <a:bodyPr>
            <a:normAutofit/>
          </a:bodyPr>
          <a:lstStyle/>
          <a:p>
            <a:pPr marR="0" algn="l" eaLnBrk="1" hangingPunct="1"/>
            <a:r>
              <a:rPr lang="el-GR" altLang="el-GR" sz="2800" dirty="0" smtClean="0"/>
              <a:t>Το </a:t>
            </a:r>
            <a:r>
              <a:rPr lang="en-US" altLang="el-GR" sz="2800" dirty="0" smtClean="0"/>
              <a:t> ALT </a:t>
            </a:r>
            <a:r>
              <a:rPr lang="el-GR" altLang="el-GR" sz="2800" dirty="0" smtClean="0"/>
              <a:t>χρησιμοποιεί τις ιδιότητες του ύδατος:</a:t>
            </a:r>
          </a:p>
          <a:p>
            <a:pPr lvl="1"/>
            <a:r>
              <a:rPr lang="el-GR" altLang="el-GR" dirty="0" smtClean="0"/>
              <a:t>Την άνωση </a:t>
            </a:r>
          </a:p>
          <a:p>
            <a:pPr lvl="1"/>
            <a:r>
              <a:rPr lang="el-GR" altLang="el-GR" dirty="0" smtClean="0"/>
              <a:t>Την υδροστατική πίεση</a:t>
            </a:r>
          </a:p>
          <a:p>
            <a:pPr lvl="1"/>
            <a:r>
              <a:rPr lang="el-GR" altLang="el-GR" dirty="0" smtClean="0"/>
              <a:t>Την θερμοκρασία </a:t>
            </a:r>
          </a:p>
          <a:p>
            <a:pPr lvl="1"/>
            <a:r>
              <a:rPr lang="el-GR" altLang="el-GR" dirty="0" smtClean="0"/>
              <a:t>Την αντίσταση του νερού</a:t>
            </a:r>
            <a:r>
              <a:rPr lang="en-US" altLang="el-GR" dirty="0" smtClean="0"/>
              <a:t> </a:t>
            </a:r>
            <a:r>
              <a:rPr lang="el-GR" altLang="el-GR" dirty="0" smtClean="0"/>
              <a:t>                      </a:t>
            </a:r>
          </a:p>
          <a:p>
            <a:pPr marL="0" marR="0" indent="0" algn="r" eaLnBrk="1" hangingPunct="1">
              <a:buNone/>
            </a:pPr>
            <a:r>
              <a:rPr lang="en-US" altLang="el-GR" sz="1800" dirty="0" err="1" smtClean="0">
                <a:cs typeface="Times New Roman" pitchFamily="18" charset="0"/>
              </a:rPr>
              <a:t>Tidhar</a:t>
            </a:r>
            <a:r>
              <a:rPr lang="en-US" altLang="el-GR" sz="1800" dirty="0" smtClean="0">
                <a:cs typeface="Times New Roman" pitchFamily="18" charset="0"/>
              </a:rPr>
              <a:t> et al,2004</a:t>
            </a:r>
            <a:r>
              <a:rPr lang="el-GR" altLang="el-GR" sz="1800" dirty="0" smtClean="0">
                <a:cs typeface="Times New Roman" pitchFamily="18" charset="0"/>
              </a:rPr>
              <a:t>                                              </a:t>
            </a:r>
          </a:p>
          <a:p>
            <a:pPr marR="0" algn="l" eaLnBrk="1" hangingPunct="1">
              <a:buFont typeface="Wingdings" pitchFamily="2" charset="2"/>
              <a:buChar char="Ø"/>
            </a:pPr>
            <a:endParaRPr lang="el-GR" altLang="el-GR" sz="2800" dirty="0" smtClean="0">
              <a:cs typeface="Times New Roman" pitchFamily="18" charset="0"/>
            </a:endParaRPr>
          </a:p>
          <a:p>
            <a:pPr marR="0" algn="l" eaLnBrk="1" hangingPunct="1">
              <a:buFont typeface="Wingdings" pitchFamily="2" charset="2"/>
              <a:buChar char="Ø"/>
            </a:pPr>
            <a:endParaRPr lang="el-GR" altLang="el-GR" sz="2800" dirty="0" smtClean="0">
              <a:cs typeface="Times New Roman" pitchFamily="18" charset="0"/>
            </a:endParaRPr>
          </a:p>
          <a:p>
            <a:pPr marR="0" algn="l" eaLnBrk="1" hangingPunct="1">
              <a:buFont typeface="Wingdings" pitchFamily="2" charset="2"/>
              <a:buChar char="Ø"/>
            </a:pPr>
            <a:endParaRPr lang="el-GR" altLang="el-GR" sz="2800" dirty="0" smtClean="0">
              <a:cs typeface="Times New Roman" pitchFamily="18" charset="0"/>
            </a:endParaRPr>
          </a:p>
          <a:p>
            <a:pPr marR="0" algn="l" eaLnBrk="1" hangingPunct="1"/>
            <a:endParaRPr lang="el-GR" altLang="el-GR" sz="2800" dirty="0" smtClean="0">
              <a:cs typeface="Times New Roman" pitchFamily="18" charset="0"/>
            </a:endParaRPr>
          </a:p>
        </p:txBody>
      </p:sp>
    </p:spTree>
    <p:extLst>
      <p:ext uri="{BB962C8B-B14F-4D97-AF65-F5344CB8AC3E}">
        <p14:creationId xmlns:p14="http://schemas.microsoft.com/office/powerpoint/2010/main" xmlns="" val="2351055307"/>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normAutofit/>
          </a:bodyPr>
          <a:lstStyle/>
          <a:p>
            <a:pPr eaLnBrk="1" hangingPunct="1"/>
            <a:r>
              <a:rPr lang="el-GR" altLang="el-GR" dirty="0" smtClean="0"/>
              <a:t>Θεραπευτική </a:t>
            </a:r>
            <a:r>
              <a:rPr lang="el-GR" altLang="el-GR" dirty="0" smtClean="0"/>
              <a:t>Άσκηση</a:t>
            </a:r>
            <a:endParaRPr lang="el-GR" altLang="el-GR" dirty="0" smtClean="0"/>
          </a:p>
        </p:txBody>
      </p:sp>
      <p:sp>
        <p:nvSpPr>
          <p:cNvPr id="3" name="AutoShape 2" descr="data:image/jpeg;base64,/9j/4AAQSkZJRgABAQAAAQABAAD/2wCEAAkGBxQTEhUUExQWFhUXGRoXGBgYGB4cGxgaGBcXHRocHRsaHCggHB0lHBcYJDEiJSkrLi4uFx8zODMsNygtLisBCgoKDg0OGxAQGywkICY0LC8vLDc0LCwsLCwsNCwvLCwsMC80LCwsLCw0LCwsLCwsNCwsLC0sLCwsLCwsLCwsLP/AABEIALcBEwMBIgACEQEDEQH/xAAcAAABBQEBAQAAAAAAAAAAAAAGAAIDBAUHAQj/xABCEAACAQIEAwYEBAUDAwEJAAABAhEAAwQSITEFQVEGImFxgZETMqGxQsHR8AcUUuHxI2JyM5KighUWRFNjc7LC0v/EABsBAAIDAQEBAAAAAAAAAAAAAAMEAQIFAAYH/8QAMhEAAQQBAwIEBAUEAwAAAAAAAQACAxEhBBIxE0EFIlFhMnGR8FKBobHRFELB4SMkYv/aAAwDAQACEQMRAD8AOLGES7hkS6gZXtKGU85QTXAO0/A2weIu4YyYOa23Mo2qnzEQfEGvoy3bCgKBAAAA8BoK5n/GrhmcYe6sBxnQnqvdIB8jPuaK/hAYfMr3abHjE8Nwl8buVJ/5fDYOP+4Gg+2eXWtnBBm4PhLfzML1xQAJJj4jQBz7p+lZLWivzAjzEfeqOyitFYQivFbyd1bjAA8jGo/Oif8Ah/jyz4lLl3vXUSM8szlGYlVM6NqDJ5A0OHhN65cuG3ad1W4VLAd0EvlALfKJJHPnW9Z7JYzCOr37OVT3QQ6tq0CO4xM61zGBpsBTI9zm0SiDFXxZv4e7mBNtjr4EbGehn0ajXH404nC3W+EyBSGQnXMsSCNN53H1of4HwhnOIS6rI9lFNu2Ygh8+VpGpkqw5bnwrZXjqCMNkYK4hGEFYeSoPMDUCj8oHFIrsXMyK39QB9xNPFUOCPOHt/wDHL/26flV8GoVSvYr2ozdXqPenBulSoTqVNzU3PXLrTwa9moQ9Q4zHJaRrlw5UUST+9zUKbV0GlQ9wTtbh8U7W7ROdROVhBImJHUbe9bJuHpXA3wuNg0VYmmg1AXNNDGppcCrYNeZqgFITXUo3KfOK8+IKhiq/EHZLbsGVSBOZvlHiag4FqW5ICtnELOWRMFgCdYESY6aj3pG7QpiLl6RdawS5QglZzxkJWRpzy+1bPA8SXtJnGW5BlSdRBMfSKVhn3uIKbn05jaCFZxd3uN/xP2qSxcIUAcgPtUWPWLb/APE/Y1MLdNVlKWaUHELhY2gSP+oPoCfypcVtAWmIIB20J56H3H3qDHg/EsDq5PsjVPxDRNebKPciqkKQeFbfhqHw9azsfgcr2QGnM8Dw0J/KtJ1NZvED/rYcE83Psn96rSucLQGEYfiWocRZfIwgEwYAO/1qXN4z5f2rwnz/AH51YhUDlnDDEf8Aw6f+P6Uq08pryrbnIexvom/EoX/iRhs+CZo1RlYepyn6NW3/ACr/APzW9lH/AOtZ/aPDRhbxLuRkOmkewFS5tilLX04ErH7CYLNhMM+xt3rlwa75kuWzOmvzeFFxxUGDl9TQb2LRTYSzdDKwGdO+QtxWYnugHccx/eCFeE2pnKvrJ+5qA2hSs51uQ4eN/DsvhhbDhWuSZgCbruu40iR7VHxjjj31SQkpcS4BIA7pJMkt5e9EVzhdkSSlv1Vf0r34uHTTPbXwlR+dSFBch2xx+58c3iCWdERgpBBW2zssCN5uNrMbU9b6s1lyGBUQRlBy5S2XYdD+lbr8QstORlZ47pyF41E7frWHfW98Um2b5kjMBbhSQI01ke/SrDnhdeLVnD4s5WXPdSGaAonTefmGutSYe4kAOcQ5J0mBMRPMnnSt4C8SYtuJ1Oa7AJgawI+tPbgN0tbeEBQyDnefpp6eJqRYAUEiyVoWbgXa3e9WI/OtS3daPkj/AJP/AJoS41x67hmFshbj5c0amBMCSx0ms7h3bZ7jZSBbaJgqNRtoYqNzS7beV2xwZvrCPHuueYH/ABg/em52/wDqH0T+1DFntETq+JVPALJ+g/OocX2kUDuYi6zf8AB+tX2IJlZ6owF0/wBDH/t/WsLtteK2AzWw6A94HWNDBjz+4oeXtOwOr3SPBgPuDXRuz3DgbSPczlnUNDsWyzqBG0+lL6gAMo901pHbn23suO/w+wt0Y1buVsmqg/hIKnc9B+ldeBboKsY3CKoIALTJ309/0oO7QNetgtZvHkWRDJHI6xrrG1D07jwQjatrcuabI7IuE9B+/SmPcUfMVHrXKruMxD7tdPm8fQkVC2GuncGfEk/aab2D1WYZ3Dt+q6lc4vYXe6n/AHD8qrHtJhpgXMxJgBQTqa5/b4PcIklV9yfbSr/DeD5bltjcOjqduQI5a1JZQtDbqCXAWFtDtRedWdLSIF5XCZYeBGk+GtOtds0uKcqTyYMY5bERWJ2y4cbCMEZ/hM4Y/wBILMxgcoEAetQ/w84Y2IuPcudywh2MRcc5ZJO5iD5BqzIZ3B1uNhbuq0gLNseHLpiYjJYD3AASuYjppsJqhxzhxUG4NI3B2I5/58BWD2k4ub2Is21MWhcXMeoUgkeAO00Y2Ml9RdaSpGZF8N5A69Dy9dAH4rTrWkMGfZYN/jefCvNpiQINwAZfAtA0nnTH7aYYfgcGY1jTxgPP0qt2nvMgLopCXRlcT/tOQkDnqOXhUnEeNKQNbrKwkSi3BHm0zTsbi8WCs3UM6DqcLB4/hTHj+EuMjfzAUqTE23G4jXukdakxmOtOECX0fvoSA6yFB1MQDA01oev/AALitHwQSZ79grGgEKUgDbbzrLt8MUMxX4bEKRCNJ72URG4nyonmS5dGRiwfv2XTWQd3nm+UTmnSdImdKr3sG3xbbhYVA3KCS0AR9a51hsFdDBQHQ8j5D/jRrwa1cCQ13EqfEMR4bH8qsM+yo+Rw9D8itlngScoHif7VgXu3GDVipxK6GCVQkDxzCRHjUXbXFMMHcQ3nf4gNtV+CxJYqSB8ug7u81wz4pSVjvAe0EdNarI6sBFgZvbuOF9LYe8Liq6XMysAVYQQQdiDFKvnHD9osRbUIl1wo2AOmpn7mlVN6J0l22xiyP+rirQ8Ey/cn8q9bjWHAYNiZBBUjTUER+FZrlpDf0n1IH3NehG/2if8AcPymnKBWbvf7LoGP4xg2sLaW6yZYGZBLaR+Juem+5rOtcWwaCP8AWueLkkn/AMgPpQkLbHmvpJ/IU9MEx5t6J+Zaprsh9Qgk2Aie5x/CcsIreJC/mDXn/vVbX5MLbX0H5CsBOFMf6j6gfkant8G6/Vj+UVO32VDN/wClrHtpe/CqL7mon7VYhvxgeSj9KrJwZJ5eon7k1eu9n8ugkggEFUEbSdlFQdrSLrK5pdICW2a5VC9x++d7z+hiqdziN1t3uH1Nbdjs+ZEJcYyIgR9dIHrRrwPgVq0veRGdtzEx4AmhT6hkQ5z6I+l0kk54IHqfvKAhwE3LC3Qzy1ty/MBlcBAY6jMfSgfhWEvteCqGhDqSDsZ30nU13LC4W2XeysBrZeAOascwPmM2tDXG+FxMSGGs1m9XbLbu+VvdHfpwxhyBX8obXhlzmQPT+/5U9eDsdzPl/it/hri4isBvuPEb1ft2esgdQK2xVWvJFzw7aaCw+EdnRcu21bme8BO068+lGmO40f5lFRoS20NBiZEEek+4qHht9bSOVGZzopOgj1M7/asrCB0YlwGLEyCDqT6+21KPb1JMjAWnFL0dPW7zE/Ogjr+ZDKrFM0yBy2HPQ86H8cMNauEXbtmSO8HcBh4ZZ0nnO/3fhcXdyquHtqCGljPdVdRcOpgmCAB5aVyvtJeIZnOrOSxM8zJ0PKgSOp3+E/pgdhIPPdGfE7ti0yBbi5H+TkDqRodjqIp6J0riV+6SW10ER0E/bWu1dmXNzDW3aQSsGdNtJ1607DNuNFY2t0YjpzT81YW14Vs8N4JnGZjA5Ab1XsWJYKNzW/8AzoFwWVj5C3sQPzoGt1BYA1vdMeFaJspL3iwP3WLYQXbUOAzLmRp2lGZG0PUgn1FD9zCtYBCOFtyW+HEqJ5Vu3eKYe1cxCtetqQ4aMwnvW0nQa/MG96F+1HHrL2YtZ3JBBKW3IEeIWKzGWHWF6J+0sorV4FdW5btuygh9V+U5Sd5n8MzrRWqBSGzBhliARoI/D/egvswmXDWxEiNPEctd62RdEEazuRufc609LE6QAlZWn1McD3Ad1R446ElJX4ZAXLIhYJIKggieVZXCsG5kaBJOWPyB9au8TsLdH+oveGxBgga8wa8sWyoADNsBqzHbzNWg0uwquu8UMzNuPvumDh5YxO3XQ1PbthQQdhziSP71OrTuT9/zpyif8U3tWN1CUsFZAIK5m5GQJ84iK1sLigNACvnpWbakSBU2Gs7yZ/fWpIXB+VrMTGrbiRPT20rnXaDsD8e8bqXBbmS4iQSIMrqN+c+J610O2cxEgHLoKfxRgLbSudmGVUG7MdAB68+W9ZEsxc/bWR3C9RpdM2Nm68GjRXK7f8PbcCXuT6D6QaVbV84hDks4RWtrAVlvsFMATALiBM0qnov/ABI3Xj/AFmrwxP6fcmpxg10GVdP9o/StEYYnqacLB6e9beF4kudxap27EaDTyEfani0BVk2+sVHjbMWrhG+VoHpp9agmha5oL3BqwMVx3T/SCsPE6nyHSrPBuMpiJCiHG6n7jrHPpQddcgZCO8mjA8jy9qzeGY0riLbjTvjw10H5x71nx6l+6zwvQT+HQiOmiiO660LNX8NjriLCn/HT9/4Vg5lDBT110q3btKd1p2RrXinC1iQSuidbDSFe1nbq5hrq2lQM8Bmlu7DfL8u+njQnxD+IOMLAllA6IsD6k+Bqx/EGxZXFXGkhoQwBp8oj7UJ3e+mkAzr1IHP6j6VmGNrXGgvTMkc+MWey6JwDtm2Ig5sl5GL5t5D/ADeggSDPzc60eJdrfiEaJABYtlJIkwsqCd9SRyFc47CuBjEBGdStzMNNQVMRPOcpo/uYwWQUVMoYd4qNSTuZj+wp2OOORlvHCy55nwPqO85UfY7izFnW8VXO02hGUHkRtE7aeNGZTqNByoIwd17wYITAMAEKD46R9RArf7MfGRCl9nJB7ucySI9xBHPrRwA0UFnzHe4udythLKk+B5bGm3UEwGOm4P5TXjOelMaTEt+/Squyujx2T7WMa24PxCF0kco6E7UKdrOy1zFOb9l0ZXLHKZEAAAAabwKLsHgBdfK4lY7x1HpWv8JUGRIC8gKytY4MeNvK9H4aHPjO74VxDszwPEreuIiwwIJlQwgTuSdPDeumcPvQsOwZxoxAjWJiNYjb0mqPEsMy3We2xDLAPRgZ0PtUGB4jkxCuVnN3Lin/AMT6cj51MOrcDxYU6vw6ORt3R9UYYIC2pvPAABI/U0N2cMcTiUZrt20xJnKSoe0YlMw2mN9DNW+N4hmt5mBie6I0kePOPCm4TiSoyMSEfQkBtY5kAbgiaN0i8l8hF9kqJ2xMbHCDQOfUo2XBLbXKiqigGFUQPpQpxTAtdwylZzAuOp+dutFnEsYtu2WdlRerEAe5oJxnb7AWFIN9XMk5LYLmee2g9TSGbwtcVWSoOHWz8NQRqoAM8iPWK0bVok7j6feuen+IYfGL8O2UskhWzEZiDzgGAR5mukitmF+5mRleW1kPSlNGwUvhwOtV2wmxkew/KrQFZvFeMW7LKp7ztso5DqSToP3FXLg0WSgNa6Q7Wi1NcsKgJM6b6Tt4DWrNvDg7wZ19PSh67xe8xLhUSykFyTLEHeBAEba+dX+C8XF/MF7scp5bfQ9OtAbqWPftaU3JoZYo97xj0Wm2UHICAxHTbeCeg86ksEZcw0PMaaT1gVXuI/4YB68/0PrTb+KIWGWDoJzSNZ1gb7dajUPkDaYMlW0bIXO3SHA7Z+nySxHFiuZbIzuoJPQQPD7Vm4a9bNu4L5PxVKyveb4l3NbfugSSqtl2EEE71fw9lUEIu5knck9Ty/Kh7Golpy2QM6hmQRA5kIWOyknQDVSZg92l44OmPdap1nWeR27BbTdqUXum9bQjdTqQeckXBOvr11pUJX+PorEfCZ+eZl7xnXXurrr099yqtalb/BsRcdFJQARALNJMc4itErMEkfvwqjhmCqFtgx4lm/8Ayr0s0CRv5/2rRHC8w/LirRyg6DXwFWLFoNKtM6OIOpNshwPI5YrLN6N9frWxisGbeG+KhIu2yl1o5orA3FjxTMPWl9VIGso90/4ZA90we3huT/CH8d2Rt4k/EZ8lw5TdHRhbQZevXXkTQynYsYfEo5cNbBmdSQeUiNveuk8ft/DkqZB19KD2xRa6obY1kRyOa5erlgZK033RDZvJEBwV6CP2KcSB/mhHjN3LmA6HSrnY6+z2mVmJyOVHMwVVhrv+KPStWDU9U0QvL67wz+mbua61g/xF4Z3jiQvcORWI/C0ZR7hdzzNc+x0BoG376adK+jcLgFuK6X1DIywQQeoP5T6UFcX/AIbYd7sWCUB2zElZ8NZ+tJzSNjkLVq6Vj5oWu4PH0whb+HHCiWbENGQBkWebaSdOQ+/lRythTIbn0O/joT9TWlwnsqcNZFlmUhZghSu5J/q8ete4rg/dzC4VUDZQIPnMn60dmqhaOUpNodTI44AHbPZVeHYe2uYINyJOYxP2mrrNrofWqHD8QjAgSCpgxJHgYO3vV0xsDrTzHBwsLFljex5a7lNzTrtUyHpr5cvar2C4NmEs+kbLBOu2tQ4fAyTmUqQY18PvQTqIrIvhNjR6kNBDeVc4MhAck6aD71U4LxEXr+ItqZyZY8QcwJHXURUPaHHrZVLSSWbQASY6sRuYGsUzgiWFZLlslSgyHMCJDHUMDzzQZGm9Zb2GcukH5LdieNK1kJ57+32VsX+FBdTqScx6aDT70D9rLOVhcXyNdPud5dd6EO0eHUWmzaUsw7XJ1w3NTeFXPj2kbMAp1IP9QgGljeHKW0VQTzH5nfWsDsZiwBctHX8S+Wx/KiFCYyqpPma3GeZtry0rhFKWn5oL7Q8Exl8u+Itm5oCCrhgCJkKubSdNBtHjQM/Cb3xPhrZuZpMZky6T1aNP1rsHEcWQcp16iDHuKyr9hGMkkTrpy8teXWgtYU67VDshXgfYa8zB72REgGc8n2HXzrrFs6ATMDrQTh8OmcEm85G3fMiOYMmN6JOGjKPmMb97U+sz995pmNoHCzdQ9zj5itG48AneATHWK5pj+0GZrV6F+MbYYtBCgkH5Q3zbkAgmfeuhtdWdTVriGS7YS2ArO+RMpgHKG8R4bUvriQ0eie8IDXPcO9IBx2JAW+h1Mm2YO3w7bGfUz7GoODcXU4qybYInusBsQ5Jn3b6Vldo+HYnCtdVlK27twtPgZGWfIx+zW32C4TlQ3X0JgJJ/BlAmPEyaU08VuBC0ddOGREO74R+b3iJ8arXToZOvppUFoSefTarCYaJ3M+FaxaCvNNLm8FZnezZWAnqG9tJr20CpmesfuNPStC8uupHkf7Uhh9PlHvQhEE0dQ491U/mb/ImPKaVWxgW5IxHhP/8AVKq7I1cSzni/1WCL0D5j7a1OL5O5Php/armQKSsBmU5SeRjSfI7jzqHGXnytlhesbgSAT6Ak+lMbsWkzH59ifhMMXdRpyPjHX6H2o2t20ZWUwdIYeDAj660L9l7NsFivzKoHPmTJ+n1oH7X9rMTavX7Nt4R4kx3hHQ8pn/FZerJkl2+i9F4cxsWn3/iP7LovArJu4NVfU2i9gmQSfhMUBJHMqAfWgrja/DcjkNZ6UI9l+2N/BM+SHR9XtsSAT/UDybxgzz5VY4321S7J+ERI2zA/lQOiQ5PN1LdqKsNgRiDb11uEID0nc+gmukYDgtnDoEtIFA58zpuTuTXHv4b9pDdx2EsFAqgvrmkk/DcjSNK7F2hxfwrZf+nWOtUeC3CsJA+lDjgR8u1ZGNSbLEHvDUHyog+KjICNQQCCOYOxofewwe5m0tsugP8AVPL0oSurnCscMXhQW0cd1vMc/XesnE3ybb2h8yjXxHWoEf8AlmDLop0b9ah4jiMhZxuwg1J5XIT4XjvhXlk6EkHyn9n0roS4Rd4medcmxr6of9zflXSuzWKz4dDzHd9th7RWvpnf2rzniUYxJ+S27d9hs2w296o37lwjR/OBrU3L8q8VY60R2njOaSrNfMPKHGlnYq1LBy3fUQGKzvvsOf5VF/NvoWtsY6MPsa078hZ1rGu8ViQQSddtNa7c2PygKwjfP53G/c2tzD9p7du2TeOUgSqyJbSYA61yXtn2+vYm4QqC2g2Bkk+Z0+1aOI4M7ZiQROzuwnc6cyJ6eNYuK7HXYLax0ALnadxv6eFJjTjcSAtb+qpgaXBUeF9prtp1uAKxXlqJHMHflNdd4Dxa3i7fxEUiDDBtCDA57EeIrkL4FLT5HuDzyGPMRuN/auhdicfZE27XxG/3MFAO+wBB5dJ1pqMEYSOq2ObuKLcVh8wHcHnNZl+wo3Ajof1FaJxGhNVxcDTtVxGbylHTt20FmWbYUkgHX971aUgHSCPL9f0rzEx5+VMUgxIjxo1IF2LKs3LhOn79Kfg1aQyqe6dztp50zDIHcIDMmJ8OdFl8KiBBtFKarU9IbQLJWjoNAJ3broD05tZHH3W8pVwSnQHfzO/p96FuFYhBdNokqv4fA9NeR/Kt3igMHLQRjrDLdVwdZ09Kx4nEXRor1JDHUxwBHv8AuiK3xM/Fa0SZU6EfiHpV+wz3DE6T+Lbfn4UMYzEj4lq8NiRP2I+4oqt+ZEVtaWQyR55Xk/EdP0JrbgeitngxGg7xEiZ5cjvvT7XCW5sF8dzTLvELsaNr1ges6a+kbVRv3nYHvajUzJkeEEe29DrU1RI+aL/0C4PDXfLt/P0Wk3BrR3v3Z/8AuRsOgpUK3ASTqw/9S/nrSoB00v4k+PEIAPhU5tljmDQeeuh6zV1U7xCqCNQCxiQRGogiCCZE7VQw7x81XlvCNK1CF54Ooi/9qtgsFfR89siQCIIMFeh18tfCsbtNwe3btXb19S9x4A7xAUsQdI3PP0oqw+MyjvExykx7daHf4k40fyhgSSyny2E7dG28fCs5zvPZGVvRNBioONcrl97CncA5TsSdPfnWbiN6na/3CJbeY/CZ3nofKqjjoZ9IqVZF38JcMX4rh42TO58hbYfdh712ztziYskf1QPrXHv4K3cvE0B/HauKPYN9lNdN7fXiXtKNQG/YpWUW+k3Dhlq1/C3EFsF8N/nsO1ozvGhX2DR6UQ4/DSKF+y1wWcZcUfJiFz+VxN/dST6HpRrfEiqSx7Hlq7TzCVgeO6DON4TMjA9Kxbdv4+FM/OkofMbfSKMuIWND1NDXCsP8O7ctt8t0T/6hMVUcIp5XOOIWiLZ6qwP3H50W/wAPcXIdJ6MPsfyrJ47hYFzxn3Wn9gEcXGYA5AhUtGkkqQPE6U/AfMKWVrQOk610M7V4rgVCt0HUSY0qH4mYnkfE7em9aC8/hS4q8OUzy1j3HOqZtQCzgmfHUVZt2tC0kHXXl/iq2MxIgZTmM68xAqhYCbRhMQNrThZt2wC05iQCCenKDB1PrSCxJzHunkpI58+Xlyqe6M5kCCRBI0j1neqK4E2jKGCfmIJ73nrr61UMAPKNvc9pwq/FbVq5OZsrZYE5TG50DrJ360NYbB3EvLdthbhE6Opy6+W1FX8urEs+pGu0D6705oIgghh5Rt7bx71JbeVIfsFJ/DMTdcE3VVTsAgMac5J19hFX0JNZuHvMRBGUg8uniOtXDdJH5iiAlLvjHIVksBp+zUDXgdP70lEiY9eVSJhySANSdh1qcBD2uOOVrdmMPmcvGiiPU/2+9QdteNfCNtAe9cdV8QCwn6TWpdurhLGup8ObHp9q5h214XiWxFq7ekK5AHL4bZoIPQ8wedYMz+tIXdl7HQ6cxRNj/uP7/eF1nG4KQYGlCHF8BqNNq08Hx3EN3UX4h/4kn1ipcXgMU4m58O2OkZm9gY+tLAUtSTSPjw8gfn/jlc3xTNqh5NI/MfY+po5wV8G2jGSSoJ23jXlQj2h4c6OQWJmGmIMjcCJ3FFPA8QjYe2SCcoynQctNT1j71r6J3K81443hwKvXL0iQB++tMCsRoKlU2jyYetWEtiJTXwGtPGgsFri73Webb/7vQ/2pVNbLAQTrz74H0mlVd6J0VkWMQpEEgVL8cD5ZJ8Bv08KxP5s8gR7flXq40k8yfWilC20cLau3wQZJPjH6bVQx99HU22EqRqJGvqTP7FefzYghkk+wrLvXHLwwLD97HcUExNOU2zUPA28LF4pwBSZtQg5BQGJM7zOasn/2PpOYk8hE/nRXZts5PyrA2O/lB1qSzwvO4U6FiABMakgfsVUsHKM2Zwxa1v4YcCRLi3jbhlUw+uuYEGARppO1bfaq8DdtW57xuFvQD9a0MRwr+UsEWnb5YE7T3jmy7A66xvAoA4UbuIxBuu+bLrJ5gGBAHjWcP+Waxxha5qDTkOOaP1RbIUh5IZCGUdSOR8xI9aOsPdDorKdCAR61zu5fIBJGgB/zW/2K4mxTJc0JJZOXdPL3pnWx2Nw5/wALN8KlLbY7g8fNEV3D7k0N8ewLQHXQqZovbUVj8VtSDJA8zFZi3RlAXaVVa2Li6hj3h0bYzVngrWhaUJoI25zz23pYuxatZy91BbfYlhAcbjfeKHcdx63hirWszoWyuy/KCDrv+IDWOdPaWTYc8LP1+ldO2mcjsi9riDqvpUL4iNvt+tVUxCuA4bMDqDyIPMU5Fk/3rUXmxd0VKzgzOtNUA7ED0rxVHnXj3egNRXorbqyU8T/UT5CKp38Md1IXx3PudvSrDPpJ0FL4kc9K6l2/0WbhrYBIklueb6U3E5yfl8Qevh1rTW3nIIAnr/ipbmFMy0bePMR71NKLN2Vn2rLd3Qj0mfKtPAcPa5I7o00LaQ26x6rr4E1Lh7CKNdfOYry5fWPnI1/CPuao8EigjQPa14c5QYrDOCAxknQazW1ghbwqF7rCefh4Cs7C3ySpVicpmWWeR0mfGq+KwxuMz3TquoG6geA6+YpOZk0v/GaA7n1T+nfpYLmbZd2Hoq/Gse2JdSha0qarPzFuscgKn4a+Kyt8QWryAGVePl5nKRPmRt0jWqat3i6uLg2CwZ02AInbbUbQOQq/h8UwV1dXUle6V1APjqBVhpo2s2gKTrpnS7icH8q+/oi3s3jVdMqqEy6ZR+9fOtTE2MwoB4RjEsOn+poWiI0Om0k/vSuhWnlazpow11Dha0Mrntt3P3lAna/AaSNCNZ6RWLwvH5T0t3N+iuND6H9KM+0OXKczKPMgVzjE422gYZhEyIroZdhtMS6J2pYWhpIKN7WGQjXL5k/3qK+hWSg0HTUfWsHsxxtb4ZNimx5lfHxn7iiFbsVstfubYXkJtN0ZCxxyFSNlzrG+u8UqmbCBiTrrrv8A2pVZDz6oOAO0CnLNNUnallPWiq1eishp8I51OLp/Ax9hUFokD+1J2MdANaoWhXD3+icCJ2Gbaf8AEV6LU8wYMgR6+vlTc4jUQfKma9R7GooFSXOBzhFfFuPi/YypnFwkZVADZiusGWEhttxvQhw22ys7Zh3jK5dAF6dZka1JbWfmJjwEfarKWw7ghgCYBZjofFjuD/v/AO7+qgRwtiduCbl1TtQ3Y45/dOxV1jbb8WmxJ1EawevTxAqfA3mGUkFHXcHcEfv2NMx2GeyYuLlPuD5MND71WucZtO1m0Lii4x+G5MwLaiQ2g+cLmQCNe50q0sgb5uVGl0zpD0iCDdg/f6LYx/ELl5CrOTq8C2CzFWyCAshSYnKTJk6c6o9ueHlXtkrlBRQAXJaF0kqfk5wP9p5zUi8Ze3hzbViAxMjSTy1O8R6VV4Xw18Wbs3FXIvxC1wkwJ166amfOsZ0gcNrQvoMOiOmkOoe4Box8/fH+0NW8ecPMBWWcxRlDKTGpg84Ee1ZvEMb8TUqgK5gcojZhuZJM5gRPj6b/AB3hVlbF0jEBr6ZmCrGVkDET11ALeo6yQ7AXVNq6G3HeDeOgg9Z2HifcrWPqikp9XpTLuYAe11+qJ+yPaDUW7rKFfRSNArA7MNgW0jl70YXd65JwG3mxFoDcuvPx5+30rrgQnatTTuJbleL8TYxsnl7pgPjXoWant4ZhuFqbL/tFMLLqlVSx4xUrYYdZPjViI12pyHpUWrbQqf8AKHf61MmFYbMRPSrStzIpkE/pXLg1V/8A2cTJZj+dT2cMgEET51OzCBNNNydGI9NftXKOFJ8MRG1eNbjXeojcjl6zT8x3B9KobRGkEUoMS5C6KzHosA+YzECqS/EbLBK9Z1P5ydvbxq5ibhB72lQ42yyqLitmWP6dY9OnpQJ5SyqTuk07ZLvsocRwm5cUanOBo66EmBuNtf0rZ4RZxV20At9VAGWJhhB5wuvvWDY4jcn5QwH9O/rSuY68O+ELrOsA6efMUlI18mCtjSzs02Wj6i1Nx7sxetgvIuDmygkjzB19aAeM4Y/1ekUZYjtGzad4Hlpp9NT61QFpWuD4trMzCRpv6EgUNmldutbL/H2ugLJBZ7UaP0Q/2eAtXbeU5rmb/UC6wvP0g+9dHQg1lqVVCbSjualRo2ngBqadwzitu+AbbqZ1gN3h4FdxWnCzYKteQ8R1H9TIHhlUKr+fdaucf00q8+Gf2KVW6jfUJX+mf+A/QoO+IY3poua61tYjgYZA+HuC4Ylk0nxKnZh4b1iXN9dxoZo4oobg9hoqW0/Sn3ifLy51VXwqVmMa1KjzJybTT7d3p+/Sq4k9RUy7aTPj+9agkKRGVYVT5fnT7ZlhOlMsPA8aazddKqccK4aCc4VXE4a2WJuICZ18fON6Gb+MVMQLnwwCpORQY0mASebdem1EV7FKCc3mZ5671jcaVDBAk+4pOYhwpauhDoH7x+Vq0nFGvlmVcqjcnluNhqdjr4Vq8N43hrIvB7j52QBXVXyAzqMoZWY7QTAEe4zhMETI5EzoxjYwd55mtCxw9FBmyDA+Y7+xJpRulAduaV6Obxt0mnMcrfoaWPxfFBHABtsoByrajKJCxprpMmPasVbTZSJOpB0Mg9AR1miU4FGeYDR+GAvXeNPaob/CCSTHOY6dJimizC8+J8qv2Nwxu4m0qyCpLnbQCJ/T1rsn8ooEyT5xQD2bxCYQFvhy3MjXTTb1o1wXF/jLNsow00nY9CCJFMQ4CzdaXPddYCeAOX2rwk9at3bndAMA84P51nvc6UYFJbSVKR1NS24GlUvixXhuHlM11qQxXnIrwHzIqol2N6eMV0FQu8wUrsNdNfKq4eCZn7VDcYz3qdbxPly3FdSsHjuvRqRIMHrVh4URGnLxqO5eC/KQT9qhN/NvH1+9VNq7a9UsReHMVFgcYFcn8J3jT/OnKnlgZjLPTnSwtu4IllVZ6gH6VRwDm0UVhLHbgrBsQxYZQCeYI/x71aR+7Gdc3TeKha4rNAgkfudRVa5w9WJ2B6gfmPzpXo7M9vqnRqepigT9Pon3cNmMMc3pFU79gFxbAJkTvoPLlNXMNhcgILaTIA+5n+1WrXQVxl24GUVulLzb8Kth+HkGWbUaCB3o8TVyxbRSSFEnc8z5nnT/AIfU/pVV+IoNB3o9v70Jzy7lOMha3IGfVaEilQ9d44JOoHtSqto2woLwPauxbG1wNMkKAIJ3737NFZ4vhMTbVitwORIeBPkwkZh46GufcH7L3sQwLW3y9RbMb9SQPWa6nwzsgFVVuXCVGyKI3jZpJjw9qfjJHKyZWscsO/gLlvKWQqG1BOxHhVfEpPOunHCgrkKhk/pMkehOoPjQtxrsoyy9iXXcofnXy/qH186M14PKQkje3I4Qpb05+9WM5I5U25YlulMzAaCrkKjSaypVpfWmqwOlPa3B0/f51W1asWFm4yyCZYGANfEfvpWPdvZp2HSOnh4+NFq2umvX/Boe4jhRnLKIB3EbGgSN7hMwyH4SFRQkanUTrzrfw90lNZAImRHsQKp2cCChkQavcPvQptsugGhmoYQOVeUPIworKF9VjumTOhInpvV1gmxzLI89es7xvVdktqO5cZWncA7+cE/WvbF3vS5tleYgAeYMgZvDzoiDz90rSKEjMspHeybmekztQ52mD2it6w4W05yjKCGUgSQSdzvtWtcxy7yxXfcr7nntXmLwa31AIAUw0Tr5jn60HYQmepkH9Oyy8D24v20VWVXI/ESZYRz8Z1n6UXcG4y99SXw7WtNCTo3loD9KEbvA1DgIjGCJIYGKLsEpVAuUmNJYifcfpRo77lLahjKtoorUt2iRy969CsNx7VUVuh9tal0B7+vrtRkhRTxc10BP2pHN/SfSmNiQZyrA2FRfDY8qhWCfcJ5iKZmpGy3Q+1S2sM52U1KqVF8UcxVu3gww0Y+2terw0jVjHhvV/C4RQOXnVSQMqwt2AFDZwaDSSSOppz4K2dwB6n9/Sn4rGIg1PqaHuIdplH/TGY9eVKSTtHC1dPoJXfHgfVbV821B0CjmxJmsq/x9F7qDMTsBz9BWKMPevf6l5/h2+rc/BV50m4pbsgrhk153G1Y/pSjpXO5K1o9MyP4Qt2xeJGe84RZ2nX6bGoMV2nRdLSz56ChLEYt3MuxJ8dqqXsQBuaqLPCMWgZK3sZxy5c+ZtP6RtWbi+MH5QY8BvWWzs3+0fWpERV5VbZ6qN98YTzeuHkPU615XhvCvKmvZR+ZXeHQDlp46x+tSlyu0eXKvaVOLGvkpjXcqyWAncgGsHH9qQhi2CSOZ/vSpVeMAqHIa4ljv5hszKFY81G/mOtZty0RvSpUwOEnO0DKap8qeoaNDPjpSpV1ZtBLy0UEiPE+9RXVSJbMfWlSqC0FSyVwTMLiEJChTqY1Ptyp962QSI13/AHFeUqExospmSV1geyoPsfGq1oA7zFeUq48q7TYVm0VzCNuYOtXsPZbMO8dfv9K9pV3ZVPxAKwtwqwXKc7EgSRqQYOoPWa1rFm4BLoF8yD9pr2lUxm0vqXFrqC9+LyX3NQ568pUZLK0EJ2UAfWrNuyTuwHpSpVUlc0K/h7Zj5vcA09ZIkaClSqhOLRNvn2qnjcbas6uSWOw1/wAUPY/tUxkWxl8edKlWW+Vzzler0+kiibbQsYXHutqSfM6VYF+3a+UfEf8AqYd1fJTufE+1KlQu6a7KnisS9wy7Enx/enpVO7eilSq7RZVXmhhU/js3y6Dr/anJYA13PU0qVEOMBBb5hZTi9R17SrlKaDSpUq5Q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102" name="Picture 6" descr="A group of people in swimwear exercising on stationary cycles in a shallow poo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7082" y="2276872"/>
            <a:ext cx="3998006" cy="2664296"/>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upload.wikimedia.org/wikipedia/commons/f/f5/Aqua_Aerobic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9823" y="2276872"/>
            <a:ext cx="4044318" cy="26894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173689" y="4941168"/>
            <a:ext cx="265658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Aqua_Aerobics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5"/>
              </a:rPr>
              <a:t>LocalFitness</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hlinkClick r:id="rId6"/>
              </a:rPr>
              <a:t>CC </a:t>
            </a:r>
            <a:r>
              <a:rPr lang="en-US" sz="1200" dirty="0">
                <a:solidFill>
                  <a:schemeClr val="tx1">
                    <a:lumMod val="75000"/>
                    <a:lumOff val="25000"/>
                  </a:schemeClr>
                </a:solidFill>
                <a:latin typeface="+mn-lt"/>
                <a:hlinkClick r:id="rId6"/>
              </a:rPr>
              <a:t>BY-SA 3.0</a:t>
            </a:r>
            <a:endParaRPr lang="el-GR" sz="1200" dirty="0">
              <a:solidFill>
                <a:schemeClr val="tx1">
                  <a:lumMod val="75000"/>
                  <a:lumOff val="25000"/>
                </a:schemeClr>
              </a:solidFill>
              <a:latin typeface="+mn-lt"/>
            </a:endParaRPr>
          </a:p>
        </p:txBody>
      </p:sp>
      <p:sp>
        <p:nvSpPr>
          <p:cNvPr id="15" name="Rectangle 14"/>
          <p:cNvSpPr/>
          <p:nvPr/>
        </p:nvSpPr>
        <p:spPr>
          <a:xfrm>
            <a:off x="5023897" y="4931545"/>
            <a:ext cx="3384376"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7"/>
              </a:rPr>
              <a:t>Aqua_spinning_class_aboard_a_cruise_ship</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8"/>
              </a:rPr>
              <a:t>Matt </a:t>
            </a:r>
            <a:r>
              <a:rPr lang="en-US" sz="1200" dirty="0" smtClean="0">
                <a:latin typeface="+mn-lt"/>
                <a:hlinkClick r:id="rId8"/>
              </a:rPr>
              <a:t>Fitzpatrick</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9"/>
              </a:rPr>
              <a:t>CC BY 2.0</a:t>
            </a:r>
            <a:endParaRPr lang="en-US" sz="1200" dirty="0">
              <a:latin typeface="+mn-lt"/>
            </a:endParaRPr>
          </a:p>
        </p:txBody>
      </p:sp>
    </p:spTree>
    <p:extLst>
      <p:ext uri="{BB962C8B-B14F-4D97-AF65-F5344CB8AC3E}">
        <p14:creationId xmlns:p14="http://schemas.microsoft.com/office/powerpoint/2010/main" xmlns="" val="2458064346"/>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normAutofit/>
          </a:bodyPr>
          <a:lstStyle/>
          <a:p>
            <a:pPr eaLnBrk="1" hangingPunct="1"/>
            <a:r>
              <a:rPr lang="el-GR" altLang="el-GR" sz="3600" dirty="0" smtClean="0">
                <a:latin typeface="+mn-lt"/>
                <a:cs typeface="Times New Roman" pitchFamily="18" charset="0"/>
              </a:rPr>
              <a:t>Ανατομία λεμφικού συστήματος</a:t>
            </a:r>
          </a:p>
        </p:txBody>
      </p:sp>
      <p:sp>
        <p:nvSpPr>
          <p:cNvPr id="4099" name="Content Placeholder 5"/>
          <p:cNvSpPr>
            <a:spLocks noGrp="1"/>
          </p:cNvSpPr>
          <p:nvPr>
            <p:ph idx="1"/>
          </p:nvPr>
        </p:nvSpPr>
        <p:spPr/>
        <p:txBody>
          <a:bodyPr>
            <a:noAutofit/>
          </a:bodyPr>
          <a:lstStyle/>
          <a:p>
            <a:pPr eaLnBrk="1" hangingPunct="1">
              <a:spcAft>
                <a:spcPts val="600"/>
              </a:spcAft>
            </a:pPr>
            <a:r>
              <a:rPr lang="el-GR" altLang="el-GR" sz="2400" dirty="0" smtClean="0">
                <a:cs typeface="Times New Roman" pitchFamily="18" charset="0"/>
              </a:rPr>
              <a:t>Το λεμφικό σύστημα είναι ένα σύστημα παροχέτευσης που συμμετέχει στην φυσιολογική διατήρηση της ισορροπίας των υγρών των ιστών</a:t>
            </a:r>
            <a:r>
              <a:rPr lang="en-US" altLang="el-GR" sz="2400" dirty="0" smtClean="0">
                <a:cs typeface="Times New Roman" pitchFamily="18" charset="0"/>
              </a:rPr>
              <a:t>(Ryan </a:t>
            </a:r>
            <a:r>
              <a:rPr lang="el-GR" altLang="el-GR" sz="2400" dirty="0" smtClean="0">
                <a:cs typeface="Times New Roman" pitchFamily="18" charset="0"/>
              </a:rPr>
              <a:t>1989,</a:t>
            </a:r>
            <a:r>
              <a:rPr lang="en-US" altLang="el-GR" sz="2400" dirty="0" smtClean="0">
                <a:cs typeface="Times New Roman" pitchFamily="18" charset="0"/>
              </a:rPr>
              <a:t>Witte et al,1997).</a:t>
            </a:r>
            <a:endParaRPr lang="el-GR" altLang="el-GR" sz="2400" dirty="0" smtClean="0">
              <a:cs typeface="Times New Roman" pitchFamily="18" charset="0"/>
            </a:endParaRPr>
          </a:p>
          <a:p>
            <a:pPr eaLnBrk="1" hangingPunct="1">
              <a:spcAft>
                <a:spcPts val="600"/>
              </a:spcAft>
            </a:pPr>
            <a:r>
              <a:rPr lang="el-GR" altLang="el-GR" sz="2400" dirty="0" smtClean="0">
                <a:cs typeface="Times New Roman" pitchFamily="18" charset="0"/>
              </a:rPr>
              <a:t>Εξίσου σημαντικός είναι ο ρόλος του στην ανοσολογική απόκριση που υπερασπίζεται το σώμα ενάντια στην εισβολή παθογόνων παραγόντων(</a:t>
            </a:r>
            <a:r>
              <a:rPr lang="en-US" altLang="el-GR" sz="2400" dirty="0" err="1" smtClean="0">
                <a:cs typeface="Times New Roman" pitchFamily="18" charset="0"/>
              </a:rPr>
              <a:t>Cyster</a:t>
            </a:r>
            <a:r>
              <a:rPr lang="en-US" altLang="el-GR" sz="2400" dirty="0" smtClean="0">
                <a:cs typeface="Times New Roman" pitchFamily="18" charset="0"/>
              </a:rPr>
              <a:t> JG,2005)</a:t>
            </a:r>
            <a:r>
              <a:rPr lang="el-GR" altLang="el-GR" sz="2400" dirty="0" smtClean="0">
                <a:cs typeface="Times New Roman" pitchFamily="18" charset="0"/>
              </a:rPr>
              <a:t>.</a:t>
            </a:r>
            <a:endParaRPr lang="en-US" altLang="el-GR" sz="2400" dirty="0" smtClean="0">
              <a:cs typeface="Times New Roman" pitchFamily="18" charset="0"/>
            </a:endParaRPr>
          </a:p>
          <a:p>
            <a:pPr eaLnBrk="1" hangingPunct="1">
              <a:spcAft>
                <a:spcPts val="600"/>
              </a:spcAft>
            </a:pPr>
            <a:r>
              <a:rPr lang="el-GR" altLang="el-GR" sz="2400" dirty="0" smtClean="0">
                <a:cs typeface="Times New Roman" pitchFamily="18" charset="0"/>
              </a:rPr>
              <a:t>Τα κυριότερα μέρη του λεμφικού συστήματος διακρίνονται σε λεμφικά </a:t>
            </a:r>
            <a:r>
              <a:rPr lang="el-GR" altLang="el-GR" sz="2400" dirty="0" err="1" smtClean="0">
                <a:cs typeface="Times New Roman" pitchFamily="18" charset="0"/>
              </a:rPr>
              <a:t>όργανα,τους</a:t>
            </a:r>
            <a:r>
              <a:rPr lang="el-GR" altLang="el-GR" sz="2400" dirty="0" smtClean="0">
                <a:cs typeface="Times New Roman" pitchFamily="18" charset="0"/>
              </a:rPr>
              <a:t> λεμφικούς ιστούς και την </a:t>
            </a:r>
            <a:r>
              <a:rPr lang="el-GR" altLang="el-GR" sz="2400" dirty="0" err="1" smtClean="0">
                <a:cs typeface="Times New Roman" pitchFamily="18" charset="0"/>
              </a:rPr>
              <a:t>λέμφο.(Σακελλάρη</a:t>
            </a:r>
            <a:r>
              <a:rPr lang="el-GR" altLang="el-GR" sz="2400" dirty="0" smtClean="0">
                <a:cs typeface="Times New Roman" pitchFamily="18" charset="0"/>
              </a:rPr>
              <a:t> και Γώγου,2004)</a:t>
            </a:r>
          </a:p>
        </p:txBody>
      </p:sp>
    </p:spTree>
    <p:extLst>
      <p:ext uri="{BB962C8B-B14F-4D97-AF65-F5344CB8AC3E}">
        <p14:creationId xmlns:p14="http://schemas.microsoft.com/office/powerpoint/2010/main" xmlns="" val="896743074"/>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noAutofit/>
          </a:bodyPr>
          <a:lstStyle/>
          <a:p>
            <a:pPr eaLnBrk="1" fontAlgn="auto" hangingPunct="1">
              <a:spcAft>
                <a:spcPts val="0"/>
              </a:spcAft>
              <a:defRPr/>
            </a:pPr>
            <a:r>
              <a:rPr lang="el-GR" sz="3600" dirty="0" smtClean="0">
                <a:latin typeface="+mn-lt"/>
                <a:cs typeface="Times New Roman" pitchFamily="18" charset="0"/>
              </a:rPr>
              <a:t>Αντενδείξεις για φυσικοθεραπεία</a:t>
            </a:r>
            <a:endParaRPr lang="el-GR" sz="3600" dirty="0">
              <a:latin typeface="+mn-lt"/>
              <a:cs typeface="Times New Roman" pitchFamily="18" charset="0"/>
            </a:endParaRPr>
          </a:p>
        </p:txBody>
      </p:sp>
      <p:sp>
        <p:nvSpPr>
          <p:cNvPr id="20483" name="Subtitle 2"/>
          <p:cNvSpPr>
            <a:spLocks noGrp="1"/>
          </p:cNvSpPr>
          <p:nvPr>
            <p:ph idx="1"/>
          </p:nvPr>
        </p:nvSpPr>
        <p:spPr/>
        <p:txBody>
          <a:bodyPr>
            <a:normAutofit/>
          </a:bodyPr>
          <a:lstStyle/>
          <a:p>
            <a:pPr marR="0" algn="just" eaLnBrk="1" hangingPunct="1">
              <a:buFont typeface="Arial" pitchFamily="34" charset="0"/>
              <a:buChar char="•"/>
            </a:pPr>
            <a:r>
              <a:rPr lang="el-GR" altLang="el-GR" sz="2800" dirty="0" smtClean="0">
                <a:cs typeface="Times New Roman" pitchFamily="18" charset="0"/>
              </a:rPr>
              <a:t>Συμφορητική καρδιακή ανεπάρκεια</a:t>
            </a:r>
          </a:p>
          <a:p>
            <a:pPr marR="0" algn="just" eaLnBrk="1" hangingPunct="1">
              <a:buFont typeface="Arial" pitchFamily="34" charset="0"/>
              <a:buChar char="•"/>
            </a:pPr>
            <a:r>
              <a:rPr lang="el-GR" altLang="el-GR" sz="2800" dirty="0" smtClean="0">
                <a:cs typeface="Times New Roman" pitchFamily="18" charset="0"/>
              </a:rPr>
              <a:t>Οξεία εν τω </a:t>
            </a:r>
            <a:r>
              <a:rPr lang="el-GR" altLang="el-GR" sz="2800" dirty="0" err="1" smtClean="0">
                <a:cs typeface="Times New Roman" pitchFamily="18" charset="0"/>
              </a:rPr>
              <a:t>βάθει</a:t>
            </a:r>
            <a:r>
              <a:rPr lang="el-GR" altLang="el-GR" sz="2800" dirty="0" smtClean="0">
                <a:cs typeface="Times New Roman" pitchFamily="18" charset="0"/>
              </a:rPr>
              <a:t> φλεβική θρόμβωση</a:t>
            </a:r>
          </a:p>
          <a:p>
            <a:pPr marR="0" algn="just" eaLnBrk="1" hangingPunct="1">
              <a:buFont typeface="Arial" pitchFamily="34" charset="0"/>
              <a:buChar char="•"/>
            </a:pPr>
            <a:r>
              <a:rPr lang="el-GR" altLang="el-GR" sz="2800" dirty="0" smtClean="0">
                <a:cs typeface="Times New Roman" pitchFamily="18" charset="0"/>
              </a:rPr>
              <a:t>Λοίμωξη ή φλεγμονή άκρων</a:t>
            </a:r>
          </a:p>
          <a:p>
            <a:pPr marL="0" marR="0" indent="0" algn="r" eaLnBrk="1" hangingPunct="1">
              <a:buNone/>
            </a:pPr>
            <a:r>
              <a:rPr lang="el-GR" altLang="el-GR" sz="2000" dirty="0" smtClean="0">
                <a:cs typeface="Times New Roman" pitchFamily="18" charset="0"/>
              </a:rPr>
              <a:t>(</a:t>
            </a:r>
            <a:r>
              <a:rPr lang="en-US" altLang="el-GR" sz="2000" dirty="0" smtClean="0">
                <a:cs typeface="Times New Roman" pitchFamily="18" charset="0"/>
              </a:rPr>
              <a:t>Moseley A and </a:t>
            </a:r>
            <a:r>
              <a:rPr lang="en-US" altLang="el-GR" sz="2000" dirty="0" err="1" smtClean="0">
                <a:cs typeface="Times New Roman" pitchFamily="18" charset="0"/>
              </a:rPr>
              <a:t>Piller</a:t>
            </a:r>
            <a:r>
              <a:rPr lang="en-US" altLang="el-GR" sz="2000" dirty="0" smtClean="0">
                <a:cs typeface="Times New Roman" pitchFamily="18" charset="0"/>
              </a:rPr>
              <a:t> N</a:t>
            </a:r>
            <a:r>
              <a:rPr lang="el-GR" altLang="el-GR" sz="2000" dirty="0" smtClean="0">
                <a:cs typeface="Times New Roman" pitchFamily="18" charset="0"/>
              </a:rPr>
              <a:t>, 2002) </a:t>
            </a:r>
          </a:p>
        </p:txBody>
      </p:sp>
    </p:spTree>
    <p:extLst>
      <p:ext uri="{BB962C8B-B14F-4D97-AF65-F5344CB8AC3E}">
        <p14:creationId xmlns:p14="http://schemas.microsoft.com/office/powerpoint/2010/main" xmlns="" val="2129030716"/>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Θεραπεία</a:t>
            </a:r>
          </a:p>
        </p:txBody>
      </p:sp>
      <p:sp>
        <p:nvSpPr>
          <p:cNvPr id="22530" name="Content Placeholder 2"/>
          <p:cNvSpPr>
            <a:spLocks noGrp="1"/>
          </p:cNvSpPr>
          <p:nvPr>
            <p:ph idx="1"/>
          </p:nvPr>
        </p:nvSpPr>
        <p:spPr/>
        <p:txBody>
          <a:bodyPr/>
          <a:lstStyle/>
          <a:p>
            <a:pPr eaLnBrk="1" hangingPunct="1">
              <a:spcAft>
                <a:spcPts val="600"/>
              </a:spcAft>
              <a:buFont typeface="Wingdings 2" pitchFamily="18" charset="2"/>
              <a:buNone/>
            </a:pPr>
            <a:r>
              <a:rPr lang="el-GR" altLang="el-GR" sz="2400" dirty="0" smtClean="0">
                <a:cs typeface="Times New Roman" pitchFamily="18" charset="0"/>
              </a:rPr>
              <a:t>Ο  </a:t>
            </a:r>
            <a:r>
              <a:rPr lang="el-GR" altLang="el-GR" sz="2400" b="1" dirty="0" smtClean="0">
                <a:cs typeface="Times New Roman" pitchFamily="18" charset="0"/>
              </a:rPr>
              <a:t>όμιλος  </a:t>
            </a:r>
            <a:r>
              <a:rPr lang="el-GR" altLang="el-GR" sz="2400" b="1" dirty="0" err="1" smtClean="0">
                <a:cs typeface="Times New Roman" pitchFamily="18" charset="0"/>
              </a:rPr>
              <a:t>Λεμφοιδήματος</a:t>
            </a:r>
            <a:r>
              <a:rPr lang="el-GR" altLang="el-GR" sz="2400" b="1" dirty="0" smtClean="0">
                <a:cs typeface="Times New Roman" pitchFamily="18" charset="0"/>
              </a:rPr>
              <a:t> της Αυστραλίας</a:t>
            </a:r>
            <a:r>
              <a:rPr lang="el-GR" altLang="el-GR" sz="2400" dirty="0" smtClean="0">
                <a:cs typeface="Times New Roman" pitchFamily="18" charset="0"/>
              </a:rPr>
              <a:t> αναφέρει:</a:t>
            </a:r>
            <a:endParaRPr lang="en-US" altLang="el-GR" sz="2400" dirty="0" smtClean="0">
              <a:cs typeface="Times New Roman" pitchFamily="18" charset="0"/>
            </a:endParaRPr>
          </a:p>
          <a:p>
            <a:pPr eaLnBrk="1" hangingPunct="1">
              <a:spcAft>
                <a:spcPts val="600"/>
              </a:spcAft>
            </a:pPr>
            <a:r>
              <a:rPr lang="el-GR" altLang="el-GR" sz="2400" dirty="0" smtClean="0">
                <a:cs typeface="Times New Roman" pitchFamily="18" charset="0"/>
              </a:rPr>
              <a:t>"Τακτική </a:t>
            </a:r>
            <a:r>
              <a:rPr lang="el-GR" altLang="el-GR" sz="2400" dirty="0" err="1" smtClean="0">
                <a:cs typeface="Times New Roman" pitchFamily="18" charset="0"/>
              </a:rPr>
              <a:t>δερματολογικη</a:t>
            </a:r>
            <a:r>
              <a:rPr lang="el-GR" altLang="el-GR" sz="2400" dirty="0" smtClean="0">
                <a:cs typeface="Times New Roman" pitchFamily="18" charset="0"/>
              </a:rPr>
              <a:t> φροντίδα..",</a:t>
            </a:r>
            <a:endParaRPr lang="en-US" altLang="el-GR" sz="2400" dirty="0" smtClean="0">
              <a:cs typeface="Times New Roman" pitchFamily="18" charset="0"/>
            </a:endParaRPr>
          </a:p>
          <a:p>
            <a:pPr eaLnBrk="1" hangingPunct="1">
              <a:spcAft>
                <a:spcPts val="600"/>
              </a:spcAft>
            </a:pPr>
            <a:r>
              <a:rPr lang="el-GR" altLang="el-GR" sz="2400" dirty="0" smtClean="0">
                <a:cs typeface="Times New Roman" pitchFamily="18" charset="0"/>
              </a:rPr>
              <a:t>"Πιεστική επίδεση...",</a:t>
            </a:r>
            <a:endParaRPr lang="en-US" altLang="el-GR" sz="2400" dirty="0" smtClean="0">
              <a:cs typeface="Times New Roman" pitchFamily="18" charset="0"/>
            </a:endParaRPr>
          </a:p>
          <a:p>
            <a:pPr eaLnBrk="1" hangingPunct="1">
              <a:spcAft>
                <a:spcPts val="600"/>
              </a:spcAft>
            </a:pPr>
            <a:r>
              <a:rPr lang="el-GR" altLang="el-GR" sz="2400" dirty="0" smtClean="0">
                <a:cs typeface="Times New Roman" pitchFamily="18" charset="0"/>
              </a:rPr>
              <a:t>"Συμπιεστικά ενδύματα..." </a:t>
            </a:r>
            <a:endParaRPr lang="en-US" altLang="el-GR" sz="2400" dirty="0" smtClean="0">
              <a:cs typeface="Times New Roman" pitchFamily="18" charset="0"/>
            </a:endParaRPr>
          </a:p>
          <a:p>
            <a:pPr eaLnBrk="1" hangingPunct="1">
              <a:spcAft>
                <a:spcPts val="600"/>
              </a:spcAft>
            </a:pPr>
            <a:r>
              <a:rPr lang="el-GR" altLang="el-GR" sz="2400" dirty="0" smtClean="0">
                <a:cs typeface="Times New Roman" pitchFamily="18" charset="0"/>
              </a:rPr>
              <a:t>"Μια ειδική τεχνική μάλαξης καθημερινά, που</a:t>
            </a:r>
            <a:r>
              <a:rPr lang="en-US" altLang="el-GR" sz="2400" dirty="0" smtClean="0">
                <a:cs typeface="Times New Roman" pitchFamily="18" charset="0"/>
              </a:rPr>
              <a:t> </a:t>
            </a:r>
            <a:r>
              <a:rPr lang="el-GR" altLang="el-GR" sz="2400" dirty="0" smtClean="0">
                <a:cs typeface="Times New Roman" pitchFamily="18" charset="0"/>
              </a:rPr>
              <a:t>διευκολύνει την απομάκρυνση του επιπλέον υγρού με τη συμπίεση...«</a:t>
            </a:r>
          </a:p>
          <a:p>
            <a:pPr marL="0" indent="0" eaLnBrk="1" hangingPunct="1">
              <a:spcAft>
                <a:spcPts val="600"/>
              </a:spcAft>
              <a:buFont typeface="Wingdings 2" pitchFamily="18" charset="2"/>
              <a:buNone/>
            </a:pPr>
            <a:r>
              <a:rPr lang="el-GR" altLang="el-GR" sz="2400" dirty="0" smtClean="0">
                <a:cs typeface="Times New Roman" pitchFamily="18" charset="0"/>
              </a:rPr>
              <a:t>Το </a:t>
            </a:r>
            <a:r>
              <a:rPr lang="el-GR" altLang="el-GR" sz="2400" b="1" dirty="0" smtClean="0">
                <a:cs typeface="Times New Roman" pitchFamily="18" charset="0"/>
              </a:rPr>
              <a:t>Ολλανδικό Δίκτυο </a:t>
            </a:r>
            <a:r>
              <a:rPr lang="el-GR" altLang="el-GR" sz="2400" b="1" dirty="0" err="1" smtClean="0">
                <a:cs typeface="Times New Roman" pitchFamily="18" charset="0"/>
              </a:rPr>
              <a:t>Λεμφοιδήματος</a:t>
            </a:r>
            <a:r>
              <a:rPr lang="el-GR" altLang="el-GR" sz="2400" dirty="0" smtClean="0">
                <a:cs typeface="Times New Roman" pitchFamily="18" charset="0"/>
              </a:rPr>
              <a:t>: "Οι στόχοι της θεραπείας είναι η εξάλειψη του </a:t>
            </a:r>
            <a:r>
              <a:rPr lang="el-GR" altLang="el-GR" sz="2400" dirty="0" err="1" smtClean="0">
                <a:cs typeface="Times New Roman" pitchFamily="18" charset="0"/>
              </a:rPr>
              <a:t>λεμφοιδήματος</a:t>
            </a:r>
            <a:r>
              <a:rPr lang="el-GR" altLang="el-GR" sz="2400" dirty="0" smtClean="0">
                <a:cs typeface="Times New Roman" pitchFamily="18" charset="0"/>
              </a:rPr>
              <a:t> μέσω της λεμφικής παροχέτευσης δια χειρός"</a:t>
            </a:r>
          </a:p>
          <a:p>
            <a:pPr eaLnBrk="1" hangingPunct="1"/>
            <a:endParaRPr lang="el-GR" altLang="el-GR" dirty="0" smtClean="0"/>
          </a:p>
        </p:txBody>
      </p:sp>
    </p:spTree>
    <p:extLst>
      <p:ext uri="{BB962C8B-B14F-4D97-AF65-F5344CB8AC3E}">
        <p14:creationId xmlns:p14="http://schemas.microsoft.com/office/powerpoint/2010/main" xmlns="" val="3412322451"/>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Θεραπεία</a:t>
            </a:r>
            <a:endParaRPr lang="el-GR" dirty="0"/>
          </a:p>
        </p:txBody>
      </p:sp>
      <p:sp>
        <p:nvSpPr>
          <p:cNvPr id="3" name="Content Placeholder 2"/>
          <p:cNvSpPr>
            <a:spLocks noGrp="1"/>
          </p:cNvSpPr>
          <p:nvPr>
            <p:ph idx="1"/>
          </p:nvPr>
        </p:nvSpPr>
        <p:spPr>
          <a:xfrm>
            <a:off x="457200" y="1484784"/>
            <a:ext cx="8229600" cy="5256584"/>
          </a:xfrm>
        </p:spPr>
        <p:txBody>
          <a:bodyPr>
            <a:normAutofit fontScale="77500" lnSpcReduction="20000"/>
          </a:bodyPr>
          <a:lstStyle/>
          <a:p>
            <a:pPr marL="0" indent="0" eaLnBrk="1" fontAlgn="auto" hangingPunct="1">
              <a:lnSpc>
                <a:spcPct val="120000"/>
              </a:lnSpc>
              <a:spcBef>
                <a:spcPts val="0"/>
              </a:spcBef>
              <a:buClr>
                <a:schemeClr val="accent3"/>
              </a:buClr>
              <a:buFont typeface="Wingdings 2"/>
              <a:buNone/>
              <a:defRPr/>
            </a:pPr>
            <a:r>
              <a:rPr lang="el-GR" sz="3100" dirty="0" smtClean="0">
                <a:cs typeface="Times New Roman" pitchFamily="18" charset="0"/>
              </a:rPr>
              <a:t>Το </a:t>
            </a:r>
            <a:r>
              <a:rPr lang="el-GR" sz="3100" b="1" dirty="0" smtClean="0">
                <a:cs typeface="Times New Roman" pitchFamily="18" charset="0"/>
              </a:rPr>
              <a:t>Εθνικό Ινστιτούτο Καρκίνου</a:t>
            </a:r>
            <a:r>
              <a:rPr lang="el-GR" sz="3100" dirty="0" smtClean="0">
                <a:cs typeface="Times New Roman" pitchFamily="18" charset="0"/>
              </a:rPr>
              <a:t> (National Cancer Institute) </a:t>
            </a:r>
            <a:r>
              <a:rPr lang="el-GR" sz="3100" b="1" dirty="0" smtClean="0">
                <a:cs typeface="Times New Roman" pitchFamily="18" charset="0"/>
              </a:rPr>
              <a:t>των ΗΠΑ</a:t>
            </a:r>
            <a:r>
              <a:rPr lang="el-GR" sz="3100" dirty="0" smtClean="0">
                <a:cs typeface="Times New Roman" pitchFamily="18" charset="0"/>
              </a:rPr>
              <a:t>,αναφέρει:</a:t>
            </a:r>
          </a:p>
          <a:p>
            <a:pPr>
              <a:lnSpc>
                <a:spcPct val="120000"/>
              </a:lnSpc>
              <a:spcBef>
                <a:spcPts val="0"/>
              </a:spcBef>
              <a:buClr>
                <a:schemeClr val="tx1"/>
              </a:buClr>
              <a:defRPr/>
            </a:pPr>
            <a:r>
              <a:rPr lang="el-GR" sz="3100" dirty="0" smtClean="0">
                <a:cs typeface="Times New Roman" pitchFamily="18" charset="0"/>
              </a:rPr>
              <a:t>Υποστήριξη του χεριού ή ποδιού σε ανάρροπη θέση,</a:t>
            </a:r>
          </a:p>
          <a:p>
            <a:pPr>
              <a:lnSpc>
                <a:spcPct val="120000"/>
              </a:lnSpc>
              <a:spcBef>
                <a:spcPts val="0"/>
              </a:spcBef>
              <a:buClr>
                <a:schemeClr val="tx1"/>
              </a:buClr>
              <a:defRPr/>
            </a:pPr>
            <a:r>
              <a:rPr lang="el-GR" sz="3100" dirty="0" smtClean="0">
                <a:cs typeface="Times New Roman" pitchFamily="18" charset="0"/>
              </a:rPr>
              <a:t>Λεμφική Παροχέτευση, </a:t>
            </a:r>
          </a:p>
          <a:p>
            <a:pPr>
              <a:lnSpc>
                <a:spcPct val="120000"/>
              </a:lnSpc>
              <a:spcBef>
                <a:spcPts val="0"/>
              </a:spcBef>
              <a:buClr>
                <a:schemeClr val="tx1"/>
              </a:buClr>
              <a:defRPr/>
            </a:pPr>
            <a:r>
              <a:rPr lang="el-GR" sz="3100" dirty="0" smtClean="0">
                <a:cs typeface="Times New Roman" pitchFamily="18" charset="0"/>
              </a:rPr>
              <a:t>Χρήση επιδέσμων που εφαρμόζουν ελεγχόμενη συμπίεση, </a:t>
            </a:r>
          </a:p>
          <a:p>
            <a:pPr>
              <a:lnSpc>
                <a:spcPct val="120000"/>
              </a:lnSpc>
              <a:spcBef>
                <a:spcPts val="0"/>
              </a:spcBef>
              <a:buClr>
                <a:schemeClr val="tx1"/>
              </a:buClr>
              <a:defRPr/>
            </a:pPr>
            <a:r>
              <a:rPr lang="el-GR" sz="3100" dirty="0" smtClean="0">
                <a:cs typeface="Times New Roman" pitchFamily="18" charset="0"/>
              </a:rPr>
              <a:t>Φροντίδα του δέρματος για την αποφυγή μόλυνσης.</a:t>
            </a:r>
          </a:p>
          <a:p>
            <a:pPr>
              <a:lnSpc>
                <a:spcPct val="120000"/>
              </a:lnSpc>
              <a:spcBef>
                <a:spcPts val="0"/>
              </a:spcBef>
              <a:buClr>
                <a:schemeClr val="tx1"/>
              </a:buClr>
              <a:defRPr/>
            </a:pPr>
            <a:endParaRPr lang="el-GR" sz="3100" dirty="0" smtClean="0"/>
          </a:p>
          <a:p>
            <a:pPr marL="0" indent="0" eaLnBrk="1" fontAlgn="auto" hangingPunct="1">
              <a:lnSpc>
                <a:spcPct val="120000"/>
              </a:lnSpc>
              <a:spcBef>
                <a:spcPts val="0"/>
              </a:spcBef>
              <a:buClr>
                <a:schemeClr val="accent3"/>
              </a:buClr>
              <a:buFont typeface="Wingdings 2"/>
              <a:buNone/>
              <a:defRPr/>
            </a:pPr>
            <a:r>
              <a:rPr lang="el-GR" sz="3100" dirty="0" smtClean="0">
                <a:cs typeface="Times New Roman" pitchFamily="18" charset="0"/>
              </a:rPr>
              <a:t>Το </a:t>
            </a:r>
            <a:r>
              <a:rPr lang="el-GR" sz="3100" b="1" dirty="0" smtClean="0">
                <a:cs typeface="Times New Roman" pitchFamily="18" charset="0"/>
              </a:rPr>
              <a:t>Εθνικό Δίκτυο Λεμφοιδήματος  (National Lymphedema </a:t>
            </a:r>
            <a:r>
              <a:rPr lang="el-GR" sz="3100" b="1" dirty="0" err="1" smtClean="0">
                <a:cs typeface="Times New Roman" pitchFamily="18" charset="0"/>
              </a:rPr>
              <a:t>Network</a:t>
            </a:r>
            <a:r>
              <a:rPr lang="el-GR" sz="3100" b="1" dirty="0" smtClean="0">
                <a:cs typeface="Times New Roman" pitchFamily="18" charset="0"/>
              </a:rPr>
              <a:t>)</a:t>
            </a:r>
            <a:r>
              <a:rPr lang="el-GR" sz="3100" dirty="0" smtClean="0">
                <a:cs typeface="Times New Roman" pitchFamily="18" charset="0"/>
              </a:rPr>
              <a:t> των ΗΠΑ, υποστηρίζει για τη θεραπεία: «Ο σχεδιασμός του θεραπευτικού</a:t>
            </a:r>
            <a:r>
              <a:rPr lang="en-US" sz="3100" dirty="0" smtClean="0">
                <a:cs typeface="Times New Roman" pitchFamily="18" charset="0"/>
              </a:rPr>
              <a:t> </a:t>
            </a:r>
            <a:r>
              <a:rPr lang="el-GR" sz="3100" dirty="0" smtClean="0">
                <a:cs typeface="Times New Roman" pitchFamily="18" charset="0"/>
              </a:rPr>
              <a:t>προγράμματος εξαρτάται από την αιτία του λεμφοιδήματος. Αν τα αρχικά σημεία και συμπτώματα προκαλούνται από μόλυνση (ερυθρότητα, έξαψη, θερμότητα, φλύκταινες, πόνος) θα πρέπει πρώτα να  συνταγογραφηθούν αντιβιοτικά».</a:t>
            </a:r>
          </a:p>
          <a:p>
            <a:pPr marL="274320" indent="-274320" eaLnBrk="1" fontAlgn="auto" hangingPunct="1">
              <a:spcAft>
                <a:spcPts val="0"/>
              </a:spcAft>
              <a:buClr>
                <a:schemeClr val="accent3"/>
              </a:buClr>
              <a:buFont typeface="Wingdings 2"/>
              <a:buNone/>
              <a:defRPr/>
            </a:pPr>
            <a:endParaRPr lang="el-GR" dirty="0" smtClean="0"/>
          </a:p>
          <a:p>
            <a:pPr marL="274320" indent="-274320" eaLnBrk="1" fontAlgn="auto" hangingPunct="1">
              <a:spcAft>
                <a:spcPts val="0"/>
              </a:spcAft>
              <a:buClr>
                <a:schemeClr val="accent3"/>
              </a:buClr>
              <a:buFont typeface="Wingdings 2"/>
              <a:buChar char=""/>
              <a:defRPr/>
            </a:pPr>
            <a:endParaRPr lang="el-GR" dirty="0"/>
          </a:p>
        </p:txBody>
      </p:sp>
    </p:spTree>
    <p:extLst>
      <p:ext uri="{BB962C8B-B14F-4D97-AF65-F5344CB8AC3E}">
        <p14:creationId xmlns:p14="http://schemas.microsoft.com/office/powerpoint/2010/main" xmlns="" val="3928590393"/>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«Φυσικοθεραπεία σε ειδικές πληθυσμιακές μονάδες. Εργονομία στην </a:t>
            </a:r>
            <a:r>
              <a:rPr lang="el-GR" sz="2000" dirty="0" smtClean="0"/>
              <a:t>ανάπτυξη η </a:t>
            </a:r>
            <a:r>
              <a:rPr lang="el-GR" sz="2000" dirty="0"/>
              <a:t>περίπτωση της σχολικής τσάντας - Πιλοτική </a:t>
            </a:r>
            <a:r>
              <a:rPr lang="el-GR" sz="2000" dirty="0" smtClean="0"/>
              <a:t>ερεύνα».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67544" y="1052736"/>
            <a:ext cx="8229600" cy="4896544"/>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pPr eaLnBrk="1" fontAlgn="auto" hangingPunct="1">
              <a:spcAft>
                <a:spcPts val="0"/>
              </a:spcAft>
              <a:defRPr/>
            </a:pPr>
            <a:r>
              <a:rPr lang="el-GR" sz="3600" b="1" dirty="0" smtClean="0">
                <a:latin typeface="+mn-lt"/>
                <a:cs typeface="Times New Roman" pitchFamily="18" charset="0"/>
              </a:rPr>
              <a:t>Λεμφικά όργανα και Λεμφικοί ιστοί</a:t>
            </a:r>
            <a:endParaRPr lang="el-GR" sz="3600" b="1" dirty="0">
              <a:latin typeface="+mn-lt"/>
              <a:cs typeface="Times New Roman" pitchFamily="18" charset="0"/>
            </a:endParaRPr>
          </a:p>
        </p:txBody>
      </p:sp>
      <p:sp>
        <p:nvSpPr>
          <p:cNvPr id="18" name="Title 1"/>
          <p:cNvSpPr txBox="1">
            <a:spLocks/>
          </p:cNvSpPr>
          <p:nvPr/>
        </p:nvSpPr>
        <p:spPr>
          <a:xfrm>
            <a:off x="609600" y="857250"/>
            <a:ext cx="8229600" cy="1143000"/>
          </a:xfrm>
          <a:prstGeom prst="rect">
            <a:avLst/>
          </a:prstGeom>
        </p:spPr>
        <p:txBody>
          <a:bodyPr lIns="0" rIns="0" bIns="0" anchor="b">
            <a:normAutofit fontScale="25000" lnSpcReduction="20000"/>
          </a:bodyPr>
          <a:lstStyle/>
          <a:p>
            <a:pPr fontAlgn="auto">
              <a:spcAft>
                <a:spcPts val="0"/>
              </a:spcAft>
              <a:defRPr/>
            </a:pPr>
            <a:r>
              <a:rPr lang="el-GR" sz="2200" dirty="0">
                <a:solidFill>
                  <a:schemeClr val="tx2"/>
                </a:solidFill>
                <a:latin typeface="Times New Roman" pitchFamily="18" charset="0"/>
                <a:ea typeface="+mj-ea"/>
                <a:cs typeface="Times New Roman" pitchFamily="18" charset="0"/>
              </a:rPr>
              <a:t/>
            </a:r>
            <a:br>
              <a:rPr lang="el-GR" sz="2200" dirty="0">
                <a:solidFill>
                  <a:schemeClr val="tx2"/>
                </a:solidFill>
                <a:latin typeface="Times New Roman" pitchFamily="18" charset="0"/>
                <a:ea typeface="+mj-ea"/>
                <a:cs typeface="Times New Roman" pitchFamily="18" charset="0"/>
              </a:rPr>
            </a:br>
            <a:r>
              <a:rPr lang="el-GR" sz="2200" dirty="0">
                <a:solidFill>
                  <a:schemeClr val="tx2"/>
                </a:solidFill>
                <a:latin typeface="Times New Roman" pitchFamily="18" charset="0"/>
                <a:ea typeface="+mj-ea"/>
                <a:cs typeface="Times New Roman" pitchFamily="18" charset="0"/>
              </a:rPr>
              <a:t/>
            </a:r>
            <a:br>
              <a:rPr lang="el-GR" sz="2200" dirty="0">
                <a:solidFill>
                  <a:schemeClr val="tx2"/>
                </a:solidFill>
                <a:latin typeface="Times New Roman" pitchFamily="18" charset="0"/>
                <a:ea typeface="+mj-ea"/>
                <a:cs typeface="Times New Roman" pitchFamily="18" charset="0"/>
              </a:rPr>
            </a:br>
            <a:r>
              <a:rPr lang="el-GR" sz="2200" dirty="0">
                <a:solidFill>
                  <a:schemeClr val="tx2"/>
                </a:solidFill>
                <a:latin typeface="Times New Roman" pitchFamily="18" charset="0"/>
                <a:ea typeface="+mj-ea"/>
                <a:cs typeface="Times New Roman" pitchFamily="18" charset="0"/>
              </a:rPr>
              <a:t/>
            </a:r>
            <a:br>
              <a:rPr lang="el-GR" sz="2200" dirty="0">
                <a:solidFill>
                  <a:schemeClr val="tx2"/>
                </a:solidFill>
                <a:latin typeface="Times New Roman" pitchFamily="18" charset="0"/>
                <a:ea typeface="+mj-ea"/>
                <a:cs typeface="Times New Roman" pitchFamily="18" charset="0"/>
              </a:rPr>
            </a:br>
            <a:r>
              <a:rPr lang="el-GR" sz="5300" dirty="0">
                <a:solidFill>
                  <a:schemeClr val="tx2"/>
                </a:solidFill>
                <a:latin typeface="Times New Roman" pitchFamily="18" charset="0"/>
                <a:ea typeface="+mj-ea"/>
                <a:cs typeface="Times New Roman" pitchFamily="18" charset="0"/>
              </a:rPr>
              <a:t/>
            </a:r>
            <a:br>
              <a:rPr lang="el-GR" sz="5300" dirty="0">
                <a:solidFill>
                  <a:schemeClr val="tx2"/>
                </a:solidFill>
                <a:latin typeface="Times New Roman" pitchFamily="18" charset="0"/>
                <a:ea typeface="+mj-ea"/>
                <a:cs typeface="Times New Roman" pitchFamily="18" charset="0"/>
              </a:rPr>
            </a:br>
            <a:endParaRPr lang="el-GR" sz="5300" dirty="0">
              <a:solidFill>
                <a:schemeClr val="tx2"/>
              </a:solidFill>
              <a:latin typeface="Times New Roman" pitchFamily="18" charset="0"/>
              <a:ea typeface="+mj-ea"/>
              <a:cs typeface="Times New Roman" pitchFamily="18" charset="0"/>
            </a:endParaRPr>
          </a:p>
          <a:p>
            <a:pPr fontAlgn="auto">
              <a:spcAft>
                <a:spcPts val="0"/>
              </a:spcAft>
              <a:defRPr/>
            </a:pPr>
            <a:endParaRPr lang="el-GR" sz="5300" dirty="0">
              <a:solidFill>
                <a:schemeClr val="tx2"/>
              </a:solidFill>
              <a:latin typeface="Times New Roman" pitchFamily="18" charset="0"/>
              <a:ea typeface="+mj-ea"/>
              <a:cs typeface="Times New Roman" pitchFamily="18" charset="0"/>
            </a:endParaRPr>
          </a:p>
          <a:p>
            <a:pPr fontAlgn="auto">
              <a:spcAft>
                <a:spcPts val="0"/>
              </a:spcAft>
              <a:defRPr/>
            </a:pPr>
            <a:endParaRPr lang="el-GR" sz="5300" dirty="0">
              <a:solidFill>
                <a:schemeClr val="tx2"/>
              </a:solidFill>
              <a:latin typeface="Times New Roman" pitchFamily="18" charset="0"/>
              <a:ea typeface="+mj-ea"/>
              <a:cs typeface="Times New Roman" pitchFamily="18" charset="0"/>
            </a:endParaRPr>
          </a:p>
          <a:p>
            <a:pPr fontAlgn="auto">
              <a:spcAft>
                <a:spcPts val="0"/>
              </a:spcAft>
              <a:defRPr/>
            </a:pPr>
            <a:endParaRPr lang="el-GR" sz="5300" dirty="0">
              <a:solidFill>
                <a:schemeClr val="tx2"/>
              </a:solidFill>
              <a:latin typeface="Times New Roman" pitchFamily="18" charset="0"/>
              <a:ea typeface="+mj-ea"/>
              <a:cs typeface="Times New Roman" pitchFamily="18" charset="0"/>
            </a:endParaRPr>
          </a:p>
          <a:p>
            <a:pPr fontAlgn="auto">
              <a:spcAft>
                <a:spcPts val="0"/>
              </a:spcAft>
              <a:defRPr/>
            </a:pPr>
            <a:endParaRPr lang="el-GR" sz="8000" dirty="0">
              <a:solidFill>
                <a:schemeClr val="tx2"/>
              </a:solidFill>
              <a:latin typeface="Times New Roman" pitchFamily="18" charset="0"/>
              <a:ea typeface="+mj-ea"/>
              <a:cs typeface="Times New Roman" pitchFamily="18" charset="0"/>
            </a:endParaRPr>
          </a:p>
          <a:p>
            <a:pPr fontAlgn="auto">
              <a:spcAft>
                <a:spcPts val="0"/>
              </a:spcAft>
              <a:defRPr/>
            </a:pPr>
            <a:endParaRPr lang="el-GR" sz="8000" dirty="0">
              <a:solidFill>
                <a:schemeClr val="tx2"/>
              </a:solidFill>
              <a:latin typeface="Times New Roman" pitchFamily="18" charset="0"/>
              <a:ea typeface="+mj-ea"/>
              <a:cs typeface="Times New Roman" pitchFamily="18" charset="0"/>
            </a:endParaRPr>
          </a:p>
          <a:p>
            <a:pPr fontAlgn="auto">
              <a:spcAft>
                <a:spcPts val="0"/>
              </a:spcAft>
              <a:defRPr/>
            </a:pPr>
            <a:r>
              <a:rPr lang="el-GR" sz="3200" dirty="0">
                <a:solidFill>
                  <a:schemeClr val="tx2"/>
                </a:solidFill>
                <a:latin typeface="Times New Roman" pitchFamily="18" charset="0"/>
                <a:ea typeface="+mj-ea"/>
                <a:cs typeface="Times New Roman" pitchFamily="18" charset="0"/>
              </a:rPr>
              <a:t/>
            </a:r>
            <a:br>
              <a:rPr lang="el-GR" sz="3200" dirty="0">
                <a:solidFill>
                  <a:schemeClr val="tx2"/>
                </a:solidFill>
                <a:latin typeface="Times New Roman" pitchFamily="18" charset="0"/>
                <a:ea typeface="+mj-ea"/>
                <a:cs typeface="Times New Roman" pitchFamily="18" charset="0"/>
              </a:rPr>
            </a:br>
            <a:endParaRPr lang="el-GR" sz="3200" dirty="0">
              <a:solidFill>
                <a:schemeClr val="tx2"/>
              </a:solidFill>
              <a:latin typeface="Times New Roman" pitchFamily="18" charset="0"/>
              <a:ea typeface="+mj-ea"/>
              <a:cs typeface="Times New Roman" pitchFamily="18" charset="0"/>
            </a:endParaRPr>
          </a:p>
        </p:txBody>
      </p:sp>
      <p:sp>
        <p:nvSpPr>
          <p:cNvPr id="4" name="Content Placeholder 3"/>
          <p:cNvSpPr>
            <a:spLocks noGrp="1"/>
          </p:cNvSpPr>
          <p:nvPr>
            <p:ph idx="1"/>
          </p:nvPr>
        </p:nvSpPr>
        <p:spPr>
          <a:xfrm>
            <a:off x="457200" y="1484784"/>
            <a:ext cx="2674640" cy="5184576"/>
          </a:xfrm>
        </p:spPr>
        <p:txBody>
          <a:bodyPr>
            <a:noAutofit/>
          </a:bodyPr>
          <a:lstStyle/>
          <a:p>
            <a:pPr marL="0" indent="0">
              <a:buNone/>
            </a:pPr>
            <a:r>
              <a:rPr lang="el-GR" altLang="el-GR" sz="2400" b="1" dirty="0" smtClean="0">
                <a:solidFill>
                  <a:srgbClr val="004B82"/>
                </a:solidFill>
                <a:cs typeface="Times New Roman" pitchFamily="18" charset="0"/>
              </a:rPr>
              <a:t>Λεμφικά Όργανα</a:t>
            </a:r>
          </a:p>
          <a:p>
            <a:r>
              <a:rPr lang="el-GR" altLang="el-GR" sz="2400" dirty="0" smtClean="0">
                <a:cs typeface="Times New Roman" pitchFamily="18" charset="0"/>
              </a:rPr>
              <a:t>Αμυγδαλές</a:t>
            </a:r>
            <a:endParaRPr lang="el-GR" altLang="el-GR" sz="2400" dirty="0">
              <a:cs typeface="Times New Roman" pitchFamily="18" charset="0"/>
            </a:endParaRPr>
          </a:p>
          <a:p>
            <a:r>
              <a:rPr lang="el-GR" altLang="el-GR" sz="2400" dirty="0">
                <a:cs typeface="Times New Roman" pitchFamily="18" charset="0"/>
              </a:rPr>
              <a:t>Θύμος Αδένας</a:t>
            </a:r>
          </a:p>
          <a:p>
            <a:r>
              <a:rPr lang="el-GR" altLang="el-GR" sz="2400" dirty="0">
                <a:cs typeface="Times New Roman" pitchFamily="18" charset="0"/>
              </a:rPr>
              <a:t>Σπλήνα</a:t>
            </a:r>
          </a:p>
          <a:p>
            <a:r>
              <a:rPr lang="el-GR" altLang="el-GR" sz="2400" dirty="0">
                <a:cs typeface="Times New Roman" pitchFamily="18" charset="0"/>
              </a:rPr>
              <a:t>Μυελός των </a:t>
            </a:r>
            <a:r>
              <a:rPr lang="el-GR" altLang="el-GR" sz="2400" dirty="0" smtClean="0">
                <a:cs typeface="Times New Roman" pitchFamily="18" charset="0"/>
              </a:rPr>
              <a:t>οστών</a:t>
            </a:r>
          </a:p>
          <a:p>
            <a:pPr marL="0" indent="0">
              <a:buNone/>
            </a:pPr>
            <a:r>
              <a:rPr lang="el-GR" altLang="el-GR" sz="2400" b="1" dirty="0" smtClean="0">
                <a:solidFill>
                  <a:srgbClr val="004B82"/>
                </a:solidFill>
                <a:cs typeface="Times New Roman" pitchFamily="18" charset="0"/>
              </a:rPr>
              <a:t>Λεμφικοί ιστοί</a:t>
            </a:r>
          </a:p>
          <a:p>
            <a:r>
              <a:rPr lang="el-GR" sz="2400" dirty="0" smtClean="0">
                <a:cs typeface="Times New Roman" pitchFamily="18" charset="0"/>
              </a:rPr>
              <a:t>Θωρακικός πόρος</a:t>
            </a:r>
          </a:p>
          <a:p>
            <a:r>
              <a:rPr lang="el-GR" sz="2400" dirty="0" smtClean="0">
                <a:cs typeface="Times New Roman" pitchFamily="18" charset="0"/>
              </a:rPr>
              <a:t>Λεμφαδένες</a:t>
            </a:r>
          </a:p>
          <a:p>
            <a:r>
              <a:rPr lang="el-GR" sz="2400" dirty="0" smtClean="0">
                <a:cs typeface="Times New Roman" pitchFamily="18" charset="0"/>
              </a:rPr>
              <a:t>Λεμφαγγεία</a:t>
            </a:r>
            <a:r>
              <a:rPr lang="el-GR" sz="2400" dirty="0">
                <a:cs typeface="Times New Roman" pitchFamily="18" charset="0"/>
              </a:rPr>
              <a:t/>
            </a:r>
            <a:br>
              <a:rPr lang="el-GR" sz="2400" dirty="0">
                <a:cs typeface="Times New Roman" pitchFamily="18" charset="0"/>
              </a:rPr>
            </a:br>
            <a:endParaRPr lang="el-GR" sz="2400" dirty="0"/>
          </a:p>
          <a:p>
            <a:pPr marL="0" indent="0">
              <a:buNone/>
            </a:pPr>
            <a:r>
              <a:rPr lang="el-GR" altLang="el-GR" sz="2400" b="1" dirty="0" smtClean="0">
                <a:cs typeface="Times New Roman" pitchFamily="18" charset="0"/>
              </a:rPr>
              <a:t/>
            </a:r>
            <a:br>
              <a:rPr lang="el-GR" altLang="el-GR" sz="2400" b="1" dirty="0" smtClean="0">
                <a:cs typeface="Times New Roman" pitchFamily="18" charset="0"/>
              </a:rPr>
            </a:br>
            <a:endParaRPr lang="el-GR" altLang="el-GR" sz="2400" b="1" dirty="0" smtClean="0">
              <a:cs typeface="Times New Roman" pitchFamily="18" charset="0"/>
            </a:endParaRPr>
          </a:p>
          <a:p>
            <a:endParaRPr lang="el-GR" sz="2400" dirty="0"/>
          </a:p>
        </p:txBody>
      </p:sp>
      <p:pic>
        <p:nvPicPr>
          <p:cNvPr id="18434" name="Picture 2" descr="http://upload.wikimedia.org/wikipedia/commons/f/f4/Blausen_0623_LymphaticSystem_Femal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50450" y="1428750"/>
            <a:ext cx="5288750" cy="488057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4502637" y="6277921"/>
            <a:ext cx="338437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Blausen_0623_LymphaticSystem_Female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CFCF</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 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200626906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noAutofit/>
          </a:bodyPr>
          <a:lstStyle/>
          <a:p>
            <a:pPr eaLnBrk="1" hangingPunct="1"/>
            <a:r>
              <a:rPr lang="el-GR" altLang="el-GR" sz="3600" dirty="0" smtClean="0">
                <a:latin typeface="+mn-lt"/>
                <a:cs typeface="Times New Roman" pitchFamily="18" charset="0"/>
              </a:rPr>
              <a:t>Λέμφος και λεμφική κυκλοφορία</a:t>
            </a:r>
          </a:p>
        </p:txBody>
      </p:sp>
      <p:sp>
        <p:nvSpPr>
          <p:cNvPr id="3" name="Content Placeholder 2"/>
          <p:cNvSpPr>
            <a:spLocks noGrp="1"/>
          </p:cNvSpPr>
          <p:nvPr>
            <p:ph idx="1"/>
          </p:nvPr>
        </p:nvSpPr>
        <p:spPr>
          <a:xfrm>
            <a:off x="251520" y="1484784"/>
            <a:ext cx="4032448" cy="5373216"/>
          </a:xfrm>
        </p:spPr>
        <p:txBody>
          <a:bodyPr>
            <a:normAutofit/>
          </a:bodyPr>
          <a:lstStyle/>
          <a:p>
            <a:pPr>
              <a:lnSpc>
                <a:spcPct val="110000"/>
              </a:lnSpc>
            </a:pPr>
            <a:r>
              <a:rPr lang="el-GR" sz="2300" dirty="0"/>
              <a:t>Η λέμφος αποτελεί μέρος του αμυντικού μηχανισμού του σώματος</a:t>
            </a:r>
            <a:r>
              <a:rPr lang="el-GR" sz="2300" dirty="0" smtClean="0"/>
              <a:t>.</a:t>
            </a:r>
          </a:p>
          <a:p>
            <a:pPr>
              <a:lnSpc>
                <a:spcPct val="110000"/>
              </a:lnSpc>
            </a:pPr>
            <a:r>
              <a:rPr lang="el-GR" sz="2300" dirty="0" smtClean="0"/>
              <a:t>Σχηματίζει </a:t>
            </a:r>
            <a:r>
              <a:rPr lang="el-GR" sz="2300" dirty="0"/>
              <a:t>το </a:t>
            </a:r>
            <a:r>
              <a:rPr lang="el-GR" sz="2300" dirty="0" smtClean="0"/>
              <a:t>«ενδιάμεσο υγρό», που </a:t>
            </a:r>
            <a:r>
              <a:rPr lang="el-GR" sz="2300" dirty="0"/>
              <a:t>είναι πλούσιο σε </a:t>
            </a:r>
            <a:r>
              <a:rPr lang="el-GR" sz="2300" dirty="0" smtClean="0"/>
              <a:t>πρωτεΐνες. </a:t>
            </a:r>
          </a:p>
          <a:p>
            <a:pPr>
              <a:lnSpc>
                <a:spcPct val="110000"/>
              </a:lnSpc>
            </a:pPr>
            <a:r>
              <a:rPr lang="el-GR" sz="2300" dirty="0" smtClean="0"/>
              <a:t>Το </a:t>
            </a:r>
            <a:r>
              <a:rPr lang="el-GR" sz="2300" dirty="0"/>
              <a:t>90%-98% επιστρέφει στα φλεβικά τριχοειδή αγγεία ενώ το 2%-8% αυτού του υγρού θα απομακρυνθεί με το λεμφικό σύστημα μέσω των λεμφικών </a:t>
            </a:r>
            <a:r>
              <a:rPr lang="el-GR" sz="2300" dirty="0" smtClean="0"/>
              <a:t>αγγείων (</a:t>
            </a:r>
            <a:r>
              <a:rPr lang="el-GR" sz="2300" dirty="0"/>
              <a:t>Σακελλάρη και Γώγου,2004</a:t>
            </a:r>
            <a:r>
              <a:rPr lang="el-GR" sz="2300" dirty="0" smtClean="0"/>
              <a:t>)</a:t>
            </a:r>
            <a:endParaRPr lang="el-GR" sz="2400" dirty="0"/>
          </a:p>
        </p:txBody>
      </p:sp>
      <p:pic>
        <p:nvPicPr>
          <p:cNvPr id="17410" name="Picture 2" descr="File:2203 Lymphatic Trunks and Ducts Syste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3967" y="1700808"/>
            <a:ext cx="4561133" cy="355282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872345" y="5373216"/>
            <a:ext cx="338437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2203 </a:t>
            </a:r>
            <a:r>
              <a:rPr lang="en-US" sz="1200" dirty="0">
                <a:solidFill>
                  <a:schemeClr val="tx1">
                    <a:lumMod val="75000"/>
                    <a:lumOff val="25000"/>
                  </a:schemeClr>
                </a:solidFill>
                <a:latin typeface="+mn-lt"/>
                <a:hlinkClick r:id="rId3"/>
              </a:rPr>
              <a:t>Lymphatic Trunks and Ducts </a:t>
            </a:r>
            <a:r>
              <a:rPr lang="en-US" sz="1200" dirty="0" smtClean="0">
                <a:solidFill>
                  <a:schemeClr val="tx1">
                    <a:lumMod val="75000"/>
                    <a:lumOff val="25000"/>
                  </a:schemeClr>
                </a:solidFill>
                <a:latin typeface="+mn-lt"/>
                <a:hlinkClick r:id="rId3"/>
              </a:rPr>
              <a:t>System</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tooltip="User:CFCF"/>
              </a:rPr>
              <a:t>CFCF</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3875563800"/>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normAutofit/>
          </a:bodyPr>
          <a:lstStyle/>
          <a:p>
            <a:r>
              <a:rPr lang="el-GR" altLang="el-GR" sz="3600" dirty="0">
                <a:cs typeface="Times New Roman" pitchFamily="18" charset="0"/>
              </a:rPr>
              <a:t>Λέμφος και λεμφική κυκλοφορία</a:t>
            </a:r>
            <a:endParaRPr lang="el-GR" altLang="el-GR" sz="3600" dirty="0" smtClean="0">
              <a:latin typeface="Times New Roman" pitchFamily="18" charset="0"/>
              <a:cs typeface="Times New Roman" pitchFamily="18" charset="0"/>
            </a:endParaRPr>
          </a:p>
        </p:txBody>
      </p:sp>
      <p:sp>
        <p:nvSpPr>
          <p:cNvPr id="2" name="Content Placeholder 1"/>
          <p:cNvSpPr>
            <a:spLocks noGrp="1"/>
          </p:cNvSpPr>
          <p:nvPr>
            <p:ph idx="1"/>
          </p:nvPr>
        </p:nvSpPr>
        <p:spPr>
          <a:xfrm>
            <a:off x="457200" y="1484784"/>
            <a:ext cx="8229600" cy="1728192"/>
          </a:xfrm>
        </p:spPr>
        <p:txBody>
          <a:bodyPr>
            <a:normAutofit/>
          </a:bodyPr>
          <a:lstStyle/>
          <a:p>
            <a:r>
              <a:rPr lang="el-GR" altLang="el-GR" sz="2800" dirty="0">
                <a:cs typeface="Times New Roman" pitchFamily="18" charset="0"/>
              </a:rPr>
              <a:t>Η ροή είναι </a:t>
            </a:r>
            <a:r>
              <a:rPr lang="el-GR" altLang="el-GR" sz="2800" dirty="0" err="1" smtClean="0">
                <a:cs typeface="Times New Roman" pitchFamily="18" charset="0"/>
              </a:rPr>
              <a:t>μονοκατευθυντήρια</a:t>
            </a:r>
            <a:r>
              <a:rPr lang="el-GR" altLang="el-GR" sz="2800" dirty="0" smtClean="0">
                <a:cs typeface="Times New Roman" pitchFamily="18" charset="0"/>
              </a:rPr>
              <a:t> </a:t>
            </a:r>
            <a:r>
              <a:rPr lang="en-US" altLang="el-GR" sz="2800" dirty="0" smtClean="0">
                <a:cs typeface="Times New Roman" pitchFamily="18" charset="0"/>
              </a:rPr>
              <a:t>(</a:t>
            </a:r>
            <a:r>
              <a:rPr lang="en-US" altLang="el-GR" sz="2800" dirty="0">
                <a:cs typeface="Times New Roman" pitchFamily="18" charset="0"/>
              </a:rPr>
              <a:t>Oliver G,2004)</a:t>
            </a:r>
            <a:endParaRPr lang="el-GR" altLang="el-GR" sz="2800" dirty="0">
              <a:cs typeface="Times New Roman" pitchFamily="18" charset="0"/>
            </a:endParaRPr>
          </a:p>
          <a:p>
            <a:r>
              <a:rPr lang="el-GR" altLang="el-GR" sz="2800" dirty="0">
                <a:cs typeface="Times New Roman" pitchFamily="18" charset="0"/>
              </a:rPr>
              <a:t>Εμφανίζεται μέσω ενώ συστήματος χαμηλής πίεσης (</a:t>
            </a:r>
            <a:r>
              <a:rPr lang="en-US" altLang="el-GR" sz="2800" dirty="0" err="1">
                <a:cs typeface="Times New Roman" pitchFamily="18" charset="0"/>
              </a:rPr>
              <a:t>Alitalo</a:t>
            </a:r>
            <a:r>
              <a:rPr lang="en-US" altLang="el-GR" sz="2800" dirty="0">
                <a:cs typeface="Times New Roman" pitchFamily="18" charset="0"/>
              </a:rPr>
              <a:t> K. , </a:t>
            </a:r>
            <a:r>
              <a:rPr lang="en-US" altLang="el-GR" sz="2800" dirty="0" err="1">
                <a:cs typeface="Times New Roman" pitchFamily="18" charset="0"/>
              </a:rPr>
              <a:t>Carmelet</a:t>
            </a:r>
            <a:r>
              <a:rPr lang="en-US" altLang="el-GR" sz="2800" dirty="0">
                <a:cs typeface="Times New Roman" pitchFamily="18" charset="0"/>
              </a:rPr>
              <a:t>  P,2002</a:t>
            </a:r>
            <a:r>
              <a:rPr lang="el-GR" altLang="el-GR" sz="2800" dirty="0">
                <a:cs typeface="Times New Roman" pitchFamily="18" charset="0"/>
              </a:rPr>
              <a:t>)</a:t>
            </a:r>
            <a:endParaRPr lang="el-GR" altLang="el-GR" sz="2800" dirty="0"/>
          </a:p>
          <a:p>
            <a:endParaRPr lang="el-GR" sz="2800" dirty="0"/>
          </a:p>
        </p:txBody>
      </p:sp>
      <p:pic>
        <p:nvPicPr>
          <p:cNvPr id="20482" name="Picture 2" descr="http://upload.wikimedia.org/wikipedia/commons/1/19/Illu_lymph_capillary.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71464" y="3140968"/>
            <a:ext cx="5601072" cy="310213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135974" y="6238422"/>
            <a:ext cx="5236562"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Lymph </a:t>
            </a:r>
            <a:r>
              <a:rPr lang="en-US" sz="1200" dirty="0">
                <a:solidFill>
                  <a:schemeClr val="tx1">
                    <a:lumMod val="75000"/>
                    <a:lumOff val="25000"/>
                  </a:schemeClr>
                </a:solidFill>
                <a:latin typeface="+mn-lt"/>
                <a:hlinkClick r:id="rId3"/>
              </a:rPr>
              <a:t>capillaries in the tissue </a:t>
            </a:r>
            <a:r>
              <a:rPr lang="en-US" sz="1200" dirty="0" smtClean="0">
                <a:solidFill>
                  <a:schemeClr val="tx1">
                    <a:lumMod val="75000"/>
                    <a:lumOff val="25000"/>
                  </a:schemeClr>
                </a:solidFill>
                <a:latin typeface="+mn-lt"/>
                <a:hlinkClick r:id="rId3"/>
              </a:rPr>
              <a:t>spaces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solidFill>
                  <a:schemeClr val="tx1">
                    <a:lumMod val="75000"/>
                    <a:lumOff val="25000"/>
                  </a:schemeClr>
                </a:solidFill>
                <a:latin typeface="+mn-lt"/>
                <a:hlinkClick r:id="rId4"/>
              </a:rPr>
              <a:t>Lennert</a:t>
            </a:r>
            <a:r>
              <a:rPr lang="en-US" sz="1200" dirty="0">
                <a:solidFill>
                  <a:schemeClr val="tx1">
                    <a:lumMod val="75000"/>
                    <a:lumOff val="25000"/>
                  </a:schemeClr>
                </a:solidFill>
                <a:latin typeface="+mn-lt"/>
                <a:hlinkClick r:id="rId4"/>
              </a:rPr>
              <a:t> </a:t>
            </a:r>
            <a:r>
              <a:rPr lang="en-US" sz="1200" dirty="0" smtClean="0">
                <a:solidFill>
                  <a:schemeClr val="tx1">
                    <a:lumMod val="75000"/>
                    <a:lumOff val="25000"/>
                  </a:schemeClr>
                </a:solidFill>
                <a:latin typeface="+mn-lt"/>
                <a:hlinkClick r:id="rId4"/>
              </a:rPr>
              <a:t>B</a:t>
            </a:r>
            <a:r>
              <a:rPr lang="el-GR" sz="1200" dirty="0" smtClean="0">
                <a:solidFill>
                  <a:schemeClr val="tx1">
                    <a:lumMod val="75000"/>
                    <a:lumOff val="25000"/>
                  </a:schemeClr>
                </a:solidFill>
                <a:latin typeface="+mn-lt"/>
              </a:rPr>
              <a:t> διαθέσιμο ως κοινό κτήμα</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540060281"/>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l-GR" dirty="0" smtClean="0"/>
              <a:t>Λεμφική ανεπάρκεια</a:t>
            </a:r>
            <a:endParaRPr lang="el-GR" dirty="0"/>
          </a:p>
        </p:txBody>
      </p:sp>
      <p:sp>
        <p:nvSpPr>
          <p:cNvPr id="7173" name="Content Placeholder 2"/>
          <p:cNvSpPr>
            <a:spLocks noGrp="1"/>
          </p:cNvSpPr>
          <p:nvPr>
            <p:ph idx="1"/>
          </p:nvPr>
        </p:nvSpPr>
        <p:spPr>
          <a:xfrm>
            <a:off x="251520" y="1484784"/>
            <a:ext cx="4690980" cy="1296144"/>
          </a:xfrm>
        </p:spPr>
        <p:txBody>
          <a:bodyPr>
            <a:normAutofit/>
          </a:bodyPr>
          <a:lstStyle/>
          <a:p>
            <a:pPr>
              <a:buNone/>
            </a:pPr>
            <a:r>
              <a:rPr lang="el-GR" altLang="el-GR" sz="2800" b="1" dirty="0" smtClean="0">
                <a:solidFill>
                  <a:srgbClr val="820000"/>
                </a:solidFill>
              </a:rPr>
              <a:t>Α) Δυναμική ανεπάρκεια:</a:t>
            </a:r>
          </a:p>
          <a:p>
            <a:r>
              <a:rPr lang="el-GR" altLang="el-GR" sz="2400" b="1" dirty="0" smtClean="0"/>
              <a:t>Χαμηλής πρωτεΐνης οίδημα</a:t>
            </a:r>
            <a:r>
              <a:rPr lang="el-GR" altLang="el-GR" b="1" dirty="0" smtClean="0"/>
              <a:t> </a:t>
            </a:r>
          </a:p>
        </p:txBody>
      </p:sp>
      <p:sp>
        <p:nvSpPr>
          <p:cNvPr id="7172" name="Text Placeholder 9"/>
          <p:cNvSpPr>
            <a:spLocks noGrp="1"/>
          </p:cNvSpPr>
          <p:nvPr>
            <p:ph type="body" sz="half" idx="4294967295"/>
          </p:nvPr>
        </p:nvSpPr>
        <p:spPr>
          <a:xfrm>
            <a:off x="4788024" y="2106000"/>
            <a:ext cx="4041775" cy="2304255"/>
          </a:xfrm>
        </p:spPr>
        <p:txBody>
          <a:bodyPr>
            <a:normAutofit/>
          </a:bodyPr>
          <a:lstStyle/>
          <a:p>
            <a:r>
              <a:rPr lang="el-GR" altLang="el-GR" sz="2400" b="1" dirty="0" smtClean="0"/>
              <a:t>Υψηλής πρωτεΐνης οίδημα</a:t>
            </a:r>
          </a:p>
          <a:p>
            <a:pPr lvl="1">
              <a:spcBef>
                <a:spcPts val="1200"/>
              </a:spcBef>
              <a:spcAft>
                <a:spcPts val="600"/>
              </a:spcAft>
            </a:pPr>
            <a:r>
              <a:rPr lang="el-GR" altLang="el-GR" sz="2400" dirty="0" smtClean="0"/>
              <a:t>Τραυματισμοί </a:t>
            </a:r>
            <a:r>
              <a:rPr lang="el-GR" altLang="el-GR" sz="2400" dirty="0"/>
              <a:t>των αιμοφόρων αγγείων</a:t>
            </a:r>
          </a:p>
          <a:p>
            <a:pPr lvl="1">
              <a:spcBef>
                <a:spcPts val="1200"/>
              </a:spcBef>
              <a:spcAft>
                <a:spcPts val="600"/>
              </a:spcAft>
            </a:pPr>
            <a:r>
              <a:rPr lang="el-GR" altLang="el-GR" sz="2400" dirty="0"/>
              <a:t>Ανεπάρκεια  </a:t>
            </a:r>
            <a:r>
              <a:rPr lang="el-GR" altLang="el-GR" sz="2400" dirty="0" smtClean="0"/>
              <a:t>βιταμινών</a:t>
            </a:r>
            <a:endParaRPr lang="el-GR" altLang="el-GR" sz="2400" dirty="0"/>
          </a:p>
          <a:p>
            <a:pPr eaLnBrk="1" hangingPunct="1"/>
            <a:endParaRPr lang="el-GR" altLang="el-GR" sz="2400" b="0" dirty="0" smtClean="0"/>
          </a:p>
        </p:txBody>
      </p:sp>
      <p:sp>
        <p:nvSpPr>
          <p:cNvPr id="12" name="Up Arrow 11"/>
          <p:cNvSpPr/>
          <p:nvPr/>
        </p:nvSpPr>
        <p:spPr>
          <a:xfrm>
            <a:off x="313068" y="2780928"/>
            <a:ext cx="214312" cy="42862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 name="Down Arrow 12"/>
          <p:cNvSpPr/>
          <p:nvPr/>
        </p:nvSpPr>
        <p:spPr>
          <a:xfrm>
            <a:off x="313068" y="3568014"/>
            <a:ext cx="219684" cy="41576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 name="Rectangle 2"/>
          <p:cNvSpPr/>
          <p:nvPr/>
        </p:nvSpPr>
        <p:spPr>
          <a:xfrm>
            <a:off x="6588224" y="4437112"/>
            <a:ext cx="1640193" cy="369332"/>
          </a:xfrm>
          <a:prstGeom prst="rect">
            <a:avLst/>
          </a:prstGeom>
        </p:spPr>
        <p:txBody>
          <a:bodyPr wrap="none">
            <a:spAutoFit/>
          </a:bodyPr>
          <a:lstStyle/>
          <a:p>
            <a:pPr algn="r" eaLnBrk="1" hangingPunct="1">
              <a:buFont typeface="Wingdings 2" pitchFamily="18" charset="2"/>
              <a:buNone/>
            </a:pPr>
            <a:r>
              <a:rPr lang="en-US" altLang="el-GR" dirty="0" err="1">
                <a:latin typeface="+mn-lt"/>
                <a:cs typeface="Times New Roman" pitchFamily="18" charset="0"/>
              </a:rPr>
              <a:t>Foldi</a:t>
            </a:r>
            <a:r>
              <a:rPr lang="en-US" altLang="el-GR" dirty="0">
                <a:latin typeface="+mn-lt"/>
                <a:cs typeface="Times New Roman" pitchFamily="18" charset="0"/>
              </a:rPr>
              <a:t> et al,1989</a:t>
            </a:r>
            <a:endParaRPr lang="el-GR" altLang="el-GR" dirty="0">
              <a:latin typeface="+mn-lt"/>
              <a:cs typeface="Times New Roman" pitchFamily="18" charset="0"/>
            </a:endParaRPr>
          </a:p>
        </p:txBody>
      </p:sp>
      <p:sp>
        <p:nvSpPr>
          <p:cNvPr id="4" name="Rectangle 3"/>
          <p:cNvSpPr/>
          <p:nvPr/>
        </p:nvSpPr>
        <p:spPr>
          <a:xfrm>
            <a:off x="467544" y="2780928"/>
            <a:ext cx="4572000" cy="1200329"/>
          </a:xfrm>
          <a:prstGeom prst="rect">
            <a:avLst/>
          </a:prstGeom>
        </p:spPr>
        <p:txBody>
          <a:bodyPr>
            <a:spAutoFit/>
          </a:bodyPr>
          <a:lstStyle/>
          <a:p>
            <a:pPr eaLnBrk="1" hangingPunct="1">
              <a:buFont typeface="Wingdings 2" pitchFamily="18" charset="2"/>
              <a:buNone/>
            </a:pPr>
            <a:r>
              <a:rPr lang="el-GR" altLang="el-GR" sz="2400" dirty="0">
                <a:latin typeface="+mn-lt"/>
              </a:rPr>
              <a:t>Πίεση των τριχοειδών αγγείων</a:t>
            </a:r>
          </a:p>
          <a:p>
            <a:pPr eaLnBrk="1" hangingPunct="1">
              <a:buFont typeface="Wingdings 2" pitchFamily="18" charset="2"/>
              <a:buNone/>
            </a:pPr>
            <a:endParaRPr lang="el-GR" altLang="el-GR" sz="2400" dirty="0" smtClean="0">
              <a:latin typeface="+mn-lt"/>
            </a:endParaRPr>
          </a:p>
          <a:p>
            <a:pPr eaLnBrk="1" hangingPunct="1">
              <a:buFont typeface="Wingdings 2" pitchFamily="18" charset="2"/>
              <a:buNone/>
            </a:pPr>
            <a:r>
              <a:rPr lang="el-GR" altLang="el-GR" sz="2400" dirty="0" smtClean="0">
                <a:latin typeface="+mn-lt"/>
              </a:rPr>
              <a:t>Οσμωτική </a:t>
            </a:r>
            <a:r>
              <a:rPr lang="el-GR" altLang="el-GR" sz="2400" dirty="0">
                <a:latin typeface="+mn-lt"/>
              </a:rPr>
              <a:t>πίεση του πλάσματος </a:t>
            </a:r>
          </a:p>
        </p:txBody>
      </p:sp>
    </p:spTree>
    <p:extLst>
      <p:ext uri="{BB962C8B-B14F-4D97-AF65-F5344CB8AC3E}">
        <p14:creationId xmlns:p14="http://schemas.microsoft.com/office/powerpoint/2010/main" xmlns="" val="2529532406"/>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defRPr/>
            </a:pPr>
            <a:r>
              <a:rPr lang="el-GR" sz="3600" dirty="0"/>
              <a:t>Λεμφική </a:t>
            </a:r>
            <a:r>
              <a:rPr lang="el-GR" sz="3600" dirty="0" smtClean="0"/>
              <a:t>ανεπάρκεια</a:t>
            </a:r>
            <a:endParaRPr lang="el-GR" sz="3600" u="sng" dirty="0"/>
          </a:p>
        </p:txBody>
      </p:sp>
      <p:sp>
        <p:nvSpPr>
          <p:cNvPr id="13" name="Content Placeholder 12"/>
          <p:cNvSpPr>
            <a:spLocks noGrp="1"/>
          </p:cNvSpPr>
          <p:nvPr>
            <p:ph idx="1"/>
          </p:nvPr>
        </p:nvSpPr>
        <p:spPr>
          <a:xfrm>
            <a:off x="457200" y="1484784"/>
            <a:ext cx="8229600" cy="5256584"/>
          </a:xfrm>
        </p:spPr>
        <p:txBody>
          <a:bodyPr>
            <a:normAutofit fontScale="70000" lnSpcReduction="20000"/>
          </a:bodyPr>
          <a:lstStyle/>
          <a:p>
            <a:pPr marL="0" indent="0">
              <a:buClr>
                <a:schemeClr val="accent3"/>
              </a:buClr>
              <a:buNone/>
              <a:defRPr/>
            </a:pPr>
            <a:r>
              <a:rPr lang="el-GR" sz="4000" b="1" dirty="0" smtClean="0">
                <a:solidFill>
                  <a:srgbClr val="820000"/>
                </a:solidFill>
              </a:rPr>
              <a:t>Β) Μηχανική ανεπάρκεια</a:t>
            </a:r>
          </a:p>
          <a:p>
            <a:pPr marL="274320" indent="-274320" eaLnBrk="1" fontAlgn="auto" hangingPunct="1">
              <a:spcAft>
                <a:spcPts val="0"/>
              </a:spcAft>
              <a:buClr>
                <a:schemeClr val="accent3"/>
              </a:buClr>
              <a:buFont typeface="Wingdings 2"/>
              <a:buChar char=""/>
              <a:defRPr/>
            </a:pPr>
            <a:endParaRPr lang="el-GR" dirty="0"/>
          </a:p>
          <a:p>
            <a:pPr marL="0" indent="622300" eaLnBrk="1" fontAlgn="auto" hangingPunct="1">
              <a:spcAft>
                <a:spcPts val="0"/>
              </a:spcAft>
              <a:buClr>
                <a:schemeClr val="accent3"/>
              </a:buClr>
              <a:buNone/>
              <a:tabLst>
                <a:tab pos="536575" algn="l"/>
              </a:tabLst>
              <a:defRPr/>
            </a:pPr>
            <a:r>
              <a:rPr lang="el-GR" dirty="0" smtClean="0"/>
              <a:t>ικανότητας  της λεμφικής μεταφοράς              </a:t>
            </a:r>
          </a:p>
          <a:p>
            <a:pPr marL="0" indent="622300" eaLnBrk="1" fontAlgn="auto" hangingPunct="1">
              <a:spcAft>
                <a:spcPts val="0"/>
              </a:spcAft>
              <a:buClr>
                <a:schemeClr val="accent3"/>
              </a:buClr>
              <a:buFont typeface="Wingdings 2"/>
              <a:buNone/>
              <a:tabLst>
                <a:tab pos="536575" algn="l"/>
              </a:tabLst>
              <a:defRPr/>
            </a:pPr>
            <a:endParaRPr lang="el-GR" dirty="0" smtClean="0"/>
          </a:p>
          <a:p>
            <a:pPr marL="0" indent="622300" eaLnBrk="1" fontAlgn="auto" hangingPunct="1">
              <a:spcAft>
                <a:spcPts val="0"/>
              </a:spcAft>
              <a:buClr>
                <a:schemeClr val="accent3"/>
              </a:buClr>
              <a:buFont typeface="Wingdings 2"/>
              <a:buNone/>
              <a:tabLst>
                <a:tab pos="536575" algn="l"/>
              </a:tabLst>
              <a:defRPr/>
            </a:pPr>
            <a:r>
              <a:rPr lang="el-GR" dirty="0" smtClean="0"/>
              <a:t>χαμηλής ροής και υψηλής πρωτεϊνης οίδημα</a:t>
            </a:r>
          </a:p>
          <a:p>
            <a:pPr marL="274320" indent="-274320" eaLnBrk="1" fontAlgn="auto" hangingPunct="1">
              <a:spcAft>
                <a:spcPts val="0"/>
              </a:spcAft>
              <a:buClr>
                <a:schemeClr val="accent3"/>
              </a:buClr>
              <a:buFont typeface="Wingdings 2"/>
              <a:buNone/>
              <a:defRPr/>
            </a:pPr>
            <a:endParaRPr lang="el-GR" dirty="0" smtClean="0"/>
          </a:p>
          <a:p>
            <a:pPr marL="274320" indent="-274320" eaLnBrk="1" fontAlgn="auto" hangingPunct="1">
              <a:spcAft>
                <a:spcPts val="0"/>
              </a:spcAft>
              <a:buClr>
                <a:schemeClr val="accent3"/>
              </a:buClr>
              <a:buFont typeface="Wingdings 2"/>
              <a:buNone/>
              <a:defRPr/>
            </a:pPr>
            <a:r>
              <a:rPr lang="el-GR" sz="4000" b="1" dirty="0" smtClean="0">
                <a:solidFill>
                  <a:srgbClr val="820000"/>
                </a:solidFill>
              </a:rPr>
              <a:t>Γ) Ανεπάρκεια βαλβίδων ασφάλειας</a:t>
            </a:r>
          </a:p>
          <a:p>
            <a:pPr marL="0" indent="0" eaLnBrk="1" fontAlgn="auto" hangingPunct="1">
              <a:spcAft>
                <a:spcPts val="0"/>
              </a:spcAft>
              <a:buClr>
                <a:schemeClr val="accent3"/>
              </a:buClr>
              <a:buNone/>
              <a:defRPr/>
            </a:pPr>
            <a:r>
              <a:rPr lang="el-GR" dirty="0" smtClean="0"/>
              <a:t>  </a:t>
            </a:r>
          </a:p>
          <a:p>
            <a:pPr marL="622300" indent="0" eaLnBrk="1" fontAlgn="auto" hangingPunct="1">
              <a:spcAft>
                <a:spcPts val="0"/>
              </a:spcAft>
              <a:buClr>
                <a:schemeClr val="accent3"/>
              </a:buClr>
              <a:buNone/>
              <a:defRPr/>
            </a:pPr>
            <a:r>
              <a:rPr lang="el-GR" dirty="0" smtClean="0"/>
              <a:t>ικανότητας  της λεμφικής μεταφοράς              </a:t>
            </a:r>
          </a:p>
          <a:p>
            <a:pPr marL="622300" indent="0" eaLnBrk="1" fontAlgn="auto" hangingPunct="1">
              <a:spcAft>
                <a:spcPts val="0"/>
              </a:spcAft>
              <a:buClr>
                <a:schemeClr val="accent3"/>
              </a:buClr>
              <a:buFont typeface="Wingdings 2"/>
              <a:buNone/>
              <a:defRPr/>
            </a:pPr>
            <a:endParaRPr lang="el-GR" dirty="0" smtClean="0"/>
          </a:p>
          <a:p>
            <a:pPr marL="622300" indent="0" eaLnBrk="1" fontAlgn="auto" hangingPunct="1">
              <a:spcAft>
                <a:spcPts val="0"/>
              </a:spcAft>
              <a:buClr>
                <a:schemeClr val="accent3"/>
              </a:buClr>
              <a:buFont typeface="Wingdings 2"/>
              <a:buNone/>
              <a:defRPr/>
            </a:pPr>
            <a:r>
              <a:rPr lang="el-GR" dirty="0" smtClean="0"/>
              <a:t>χαμηλής ροής και υψηλής πρωτεϊνης οίδημα</a:t>
            </a:r>
          </a:p>
          <a:p>
            <a:pPr marL="274320" indent="-274320" eaLnBrk="1" fontAlgn="auto" hangingPunct="1">
              <a:spcAft>
                <a:spcPts val="0"/>
              </a:spcAft>
              <a:buClr>
                <a:schemeClr val="accent3"/>
              </a:buClr>
              <a:buFont typeface="Wingdings 2"/>
              <a:buNone/>
              <a:defRPr/>
            </a:pPr>
            <a:endParaRPr lang="el-GR" dirty="0" smtClean="0"/>
          </a:p>
          <a:p>
            <a:pPr marL="0" indent="0" eaLnBrk="1" fontAlgn="auto" hangingPunct="1">
              <a:lnSpc>
                <a:spcPct val="120000"/>
              </a:lnSpc>
              <a:spcAft>
                <a:spcPts val="0"/>
              </a:spcAft>
              <a:buClr>
                <a:schemeClr val="accent3"/>
              </a:buClr>
              <a:buFont typeface="Wingdings 2"/>
              <a:buNone/>
              <a:defRPr/>
            </a:pPr>
            <a:r>
              <a:rPr lang="el-GR" dirty="0" smtClean="0"/>
              <a:t>Η μηχανική ανεπάρκεια και η ανεπάρκεια των βαλβίδων ασφάλειας μπορούν  να αντιμετωπισθούν με φυσικοθεραπεία.</a:t>
            </a:r>
          </a:p>
        </p:txBody>
      </p:sp>
      <p:sp>
        <p:nvSpPr>
          <p:cNvPr id="14" name="Down Arrow 13"/>
          <p:cNvSpPr/>
          <p:nvPr/>
        </p:nvSpPr>
        <p:spPr>
          <a:xfrm>
            <a:off x="586644" y="2178245"/>
            <a:ext cx="357188" cy="50006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5" name="Right Arrow 14"/>
          <p:cNvSpPr/>
          <p:nvPr/>
        </p:nvSpPr>
        <p:spPr>
          <a:xfrm>
            <a:off x="404870" y="2899337"/>
            <a:ext cx="604589" cy="4054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8" name="Down Arrow 7"/>
          <p:cNvSpPr/>
          <p:nvPr/>
        </p:nvSpPr>
        <p:spPr>
          <a:xfrm>
            <a:off x="609628" y="4171263"/>
            <a:ext cx="357188" cy="50006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Right Arrow 8"/>
          <p:cNvSpPr/>
          <p:nvPr/>
        </p:nvSpPr>
        <p:spPr>
          <a:xfrm>
            <a:off x="404870" y="4941168"/>
            <a:ext cx="604589" cy="4054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extLst>
      <p:ext uri="{BB962C8B-B14F-4D97-AF65-F5344CB8AC3E}">
        <p14:creationId xmlns:p14="http://schemas.microsoft.com/office/powerpoint/2010/main" xmlns="" val="1869918773"/>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normAutofit/>
          </a:bodyPr>
          <a:lstStyle/>
          <a:p>
            <a:pPr eaLnBrk="1" hangingPunct="1"/>
            <a:r>
              <a:rPr lang="el-GR" altLang="el-GR" sz="3600" dirty="0" smtClean="0">
                <a:latin typeface="+mn-lt"/>
                <a:cs typeface="Times New Roman" pitchFamily="18" charset="0"/>
              </a:rPr>
              <a:t>Λεμφο</a:t>
            </a:r>
            <a:r>
              <a:rPr lang="el-GR" altLang="el-GR" sz="3600" dirty="0">
                <a:latin typeface="+mn-lt"/>
                <a:cs typeface="Times New Roman" pitchFamily="18" charset="0"/>
              </a:rPr>
              <a:t>ί</a:t>
            </a:r>
            <a:r>
              <a:rPr lang="el-GR" altLang="el-GR" sz="3600" dirty="0" smtClean="0">
                <a:latin typeface="+mn-lt"/>
                <a:cs typeface="Times New Roman" pitchFamily="18" charset="0"/>
              </a:rPr>
              <a:t>δημα</a:t>
            </a:r>
          </a:p>
        </p:txBody>
      </p:sp>
      <p:sp>
        <p:nvSpPr>
          <p:cNvPr id="7" name="Content Placeholder 6"/>
          <p:cNvSpPr>
            <a:spLocks noGrp="1"/>
          </p:cNvSpPr>
          <p:nvPr>
            <p:ph idx="1"/>
          </p:nvPr>
        </p:nvSpPr>
        <p:spPr>
          <a:xfrm>
            <a:off x="457200" y="1484784"/>
            <a:ext cx="3466728" cy="5184576"/>
          </a:xfrm>
        </p:spPr>
        <p:txBody>
          <a:bodyPr>
            <a:normAutofit/>
          </a:bodyPr>
          <a:lstStyle/>
          <a:p>
            <a:pPr>
              <a:spcBef>
                <a:spcPts val="600"/>
              </a:spcBef>
              <a:buClr>
                <a:schemeClr val="tx1"/>
              </a:buClr>
              <a:defRPr/>
            </a:pPr>
            <a:r>
              <a:rPr lang="el-GR" sz="2400" dirty="0" smtClean="0">
                <a:cs typeface="Times New Roman" pitchFamily="18" charset="0"/>
              </a:rPr>
              <a:t>Το </a:t>
            </a:r>
            <a:r>
              <a:rPr lang="el-GR" sz="2400" b="1" dirty="0" smtClean="0">
                <a:cs typeface="Times New Roman" pitchFamily="18" charset="0"/>
              </a:rPr>
              <a:t>λεμφοίδημα</a:t>
            </a:r>
            <a:r>
              <a:rPr lang="el-GR" sz="2400" dirty="0" smtClean="0">
                <a:cs typeface="Times New Roman" pitchFamily="18" charset="0"/>
              </a:rPr>
              <a:t> ορίζεται ως μια ανώμαλη, γενικευμένη, ή περιφερειακή συσσώρευση του εμπλουτισμένου σε πρωτεΐνη διάμεσου υγρού, με συνέπεια τον σχηματισμό οιδημάτων και τελικά στη χρόνια φλεγμονή με ή χωρίς ίνωση. (</a:t>
            </a:r>
            <a:r>
              <a:rPr lang="en-US" sz="2400" dirty="0" smtClean="0">
                <a:cs typeface="Times New Roman" pitchFamily="18" charset="0"/>
              </a:rPr>
              <a:t>Sakorafas et al</a:t>
            </a:r>
            <a:r>
              <a:rPr lang="el-GR" sz="2400" dirty="0" smtClean="0">
                <a:cs typeface="Times New Roman" pitchFamily="18" charset="0"/>
              </a:rPr>
              <a:t>, 2006).</a:t>
            </a:r>
            <a:endParaRPr lang="el-GR" dirty="0"/>
          </a:p>
        </p:txBody>
      </p:sp>
      <p:pic>
        <p:nvPicPr>
          <p:cNvPr id="14338" name="Picture 2" descr="File:Lymphedema 04 Jan 2003 (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35336" y="1659646"/>
            <a:ext cx="4800600" cy="3276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296469" y="4897844"/>
            <a:ext cx="407833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nl-NL" sz="1200" dirty="0" smtClean="0">
                <a:solidFill>
                  <a:schemeClr val="tx1">
                    <a:lumMod val="75000"/>
                    <a:lumOff val="25000"/>
                  </a:schemeClr>
                </a:solidFill>
                <a:latin typeface="+mn-lt"/>
                <a:hlinkClick r:id="rId3"/>
              </a:rPr>
              <a:t>Lymphedema </a:t>
            </a:r>
            <a:r>
              <a:rPr lang="nl-NL" sz="1200" dirty="0">
                <a:solidFill>
                  <a:schemeClr val="tx1">
                    <a:lumMod val="75000"/>
                    <a:lumOff val="25000"/>
                  </a:schemeClr>
                </a:solidFill>
                <a:latin typeface="+mn-lt"/>
                <a:hlinkClick r:id="rId3"/>
              </a:rPr>
              <a:t>04 Jan 2003 (9</a:t>
            </a:r>
            <a:r>
              <a:rPr lang="nl-NL" sz="1200" dirty="0" smtClean="0">
                <a:solidFill>
                  <a:schemeClr val="tx1">
                    <a:lumMod val="75000"/>
                    <a:lumOff val="25000"/>
                  </a:schemeClr>
                </a:solidFill>
                <a:latin typeface="+mn-lt"/>
                <a:hlinkClick r:id="rId3"/>
              </a:rPr>
              <a:t>)</a:t>
            </a:r>
            <a:r>
              <a:rPr lang="nl-NL"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 </a:t>
            </a:r>
            <a:r>
              <a:rPr lang="en-US" sz="1200" dirty="0" smtClean="0">
                <a:solidFill>
                  <a:schemeClr val="tx1">
                    <a:lumMod val="75000"/>
                    <a:lumOff val="25000"/>
                  </a:schemeClr>
                </a:solidFill>
                <a:latin typeface="+mn-lt"/>
                <a:hlinkClick r:id="rId4" tooltip="en:User:Drgnu23"/>
              </a:rPr>
              <a:t>Drgnu23</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nl-NL" sz="1200" dirty="0">
              <a:solidFill>
                <a:schemeClr val="tx1">
                  <a:lumMod val="75000"/>
                  <a:lumOff val="25000"/>
                </a:schemeClr>
              </a:solidFill>
              <a:latin typeface="+mn-lt"/>
            </a:endParaRPr>
          </a:p>
        </p:txBody>
      </p:sp>
    </p:spTree>
    <p:extLst>
      <p:ext uri="{BB962C8B-B14F-4D97-AF65-F5344CB8AC3E}">
        <p14:creationId xmlns:p14="http://schemas.microsoft.com/office/powerpoint/2010/main" xmlns="" val="1299415086"/>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379885475"/>
              </p:ext>
            </p:extLst>
          </p:nvPr>
        </p:nvGraphicFramePr>
        <p:xfrm>
          <a:off x="1907704" y="1484784"/>
          <a:ext cx="562244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l-GR" dirty="0" smtClean="0"/>
              <a:t>Είδη </a:t>
            </a:r>
            <a:r>
              <a:rPr lang="el-GR" dirty="0" err="1" smtClean="0"/>
              <a:t>λεμφοιδήματος</a:t>
            </a:r>
            <a:endParaRPr lang="el-GR" dirty="0"/>
          </a:p>
        </p:txBody>
      </p:sp>
      <p:sp>
        <p:nvSpPr>
          <p:cNvPr id="3" name="Rectangle 2"/>
          <p:cNvSpPr/>
          <p:nvPr/>
        </p:nvSpPr>
        <p:spPr>
          <a:xfrm>
            <a:off x="7380312" y="6021288"/>
            <a:ext cx="1569660" cy="369332"/>
          </a:xfrm>
          <a:prstGeom prst="rect">
            <a:avLst/>
          </a:prstGeom>
        </p:spPr>
        <p:txBody>
          <a:bodyPr wrap="none">
            <a:spAutoFit/>
          </a:bodyPr>
          <a:lstStyle/>
          <a:p>
            <a:pPr marR="0" eaLnBrk="1" hangingPunct="1"/>
            <a:r>
              <a:rPr lang="en-US" altLang="el-GR" dirty="0" err="1">
                <a:latin typeface="+mn-lt"/>
                <a:cs typeface="Times New Roman" pitchFamily="18" charset="0"/>
              </a:rPr>
              <a:t>Rockson</a:t>
            </a:r>
            <a:r>
              <a:rPr lang="en-US" altLang="el-GR" dirty="0">
                <a:latin typeface="+mn-lt"/>
                <a:cs typeface="Times New Roman" pitchFamily="18" charset="0"/>
              </a:rPr>
              <a:t>, 2008</a:t>
            </a:r>
            <a:endParaRPr lang="el-GR" altLang="el-GR" dirty="0">
              <a:latin typeface="+mn-lt"/>
              <a:cs typeface="Times New Roman" pitchFamily="18" charset="0"/>
            </a:endParaRPr>
          </a:p>
        </p:txBody>
      </p:sp>
    </p:spTree>
    <p:extLst>
      <p:ext uri="{BB962C8B-B14F-4D97-AF65-F5344CB8AC3E}">
        <p14:creationId xmlns:p14="http://schemas.microsoft.com/office/powerpoint/2010/main" xmlns="" val="3802356061"/>
      </p:ext>
    </p:extLst>
  </p:cSld>
  <p:clrMapOvr>
    <a:masterClrMapping/>
  </p:clrMapOvr>
  <p:transition>
    <p:pull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d6f079faa8db40536cb8fa787b1af72be1ebe1"/>
  <p:tag name="ISPRING_RESOURCE_PATHS_HASH_PRESENTER" val="34ffdfad86cff1b288e513edd911247529a7cec"/>
</p:tagLst>
</file>

<file path=ppt/theme/theme1.xml><?xml version="1.0" encoding="utf-8"?>
<a:theme xmlns:a="http://schemas.openxmlformats.org/drawingml/2006/main" name="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1272</Words>
  <Application>Microsoft Office PowerPoint</Application>
  <PresentationFormat>Προβολή στην οθόνη (4:3)</PresentationFormat>
  <Paragraphs>193</Paragraphs>
  <Slides>28</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OC_template_updated</vt:lpstr>
      <vt:lpstr>Φυσικοθεραπεία σε ειδικές πληθυσμιακές μονάδες</vt:lpstr>
      <vt:lpstr>Ανατομία λεμφικού συστήματος</vt:lpstr>
      <vt:lpstr>Λεμφικά όργανα και Λεμφικοί ιστοί</vt:lpstr>
      <vt:lpstr>Λέμφος και λεμφική κυκλοφορία</vt:lpstr>
      <vt:lpstr>Λέμφος και λεμφική κυκλοφορία</vt:lpstr>
      <vt:lpstr>Λεμφική ανεπάρκεια</vt:lpstr>
      <vt:lpstr>Λεμφική ανεπάρκεια</vt:lpstr>
      <vt:lpstr>Λεμφοίδημα</vt:lpstr>
      <vt:lpstr>Είδη λεμφοιδήματος</vt:lpstr>
      <vt:lpstr>Είδη λεμφοιδήματος</vt:lpstr>
      <vt:lpstr>Στάδια λεμφοιδήματος</vt:lpstr>
      <vt:lpstr>Στάδια λεμφοιδήματος</vt:lpstr>
      <vt:lpstr>Πρόληψη - Διάγνωση λεμφοιδήματος</vt:lpstr>
      <vt:lpstr>Μέθοδοι θεραπείας</vt:lpstr>
      <vt:lpstr>Το πρόγραμμα της φυσικοθεραπείας αποτελείται από 2 φάσεις</vt:lpstr>
      <vt:lpstr>Συνδυαστική αποιδηματική θεραπεία</vt:lpstr>
      <vt:lpstr>Επίδεση μέλους</vt:lpstr>
      <vt:lpstr>Υγρή λεμφική θεραπεία (Aqua Lymphatic Therapy)για χειρισμό λεμφοιδήματος</vt:lpstr>
      <vt:lpstr>Θεραπευτική Άσκηση</vt:lpstr>
      <vt:lpstr>Αντενδείξεις για φυσικοθεραπεία</vt:lpstr>
      <vt:lpstr>Θεραπεία</vt:lpstr>
      <vt:lpstr>Θεραπεία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PC</cp:lastModifiedBy>
  <cp:revision>154</cp:revision>
  <dcterms:created xsi:type="dcterms:W3CDTF">2013-03-04T13:35:19Z</dcterms:created>
  <dcterms:modified xsi:type="dcterms:W3CDTF">2015-08-06T09:40:53Z</dcterms:modified>
</cp:coreProperties>
</file>