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5"/>
  </p:notesMasterIdLst>
  <p:handoutMasterIdLst>
    <p:handoutMasterId r:id="rId56"/>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309" r:id="rId24"/>
    <p:sldId id="307" r:id="rId25"/>
    <p:sldId id="308" r:id="rId26"/>
    <p:sldId id="306" r:id="rId27"/>
    <p:sldId id="282" r:id="rId28"/>
    <p:sldId id="283" r:id="rId29"/>
    <p:sldId id="284" r:id="rId30"/>
    <p:sldId id="285" r:id="rId31"/>
    <p:sldId id="286" r:id="rId32"/>
    <p:sldId id="287" r:id="rId33"/>
    <p:sldId id="289" r:id="rId34"/>
    <p:sldId id="288" r:id="rId35"/>
    <p:sldId id="290" r:id="rId36"/>
    <p:sldId id="291" r:id="rId37"/>
    <p:sldId id="292" r:id="rId38"/>
    <p:sldId id="293" r:id="rId39"/>
    <p:sldId id="294" r:id="rId40"/>
    <p:sldId id="295" r:id="rId41"/>
    <p:sldId id="296" r:id="rId42"/>
    <p:sldId id="297" r:id="rId43"/>
    <p:sldId id="298" r:id="rId44"/>
    <p:sldId id="303" r:id="rId45"/>
    <p:sldId id="305" r:id="rId46"/>
    <p:sldId id="302" r:id="rId47"/>
    <p:sldId id="310" r:id="rId48"/>
    <p:sldId id="311" r:id="rId49"/>
    <p:sldId id="312" r:id="rId50"/>
    <p:sldId id="317" r:id="rId51"/>
    <p:sldId id="318" r:id="rId52"/>
    <p:sldId id="314" r:id="rId53"/>
    <p:sldId id="316" r:id="rId54"/>
  </p:sldIdLst>
  <p:sldSz cx="9144000" cy="6858000" type="screen4x3"/>
  <p:notesSz cx="7104063" cy="10234613"/>
  <p:custDataLst>
    <p:tags r:id="rId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222"/>
    <a:srgbClr val="820000"/>
    <a:srgbClr val="194F19"/>
    <a:srgbClr val="004A82"/>
    <a:srgbClr val="3B3B3B"/>
    <a:srgbClr val="3D1C6A"/>
    <a:srgbClr val="BB4643"/>
    <a:srgbClr val="A88000"/>
    <a:srgbClr val="59372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9" autoAdjust="0"/>
    <p:restoredTop sz="94660"/>
  </p:normalViewPr>
  <p:slideViewPr>
    <p:cSldViewPr>
      <p:cViewPr varScale="1">
        <p:scale>
          <a:sx n="100" d="100"/>
          <a:sy n="100" d="100"/>
        </p:scale>
        <p:origin x="-96"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3817408717672325E-2"/>
          <c:y val="2.657619473026589E-2"/>
          <c:w val="0.52799459380546332"/>
          <c:h val="0.87702070394004927"/>
        </c:manualLayout>
      </c:layout>
      <c:barChart>
        <c:barDir val="bar"/>
        <c:grouping val="clustered"/>
        <c:varyColors val="0"/>
        <c:ser>
          <c:idx val="0"/>
          <c:order val="0"/>
          <c:tx>
            <c:strRef>
              <c:f>Sheet1!$B$1</c:f>
              <c:strCache>
                <c:ptCount val="1"/>
                <c:pt idx="0">
                  <c:v>Ιατροί ανά 1000 κατοίκους Ελλάδα es 1</c:v>
                </c:pt>
              </c:strCache>
            </c:strRef>
          </c:tx>
          <c:spPr>
            <a:solidFill>
              <a:schemeClr val="accent3">
                <a:lumMod val="60000"/>
                <a:lumOff val="40000"/>
              </a:schemeClr>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6.1</c:v>
                </c:pt>
              </c:numCache>
            </c:numRef>
          </c:val>
        </c:ser>
        <c:ser>
          <c:idx val="1"/>
          <c:order val="1"/>
          <c:tx>
            <c:strRef>
              <c:f>Sheet1!$C$1</c:f>
              <c:strCache>
                <c:ptCount val="1"/>
                <c:pt idx="0">
                  <c:v>Ιατροί ανά 1000 κατοίκους ΕΕ27 2010</c:v>
                </c:pt>
              </c:strCache>
            </c:strRef>
          </c:tx>
          <c:spPr>
            <a:solidFill>
              <a:srgbClr val="194F19"/>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3.4</c:v>
                </c:pt>
              </c:numCache>
            </c:numRef>
          </c:val>
        </c:ser>
        <c:ser>
          <c:idx val="2"/>
          <c:order val="2"/>
          <c:tx>
            <c:strRef>
              <c:f>Sheet1!$D$1</c:f>
              <c:strCache>
                <c:ptCount val="1"/>
                <c:pt idx="0">
                  <c:v>Μεταβολή Δείκτη 2000-2010 Ελλάδα</c:v>
                </c:pt>
              </c:strCache>
            </c:strRef>
          </c:tx>
          <c:spPr>
            <a:solidFill>
              <a:schemeClr val="accent2">
                <a:lumMod val="60000"/>
                <a:lumOff val="40000"/>
              </a:schemeClr>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3.5</c:v>
                </c:pt>
              </c:numCache>
            </c:numRef>
          </c:val>
        </c:ser>
        <c:ser>
          <c:idx val="3"/>
          <c:order val="3"/>
          <c:tx>
            <c:strRef>
              <c:f>Sheet1!$E$1</c:f>
              <c:strCache>
                <c:ptCount val="1"/>
                <c:pt idx="0">
                  <c:v>Μεταβολή Δείκτη 2000-2010 ΕΕ27</c:v>
                </c:pt>
              </c:strCache>
            </c:strRef>
          </c:tx>
          <c:spPr>
            <a:solidFill>
              <a:srgbClr val="820000"/>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Απόφοιτοι Ιατρικής ανά 100000 κατοίκους Ελλάδα</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General</c:formatCode>
                <c:ptCount val="1"/>
                <c:pt idx="0">
                  <c:v>14.3</c:v>
                </c:pt>
              </c:numCache>
            </c:numRef>
          </c:val>
        </c:ser>
        <c:ser>
          <c:idx val="5"/>
          <c:order val="5"/>
          <c:tx>
            <c:strRef>
              <c:f>Sheet1!$G$1</c:f>
              <c:strCache>
                <c:ptCount val="1"/>
                <c:pt idx="0">
                  <c:v>Απόφοιτοι Ιατρικής ανά 100000 κατοίκους ΟΟΣΑ</c:v>
                </c:pt>
              </c:strCache>
            </c:strRef>
          </c:tx>
          <c:spPr>
            <a:solidFill>
              <a:srgbClr val="004A82"/>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General</c:formatCode>
                <c:ptCount val="1"/>
                <c:pt idx="0">
                  <c:v>10.3</c:v>
                </c:pt>
              </c:numCache>
            </c:numRef>
          </c:val>
        </c:ser>
        <c:dLbls>
          <c:showLegendKey val="0"/>
          <c:showVal val="0"/>
          <c:showCatName val="0"/>
          <c:showSerName val="0"/>
          <c:showPercent val="0"/>
          <c:showBubbleSize val="0"/>
        </c:dLbls>
        <c:gapWidth val="150"/>
        <c:overlap val="-77"/>
        <c:axId val="158265344"/>
        <c:axId val="142870208"/>
      </c:barChart>
      <c:catAx>
        <c:axId val="158265344"/>
        <c:scaling>
          <c:orientation val="minMax"/>
        </c:scaling>
        <c:delete val="0"/>
        <c:axPos val="l"/>
        <c:numFmt formatCode="General" sourceLinked="1"/>
        <c:majorTickMark val="none"/>
        <c:minorTickMark val="none"/>
        <c:tickLblPos val="nextTo"/>
        <c:crossAx val="142870208"/>
        <c:crosses val="autoZero"/>
        <c:auto val="1"/>
        <c:lblAlgn val="ctr"/>
        <c:lblOffset val="100"/>
        <c:noMultiLvlLbl val="0"/>
      </c:catAx>
      <c:valAx>
        <c:axId val="142870208"/>
        <c:scaling>
          <c:orientation val="minMax"/>
        </c:scaling>
        <c:delete val="0"/>
        <c:axPos val="b"/>
        <c:majorGridlines/>
        <c:numFmt formatCode="General" sourceLinked="1"/>
        <c:majorTickMark val="none"/>
        <c:minorTickMark val="none"/>
        <c:tickLblPos val="nextTo"/>
        <c:crossAx val="158265344"/>
        <c:crosses val="autoZero"/>
        <c:crossBetween val="between"/>
      </c:valAx>
    </c:plotArea>
    <c:legend>
      <c:legendPos val="r"/>
      <c:layout>
        <c:manualLayout>
          <c:xMode val="edge"/>
          <c:yMode val="edge"/>
          <c:x val="0.60280687361643015"/>
          <c:y val="2.8816813352549868E-2"/>
          <c:w val="0.37970195689918745"/>
          <c:h val="0.9568624795114089"/>
        </c:manualLayout>
      </c:layout>
      <c:overlay val="0"/>
      <c:txPr>
        <a:bodyPr/>
        <a:lstStyle/>
        <a:p>
          <a:pPr>
            <a:defRPr sz="2000"/>
          </a:pPr>
          <a:endParaRPr lang="el-GR"/>
        </a:p>
      </c:txPr>
    </c:legend>
    <c:plotVisOnly val="1"/>
    <c:dispBlanksAs val="gap"/>
    <c:showDLblsOverMax val="0"/>
  </c:chart>
  <c:txPr>
    <a:bodyPr/>
    <a:lstStyle/>
    <a:p>
      <a:pPr>
        <a:defRPr sz="1800"/>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a:p>
        </p:txBody>
      </p:sp>
    </p:spTree>
    <p:extLst>
      <p:ext uri="{BB962C8B-B14F-4D97-AF65-F5344CB8AC3E}">
        <p14:creationId xmlns:p14="http://schemas.microsoft.com/office/powerpoint/2010/main" val="295047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extLst>
      <p:ext uri="{BB962C8B-B14F-4D97-AF65-F5344CB8AC3E}">
        <p14:creationId xmlns:p14="http://schemas.microsoft.com/office/powerpoint/2010/main" val="250186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415233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extLst>
      <p:ext uri="{BB962C8B-B14F-4D97-AF65-F5344CB8AC3E}">
        <p14:creationId xmlns:p14="http://schemas.microsoft.com/office/powerpoint/2010/main" val="187322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a:p>
        </p:txBody>
      </p:sp>
    </p:spTree>
    <p:extLst>
      <p:ext uri="{BB962C8B-B14F-4D97-AF65-F5344CB8AC3E}">
        <p14:creationId xmlns:p14="http://schemas.microsoft.com/office/powerpoint/2010/main" val="161488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a:p>
        </p:txBody>
      </p:sp>
    </p:spTree>
    <p:extLst>
      <p:ext uri="{BB962C8B-B14F-4D97-AF65-F5344CB8AC3E}">
        <p14:creationId xmlns:p14="http://schemas.microsoft.com/office/powerpoint/2010/main" val="186569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extLst>
      <p:ext uri="{BB962C8B-B14F-4D97-AF65-F5344CB8AC3E}">
        <p14:creationId xmlns:p14="http://schemas.microsoft.com/office/powerpoint/2010/main" val="117666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a:p>
        </p:txBody>
      </p:sp>
    </p:spTree>
    <p:extLst>
      <p:ext uri="{BB962C8B-B14F-4D97-AF65-F5344CB8AC3E}">
        <p14:creationId xmlns:p14="http://schemas.microsoft.com/office/powerpoint/2010/main" val="17910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29</a:t>
            </a:fld>
            <a:endParaRPr lang="el-GR"/>
          </a:p>
        </p:txBody>
      </p:sp>
    </p:spTree>
    <p:extLst>
      <p:ext uri="{BB962C8B-B14F-4D97-AF65-F5344CB8AC3E}">
        <p14:creationId xmlns:p14="http://schemas.microsoft.com/office/powerpoint/2010/main" val="405731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33290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09866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1420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8247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00785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1670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12850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763353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8457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732713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69030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x.doi.org/10.1787/health_glance-2013-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x.doi.org/10.1787/health_glance-2013-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dx.doi.org/10.1787/health_glance-2013-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dx.doi.org/10.1787/health_glance-2013-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pixabay.com/go/?t=/service/terms/#download_terms" TargetMode="External"/><Relationship Id="rId5" Type="http://schemas.openxmlformats.org/officeDocument/2006/relationships/hyperlink" Target="http://pixabay.com/en/users/McStone-9/" TargetMode="External"/><Relationship Id="rId4" Type="http://schemas.openxmlformats.org/officeDocument/2006/relationships/hyperlink" Target="http://pixabay.com/en/photos/bab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eopyy.gov.gr/Home/StartPage?a_HomePage=Inde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ixabay.com/en/photos/breastfeed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pixabay.com/go/?t=/service/terms/#download_terms" TargetMode="External"/><Relationship Id="rId4" Type="http://schemas.openxmlformats.org/officeDocument/2006/relationships/hyperlink" Target="http://pixabay.com/en/users/PublicDomainPictures-1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ixabay.com/en/photos/bab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pixabay.com/go/?t=/service/terms/#download_terms" TargetMode="External"/><Relationship Id="rId4" Type="http://schemas.openxmlformats.org/officeDocument/2006/relationships/hyperlink" Target="http://pixabay.com/en/users/PublicDomainPictures-1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kumimoji="0" lang="el-GR" sz="4000" b="1" i="0" u="none" strike="noStrike" kern="0" cap="none" spc="0" normalizeH="0" baseline="0" noProof="0" dirty="0" smtClean="0">
                <a:ln>
                  <a:noFill/>
                </a:ln>
                <a:solidFill>
                  <a:prstClr val="black"/>
                </a:solidFill>
                <a:effectLst/>
                <a:uLnTx/>
                <a:uFillTx/>
                <a:latin typeface="Calibri"/>
              </a:rPr>
              <a:t>Κοινοτική Μαιευτική</a:t>
            </a:r>
            <a:r>
              <a:rPr kumimoji="0" lang="en-US" sz="4000" b="1" i="0" u="none" strike="noStrike" kern="0" cap="none" spc="0" normalizeH="0" baseline="0" noProof="0" dirty="0" smtClean="0">
                <a:ln>
                  <a:noFill/>
                </a:ln>
                <a:solidFill>
                  <a:prstClr val="black"/>
                </a:solidFill>
                <a:effectLst/>
                <a:uLnTx/>
                <a:uFillTx/>
                <a:latin typeface="Calibri"/>
              </a:rPr>
              <a:t> </a:t>
            </a:r>
            <a:r>
              <a:rPr kumimoji="0" lang="el-GR" sz="4000" b="1" i="0" u="none" strike="noStrike" kern="0" cap="none" spc="0" normalizeH="0" baseline="0" noProof="0" dirty="0" smtClean="0">
                <a:ln>
                  <a:noFill/>
                </a:ln>
                <a:solidFill>
                  <a:prstClr val="black"/>
                </a:solidFill>
                <a:effectLst/>
                <a:uLnTx/>
                <a:uFillTx/>
                <a:latin typeface="Calibri"/>
              </a:rPr>
              <a:t>- Γυναικολογική Φροντίδα – Αγωγή Υγείας</a:t>
            </a:r>
            <a:r>
              <a:rPr kumimoji="0" lang="en-US" sz="4000" b="1" i="0" u="none" strike="noStrike" kern="0" cap="none" spc="0" normalizeH="0" baseline="0" noProof="0" dirty="0" smtClean="0">
                <a:ln>
                  <a:noFill/>
                </a:ln>
                <a:solidFill>
                  <a:prstClr val="black"/>
                </a:solidFill>
                <a:effectLst/>
                <a:uLnTx/>
                <a:uFillTx/>
                <a:latin typeface="Calibri"/>
              </a:rPr>
              <a:t> </a:t>
            </a:r>
            <a:r>
              <a:rPr kumimoji="0" lang="el-GR" sz="4000" b="1" i="0" u="none" strike="noStrike" kern="0" cap="none" spc="0" normalizeH="0" baseline="0" noProof="0" dirty="0" smtClean="0">
                <a:ln>
                  <a:noFill/>
                </a:ln>
                <a:solidFill>
                  <a:prstClr val="black"/>
                </a:solidFill>
                <a:effectLst/>
                <a:uLnTx/>
                <a:uFillTx/>
                <a:latin typeface="Calibri"/>
              </a:rPr>
              <a:t>(Θ)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7500" lnSpcReduction="20000"/>
          </a:bodyPr>
          <a:lstStyle/>
          <a:p>
            <a:r>
              <a:rPr lang="el-GR" b="1" dirty="0" smtClean="0"/>
              <a:t>Ενότητα 1</a:t>
            </a:r>
            <a:r>
              <a:rPr lang="el-GR" dirty="0" smtClean="0"/>
              <a:t>:</a:t>
            </a:r>
            <a:r>
              <a:rPr lang="en-US" dirty="0" smtClean="0"/>
              <a:t> </a:t>
            </a:r>
            <a:r>
              <a:rPr lang="el-GR" dirty="0" smtClean="0"/>
              <a:t>Η μαία στην ΠΦΥ</a:t>
            </a:r>
            <a:r>
              <a:rPr lang="en-US" dirty="0" smtClean="0"/>
              <a:t> </a:t>
            </a:r>
            <a:r>
              <a:rPr lang="el-GR" dirty="0" smtClean="0"/>
              <a:t>α’ μέρος</a:t>
            </a:r>
            <a:endParaRPr lang="en-US" dirty="0" smtClean="0"/>
          </a:p>
          <a:p>
            <a:endParaRPr lang="en-US" dirty="0" smtClean="0"/>
          </a:p>
          <a:p>
            <a:r>
              <a:rPr lang="el-GR" dirty="0" smtClean="0"/>
              <a:t>Δρ. </a:t>
            </a:r>
            <a:r>
              <a:rPr lang="el-GR" dirty="0" err="1" smtClean="0"/>
              <a:t>Βιβιλάκη</a:t>
            </a:r>
            <a:r>
              <a:rPr lang="el-GR" dirty="0" smtClean="0"/>
              <a:t> Βικτωρία</a:t>
            </a:r>
          </a:p>
          <a:p>
            <a:r>
              <a:rPr lang="el-GR" dirty="0" smtClean="0"/>
              <a:t>Καθηγήτρια Εφαρμογών </a:t>
            </a:r>
            <a:r>
              <a:rPr lang="en-US" dirty="0" err="1" smtClean="0"/>
              <a:t>PgCert</a:t>
            </a:r>
            <a:r>
              <a:rPr lang="en-US" dirty="0" smtClean="0"/>
              <a:t>, </a:t>
            </a:r>
            <a:r>
              <a:rPr lang="en-US" dirty="0" err="1" smtClean="0"/>
              <a:t>MMedSc</a:t>
            </a:r>
            <a:r>
              <a:rPr lang="en-US" dirty="0" smtClean="0"/>
              <a:t>, PhD</a:t>
            </a:r>
            <a:endParaRPr lang="el-GR"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6568138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Προβλήματα στις υπηρεσίες υγείας για την γυναίκα και το παιδί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340768"/>
            <a:ext cx="8229600" cy="3960440"/>
          </a:xfrm>
        </p:spPr>
        <p:txBody>
          <a:bodyPr/>
          <a:lstStyle/>
          <a:p>
            <a:pPr>
              <a:spcBef>
                <a:spcPts val="1800"/>
              </a:spcBef>
            </a:pPr>
            <a:r>
              <a:rPr lang="el-GR" dirty="0"/>
              <a:t>Το υψηλό ποσοστό Κ.Τ. [3],[4],[5] Το κόστος αυτής της ‘μόδας’ είναι πολύ υψηλό για το ΕΣΥ, αλλά για τις γυναίκες και οι οικογένειες τους είναι πολύ πιο υψηλότερο (καθυστερημένη ανάρρωση στην λοχεία, αυξημένη κίνδυνοι μετά από την χειρουργική επέμβαση, μετεγχειρητική δυσκολία και αδυναμία).</a:t>
            </a:r>
          </a:p>
          <a:p>
            <a:pPr>
              <a:spcBef>
                <a:spcPts val="1800"/>
              </a:spcBef>
            </a:pPr>
            <a:r>
              <a:rPr lang="el-GR" dirty="0"/>
              <a:t>Έλλειψη προσωπικού.(αποσπάσεις στα νοσοκομεία).</a:t>
            </a:r>
          </a:p>
          <a:p>
            <a:pPr>
              <a:spcBef>
                <a:spcPts val="1800"/>
              </a:spcBef>
            </a:pPr>
            <a:r>
              <a:rPr lang="el-GR" dirty="0"/>
              <a:t>Υπάρχει σημαντική φυσική και ψυχική νοσηρότητα[6</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Ορθογώνιο 4"/>
          <p:cNvSpPr/>
          <p:nvPr/>
        </p:nvSpPr>
        <p:spPr>
          <a:xfrm>
            <a:off x="225860" y="5028560"/>
            <a:ext cx="8712968" cy="1600438"/>
          </a:xfrm>
          <a:prstGeom prst="rect">
            <a:avLst/>
          </a:prstGeom>
        </p:spPr>
        <p:txBody>
          <a:bodyPr wrap="square">
            <a:spAutoFit/>
          </a:bodyPr>
          <a:lstStyle/>
          <a:p>
            <a:r>
              <a:rPr lang="en-US" sz="1400" dirty="0">
                <a:latin typeface="+mn-lt"/>
              </a:rPr>
              <a:t>[3] Thomas J, </a:t>
            </a:r>
            <a:r>
              <a:rPr lang="en-US" sz="1400" dirty="0" err="1">
                <a:latin typeface="+mn-lt"/>
              </a:rPr>
              <a:t>Paranjothy</a:t>
            </a:r>
            <a:r>
              <a:rPr lang="en-US" sz="1400" dirty="0">
                <a:latin typeface="+mn-lt"/>
              </a:rPr>
              <a:t> S (2001) The National Sentinel Caesarean Section Audit Report, Clinical Effectiveness Support Unit. RCOG Press, London</a:t>
            </a:r>
          </a:p>
          <a:p>
            <a:r>
              <a:rPr lang="en-US" sz="1400" dirty="0">
                <a:latin typeface="+mn-lt"/>
              </a:rPr>
              <a:t>[4] </a:t>
            </a:r>
            <a:r>
              <a:rPr lang="en-US" sz="1400" dirty="0" err="1">
                <a:latin typeface="+mn-lt"/>
              </a:rPr>
              <a:t>Waterstone</a:t>
            </a:r>
            <a:r>
              <a:rPr lang="en-US" sz="1400" dirty="0">
                <a:latin typeface="+mn-lt"/>
              </a:rPr>
              <a:t> M, </a:t>
            </a:r>
            <a:r>
              <a:rPr lang="en-US" sz="1400" dirty="0" err="1">
                <a:latin typeface="+mn-lt"/>
              </a:rPr>
              <a:t>Bewley</a:t>
            </a:r>
            <a:r>
              <a:rPr lang="en-US" sz="1400" dirty="0">
                <a:latin typeface="+mn-lt"/>
              </a:rPr>
              <a:t> S (2001) Incidence and predictors of severe obstetric morbidity: case control study. BMJ 322:1089-1093</a:t>
            </a:r>
          </a:p>
          <a:p>
            <a:r>
              <a:rPr lang="en-US" sz="1400" dirty="0">
                <a:latin typeface="+mn-lt"/>
              </a:rPr>
              <a:t>[5] Henderson J, </a:t>
            </a:r>
            <a:r>
              <a:rPr lang="en-US" sz="1400" dirty="0" err="1">
                <a:latin typeface="+mn-lt"/>
              </a:rPr>
              <a:t>McCandlish</a:t>
            </a:r>
            <a:r>
              <a:rPr lang="en-US" sz="1400" dirty="0">
                <a:latin typeface="+mn-lt"/>
              </a:rPr>
              <a:t> R, </a:t>
            </a:r>
            <a:r>
              <a:rPr lang="en-US" sz="1400" dirty="0" err="1">
                <a:latin typeface="+mn-lt"/>
              </a:rPr>
              <a:t>Kumiega</a:t>
            </a:r>
            <a:r>
              <a:rPr lang="en-US" sz="1400" dirty="0">
                <a:latin typeface="+mn-lt"/>
              </a:rPr>
              <a:t> L, </a:t>
            </a:r>
            <a:r>
              <a:rPr lang="en-US" sz="1400" dirty="0" err="1">
                <a:latin typeface="+mn-lt"/>
              </a:rPr>
              <a:t>Petrou</a:t>
            </a:r>
            <a:r>
              <a:rPr lang="en-US" sz="1400" dirty="0">
                <a:latin typeface="+mn-lt"/>
              </a:rPr>
              <a:t> S (2001) </a:t>
            </a:r>
            <a:r>
              <a:rPr lang="en-US" sz="1400" dirty="0" err="1">
                <a:latin typeface="+mn-lt"/>
              </a:rPr>
              <a:t>Sustematic</a:t>
            </a:r>
            <a:r>
              <a:rPr lang="en-US" sz="1400" dirty="0">
                <a:latin typeface="+mn-lt"/>
              </a:rPr>
              <a:t> review of economic aspects of alternative modes of delivery. Br J </a:t>
            </a:r>
            <a:r>
              <a:rPr lang="en-US" sz="1400" dirty="0" err="1">
                <a:latin typeface="+mn-lt"/>
              </a:rPr>
              <a:t>Obstet</a:t>
            </a:r>
            <a:r>
              <a:rPr lang="en-US" sz="1400" dirty="0">
                <a:latin typeface="+mn-lt"/>
              </a:rPr>
              <a:t> &amp; </a:t>
            </a:r>
            <a:r>
              <a:rPr lang="en-US" sz="1400" dirty="0" err="1">
                <a:latin typeface="+mn-lt"/>
              </a:rPr>
              <a:t>Gynaecol</a:t>
            </a:r>
            <a:r>
              <a:rPr lang="en-US" sz="1400" dirty="0">
                <a:latin typeface="+mn-lt"/>
              </a:rPr>
              <a:t> 108: 149-57</a:t>
            </a:r>
          </a:p>
          <a:p>
            <a:r>
              <a:rPr lang="en-US" sz="1400" dirty="0">
                <a:latin typeface="+mn-lt"/>
              </a:rPr>
              <a:t>[6] MacArthur C, Lewis M, Knox EG (1991) Health After Childbirth. HMSO: London.</a:t>
            </a:r>
          </a:p>
        </p:txBody>
      </p:sp>
    </p:spTree>
    <p:extLst>
      <p:ext uri="{BB962C8B-B14F-4D97-AF65-F5344CB8AC3E}">
        <p14:creationId xmlns:p14="http://schemas.microsoft.com/office/powerpoint/2010/main" val="315719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Φροντίδα της γυναίκας του παιδιού και προτεραιότητες για την  </a:t>
            </a:r>
            <a:r>
              <a:rPr lang="el-GR" dirty="0" smtClean="0"/>
              <a:t>υγεία </a:t>
            </a:r>
            <a:r>
              <a:rPr lang="el-GR" sz="3200" b="0" dirty="0" smtClean="0"/>
              <a:t>(1 από 2) </a:t>
            </a:r>
            <a:endParaRPr lang="el-GR" sz="3200" b="0" dirty="0"/>
          </a:p>
        </p:txBody>
      </p:sp>
      <p:sp>
        <p:nvSpPr>
          <p:cNvPr id="3" name="Θέση περιεχομένου 2"/>
          <p:cNvSpPr>
            <a:spLocks noGrp="1"/>
          </p:cNvSpPr>
          <p:nvPr>
            <p:ph idx="1"/>
          </p:nvPr>
        </p:nvSpPr>
        <p:spPr>
          <a:xfrm>
            <a:off x="457200" y="1268760"/>
            <a:ext cx="8229600" cy="2160240"/>
          </a:xfrm>
        </p:spPr>
        <p:txBody>
          <a:bodyPr>
            <a:normAutofit lnSpcReduction="10000"/>
          </a:bodyPr>
          <a:lstStyle/>
          <a:p>
            <a:pPr>
              <a:spcBef>
                <a:spcPts val="1200"/>
              </a:spcBef>
            </a:pPr>
            <a:r>
              <a:rPr lang="el-GR" dirty="0"/>
              <a:t>Πρόληψη καρκίνου του τραχήλου της μήτρας και του μαστού (</a:t>
            </a:r>
            <a:r>
              <a:rPr lang="el-GR" dirty="0" err="1"/>
              <a:t>screening</a:t>
            </a:r>
            <a:r>
              <a:rPr lang="el-GR" dirty="0"/>
              <a:t> εξετάσεις, θηλασμός</a:t>
            </a:r>
            <a:r>
              <a:rPr lang="el-GR" dirty="0" smtClean="0"/>
              <a:t>)[1]</a:t>
            </a:r>
            <a:r>
              <a:rPr lang="en-US" dirty="0" smtClean="0"/>
              <a:t>.</a:t>
            </a:r>
            <a:endParaRPr lang="el-GR" dirty="0"/>
          </a:p>
          <a:p>
            <a:pPr>
              <a:spcBef>
                <a:spcPts val="1200"/>
              </a:spcBef>
            </a:pPr>
            <a:r>
              <a:rPr lang="el-GR" dirty="0" smtClean="0"/>
              <a:t>Οικογενειακός Προγραμματισμός [2]</a:t>
            </a:r>
            <a:r>
              <a:rPr lang="en-US" dirty="0" smtClean="0"/>
              <a:t>.</a:t>
            </a:r>
            <a:endParaRPr lang="el-GR" dirty="0" smtClean="0"/>
          </a:p>
          <a:p>
            <a:pPr>
              <a:spcBef>
                <a:spcPts val="1200"/>
              </a:spcBef>
            </a:pPr>
            <a:r>
              <a:rPr lang="el-GR" dirty="0"/>
              <a:t>Ψυχική Υγεία  (επιλόχεια κατάθλιψη</a:t>
            </a:r>
            <a:r>
              <a:rPr lang="el-GR" dirty="0" smtClean="0"/>
              <a:t>) [3], [4], [5], [6], [7], [8], [9], [10]</a:t>
            </a:r>
            <a:r>
              <a:rPr lang="en-US" dirty="0" smtClean="0"/>
              <a:t>.</a:t>
            </a:r>
            <a:endParaRPr lang="el-GR" dirty="0"/>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5" name="Ορθογώνιο 4"/>
          <p:cNvSpPr/>
          <p:nvPr/>
        </p:nvSpPr>
        <p:spPr>
          <a:xfrm>
            <a:off x="179512" y="3292736"/>
            <a:ext cx="8878557" cy="3539430"/>
          </a:xfrm>
          <a:prstGeom prst="rect">
            <a:avLst/>
          </a:prstGeom>
        </p:spPr>
        <p:txBody>
          <a:bodyPr wrap="square">
            <a:spAutoFit/>
          </a:bodyPr>
          <a:lstStyle/>
          <a:p>
            <a:r>
              <a:rPr lang="el-GR" sz="1400" dirty="0" smtClean="0">
                <a:latin typeface="+mn-lt"/>
              </a:rPr>
              <a:t>[1]</a:t>
            </a:r>
            <a:r>
              <a:rPr lang="en-US" sz="1400" dirty="0" err="1" smtClean="0">
                <a:latin typeface="+mn-lt"/>
              </a:rPr>
              <a:t>Heinig</a:t>
            </a:r>
            <a:r>
              <a:rPr lang="en-US" sz="1400" dirty="0" smtClean="0">
                <a:latin typeface="+mn-lt"/>
              </a:rPr>
              <a:t> </a:t>
            </a:r>
            <a:r>
              <a:rPr lang="en-US" sz="1400" dirty="0">
                <a:latin typeface="+mn-lt"/>
              </a:rPr>
              <a:t>MJ, Dewey KG (1997) Health effects of breastfeeding for mothers: a critical review. Nutrition Research Reviews 10: 35-56</a:t>
            </a:r>
            <a:r>
              <a:rPr lang="en-US" sz="1400" dirty="0" smtClean="0">
                <a:latin typeface="+mn-lt"/>
              </a:rPr>
              <a:t>.</a:t>
            </a:r>
            <a:endParaRPr lang="el-GR" sz="1400" dirty="0" smtClean="0">
              <a:latin typeface="+mn-lt"/>
            </a:endParaRPr>
          </a:p>
          <a:p>
            <a:r>
              <a:rPr lang="el-GR" sz="1400" dirty="0" smtClean="0">
                <a:latin typeface="+mn-lt"/>
              </a:rPr>
              <a:t>[2]</a:t>
            </a:r>
            <a:r>
              <a:rPr lang="en-US" sz="1400" dirty="0">
                <a:latin typeface="+mn-lt"/>
              </a:rPr>
              <a:t> Department of Health (1999) Our Healthier Nation</a:t>
            </a:r>
            <a:r>
              <a:rPr lang="en-US" sz="1400" dirty="0" smtClean="0">
                <a:latin typeface="+mn-lt"/>
              </a:rPr>
              <a:t>.</a:t>
            </a:r>
            <a:endParaRPr lang="el-GR" sz="1400" dirty="0" smtClean="0">
              <a:latin typeface="+mn-lt"/>
            </a:endParaRPr>
          </a:p>
          <a:p>
            <a:r>
              <a:rPr lang="el-GR" sz="1400" dirty="0" smtClean="0">
                <a:latin typeface="+mn-lt"/>
              </a:rPr>
              <a:t>[3] </a:t>
            </a:r>
            <a:r>
              <a:rPr lang="en-US" sz="1400" dirty="0">
                <a:latin typeface="+mn-lt"/>
              </a:rPr>
              <a:t>O’Hara MW, Swain AM, (1996) Rates and risks of postpartum depression: a meta-analysis. International Review of Psychiatry 8: 37-54.</a:t>
            </a:r>
          </a:p>
          <a:p>
            <a:r>
              <a:rPr lang="el-GR" sz="1400" dirty="0" smtClean="0">
                <a:latin typeface="+mn-lt"/>
              </a:rPr>
              <a:t>[4]</a:t>
            </a:r>
            <a:r>
              <a:rPr lang="en-US" sz="1400" dirty="0" err="1" smtClean="0">
                <a:latin typeface="+mn-lt"/>
              </a:rPr>
              <a:t>McGorry</a:t>
            </a:r>
            <a:r>
              <a:rPr lang="en-US" sz="1400" dirty="0" smtClean="0">
                <a:latin typeface="+mn-lt"/>
              </a:rPr>
              <a:t> </a:t>
            </a:r>
            <a:r>
              <a:rPr lang="en-US" sz="1400" dirty="0">
                <a:latin typeface="+mn-lt"/>
              </a:rPr>
              <a:t>P, Connell S, (1990) The role of obstetric factors in postpartum depression. Journal of Reproductive and Infant Psychology 11:215-219.</a:t>
            </a:r>
          </a:p>
          <a:p>
            <a:r>
              <a:rPr lang="el-GR" sz="1400" dirty="0" smtClean="0">
                <a:latin typeface="+mn-lt"/>
              </a:rPr>
              <a:t>[5]</a:t>
            </a:r>
            <a:r>
              <a:rPr lang="en-US" sz="1400" dirty="0" err="1" smtClean="0">
                <a:latin typeface="+mn-lt"/>
              </a:rPr>
              <a:t>Kitzinger</a:t>
            </a:r>
            <a:r>
              <a:rPr lang="en-US" sz="1400" dirty="0" smtClean="0">
                <a:latin typeface="+mn-lt"/>
              </a:rPr>
              <a:t> </a:t>
            </a:r>
            <a:r>
              <a:rPr lang="en-US" sz="1400" dirty="0">
                <a:latin typeface="+mn-lt"/>
              </a:rPr>
              <a:t>J, Recalling the pain, Nursing Times </a:t>
            </a:r>
            <a:r>
              <a:rPr lang="en-US" sz="1400" dirty="0" err="1">
                <a:latin typeface="+mn-lt"/>
              </a:rPr>
              <a:t>vol</a:t>
            </a:r>
            <a:r>
              <a:rPr lang="en-US" sz="1400" dirty="0">
                <a:latin typeface="+mn-lt"/>
              </a:rPr>
              <a:t> 86,1990 pp38-40</a:t>
            </a:r>
          </a:p>
          <a:p>
            <a:r>
              <a:rPr lang="en-US" sz="1400" dirty="0">
                <a:latin typeface="+mn-lt"/>
              </a:rPr>
              <a:t> </a:t>
            </a:r>
            <a:r>
              <a:rPr lang="el-GR" sz="1400" dirty="0" smtClean="0">
                <a:latin typeface="+mn-lt"/>
              </a:rPr>
              <a:t>[6]</a:t>
            </a:r>
            <a:r>
              <a:rPr lang="en-US" sz="1400" dirty="0" err="1" smtClean="0">
                <a:latin typeface="+mn-lt"/>
              </a:rPr>
              <a:t>Kitzinger</a:t>
            </a:r>
            <a:r>
              <a:rPr lang="en-US" sz="1400" dirty="0" smtClean="0">
                <a:latin typeface="+mn-lt"/>
              </a:rPr>
              <a:t> </a:t>
            </a:r>
            <a:r>
              <a:rPr lang="en-US" sz="1400" dirty="0">
                <a:latin typeface="+mn-lt"/>
              </a:rPr>
              <a:t>S, Birth and Violence against Women: generating hypotheses from women’s accounts of unhappiness after childbirth in Roberts, H.</a:t>
            </a:r>
          </a:p>
          <a:p>
            <a:r>
              <a:rPr lang="el-GR" sz="1400" dirty="0" smtClean="0">
                <a:latin typeface="+mn-lt"/>
              </a:rPr>
              <a:t>[7]</a:t>
            </a:r>
            <a:r>
              <a:rPr lang="en-US" sz="1400" dirty="0" smtClean="0">
                <a:latin typeface="+mn-lt"/>
              </a:rPr>
              <a:t>Women’s </a:t>
            </a:r>
            <a:r>
              <a:rPr lang="en-US" sz="1400" dirty="0">
                <a:latin typeface="+mn-lt"/>
              </a:rPr>
              <a:t>Health Matters, Routledge, 1992, London</a:t>
            </a:r>
          </a:p>
          <a:p>
            <a:r>
              <a:rPr lang="el-GR" sz="1400" dirty="0" smtClean="0">
                <a:latin typeface="+mn-lt"/>
              </a:rPr>
              <a:t>[8]</a:t>
            </a:r>
            <a:r>
              <a:rPr lang="en-US" sz="1400" dirty="0" err="1" smtClean="0">
                <a:latin typeface="+mn-lt"/>
              </a:rPr>
              <a:t>Goldbeck</a:t>
            </a:r>
            <a:r>
              <a:rPr lang="en-US" sz="1400" dirty="0" smtClean="0">
                <a:latin typeface="+mn-lt"/>
              </a:rPr>
              <a:t>-Wood </a:t>
            </a:r>
            <a:r>
              <a:rPr lang="en-US" sz="1400" dirty="0">
                <a:latin typeface="+mn-lt"/>
              </a:rPr>
              <a:t>S, Post-traumatic stress disorder may follow childbirth, BMJ </a:t>
            </a:r>
            <a:r>
              <a:rPr lang="en-US" sz="1400" dirty="0" err="1">
                <a:latin typeface="+mn-lt"/>
              </a:rPr>
              <a:t>vol</a:t>
            </a:r>
            <a:r>
              <a:rPr lang="en-US" sz="1400" dirty="0">
                <a:latin typeface="+mn-lt"/>
              </a:rPr>
              <a:t> 313,1996,p 774</a:t>
            </a:r>
          </a:p>
          <a:p>
            <a:r>
              <a:rPr lang="el-GR" sz="1400" dirty="0" smtClean="0">
                <a:latin typeface="+mn-lt"/>
              </a:rPr>
              <a:t>[9]</a:t>
            </a:r>
            <a:r>
              <a:rPr lang="en-US" sz="1400" dirty="0" err="1" smtClean="0">
                <a:latin typeface="+mn-lt"/>
              </a:rPr>
              <a:t>Mezey</a:t>
            </a:r>
            <a:r>
              <a:rPr lang="en-US" sz="1400" dirty="0">
                <a:latin typeface="+mn-lt"/>
              </a:rPr>
              <a:t>, Robbins I, Usefulness and validity of post-traumatic stress disorder as a psychiatric category, BMJ </a:t>
            </a:r>
            <a:r>
              <a:rPr lang="en-US" sz="1400" dirty="0" err="1">
                <a:latin typeface="+mn-lt"/>
              </a:rPr>
              <a:t>vol</a:t>
            </a:r>
            <a:r>
              <a:rPr lang="en-US" sz="1400" dirty="0">
                <a:latin typeface="+mn-lt"/>
              </a:rPr>
              <a:t> 323, 2001 pp 561- 563</a:t>
            </a:r>
          </a:p>
          <a:p>
            <a:r>
              <a:rPr lang="el-GR" sz="1400" dirty="0" smtClean="0">
                <a:latin typeface="+mn-lt"/>
              </a:rPr>
              <a:t>[10]</a:t>
            </a:r>
            <a:r>
              <a:rPr lang="en-US" sz="1400" dirty="0" err="1" smtClean="0">
                <a:latin typeface="+mn-lt"/>
              </a:rPr>
              <a:t>Kitzinger</a:t>
            </a:r>
            <a:r>
              <a:rPr lang="en-US" sz="1400" dirty="0" smtClean="0">
                <a:latin typeface="+mn-lt"/>
              </a:rPr>
              <a:t> </a:t>
            </a:r>
            <a:r>
              <a:rPr lang="en-US" sz="1400" dirty="0">
                <a:latin typeface="+mn-lt"/>
              </a:rPr>
              <a:t>S, Becoming a Mother, Midwifery Digest, MIDIRS, </a:t>
            </a:r>
            <a:r>
              <a:rPr lang="en-US" sz="1400" dirty="0" err="1">
                <a:latin typeface="+mn-lt"/>
              </a:rPr>
              <a:t>vol</a:t>
            </a:r>
            <a:r>
              <a:rPr lang="en-US" sz="1400" dirty="0">
                <a:latin typeface="+mn-lt"/>
              </a:rPr>
              <a:t> 11. 4. 2001,Bristol</a:t>
            </a:r>
          </a:p>
          <a:p>
            <a:endParaRPr lang="en-US" sz="1400" dirty="0">
              <a:latin typeface="+mn-lt"/>
            </a:endParaRPr>
          </a:p>
        </p:txBody>
      </p:sp>
    </p:spTree>
    <p:extLst>
      <p:ext uri="{BB962C8B-B14F-4D97-AF65-F5344CB8AC3E}">
        <p14:creationId xmlns:p14="http://schemas.microsoft.com/office/powerpoint/2010/main" val="2522051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Φροντίδα της γυναίκας του παιδιού και προτεραιότητες για την  υγεία </a:t>
            </a:r>
            <a:r>
              <a:rPr lang="el-GR" sz="3600" b="0" dirty="0" smtClean="0"/>
              <a:t>(2 </a:t>
            </a:r>
            <a:r>
              <a:rPr lang="el-GR" sz="3600" b="0" dirty="0"/>
              <a:t>από 2) </a:t>
            </a:r>
            <a:endParaRPr lang="el-GR" sz="3600" dirty="0"/>
          </a:p>
        </p:txBody>
      </p:sp>
      <p:sp>
        <p:nvSpPr>
          <p:cNvPr id="3" name="Θέση περιεχομένου 2"/>
          <p:cNvSpPr>
            <a:spLocks noGrp="1"/>
          </p:cNvSpPr>
          <p:nvPr>
            <p:ph idx="1"/>
          </p:nvPr>
        </p:nvSpPr>
        <p:spPr>
          <a:xfrm>
            <a:off x="457200" y="1268760"/>
            <a:ext cx="8363272" cy="2808312"/>
          </a:xfrm>
        </p:spPr>
        <p:txBody>
          <a:bodyPr>
            <a:normAutofit/>
          </a:bodyPr>
          <a:lstStyle/>
          <a:p>
            <a:pPr>
              <a:spcBef>
                <a:spcPts val="1800"/>
              </a:spcBef>
            </a:pPr>
            <a:r>
              <a:rPr lang="el-GR" dirty="0"/>
              <a:t>Καρδιαγγειακές Παθήσεις  (πρόληψη με τον θηλασμό</a:t>
            </a:r>
            <a:r>
              <a:rPr lang="el-GR" dirty="0" smtClean="0"/>
              <a:t>), [1],[2]</a:t>
            </a:r>
            <a:r>
              <a:rPr lang="en-US" dirty="0" smtClean="0"/>
              <a:t>.</a:t>
            </a:r>
            <a:endParaRPr lang="el-GR" dirty="0" smtClean="0"/>
          </a:p>
          <a:p>
            <a:pPr>
              <a:spcBef>
                <a:spcPts val="1800"/>
              </a:spcBef>
            </a:pPr>
            <a:r>
              <a:rPr lang="el-GR" dirty="0"/>
              <a:t>Ατυχήματα στο χώρο του σπιτιού (προετοιμασία για </a:t>
            </a:r>
            <a:r>
              <a:rPr lang="el-GR" dirty="0" err="1"/>
              <a:t>γονεϊκότητα</a:t>
            </a:r>
            <a:r>
              <a:rPr lang="el-GR" dirty="0" smtClean="0"/>
              <a:t>), [3]</a:t>
            </a:r>
          </a:p>
          <a:p>
            <a:pPr>
              <a:spcBef>
                <a:spcPts val="1800"/>
              </a:spcBef>
            </a:pPr>
            <a:r>
              <a:rPr lang="el-GR" dirty="0"/>
              <a:t>Οικογενειακή  βία (κύηση</a:t>
            </a:r>
            <a:r>
              <a:rPr lang="el-GR" dirty="0" smtClean="0"/>
              <a:t>), [4], [5], [6]</a:t>
            </a:r>
            <a:r>
              <a:rPr lang="en-US" dirty="0" smtClean="0"/>
              <a:t>.</a:t>
            </a:r>
            <a:endParaRPr lang="el-GR" dirty="0" smtClean="0"/>
          </a:p>
          <a:p>
            <a:pPr>
              <a:spcBef>
                <a:spcPts val="1800"/>
              </a:spcBef>
            </a:pPr>
            <a:r>
              <a:rPr lang="el-GR" dirty="0"/>
              <a:t>Κάπνισμα (κύηση</a:t>
            </a:r>
            <a:r>
              <a:rPr lang="el-GR" dirty="0" smtClean="0"/>
              <a:t>). [7], [8]</a:t>
            </a:r>
            <a:r>
              <a:rPr lang="en-US" dirty="0" smtClean="0"/>
              <a:t>.</a:t>
            </a:r>
            <a:endParaRPr lang="el-GR" dirty="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5" name="Ορθογώνιο 4"/>
          <p:cNvSpPr/>
          <p:nvPr/>
        </p:nvSpPr>
        <p:spPr>
          <a:xfrm>
            <a:off x="63558" y="4005064"/>
            <a:ext cx="9016883" cy="2462213"/>
          </a:xfrm>
          <a:prstGeom prst="rect">
            <a:avLst/>
          </a:prstGeom>
        </p:spPr>
        <p:txBody>
          <a:bodyPr wrap="square">
            <a:spAutoFit/>
          </a:bodyPr>
          <a:lstStyle/>
          <a:p>
            <a:r>
              <a:rPr lang="el-GR" sz="1400" dirty="0" smtClean="0">
                <a:latin typeface="+mn-lt"/>
              </a:rPr>
              <a:t>[1] </a:t>
            </a:r>
            <a:r>
              <a:rPr lang="en-US" sz="1400" dirty="0" smtClean="0">
                <a:latin typeface="+mn-lt"/>
              </a:rPr>
              <a:t>Department </a:t>
            </a:r>
            <a:r>
              <a:rPr lang="en-US" sz="1400" dirty="0">
                <a:latin typeface="+mn-lt"/>
              </a:rPr>
              <a:t>of Health (1999) Our Healthier Nation.</a:t>
            </a:r>
          </a:p>
          <a:p>
            <a:r>
              <a:rPr lang="el-GR" sz="1400" dirty="0" smtClean="0">
                <a:latin typeface="+mn-lt"/>
              </a:rPr>
              <a:t>[2] </a:t>
            </a:r>
            <a:r>
              <a:rPr lang="en-US" sz="1400" dirty="0" smtClean="0">
                <a:latin typeface="+mn-lt"/>
              </a:rPr>
              <a:t>Wilson </a:t>
            </a:r>
            <a:r>
              <a:rPr lang="en-US" sz="1400" dirty="0">
                <a:latin typeface="+mn-lt"/>
              </a:rPr>
              <a:t>AC, Forsyth JS, Greene SA, Irvine L, </a:t>
            </a:r>
            <a:r>
              <a:rPr lang="en-US" sz="1400" dirty="0" err="1">
                <a:latin typeface="+mn-lt"/>
              </a:rPr>
              <a:t>Hau</a:t>
            </a:r>
            <a:r>
              <a:rPr lang="en-US" sz="1400" dirty="0">
                <a:latin typeface="+mn-lt"/>
              </a:rPr>
              <a:t> C, Howie P, Relation of infant diet to childhood health: seven year follow up of cohort of children in Dundee infant feeding study. BMJ 1998, 316; </a:t>
            </a:r>
            <a:r>
              <a:rPr lang="en-US" sz="1400" dirty="0" smtClean="0">
                <a:latin typeface="+mn-lt"/>
              </a:rPr>
              <a:t>21-25</a:t>
            </a:r>
            <a:endParaRPr lang="el-GR" sz="1400" dirty="0" smtClean="0">
              <a:latin typeface="+mn-lt"/>
            </a:endParaRPr>
          </a:p>
          <a:p>
            <a:r>
              <a:rPr lang="el-GR" sz="1400" dirty="0" smtClean="0">
                <a:latin typeface="+mn-lt"/>
              </a:rPr>
              <a:t>[3] </a:t>
            </a:r>
            <a:r>
              <a:rPr lang="en-GB" sz="1400" dirty="0">
                <a:latin typeface="+mn-lt"/>
                <a:cs typeface="Candara"/>
              </a:rPr>
              <a:t>Department of Health (1999) Our Healthier Nation</a:t>
            </a:r>
            <a:r>
              <a:rPr lang="en-GB" sz="1400" dirty="0" smtClean="0">
                <a:latin typeface="+mn-lt"/>
                <a:cs typeface="Candara"/>
              </a:rPr>
              <a:t>.</a:t>
            </a:r>
            <a:endParaRPr lang="el-GR" sz="1400" dirty="0" smtClean="0">
              <a:latin typeface="+mn-lt"/>
              <a:cs typeface="Candara"/>
            </a:endParaRPr>
          </a:p>
          <a:p>
            <a:r>
              <a:rPr lang="el-GR" sz="1400" dirty="0" smtClean="0">
                <a:latin typeface="+mn-lt"/>
                <a:cs typeface="Candara"/>
              </a:rPr>
              <a:t>[4] </a:t>
            </a:r>
            <a:r>
              <a:rPr lang="en-US" sz="1400" dirty="0">
                <a:latin typeface="+mn-lt"/>
                <a:cs typeface="Candara"/>
              </a:rPr>
              <a:t>Cabinet Office, Home Office (1999) Living Without Fear: an integrated approach to tackling violence against women.</a:t>
            </a:r>
          </a:p>
          <a:p>
            <a:r>
              <a:rPr lang="el-GR" sz="1400" dirty="0" smtClean="0">
                <a:latin typeface="+mn-lt"/>
                <a:cs typeface="Candara"/>
              </a:rPr>
              <a:t>[5] </a:t>
            </a:r>
            <a:r>
              <a:rPr lang="en-US" sz="1400" dirty="0" err="1">
                <a:latin typeface="+mn-lt"/>
                <a:cs typeface="Candara"/>
              </a:rPr>
              <a:t>Mezey</a:t>
            </a:r>
            <a:r>
              <a:rPr lang="en-US" sz="1400" dirty="0">
                <a:latin typeface="+mn-lt"/>
                <a:cs typeface="Candara"/>
              </a:rPr>
              <a:t> GC (1997) Domestic violence in pregnancy, Chapter 21 in </a:t>
            </a:r>
            <a:r>
              <a:rPr lang="en-US" sz="1400" dirty="0" err="1">
                <a:latin typeface="+mn-lt"/>
                <a:cs typeface="Candara"/>
              </a:rPr>
              <a:t>Bewley</a:t>
            </a:r>
            <a:r>
              <a:rPr lang="en-US" sz="1400" dirty="0">
                <a:latin typeface="+mn-lt"/>
                <a:cs typeface="Candara"/>
              </a:rPr>
              <a:t> S. Friend J. </a:t>
            </a:r>
            <a:r>
              <a:rPr lang="en-US" sz="1400" dirty="0" err="1">
                <a:latin typeface="+mn-lt"/>
                <a:cs typeface="Candara"/>
              </a:rPr>
              <a:t>Mezey</a:t>
            </a:r>
            <a:r>
              <a:rPr lang="en-US" sz="1400" dirty="0">
                <a:latin typeface="+mn-lt"/>
                <a:cs typeface="Candara"/>
              </a:rPr>
              <a:t> G. eds. Violence Against Women. London: RCOG</a:t>
            </a:r>
            <a:r>
              <a:rPr lang="en-US" sz="1400" dirty="0" smtClean="0">
                <a:latin typeface="+mn-lt"/>
                <a:cs typeface="Candara"/>
              </a:rPr>
              <a:t>.</a:t>
            </a:r>
            <a:endParaRPr lang="el-GR" sz="1400" dirty="0" smtClean="0">
              <a:latin typeface="+mn-lt"/>
              <a:cs typeface="Candara"/>
            </a:endParaRPr>
          </a:p>
          <a:p>
            <a:r>
              <a:rPr lang="el-GR" sz="1400" dirty="0" smtClean="0">
                <a:latin typeface="+mn-lt"/>
                <a:cs typeface="Candara"/>
              </a:rPr>
              <a:t>[6] </a:t>
            </a:r>
            <a:r>
              <a:rPr lang="en-US" sz="1400" dirty="0">
                <a:latin typeface="+mn-lt"/>
                <a:cs typeface="Candara"/>
              </a:rPr>
              <a:t>Department of Health (2000) Domestic Violence: a resource manual for health care professionals. London: Department of Health</a:t>
            </a:r>
            <a:r>
              <a:rPr lang="en-US" sz="1400" dirty="0" smtClean="0">
                <a:latin typeface="+mn-lt"/>
                <a:cs typeface="Candara"/>
              </a:rPr>
              <a:t>.</a:t>
            </a:r>
            <a:endParaRPr lang="el-GR" sz="1400" dirty="0" smtClean="0">
              <a:latin typeface="+mn-lt"/>
              <a:cs typeface="Candara"/>
            </a:endParaRPr>
          </a:p>
          <a:p>
            <a:r>
              <a:rPr lang="el-GR" sz="1400" dirty="0" smtClean="0">
                <a:latin typeface="+mn-lt"/>
                <a:cs typeface="Candara"/>
              </a:rPr>
              <a:t>[7] </a:t>
            </a:r>
            <a:r>
              <a:rPr lang="en-US" sz="1400" dirty="0">
                <a:latin typeface="+mn-lt"/>
                <a:cs typeface="Candara"/>
              </a:rPr>
              <a:t>Foster K, </a:t>
            </a:r>
            <a:r>
              <a:rPr lang="en-US" sz="1400" dirty="0" err="1">
                <a:latin typeface="+mn-lt"/>
                <a:cs typeface="Candara"/>
              </a:rPr>
              <a:t>Lader</a:t>
            </a:r>
            <a:r>
              <a:rPr lang="en-US" sz="1400" dirty="0">
                <a:latin typeface="+mn-lt"/>
                <a:cs typeface="Candara"/>
              </a:rPr>
              <a:t> D, </a:t>
            </a:r>
            <a:r>
              <a:rPr lang="en-US" sz="1400" dirty="0" err="1">
                <a:latin typeface="+mn-lt"/>
                <a:cs typeface="Candara"/>
              </a:rPr>
              <a:t>Cheesborough</a:t>
            </a:r>
            <a:r>
              <a:rPr lang="en-US" sz="1400" dirty="0">
                <a:latin typeface="+mn-lt"/>
                <a:cs typeface="Candara"/>
              </a:rPr>
              <a:t> S (1997) Infant Feeding Survey 1995. London: TSO.</a:t>
            </a:r>
          </a:p>
          <a:p>
            <a:r>
              <a:rPr lang="el-GR" sz="1400" dirty="0" smtClean="0">
                <a:latin typeface="+mn-lt"/>
                <a:cs typeface="Candara"/>
              </a:rPr>
              <a:t>[8] </a:t>
            </a:r>
            <a:r>
              <a:rPr lang="en-US" sz="1400" dirty="0">
                <a:latin typeface="+mn-lt"/>
                <a:cs typeface="Candara"/>
              </a:rPr>
              <a:t>Health Education Authority (1994) Smoking and pregnancy: guidance for purchasers and providers. London: HEA</a:t>
            </a:r>
            <a:r>
              <a:rPr lang="en-US" sz="1400" dirty="0" smtClean="0">
                <a:latin typeface="+mn-lt"/>
                <a:cs typeface="Candara"/>
              </a:rPr>
              <a:t>.</a:t>
            </a:r>
            <a:endParaRPr lang="en-US" sz="1400" dirty="0">
              <a:latin typeface="+mn-lt"/>
              <a:cs typeface="Candara"/>
            </a:endParaRPr>
          </a:p>
        </p:txBody>
      </p:sp>
    </p:spTree>
    <p:extLst>
      <p:ext uri="{BB962C8B-B14F-4D97-AF65-F5344CB8AC3E}">
        <p14:creationId xmlns:p14="http://schemas.microsoft.com/office/powerpoint/2010/main" val="107236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Δείκτες </a:t>
            </a:r>
            <a:r>
              <a:rPr lang="el-GR" dirty="0" smtClean="0"/>
              <a:t>ποιότητας</a:t>
            </a:r>
            <a:endParaRPr lang="el-GR" dirty="0"/>
          </a:p>
        </p:txBody>
      </p:sp>
      <p:sp>
        <p:nvSpPr>
          <p:cNvPr id="3" name="Θέση περιεχομένου 2"/>
          <p:cNvSpPr>
            <a:spLocks noGrp="1"/>
          </p:cNvSpPr>
          <p:nvPr>
            <p:ph idx="1"/>
          </p:nvPr>
        </p:nvSpPr>
        <p:spPr>
          <a:xfrm>
            <a:off x="457200" y="1196751"/>
            <a:ext cx="8229600" cy="5524723"/>
          </a:xfrm>
        </p:spPr>
        <p:txBody>
          <a:bodyPr>
            <a:normAutofit lnSpcReduction="10000"/>
          </a:bodyPr>
          <a:lstStyle/>
          <a:p>
            <a:pPr marL="0" indent="0">
              <a:spcAft>
                <a:spcPts val="600"/>
              </a:spcAft>
              <a:buNone/>
            </a:pPr>
            <a:r>
              <a:rPr lang="el-GR" dirty="0"/>
              <a:t>Δείκτες ποιότητας για την αξιολόγηση των υπηρεσιών υγείας για την γυναίκα και το </a:t>
            </a:r>
            <a:r>
              <a:rPr lang="el-GR" dirty="0" smtClean="0"/>
              <a:t>παιδί </a:t>
            </a:r>
            <a:r>
              <a:rPr lang="el-GR" dirty="0"/>
              <a:t>στην </a:t>
            </a:r>
            <a:r>
              <a:rPr lang="el-GR" dirty="0" smtClean="0"/>
              <a:t>ΠΦΥ</a:t>
            </a:r>
            <a:r>
              <a:rPr lang="en-US" dirty="0" smtClean="0"/>
              <a:t>: </a:t>
            </a:r>
            <a:endParaRPr lang="el-GR" dirty="0" smtClean="0"/>
          </a:p>
          <a:p>
            <a:pPr>
              <a:spcBef>
                <a:spcPts val="1200"/>
              </a:spcBef>
            </a:pPr>
            <a:r>
              <a:rPr lang="el-GR" b="1" dirty="0"/>
              <a:t>Δημόσια Υγεία </a:t>
            </a:r>
            <a:r>
              <a:rPr lang="el-GR" dirty="0"/>
              <a:t>(Δείκτες νοσηρότητας π.χ. καρκίνου τραχήλου της μήτρας και καρκίνου μαστού, Δείκτης θηλασμού).</a:t>
            </a:r>
          </a:p>
          <a:p>
            <a:pPr>
              <a:spcBef>
                <a:spcPts val="1200"/>
              </a:spcBef>
            </a:pPr>
            <a:r>
              <a:rPr lang="el-GR" b="1" dirty="0"/>
              <a:t>Συνεργασίες</a:t>
            </a:r>
            <a:r>
              <a:rPr lang="el-GR" dirty="0"/>
              <a:t> (Οριζόντια Διασύνδεση- </a:t>
            </a:r>
            <a:r>
              <a:rPr lang="el-GR" dirty="0" err="1"/>
              <a:t>Holistic</a:t>
            </a:r>
            <a:r>
              <a:rPr lang="el-GR" dirty="0"/>
              <a:t> </a:t>
            </a:r>
            <a:r>
              <a:rPr lang="el-GR" dirty="0" err="1"/>
              <a:t>Modelling</a:t>
            </a:r>
            <a:r>
              <a:rPr lang="el-GR" dirty="0"/>
              <a:t>).</a:t>
            </a:r>
          </a:p>
          <a:p>
            <a:pPr>
              <a:spcBef>
                <a:spcPts val="1200"/>
              </a:spcBef>
            </a:pPr>
            <a:r>
              <a:rPr lang="el-GR" b="1" dirty="0"/>
              <a:t>Συνέχεια παρεμβάσεων </a:t>
            </a:r>
            <a:r>
              <a:rPr lang="el-GR" dirty="0"/>
              <a:t>(αξιολόγηση-επαναπροσδιορισμός).</a:t>
            </a:r>
          </a:p>
          <a:p>
            <a:pPr>
              <a:spcBef>
                <a:spcPts val="1200"/>
              </a:spcBef>
            </a:pPr>
            <a:r>
              <a:rPr lang="el-GR" b="1" dirty="0"/>
              <a:t>Τεκμηριωμένη Κλινική Πρακτική </a:t>
            </a:r>
            <a:r>
              <a:rPr lang="el-GR" dirty="0"/>
              <a:t>(συστηματική ανασκόπηση της βιβλιογραφίας, κατευθυντήριες οδηγίες, πρωτόκολλα δράσης, συνεχιζόμενη εκπαίδευση</a:t>
            </a:r>
            <a:r>
              <a:rPr lang="el-GR" dirty="0" smtClean="0"/>
              <a:t>).</a:t>
            </a:r>
            <a:endParaRPr lang="el-GR" dirty="0"/>
          </a:p>
          <a:p>
            <a:pPr>
              <a:spcBef>
                <a:spcPts val="1200"/>
              </a:spcBef>
            </a:pPr>
            <a:r>
              <a:rPr lang="el-GR" b="1" dirty="0"/>
              <a:t>Πρότυπες </a:t>
            </a:r>
            <a:r>
              <a:rPr lang="el-GR" b="1" dirty="0" smtClean="0"/>
              <a:t>Παρεμβάσεις.</a:t>
            </a:r>
            <a:endParaRPr lang="el-GR" b="1" dirty="0"/>
          </a:p>
          <a:p>
            <a:pPr>
              <a:spcBef>
                <a:spcPts val="1200"/>
              </a:spcBef>
            </a:pPr>
            <a:r>
              <a:rPr lang="el-GR" b="1" dirty="0"/>
              <a:t>Διοίκηση</a:t>
            </a:r>
            <a:r>
              <a:rPr lang="el-GR" dirty="0"/>
              <a:t> (καταχώρηση πληροφορίας, διαφήμιση</a:t>
            </a:r>
            <a:r>
              <a:rPr lang="el-GR" dirty="0" smtClean="0"/>
              <a:t>).</a:t>
            </a:r>
            <a:endParaRPr lang="el-GR" dirty="0"/>
          </a:p>
          <a:p>
            <a:pPr>
              <a:spcBef>
                <a:spcPts val="1200"/>
              </a:spcBef>
            </a:pPr>
            <a:r>
              <a:rPr lang="el-GR" b="1" dirty="0"/>
              <a:t>Επικοινωνία με την κοινότητα </a:t>
            </a:r>
            <a:r>
              <a:rPr lang="el-GR" dirty="0"/>
              <a:t>(Community </a:t>
            </a:r>
            <a:r>
              <a:rPr lang="el-GR" dirty="0" err="1"/>
              <a:t>Orientation</a:t>
            </a:r>
            <a:r>
              <a:rPr lang="el-GR" dirty="0"/>
              <a:t>).</a:t>
            </a:r>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cxnSp>
        <p:nvCxnSpPr>
          <p:cNvPr id="6" name="Straight Connector 5"/>
          <p:cNvCxnSpPr/>
          <p:nvPr/>
        </p:nvCxnSpPr>
        <p:spPr>
          <a:xfrm>
            <a:off x="539552" y="1960621"/>
            <a:ext cx="79928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864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n-US" dirty="0"/>
              <a:t>Health expenditure as share of GDP, OECD countries 2011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6" name="Picture 2" descr="C:\Users\alex\Desktop\ex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 y="1308619"/>
            <a:ext cx="9113838" cy="440055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3923928" y="2996952"/>
            <a:ext cx="288032" cy="216024"/>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4860032" y="3024000"/>
            <a:ext cx="288032" cy="216024"/>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Straight Arrow Connector 9"/>
          <p:cNvCxnSpPr/>
          <p:nvPr/>
        </p:nvCxnSpPr>
        <p:spPr>
          <a:xfrm>
            <a:off x="4095653" y="2864701"/>
            <a:ext cx="908395" cy="51927"/>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76509" y="5717663"/>
            <a:ext cx="5790982" cy="369332"/>
          </a:xfrm>
          <a:prstGeom prst="rect">
            <a:avLst/>
          </a:prstGeom>
        </p:spPr>
        <p:txBody>
          <a:bodyPr wrap="square">
            <a:spAutoFit/>
          </a:bodyPr>
          <a:lstStyle/>
          <a:p>
            <a:pPr algn="ctr"/>
            <a:r>
              <a:rPr lang="en-US" sz="1200" dirty="0">
                <a:latin typeface="+mn-lt"/>
                <a:hlinkClick r:id="rId4"/>
              </a:rPr>
              <a:t>OECD (2013), Health at a Glance 2013: OECD Indicators, OECD Publishing</a:t>
            </a:r>
            <a:r>
              <a:rPr lang="en-US" dirty="0" smtClean="0"/>
              <a:t>.</a:t>
            </a:r>
            <a:endParaRPr lang="en-US" dirty="0"/>
          </a:p>
        </p:txBody>
      </p:sp>
    </p:spTree>
    <p:extLst>
      <p:ext uri="{BB962C8B-B14F-4D97-AF65-F5344CB8AC3E}">
        <p14:creationId xmlns:p14="http://schemas.microsoft.com/office/powerpoint/2010/main" val="1749690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n-US" dirty="0"/>
              <a:t>Health expenditure per capita, public and private expenditure OECD countries 2011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6" name="Picture 2" descr="C:\Users\alex\Desktop\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5" y="1340768"/>
            <a:ext cx="9113838" cy="52959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339386" y="3645024"/>
            <a:ext cx="288032" cy="216024"/>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6282000" y="3978091"/>
            <a:ext cx="288032" cy="216024"/>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Straight Arrow Connector 8"/>
          <p:cNvCxnSpPr/>
          <p:nvPr/>
        </p:nvCxnSpPr>
        <p:spPr>
          <a:xfrm>
            <a:off x="4627418" y="3501008"/>
            <a:ext cx="1816790" cy="360040"/>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ular Callout 10"/>
          <p:cNvSpPr/>
          <p:nvPr/>
        </p:nvSpPr>
        <p:spPr>
          <a:xfrm>
            <a:off x="6426016" y="2636912"/>
            <a:ext cx="2106424" cy="576064"/>
          </a:xfrm>
          <a:prstGeom prst="wedgeRectCallout">
            <a:avLst>
              <a:gd name="adj1" fmla="val -41735"/>
              <a:gd name="adj2" fmla="val 179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2009-2001:</a:t>
            </a:r>
            <a:r>
              <a:rPr lang="el-GR" b="1" dirty="0" smtClean="0"/>
              <a:t> -11,1%</a:t>
            </a:r>
            <a:endParaRPr lang="el-GR" b="1" dirty="0"/>
          </a:p>
        </p:txBody>
      </p:sp>
      <p:sp>
        <p:nvSpPr>
          <p:cNvPr id="12" name="Rectangle 11"/>
          <p:cNvSpPr/>
          <p:nvPr/>
        </p:nvSpPr>
        <p:spPr>
          <a:xfrm>
            <a:off x="1731927" y="6488668"/>
            <a:ext cx="5790982" cy="369332"/>
          </a:xfrm>
          <a:prstGeom prst="rect">
            <a:avLst/>
          </a:prstGeom>
        </p:spPr>
        <p:txBody>
          <a:bodyPr wrap="square">
            <a:spAutoFit/>
          </a:bodyPr>
          <a:lstStyle/>
          <a:p>
            <a:pPr algn="ctr"/>
            <a:r>
              <a:rPr lang="en-US" sz="1200" dirty="0">
                <a:latin typeface="+mn-lt"/>
                <a:hlinkClick r:id="rId4"/>
              </a:rPr>
              <a:t>OECD (2013), Health at a Glance 2013: OECD Indicators, OECD Publishing</a:t>
            </a:r>
            <a:r>
              <a:rPr lang="en-US" dirty="0" smtClean="0"/>
              <a:t>.</a:t>
            </a:r>
            <a:endParaRPr lang="en-US" dirty="0"/>
          </a:p>
        </p:txBody>
      </p:sp>
    </p:spTree>
    <p:extLst>
      <p:ext uri="{BB962C8B-B14F-4D97-AF65-F5344CB8AC3E}">
        <p14:creationId xmlns:p14="http://schemas.microsoft.com/office/powerpoint/2010/main" val="2060494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n-US" sz="3200" dirty="0"/>
              <a:t>Average Growth by main function of public expenditure on health OECD countries, 2008-2011</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2053" name="Picture 5" descr="Average growth by main function of public expenditure on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702" y="1766934"/>
            <a:ext cx="5626596" cy="36910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509" y="5717663"/>
            <a:ext cx="5790982" cy="369332"/>
          </a:xfrm>
          <a:prstGeom prst="rect">
            <a:avLst/>
          </a:prstGeom>
        </p:spPr>
        <p:txBody>
          <a:bodyPr wrap="square">
            <a:spAutoFit/>
          </a:bodyPr>
          <a:lstStyle/>
          <a:p>
            <a:pPr algn="ctr"/>
            <a:r>
              <a:rPr lang="en-US" sz="1200" dirty="0">
                <a:latin typeface="+mn-lt"/>
                <a:hlinkClick r:id="rId4"/>
              </a:rPr>
              <a:t>OECD (2013), Health at a Glance 2013: OECD Indicators, OECD Publishing</a:t>
            </a:r>
            <a:r>
              <a:rPr lang="en-US" dirty="0" smtClean="0"/>
              <a:t>.</a:t>
            </a:r>
            <a:endParaRPr lang="en-US" dirty="0"/>
          </a:p>
        </p:txBody>
      </p:sp>
    </p:spTree>
    <p:extLst>
      <p:ext uri="{BB962C8B-B14F-4D97-AF65-F5344CB8AC3E}">
        <p14:creationId xmlns:p14="http://schemas.microsoft.com/office/powerpoint/2010/main" val="1419141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Average annual growth in health spending across OECD countries, 2008-2011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1028" name="Picture 4" descr="http://4.bp.blogspot.com/-HU4zEl1UFIM/UcwBrjFvTpI/AAAAAAAAPyA/afl8_etrMFY/s1600/image008-7698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28800"/>
            <a:ext cx="6115050" cy="3990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509" y="5717663"/>
            <a:ext cx="5790982" cy="369332"/>
          </a:xfrm>
          <a:prstGeom prst="rect">
            <a:avLst/>
          </a:prstGeom>
        </p:spPr>
        <p:txBody>
          <a:bodyPr wrap="square">
            <a:spAutoFit/>
          </a:bodyPr>
          <a:lstStyle/>
          <a:p>
            <a:pPr algn="ctr"/>
            <a:r>
              <a:rPr lang="en-US" sz="1200" dirty="0">
                <a:latin typeface="+mn-lt"/>
                <a:hlinkClick r:id="rId4"/>
              </a:rPr>
              <a:t>OECD (2013), Health at a Glance 2013: OECD Indicators, OECD Publishing</a:t>
            </a:r>
            <a:r>
              <a:rPr lang="en-US" dirty="0" smtClean="0"/>
              <a:t>.</a:t>
            </a:r>
            <a:endParaRPr lang="en-US" dirty="0"/>
          </a:p>
        </p:txBody>
      </p:sp>
    </p:spTree>
    <p:extLst>
      <p:ext uri="{BB962C8B-B14F-4D97-AF65-F5344CB8AC3E}">
        <p14:creationId xmlns:p14="http://schemas.microsoft.com/office/powerpoint/2010/main" val="484731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3" name="Elbow Connector 192"/>
          <p:cNvCxnSpPr>
            <a:stCxn id="65" idx="1"/>
            <a:endCxn id="76" idx="1"/>
          </p:cNvCxnSpPr>
          <p:nvPr/>
        </p:nvCxnSpPr>
        <p:spPr>
          <a:xfrm rot="10800000" flipH="1" flipV="1">
            <a:off x="3779912" y="3576210"/>
            <a:ext cx="80740" cy="1736885"/>
          </a:xfrm>
          <a:prstGeom prst="bentConnector3">
            <a:avLst>
              <a:gd name="adj1" fmla="val 1"/>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105" idx="1"/>
            <a:endCxn id="120" idx="1"/>
          </p:cNvCxnSpPr>
          <p:nvPr/>
        </p:nvCxnSpPr>
        <p:spPr>
          <a:xfrm rot="10800000" flipH="1" flipV="1">
            <a:off x="164710" y="3576211"/>
            <a:ext cx="158815" cy="2058929"/>
          </a:xfrm>
          <a:prstGeom prst="bentConnector3">
            <a:avLst>
              <a:gd name="adj1" fmla="val 1"/>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05" idx="1"/>
            <a:endCxn id="121" idx="1"/>
          </p:cNvCxnSpPr>
          <p:nvPr/>
        </p:nvCxnSpPr>
        <p:spPr>
          <a:xfrm rot="10800000" flipH="1" flipV="1">
            <a:off x="164710" y="3576211"/>
            <a:ext cx="158817" cy="2927845"/>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05" idx="1"/>
            <a:endCxn id="118" idx="1"/>
          </p:cNvCxnSpPr>
          <p:nvPr/>
        </p:nvCxnSpPr>
        <p:spPr>
          <a:xfrm rot="10800000" flipH="1" flipV="1">
            <a:off x="164710" y="3576211"/>
            <a:ext cx="172745" cy="1338121"/>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179512" y="116632"/>
            <a:ext cx="8712968" cy="908720"/>
          </a:xfrm>
        </p:spPr>
        <p:txBody>
          <a:bodyPr>
            <a:noAutofit/>
          </a:bodyPr>
          <a:lstStyle/>
          <a:p>
            <a:r>
              <a:rPr lang="el-GR" dirty="0"/>
              <a:t>Αποτύπωση Υφιστάμενης Κατάστασης</a:t>
            </a:r>
          </a:p>
        </p:txBody>
      </p:sp>
      <p:sp>
        <p:nvSpPr>
          <p:cNvPr id="4" name="Θέση αριθμού διαφάνειας 3"/>
          <p:cNvSpPr>
            <a:spLocks noGrp="1"/>
          </p:cNvSpPr>
          <p:nvPr>
            <p:ph type="sldNum" sz="quarter" idx="12"/>
          </p:nvPr>
        </p:nvSpPr>
        <p:spPr>
          <a:xfrm>
            <a:off x="6940838" y="6477635"/>
            <a:ext cx="2133600" cy="365125"/>
          </a:xfrm>
        </p:spPr>
        <p:txBody>
          <a:bodyPr/>
          <a:lstStyle/>
          <a:p>
            <a:pPr>
              <a:defRPr/>
            </a:pPr>
            <a:fld id="{7E55E3B3-0445-4CFC-BED8-763D4409E61F}" type="slidenum">
              <a:rPr lang="el-GR" smtClean="0">
                <a:latin typeface="Arial" panose="020B0604020202020204" pitchFamily="34" charset="0"/>
                <a:cs typeface="Arial" panose="020B0604020202020204" pitchFamily="34" charset="0"/>
              </a:rPr>
              <a:pPr>
                <a:defRPr/>
              </a:pPr>
              <a:t>17</a:t>
            </a:fld>
            <a:endParaRPr lang="el-GR" dirty="0">
              <a:latin typeface="Arial" panose="020B0604020202020204" pitchFamily="34" charset="0"/>
              <a:cs typeface="Arial" panose="020B0604020202020204" pitchFamily="34" charset="0"/>
            </a:endParaRPr>
          </a:p>
        </p:txBody>
      </p:sp>
      <p:sp>
        <p:nvSpPr>
          <p:cNvPr id="13" name="TextBox 12"/>
          <p:cNvSpPr txBox="1"/>
          <p:nvPr/>
        </p:nvSpPr>
        <p:spPr>
          <a:xfrm>
            <a:off x="3779912" y="1294856"/>
            <a:ext cx="1584176"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2400" b="1" dirty="0" smtClean="0"/>
              <a:t>ΠΦΥ</a:t>
            </a:r>
            <a:endParaRPr lang="el-GR" sz="2400" b="1" dirty="0"/>
          </a:p>
        </p:txBody>
      </p:sp>
      <p:sp>
        <p:nvSpPr>
          <p:cNvPr id="18" name="TextBox 17"/>
          <p:cNvSpPr txBox="1"/>
          <p:nvPr/>
        </p:nvSpPr>
        <p:spPr>
          <a:xfrm>
            <a:off x="5770865" y="930782"/>
            <a:ext cx="2556284"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000" dirty="0" smtClean="0"/>
              <a:t>ΟΤΑ </a:t>
            </a:r>
            <a:r>
              <a:rPr lang="el-GR" sz="2000" dirty="0" err="1" smtClean="0"/>
              <a:t>Α΄βαθμού</a:t>
            </a:r>
            <a:endParaRPr lang="el-GR" sz="2000" dirty="0"/>
          </a:p>
        </p:txBody>
      </p:sp>
      <p:sp>
        <p:nvSpPr>
          <p:cNvPr id="23" name="TextBox 22"/>
          <p:cNvSpPr txBox="1"/>
          <p:nvPr/>
        </p:nvSpPr>
        <p:spPr>
          <a:xfrm>
            <a:off x="5780117" y="1678415"/>
            <a:ext cx="1152128"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l-GR" sz="2000" dirty="0" smtClean="0"/>
              <a:t>ΜΚΟ</a:t>
            </a:r>
            <a:endParaRPr lang="el-GR" sz="2000" dirty="0"/>
          </a:p>
        </p:txBody>
      </p:sp>
      <p:sp>
        <p:nvSpPr>
          <p:cNvPr id="27" name="TextBox 26"/>
          <p:cNvSpPr txBox="1"/>
          <p:nvPr/>
        </p:nvSpPr>
        <p:spPr>
          <a:xfrm>
            <a:off x="7467024" y="2215175"/>
            <a:ext cx="1569471" cy="70788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000" dirty="0" smtClean="0"/>
              <a:t>Ιδιωτικός</a:t>
            </a:r>
          </a:p>
          <a:p>
            <a:pPr algn="ctr"/>
            <a:r>
              <a:rPr lang="el-GR" sz="2000" dirty="0" smtClean="0"/>
              <a:t>Τομέας</a:t>
            </a:r>
            <a:endParaRPr lang="el-GR" sz="2000" dirty="0"/>
          </a:p>
        </p:txBody>
      </p:sp>
      <p:sp>
        <p:nvSpPr>
          <p:cNvPr id="31" name="TextBox 30"/>
          <p:cNvSpPr txBox="1"/>
          <p:nvPr/>
        </p:nvSpPr>
        <p:spPr>
          <a:xfrm>
            <a:off x="7467023" y="3222268"/>
            <a:ext cx="1569472" cy="70788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000" dirty="0" smtClean="0"/>
              <a:t>Διαγνωστικά</a:t>
            </a:r>
          </a:p>
          <a:p>
            <a:pPr algn="ctr"/>
            <a:r>
              <a:rPr lang="el-GR" sz="2000" dirty="0" smtClean="0"/>
              <a:t>Κέντρα</a:t>
            </a:r>
            <a:endParaRPr lang="el-GR" sz="2000" dirty="0"/>
          </a:p>
        </p:txBody>
      </p:sp>
      <p:sp>
        <p:nvSpPr>
          <p:cNvPr id="33" name="TextBox 32"/>
          <p:cNvSpPr txBox="1"/>
          <p:nvPr/>
        </p:nvSpPr>
        <p:spPr>
          <a:xfrm>
            <a:off x="7467023" y="4165724"/>
            <a:ext cx="1569472" cy="70788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000" dirty="0" smtClean="0"/>
              <a:t>Ιδιωτικά Ιατρεία</a:t>
            </a:r>
            <a:endParaRPr lang="el-GR" sz="2000" dirty="0"/>
          </a:p>
        </p:txBody>
      </p:sp>
      <p:sp>
        <p:nvSpPr>
          <p:cNvPr id="58" name="TextBox 57"/>
          <p:cNvSpPr txBox="1"/>
          <p:nvPr/>
        </p:nvSpPr>
        <p:spPr>
          <a:xfrm>
            <a:off x="4550171" y="2369063"/>
            <a:ext cx="1584176"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2000" b="1" dirty="0" smtClean="0"/>
              <a:t>ΕΣΥ</a:t>
            </a:r>
            <a:endParaRPr lang="el-GR" sz="2000" b="1" dirty="0"/>
          </a:p>
        </p:txBody>
      </p:sp>
      <p:sp>
        <p:nvSpPr>
          <p:cNvPr id="65" name="TextBox 64"/>
          <p:cNvSpPr txBox="1"/>
          <p:nvPr/>
        </p:nvSpPr>
        <p:spPr>
          <a:xfrm>
            <a:off x="3779912" y="3222268"/>
            <a:ext cx="1466600"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2000" dirty="0" smtClean="0"/>
              <a:t>Κέντρα Υγείας</a:t>
            </a:r>
            <a:endParaRPr lang="el-GR" sz="2000" dirty="0"/>
          </a:p>
        </p:txBody>
      </p:sp>
      <p:sp>
        <p:nvSpPr>
          <p:cNvPr id="67" name="TextBox 66"/>
          <p:cNvSpPr txBox="1"/>
          <p:nvPr/>
        </p:nvSpPr>
        <p:spPr>
          <a:xfrm>
            <a:off x="5508104" y="3222268"/>
            <a:ext cx="1540903"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chor="b">
            <a:spAutoFit/>
          </a:bodyPr>
          <a:lstStyle/>
          <a:p>
            <a:pPr algn="ctr">
              <a:lnSpc>
                <a:spcPct val="200000"/>
              </a:lnSpc>
              <a:spcBef>
                <a:spcPts val="0"/>
              </a:spcBef>
              <a:spcAft>
                <a:spcPts val="0"/>
              </a:spcAft>
            </a:pPr>
            <a:r>
              <a:rPr lang="el-GR" sz="2000" dirty="0" smtClean="0"/>
              <a:t>Νοσοκομεία </a:t>
            </a:r>
            <a:endParaRPr lang="el-GR" sz="2000" dirty="0"/>
          </a:p>
        </p:txBody>
      </p:sp>
      <p:sp>
        <p:nvSpPr>
          <p:cNvPr id="72" name="TextBox 71"/>
          <p:cNvSpPr txBox="1"/>
          <p:nvPr/>
        </p:nvSpPr>
        <p:spPr>
          <a:xfrm>
            <a:off x="3860652" y="4184950"/>
            <a:ext cx="1379038"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1600" dirty="0" smtClean="0"/>
              <a:t>Περιφερειακά ιατρεία</a:t>
            </a:r>
            <a:endParaRPr lang="el-GR" sz="1600" dirty="0"/>
          </a:p>
        </p:txBody>
      </p:sp>
      <p:sp>
        <p:nvSpPr>
          <p:cNvPr id="76" name="TextBox 75"/>
          <p:cNvSpPr txBox="1"/>
          <p:nvPr/>
        </p:nvSpPr>
        <p:spPr>
          <a:xfrm>
            <a:off x="3860652" y="4959153"/>
            <a:ext cx="1379038"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2000" dirty="0" smtClean="0"/>
              <a:t>ΙΑΚ (πρώην ΠΙΚΠΑ)</a:t>
            </a:r>
            <a:endParaRPr lang="el-GR" sz="2000" dirty="0"/>
          </a:p>
        </p:txBody>
      </p:sp>
      <p:sp>
        <p:nvSpPr>
          <p:cNvPr id="82" name="TextBox 81"/>
          <p:cNvSpPr txBox="1"/>
          <p:nvPr/>
        </p:nvSpPr>
        <p:spPr>
          <a:xfrm>
            <a:off x="5652120" y="4165724"/>
            <a:ext cx="1396887" cy="87716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1700" dirty="0" smtClean="0"/>
              <a:t>Τμήμα επειγόντων περιστατικών</a:t>
            </a:r>
            <a:endParaRPr lang="el-GR" sz="1700" dirty="0"/>
          </a:p>
        </p:txBody>
      </p:sp>
      <p:sp>
        <p:nvSpPr>
          <p:cNvPr id="88" name="TextBox 87"/>
          <p:cNvSpPr txBox="1"/>
          <p:nvPr/>
        </p:nvSpPr>
        <p:spPr>
          <a:xfrm>
            <a:off x="5652119" y="5232315"/>
            <a:ext cx="1396887"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dirty="0" smtClean="0"/>
              <a:t>Τμήμα εξωτερικών ιατρείων</a:t>
            </a:r>
            <a:endParaRPr lang="el-GR" dirty="0"/>
          </a:p>
        </p:txBody>
      </p:sp>
      <p:sp>
        <p:nvSpPr>
          <p:cNvPr id="97" name="TextBox 96"/>
          <p:cNvSpPr txBox="1"/>
          <p:nvPr/>
        </p:nvSpPr>
        <p:spPr>
          <a:xfrm>
            <a:off x="1221979" y="2369063"/>
            <a:ext cx="1584176"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b="1" dirty="0" smtClean="0"/>
              <a:t>ΕΟΠΥΥ</a:t>
            </a:r>
            <a:endParaRPr lang="el-GR" sz="2000" b="1" dirty="0"/>
          </a:p>
        </p:txBody>
      </p:sp>
      <p:sp>
        <p:nvSpPr>
          <p:cNvPr id="105" name="TextBox 104"/>
          <p:cNvSpPr txBox="1"/>
          <p:nvPr/>
        </p:nvSpPr>
        <p:spPr>
          <a:xfrm>
            <a:off x="164711" y="3222269"/>
            <a:ext cx="1670985"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&gt;300 μονάδες υγείας</a:t>
            </a:r>
            <a:endParaRPr lang="el-GR" sz="2000" dirty="0"/>
          </a:p>
        </p:txBody>
      </p:sp>
      <p:sp>
        <p:nvSpPr>
          <p:cNvPr id="107" name="TextBox 106"/>
          <p:cNvSpPr txBox="1"/>
          <p:nvPr/>
        </p:nvSpPr>
        <p:spPr>
          <a:xfrm>
            <a:off x="2141587" y="3222269"/>
            <a:ext cx="1329461"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10.000 ιατροί</a:t>
            </a:r>
            <a:endParaRPr lang="el-GR" sz="2000" dirty="0"/>
          </a:p>
        </p:txBody>
      </p:sp>
      <p:sp>
        <p:nvSpPr>
          <p:cNvPr id="114" name="TextBox 113"/>
          <p:cNvSpPr txBox="1"/>
          <p:nvPr/>
        </p:nvSpPr>
        <p:spPr>
          <a:xfrm>
            <a:off x="337456" y="4184950"/>
            <a:ext cx="1504325"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ΝΜΥ</a:t>
            </a:r>
            <a:endParaRPr lang="el-GR" sz="2000" dirty="0"/>
          </a:p>
        </p:txBody>
      </p:sp>
      <p:sp>
        <p:nvSpPr>
          <p:cNvPr id="118" name="TextBox 117"/>
          <p:cNvSpPr txBox="1"/>
          <p:nvPr/>
        </p:nvSpPr>
        <p:spPr>
          <a:xfrm>
            <a:off x="337456" y="4714278"/>
            <a:ext cx="1504325"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ΤΜΥ</a:t>
            </a:r>
            <a:endParaRPr lang="el-GR" sz="2000" dirty="0"/>
          </a:p>
        </p:txBody>
      </p:sp>
      <p:sp>
        <p:nvSpPr>
          <p:cNvPr id="120" name="TextBox 119"/>
          <p:cNvSpPr txBox="1"/>
          <p:nvPr/>
        </p:nvSpPr>
        <p:spPr>
          <a:xfrm>
            <a:off x="323526" y="5281198"/>
            <a:ext cx="1518255"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Μάνας Παιδιού</a:t>
            </a:r>
            <a:endParaRPr lang="el-GR" sz="2000" dirty="0"/>
          </a:p>
        </p:txBody>
      </p:sp>
      <p:sp>
        <p:nvSpPr>
          <p:cNvPr id="121" name="TextBox 120"/>
          <p:cNvSpPr txBox="1"/>
          <p:nvPr/>
        </p:nvSpPr>
        <p:spPr>
          <a:xfrm>
            <a:off x="323528" y="6150114"/>
            <a:ext cx="1512166"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Άλλες υπηρεσίες</a:t>
            </a:r>
            <a:endParaRPr lang="el-GR" sz="2000" dirty="0"/>
          </a:p>
        </p:txBody>
      </p:sp>
      <p:sp>
        <p:nvSpPr>
          <p:cNvPr id="131" name="TextBox 130"/>
          <p:cNvSpPr txBox="1"/>
          <p:nvPr/>
        </p:nvSpPr>
        <p:spPr>
          <a:xfrm>
            <a:off x="2238458" y="4165724"/>
            <a:ext cx="1232589"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Μόνιμοι </a:t>
            </a:r>
            <a:endParaRPr lang="el-GR" sz="2000" dirty="0"/>
          </a:p>
        </p:txBody>
      </p:sp>
      <p:sp>
        <p:nvSpPr>
          <p:cNvPr id="133" name="TextBox 132"/>
          <p:cNvSpPr txBox="1"/>
          <p:nvPr/>
        </p:nvSpPr>
        <p:spPr>
          <a:xfrm>
            <a:off x="2238459" y="4739872"/>
            <a:ext cx="1232590"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ΙΔΑΧ</a:t>
            </a:r>
            <a:endParaRPr lang="el-GR" sz="2000" dirty="0"/>
          </a:p>
        </p:txBody>
      </p:sp>
      <p:sp>
        <p:nvSpPr>
          <p:cNvPr id="136" name="TextBox 135"/>
          <p:cNvSpPr txBox="1"/>
          <p:nvPr/>
        </p:nvSpPr>
        <p:spPr>
          <a:xfrm>
            <a:off x="2238459" y="5293870"/>
            <a:ext cx="1232590"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ΙΔΟΧ</a:t>
            </a:r>
            <a:endParaRPr lang="el-GR" sz="2000" dirty="0"/>
          </a:p>
        </p:txBody>
      </p:sp>
      <p:sp>
        <p:nvSpPr>
          <p:cNvPr id="138" name="TextBox 137"/>
          <p:cNvSpPr txBox="1"/>
          <p:nvPr/>
        </p:nvSpPr>
        <p:spPr>
          <a:xfrm>
            <a:off x="2238459" y="5860858"/>
            <a:ext cx="1232590" cy="67710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dirty="0" smtClean="0"/>
              <a:t>200 </a:t>
            </a:r>
            <a:r>
              <a:rPr lang="el-GR" dirty="0" smtClean="0"/>
              <a:t>επισκέψεις</a:t>
            </a:r>
            <a:endParaRPr lang="el-GR" dirty="0"/>
          </a:p>
        </p:txBody>
      </p:sp>
      <p:cxnSp>
        <p:nvCxnSpPr>
          <p:cNvPr id="5" name="Elbow Connector 4"/>
          <p:cNvCxnSpPr>
            <a:stCxn id="105" idx="1"/>
            <a:endCxn id="114" idx="1"/>
          </p:cNvCxnSpPr>
          <p:nvPr/>
        </p:nvCxnSpPr>
        <p:spPr>
          <a:xfrm rot="10800000" flipH="1" flipV="1">
            <a:off x="164710" y="3576211"/>
            <a:ext cx="172745" cy="808793"/>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07" idx="1"/>
            <a:endCxn id="131" idx="1"/>
          </p:cNvCxnSpPr>
          <p:nvPr/>
        </p:nvCxnSpPr>
        <p:spPr>
          <a:xfrm rot="10800000" flipH="1" flipV="1">
            <a:off x="2141586" y="3576211"/>
            <a:ext cx="96871" cy="789567"/>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07" idx="1"/>
            <a:endCxn id="133" idx="1"/>
          </p:cNvCxnSpPr>
          <p:nvPr/>
        </p:nvCxnSpPr>
        <p:spPr>
          <a:xfrm rot="10800000" flipH="1" flipV="1">
            <a:off x="2141587" y="3576211"/>
            <a:ext cx="96872" cy="1363715"/>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107" idx="1"/>
            <a:endCxn id="136" idx="1"/>
          </p:cNvCxnSpPr>
          <p:nvPr/>
        </p:nvCxnSpPr>
        <p:spPr>
          <a:xfrm rot="10800000" flipH="1" flipV="1">
            <a:off x="2141587" y="3576211"/>
            <a:ext cx="96872" cy="1917713"/>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107" idx="1"/>
            <a:endCxn id="138" idx="1"/>
          </p:cNvCxnSpPr>
          <p:nvPr/>
        </p:nvCxnSpPr>
        <p:spPr>
          <a:xfrm rot="10800000" flipH="1" flipV="1">
            <a:off x="2141587" y="3576212"/>
            <a:ext cx="96872" cy="2623200"/>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97" idx="2"/>
            <a:endCxn id="105" idx="0"/>
          </p:cNvCxnSpPr>
          <p:nvPr/>
        </p:nvCxnSpPr>
        <p:spPr>
          <a:xfrm rot="5400000">
            <a:off x="1280588" y="2488790"/>
            <a:ext cx="453096" cy="101386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5" name="Elbow Connector 184"/>
          <p:cNvCxnSpPr>
            <a:stCxn id="97" idx="2"/>
            <a:endCxn id="107" idx="0"/>
          </p:cNvCxnSpPr>
          <p:nvPr/>
        </p:nvCxnSpPr>
        <p:spPr>
          <a:xfrm rot="16200000" flipH="1">
            <a:off x="2183644" y="2599595"/>
            <a:ext cx="453096" cy="7922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7" name="Elbow Connector 186"/>
          <p:cNvCxnSpPr>
            <a:stCxn id="58" idx="2"/>
            <a:endCxn id="65" idx="0"/>
          </p:cNvCxnSpPr>
          <p:nvPr/>
        </p:nvCxnSpPr>
        <p:spPr>
          <a:xfrm rot="5400000">
            <a:off x="4701189" y="2581197"/>
            <a:ext cx="453095" cy="829047"/>
          </a:xfrm>
          <a:prstGeom prst="bentConnector3">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58" idx="2"/>
            <a:endCxn id="67" idx="0"/>
          </p:cNvCxnSpPr>
          <p:nvPr/>
        </p:nvCxnSpPr>
        <p:spPr>
          <a:xfrm rot="16200000" flipH="1">
            <a:off x="5583860" y="2527571"/>
            <a:ext cx="453095" cy="936297"/>
          </a:xfrm>
          <a:prstGeom prst="bentConnector3">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91" name="Elbow Connector 190"/>
          <p:cNvCxnSpPr>
            <a:stCxn id="65" idx="1"/>
            <a:endCxn id="72" idx="1"/>
          </p:cNvCxnSpPr>
          <p:nvPr/>
        </p:nvCxnSpPr>
        <p:spPr>
          <a:xfrm rot="10800000" flipH="1" flipV="1">
            <a:off x="3779912" y="3576210"/>
            <a:ext cx="80740" cy="901127"/>
          </a:xfrm>
          <a:prstGeom prst="bentConnector3">
            <a:avLst>
              <a:gd name="adj1" fmla="val -1"/>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96" name="Elbow Connector 195"/>
          <p:cNvCxnSpPr>
            <a:stCxn id="67" idx="1"/>
            <a:endCxn id="82" idx="1"/>
          </p:cNvCxnSpPr>
          <p:nvPr/>
        </p:nvCxnSpPr>
        <p:spPr>
          <a:xfrm rot="10800000" flipH="1" flipV="1">
            <a:off x="5508104" y="3576210"/>
            <a:ext cx="144016" cy="1028095"/>
          </a:xfrm>
          <a:prstGeom prst="bentConnector3">
            <a:avLst>
              <a:gd name="adj1" fmla="val 0"/>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98" name="Elbow Connector 197"/>
          <p:cNvCxnSpPr>
            <a:stCxn id="67" idx="1"/>
            <a:endCxn id="88" idx="1"/>
          </p:cNvCxnSpPr>
          <p:nvPr/>
        </p:nvCxnSpPr>
        <p:spPr>
          <a:xfrm rot="10800000" flipH="1" flipV="1">
            <a:off x="5508103" y="3576210"/>
            <a:ext cx="144015" cy="2117769"/>
          </a:xfrm>
          <a:prstGeom prst="bentConnector3">
            <a:avLst>
              <a:gd name="adj1" fmla="val 0"/>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04" name="Elbow Connector 203"/>
          <p:cNvCxnSpPr>
            <a:stCxn id="13" idx="2"/>
            <a:endCxn id="97" idx="0"/>
          </p:cNvCxnSpPr>
          <p:nvPr/>
        </p:nvCxnSpPr>
        <p:spPr>
          <a:xfrm rot="5400000">
            <a:off x="2986763" y="783826"/>
            <a:ext cx="612542" cy="255793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6" name="Elbow Connector 205"/>
          <p:cNvCxnSpPr>
            <a:stCxn id="13" idx="2"/>
            <a:endCxn id="58" idx="0"/>
          </p:cNvCxnSpPr>
          <p:nvPr/>
        </p:nvCxnSpPr>
        <p:spPr>
          <a:xfrm rot="16200000" flipH="1">
            <a:off x="4650858" y="1677662"/>
            <a:ext cx="612542" cy="770259"/>
          </a:xfrm>
          <a:prstGeom prst="bentConnector3">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08" name="Elbow Connector 207"/>
          <p:cNvCxnSpPr>
            <a:stCxn id="13" idx="3"/>
            <a:endCxn id="27" idx="0"/>
          </p:cNvCxnSpPr>
          <p:nvPr/>
        </p:nvCxnSpPr>
        <p:spPr>
          <a:xfrm>
            <a:off x="5364088" y="1525689"/>
            <a:ext cx="2887672" cy="689486"/>
          </a:xfrm>
          <a:prstGeom prst="bentConnector2">
            <a:avLst/>
          </a:prstGeom>
        </p:spPr>
        <p:style>
          <a:lnRef idx="1">
            <a:schemeClr val="dk1"/>
          </a:lnRef>
          <a:fillRef idx="0">
            <a:schemeClr val="dk1"/>
          </a:fillRef>
          <a:effectRef idx="0">
            <a:schemeClr val="dk1"/>
          </a:effectRef>
          <a:fontRef idx="minor">
            <a:schemeClr val="tx1"/>
          </a:fontRef>
        </p:style>
      </p:cxnSp>
      <p:cxnSp>
        <p:nvCxnSpPr>
          <p:cNvPr id="210" name="Elbow Connector 209"/>
          <p:cNvCxnSpPr>
            <a:stCxn id="13" idx="3"/>
            <a:endCxn id="18" idx="1"/>
          </p:cNvCxnSpPr>
          <p:nvPr/>
        </p:nvCxnSpPr>
        <p:spPr>
          <a:xfrm flipV="1">
            <a:off x="5364088" y="1130837"/>
            <a:ext cx="406777" cy="394852"/>
          </a:xfrm>
          <a:prstGeom prst="bentConnector3">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Elbow Connector 211"/>
          <p:cNvCxnSpPr>
            <a:stCxn id="13" idx="3"/>
            <a:endCxn id="23" idx="1"/>
          </p:cNvCxnSpPr>
          <p:nvPr/>
        </p:nvCxnSpPr>
        <p:spPr>
          <a:xfrm>
            <a:off x="5364088" y="1525689"/>
            <a:ext cx="416029" cy="352781"/>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27" idx="1"/>
            <a:endCxn id="31" idx="1"/>
          </p:cNvCxnSpPr>
          <p:nvPr/>
        </p:nvCxnSpPr>
        <p:spPr>
          <a:xfrm rot="10800000" flipV="1">
            <a:off x="7467024" y="2569117"/>
            <a:ext cx="1" cy="1007093"/>
          </a:xfrm>
          <a:prstGeom prst="bentConnector3">
            <a:avLst>
              <a:gd name="adj1" fmla="val 228601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27" idx="1"/>
            <a:endCxn id="33" idx="1"/>
          </p:cNvCxnSpPr>
          <p:nvPr/>
        </p:nvCxnSpPr>
        <p:spPr>
          <a:xfrm rot="10800000" flipV="1">
            <a:off x="7467024" y="2569117"/>
            <a:ext cx="1" cy="1950549"/>
          </a:xfrm>
          <a:prstGeom prst="bentConnector3">
            <a:avLst>
              <a:gd name="adj1" fmla="val 2286010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78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r>
              <a:rPr lang="en-US" dirty="0" smtClean="0"/>
              <a:t>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a:xfrm>
            <a:off x="251520" y="1988840"/>
            <a:ext cx="8229600" cy="1872208"/>
          </a:xfrm>
        </p:spPr>
        <p:txBody>
          <a:bodyPr>
            <a:noAutofit/>
          </a:bodyPr>
          <a:lstStyle/>
          <a:p>
            <a:pPr>
              <a:lnSpc>
                <a:spcPct val="110000"/>
              </a:lnSpc>
            </a:pPr>
            <a:r>
              <a:rPr lang="el-GR" dirty="0"/>
              <a:t>Το Ινστιτούτο Ιατρικής των ΗΠΑ σε μία έκδοσή του το 1977 κατέγραψε 33 διαφορετικούς ορισμούς για την Πρωτοβάθμια Φροντίδα Υγείας. Ο τελευταίος ορισμός της Π.Φ.Υ. έτσι όπως αυτός διατυπώθηκε μέσα στη διακήρυξη της Άλμα – </a:t>
            </a:r>
            <a:r>
              <a:rPr lang="el-GR" dirty="0" err="1"/>
              <a:t>Άτα</a:t>
            </a:r>
            <a:r>
              <a:rPr lang="el-GR" dirty="0"/>
              <a:t> αναφέρει ότι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443422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Όραμα</a:t>
            </a:r>
          </a:p>
        </p:txBody>
      </p:sp>
      <p:sp>
        <p:nvSpPr>
          <p:cNvPr id="3" name="Θέση περιεχομένου 2"/>
          <p:cNvSpPr>
            <a:spLocks noGrp="1"/>
          </p:cNvSpPr>
          <p:nvPr>
            <p:ph idx="1"/>
          </p:nvPr>
        </p:nvSpPr>
        <p:spPr/>
        <p:txBody>
          <a:bodyPr/>
          <a:lstStyle/>
          <a:p>
            <a:pPr marL="0" indent="0">
              <a:buNone/>
            </a:pPr>
            <a:r>
              <a:rPr lang="el-GR" b="1" dirty="0"/>
              <a:t>Θα θέλαμε:</a:t>
            </a:r>
          </a:p>
          <a:p>
            <a:pPr>
              <a:spcBef>
                <a:spcPts val="1800"/>
              </a:spcBef>
            </a:pPr>
            <a:r>
              <a:rPr lang="el-GR" dirty="0"/>
              <a:t>Υγιείς Οικογένειες.</a:t>
            </a:r>
          </a:p>
          <a:p>
            <a:pPr>
              <a:spcBef>
                <a:spcPts val="1800"/>
              </a:spcBef>
            </a:pPr>
            <a:r>
              <a:rPr lang="el-GR" dirty="0"/>
              <a:t>Εξατομικευμένη φροντίδα για τις ιδιαίτερες ανάγκες κάθε γυναίκας και του παιδιού της.</a:t>
            </a:r>
          </a:p>
          <a:p>
            <a:pPr>
              <a:spcBef>
                <a:spcPts val="1800"/>
              </a:spcBef>
            </a:pPr>
            <a:r>
              <a:rPr lang="el-GR" dirty="0"/>
              <a:t>Φυσιολογική εγκυμοσύνη και φυσιολογικό τοκετό.</a:t>
            </a:r>
          </a:p>
          <a:p>
            <a:pPr>
              <a:spcBef>
                <a:spcPts val="1800"/>
              </a:spcBef>
            </a:pPr>
            <a:r>
              <a:rPr lang="el-GR" dirty="0"/>
              <a:t>Φροντίδα με καλά κλινικά και ψυχολογικά αποτελέσματα για την γυναίκα και το παιδί (προετοιμασία για την </a:t>
            </a:r>
            <a:r>
              <a:rPr lang="el-GR" dirty="0" err="1"/>
              <a:t>γονεϊκότητα</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138765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000" y="115200"/>
            <a:ext cx="8229600" cy="908720"/>
          </a:xfrm>
        </p:spPr>
        <p:txBody>
          <a:bodyPr/>
          <a:lstStyle/>
          <a:p>
            <a:r>
              <a:rPr lang="el-GR" dirty="0"/>
              <a:t>Ορισμός</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179512" y="1124744"/>
            <a:ext cx="8784976" cy="5524723"/>
          </a:xfrm>
          <a:ln w="38100" cmpd="dbl">
            <a:solidFill>
              <a:srgbClr val="820000"/>
            </a:solidFill>
          </a:ln>
        </p:spPr>
        <p:txBody>
          <a:bodyPr>
            <a:normAutofit fontScale="92500"/>
          </a:bodyPr>
          <a:lstStyle/>
          <a:p>
            <a:pPr marL="0" indent="0">
              <a:buNone/>
            </a:pPr>
            <a:r>
              <a:rPr lang="el-GR" dirty="0"/>
              <a:t>«Π.Φ.Υ. είναι βασική φροντίδα βασισμένη σε πρακτικές, επιστημονικά τεκμηριωμένες και κοινωνικά αποδεκτές μεθόδους και τεχνολογία. </a:t>
            </a:r>
            <a:endParaRPr lang="el-GR" dirty="0" smtClean="0"/>
          </a:p>
          <a:p>
            <a:pPr marL="0" indent="0">
              <a:buNone/>
            </a:pPr>
            <a:r>
              <a:rPr lang="el-GR" dirty="0" smtClean="0"/>
              <a:t>Η </a:t>
            </a:r>
            <a:r>
              <a:rPr lang="el-GR" dirty="0"/>
              <a:t>φροντίδα αυτή είναι στη διάθεση όλων των πολιτών της κοινότητας και των οικογενειών τους και παρέχεται με την πλήρη συμμετοχή τους σε κόστος που η  κοινότητα και η χώρα μπορούν να επωμισθούν σε κάθε στάδιο της ανάπτυξης της, μέσα στο πνεύμα της αυτοδυναμίας και της αυτοδιάθεσης. </a:t>
            </a:r>
            <a:endParaRPr lang="el-GR" dirty="0" smtClean="0"/>
          </a:p>
          <a:p>
            <a:pPr marL="0" indent="0">
              <a:buNone/>
            </a:pPr>
            <a:r>
              <a:rPr lang="el-GR" dirty="0" smtClean="0"/>
              <a:t>Η </a:t>
            </a:r>
            <a:r>
              <a:rPr lang="el-GR" dirty="0"/>
              <a:t>Π.Φ.Υ. αποτελεί ένα βασικό συστατικό στοιχείο, όχι μόνο του συστήματος υγείας μιας χώρας, του οποίου είναι το κεντρικό σημείο αναφοράς, αλλά και του γενικότερου </a:t>
            </a:r>
            <a:r>
              <a:rPr lang="el-GR" dirty="0" err="1"/>
              <a:t>κοινωνικο</a:t>
            </a:r>
            <a:r>
              <a:rPr lang="el-GR" dirty="0"/>
              <a:t>- οικονομικού οικοδομήματος. </a:t>
            </a:r>
            <a:endParaRPr lang="el-GR" dirty="0" smtClean="0"/>
          </a:p>
          <a:p>
            <a:pPr marL="0" indent="0">
              <a:buNone/>
            </a:pPr>
            <a:r>
              <a:rPr lang="el-GR" dirty="0" smtClean="0"/>
              <a:t>Η </a:t>
            </a:r>
            <a:r>
              <a:rPr lang="el-GR" dirty="0"/>
              <a:t>Π.Φ.Υ. φέρνει τη φροντίδα υγείας όσο το δυνατό πλησιέστερα στους χώρους όπου οι άνθρωποι ζουν και εργάζονται και αποτελεί το πρώτο στοιχείο σε μια συνεχή διαδικασία παροχής υπηρεσιών υγείας», (WHO,1978)</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864184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Φροντίδα και Περίθαλψη</a:t>
            </a:r>
          </a:p>
        </p:txBody>
      </p:sp>
      <p:sp>
        <p:nvSpPr>
          <p:cNvPr id="3" name="Θέση περιεχομένου 2"/>
          <p:cNvSpPr>
            <a:spLocks noGrp="1"/>
          </p:cNvSpPr>
          <p:nvPr>
            <p:ph idx="1"/>
          </p:nvPr>
        </p:nvSpPr>
        <p:spPr>
          <a:xfrm>
            <a:off x="457200" y="1196752"/>
            <a:ext cx="8229600" cy="5328592"/>
          </a:xfrm>
        </p:spPr>
        <p:txBody>
          <a:bodyPr>
            <a:normAutofit fontScale="92500" lnSpcReduction="20000"/>
          </a:bodyPr>
          <a:lstStyle/>
          <a:p>
            <a:r>
              <a:rPr lang="el-GR" dirty="0"/>
              <a:t>Η Πρωτοβάθμια Περίθαλψη αποτελεί το πρώτο επίπεδο του συστήματος, εκεί δηλαδή που ο ασθενής έρχεται για πρώτη φορά σε επαφή με τις επίσημες υπηρεσίες υγείας. </a:t>
            </a:r>
            <a:endParaRPr lang="el-GR" dirty="0" smtClean="0"/>
          </a:p>
          <a:p>
            <a:pPr marL="363538" indent="0">
              <a:buNone/>
            </a:pPr>
            <a:r>
              <a:rPr lang="el-GR" dirty="0" smtClean="0"/>
              <a:t>Σ’ </a:t>
            </a:r>
            <a:r>
              <a:rPr lang="el-GR" dirty="0"/>
              <a:t>αυτό το επίπεδο πρέπει και μπορεί να αντιμετωπίζεται αποτελεσματικά το 90% των προβλημάτων υγείας.</a:t>
            </a:r>
          </a:p>
          <a:p>
            <a:pPr>
              <a:spcBef>
                <a:spcPts val="1200"/>
              </a:spcBef>
            </a:pPr>
            <a:r>
              <a:rPr lang="el-GR" dirty="0" smtClean="0"/>
              <a:t>Αντίθετα </a:t>
            </a:r>
            <a:r>
              <a:rPr lang="el-GR" dirty="0"/>
              <a:t>η Πρωτοβάθμια Φροντίδα Υγείας εκφράζει μια ευρύτερη έννοια, που αναφέρεται σε υπηρεσίες υγείας που προσφέρονται και σε υγιή άτομα είτε στο σύνολο του πληθυσμού είτε στο επίπεδο της κοινότητας. </a:t>
            </a:r>
            <a:endParaRPr lang="el-GR" dirty="0" smtClean="0"/>
          </a:p>
          <a:p>
            <a:pPr marL="363538" indent="0">
              <a:spcBef>
                <a:spcPts val="1200"/>
              </a:spcBef>
              <a:buNone/>
            </a:pPr>
            <a:r>
              <a:rPr lang="el-GR" dirty="0" smtClean="0"/>
              <a:t>Για </a:t>
            </a:r>
            <a:r>
              <a:rPr lang="el-GR" dirty="0"/>
              <a:t>παράδειγμα ένα Κέντρο Υγείας, ανάλογα με την οργάνωση και λειτουργία του αλλά και τις ανάγκες υγείας που αποσκοπεί να καλύψει, μπορεί να προσφέρει υπηρεσίες Πρωτοβάθμιας Περίθαλψης όπως και υπηρεσίες Πρωτοβάθμιας Φροντίδας Υγείας. </a:t>
            </a:r>
            <a:endParaRPr lang="el-GR" dirty="0" smtClean="0"/>
          </a:p>
          <a:p>
            <a:pPr marL="363538" indent="0">
              <a:spcBef>
                <a:spcPts val="1200"/>
              </a:spcBef>
              <a:buNone/>
            </a:pPr>
            <a:r>
              <a:rPr lang="el-GR" dirty="0" smtClean="0"/>
              <a:t>Η </a:t>
            </a:r>
            <a:r>
              <a:rPr lang="el-GR" dirty="0"/>
              <a:t>έννοια της φροντίδας εμπεριέχει την έννοια της περίθαλψης χωρίς να ταυτίζεται με αυτήν.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606929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8 συνιστώσες της ΠΦΥ</a:t>
            </a:r>
          </a:p>
        </p:txBody>
      </p:sp>
      <p:sp>
        <p:nvSpPr>
          <p:cNvPr id="3" name="Θέση περιεχομένου 2"/>
          <p:cNvSpPr>
            <a:spLocks noGrp="1"/>
          </p:cNvSpPr>
          <p:nvPr>
            <p:ph idx="1"/>
          </p:nvPr>
        </p:nvSpPr>
        <p:spPr>
          <a:xfrm>
            <a:off x="457200" y="1046284"/>
            <a:ext cx="8229600" cy="5524723"/>
          </a:xfrm>
        </p:spPr>
        <p:txBody>
          <a:bodyPr>
            <a:normAutofit fontScale="92500"/>
          </a:bodyPr>
          <a:lstStyle/>
          <a:p>
            <a:pPr marL="457200" indent="-457200">
              <a:spcBef>
                <a:spcPts val="1200"/>
              </a:spcBef>
              <a:buFont typeface="+mj-lt"/>
              <a:buAutoNum type="arabicPeriod"/>
            </a:pPr>
            <a:r>
              <a:rPr lang="el-GR" dirty="0" smtClean="0"/>
              <a:t>Εκπαίδευση πάνω στα κύρια προβλήματα υγείας και στις μεθόδους πρόληψης και ελέγχου τους,</a:t>
            </a:r>
          </a:p>
          <a:p>
            <a:pPr marL="457200" indent="-457200">
              <a:spcBef>
                <a:spcPts val="1200"/>
              </a:spcBef>
              <a:buFont typeface="+mj-lt"/>
              <a:buAutoNum type="arabicPeriod"/>
            </a:pPr>
            <a:r>
              <a:rPr lang="el-GR" dirty="0" smtClean="0"/>
              <a:t>Διαφώτιση σε θέματα διατροφής,</a:t>
            </a:r>
          </a:p>
          <a:p>
            <a:pPr marL="457200" indent="-457200">
              <a:spcBef>
                <a:spcPts val="1200"/>
              </a:spcBef>
              <a:buFont typeface="+mj-lt"/>
              <a:buAutoNum type="arabicPeriod"/>
            </a:pPr>
            <a:r>
              <a:rPr lang="el-GR" dirty="0" smtClean="0"/>
              <a:t>Εξασφάλιση επαρκούς και υγιεινής ύδρευσης κι βασικών εγκαταστάσεων υγιεινής,</a:t>
            </a:r>
          </a:p>
          <a:p>
            <a:pPr marL="457200" indent="-457200">
              <a:spcBef>
                <a:spcPts val="1200"/>
              </a:spcBef>
              <a:buFont typeface="+mj-lt"/>
              <a:buAutoNum type="arabicPeriod"/>
            </a:pPr>
            <a:r>
              <a:rPr lang="el-GR" dirty="0" smtClean="0"/>
              <a:t>Εξασφάλιση φροντίδας υγείας της μητέρας και του παιδιού, συμπεριλαμβανομένου και του οικογενειακού προγραμματισμού,</a:t>
            </a:r>
          </a:p>
          <a:p>
            <a:pPr marL="457200" indent="-457200">
              <a:spcBef>
                <a:spcPts val="1200"/>
              </a:spcBef>
              <a:buFont typeface="+mj-lt"/>
              <a:buAutoNum type="arabicPeriod"/>
            </a:pPr>
            <a:r>
              <a:rPr lang="el-GR" dirty="0" smtClean="0"/>
              <a:t>Πραγματοποίηση εμβολιασμών για τα σοβαρότερα λοιμώδη νοσήματα,</a:t>
            </a:r>
          </a:p>
          <a:p>
            <a:pPr marL="457200" indent="-457200">
              <a:spcBef>
                <a:spcPts val="1200"/>
              </a:spcBef>
              <a:buFont typeface="+mj-lt"/>
              <a:buAutoNum type="arabicPeriod"/>
            </a:pPr>
            <a:r>
              <a:rPr lang="el-GR" dirty="0" smtClean="0"/>
              <a:t>Πρόληψη και καταπολέμηση των τοπικών ενδημικών νοσημάτων,</a:t>
            </a:r>
          </a:p>
          <a:p>
            <a:pPr marL="457200" indent="-457200">
              <a:spcBef>
                <a:spcPts val="1200"/>
              </a:spcBef>
              <a:buFont typeface="+mj-lt"/>
              <a:buAutoNum type="arabicPeriod"/>
            </a:pPr>
            <a:r>
              <a:rPr lang="el-GR" dirty="0" smtClean="0"/>
              <a:t>Θεραπεία των κοινών νοσημάτων και των τραυματισμών,</a:t>
            </a:r>
          </a:p>
          <a:p>
            <a:pPr marL="457200" indent="-457200">
              <a:spcBef>
                <a:spcPts val="1200"/>
              </a:spcBef>
              <a:buFont typeface="+mj-lt"/>
              <a:buAutoNum type="arabicPeriod"/>
            </a:pPr>
            <a:r>
              <a:rPr lang="el-GR" dirty="0" smtClean="0"/>
              <a:t>Παροχή απαραίτητων φαρμάκων.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748060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889" y="4365104"/>
            <a:ext cx="8190728"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449705" y="2348880"/>
            <a:ext cx="8208912" cy="7920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lstStyle/>
          <a:p>
            <a:r>
              <a:rPr lang="el-GR" dirty="0" smtClean="0"/>
              <a:t>ΠΦΥ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fontScale="92500"/>
          </a:bodyPr>
          <a:lstStyle/>
          <a:p>
            <a:pPr>
              <a:spcBef>
                <a:spcPts val="1200"/>
              </a:spcBef>
            </a:pPr>
            <a:r>
              <a:rPr lang="el-GR" dirty="0"/>
              <a:t>Η Πρωτοβάθμια Φροντίδα Υγείας εκφράζει μία στρατηγική που δίνει μεγαλύτερη έμφαση στον </a:t>
            </a:r>
            <a:r>
              <a:rPr lang="el-GR" dirty="0" err="1"/>
              <a:t>εξωνοσοκομειακό</a:t>
            </a:r>
            <a:r>
              <a:rPr lang="el-GR" dirty="0"/>
              <a:t> τομέα του συστήματος υγείας. </a:t>
            </a:r>
          </a:p>
          <a:p>
            <a:pPr>
              <a:spcBef>
                <a:spcPts val="1200"/>
              </a:spcBef>
            </a:pPr>
            <a:r>
              <a:rPr lang="el-GR" dirty="0"/>
              <a:t>H έμφαση αυτή δε σημαίνει υποτίμηση της νοσοκομειακής και εξειδικευμένης περίθαλψης.</a:t>
            </a:r>
          </a:p>
          <a:p>
            <a:pPr>
              <a:spcBef>
                <a:spcPts val="1200"/>
              </a:spcBef>
            </a:pPr>
            <a:r>
              <a:rPr lang="el-GR" dirty="0"/>
              <a:t> Επιδρά όμως, στο </a:t>
            </a:r>
            <a:r>
              <a:rPr lang="el-GR" dirty="0" err="1"/>
              <a:t>νοσοκομειοκεντρικό</a:t>
            </a:r>
            <a:r>
              <a:rPr lang="el-GR" dirty="0"/>
              <a:t> σύστημα υγείας το οποίο είναι  προσανατολισμένο περισσότερο στο πάσχον όργανο παρά στο άτομο, την κοινότητα και την κοινωνία συνολικά. </a:t>
            </a:r>
          </a:p>
          <a:p>
            <a:pPr>
              <a:spcBef>
                <a:spcPts val="1200"/>
              </a:spcBef>
            </a:pPr>
            <a:r>
              <a:rPr lang="el-GR" dirty="0"/>
              <a:t>Η συνειδητοποίηση των ορίων του νοσοκομείου καθώς και της περιορισμένης αποτελεσματικότητάς του, οδηγεί στην παραδοχή ότι η Πρωτοβάθμια Φροντίδα Υγείας μπορεί να αποτελέσει τον άξονα εκείνο γύρω από τον οποίο είναι δυνατή η συνεχής και συστηματι­κή παρακολούθηση του ατόμου.</a:t>
            </a:r>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034043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9439" y="2060848"/>
            <a:ext cx="8208912" cy="1008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389439" y="4293096"/>
            <a:ext cx="8208912"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lstStyle/>
          <a:p>
            <a:r>
              <a:rPr lang="el-GR" dirty="0" smtClean="0"/>
              <a:t>ΠΦΥ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lnSpcReduction="10000"/>
          </a:bodyPr>
          <a:lstStyle/>
          <a:p>
            <a:pPr>
              <a:spcBef>
                <a:spcPts val="1200"/>
              </a:spcBef>
            </a:pPr>
            <a:r>
              <a:rPr lang="el-GR" dirty="0" smtClean="0"/>
              <a:t>Με </a:t>
            </a:r>
            <a:r>
              <a:rPr lang="el-GR" dirty="0"/>
              <a:t>βάση αυτή την παραδοχή οι πρωτοβάθμιες μονάδες αποτελούν το επίκεντρο του όλου συστήματος. </a:t>
            </a:r>
          </a:p>
          <a:p>
            <a:pPr>
              <a:spcBef>
                <a:spcPts val="1200"/>
              </a:spcBef>
            </a:pPr>
            <a:r>
              <a:rPr lang="el-GR" dirty="0"/>
              <a:t>Αυτό συμβαίνει γιατί οι μονάδες αυτές βρίσκονται αποκεντρωμένες μέσα στο χώρο της καθημερινής ζωής των ανθρώπων. </a:t>
            </a:r>
          </a:p>
          <a:p>
            <a:pPr>
              <a:spcBef>
                <a:spcPts val="1200"/>
              </a:spcBef>
            </a:pPr>
            <a:r>
              <a:rPr lang="el-GR" dirty="0"/>
              <a:t>Οι μονάδες αυτές κατέχουν έτσι μία στρατηγική θέση για την άμεση και συνεχή σχέση του πληθυσμού με τις υπηρεσίες υγείας.</a:t>
            </a:r>
          </a:p>
          <a:p>
            <a:pPr>
              <a:spcBef>
                <a:spcPts val="1200"/>
              </a:spcBef>
            </a:pPr>
            <a:r>
              <a:rPr lang="el-GR" dirty="0" smtClean="0"/>
              <a:t>Το </a:t>
            </a:r>
            <a:r>
              <a:rPr lang="el-GR" dirty="0"/>
              <a:t>σύστημα υγείας για να λειτουργήσει αποτελεσματικά προαπαιτεί όχι μόνο αναβαθμισμένες και καλά οργανωμένες πρωτοβάθμιες υπηρεσίες, αλλά και καλά οργανωμένη επικοινωνία με τη δευτεροβάθμια και την τριτοβάθμια φροντίδα υγείας. </a:t>
            </a:r>
          </a:p>
          <a:p>
            <a:pPr>
              <a:spcBef>
                <a:spcPts val="1200"/>
              </a:spcBef>
            </a:pP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28683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8796" y="5733256"/>
            <a:ext cx="7991636" cy="4702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468796" y="3501008"/>
            <a:ext cx="7991636" cy="1080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468796" y="1196752"/>
            <a:ext cx="7991636" cy="975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lstStyle/>
          <a:p>
            <a:r>
              <a:rPr lang="el-GR" dirty="0"/>
              <a:t>Σκοπός των ΚΥ Ν </a:t>
            </a:r>
            <a:r>
              <a:rPr lang="el-GR" dirty="0" smtClean="0"/>
              <a:t>1397/83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lnSpcReduction="10000"/>
          </a:bodyPr>
          <a:lstStyle/>
          <a:p>
            <a:pPr>
              <a:spcBef>
                <a:spcPts val="1200"/>
              </a:spcBef>
            </a:pPr>
            <a:r>
              <a:rPr lang="el-GR" dirty="0"/>
              <a:t>Η παροχή ισότιμης πρωτοβάθμιας περίθαλψης στο σύνολο του πληθυσμού της περιοχής τους και σε όσους προσωρινά διαμένουν σε αυτή.</a:t>
            </a:r>
          </a:p>
          <a:p>
            <a:pPr>
              <a:spcBef>
                <a:spcPts val="1200"/>
              </a:spcBef>
            </a:pPr>
            <a:r>
              <a:rPr lang="el-GR" dirty="0"/>
              <a:t>Η νοσηλεία και παρακολούθηση αρρώστων που βρίσκονται στο στάδιο της ανάρρωσης ή μετά την έξοδο τους από το νοσοκομείο.</a:t>
            </a:r>
          </a:p>
          <a:p>
            <a:pPr>
              <a:spcBef>
                <a:spcPts val="1200"/>
              </a:spcBef>
            </a:pPr>
            <a:r>
              <a:rPr lang="el-GR" dirty="0"/>
              <a:t>Η παροχή πρώτων βοηθειών  και η νοσηλεία σε έκτακτες περιπτώσεις έως τη διακομιδή των αρρώστων στο νοσοκομείο.</a:t>
            </a:r>
          </a:p>
          <a:p>
            <a:pPr>
              <a:spcBef>
                <a:spcPts val="1200"/>
              </a:spcBef>
            </a:pPr>
            <a:r>
              <a:rPr lang="el-GR" dirty="0"/>
              <a:t>Η διακομιδή αρρώστων με ασθενοφόρο, αυτοκίνητο ή με οποιοδήποτε άλλο μέσο μεταφοράς σε έκτακτες περιπτώσεις στο κέντρο υγείας ή στο νοσοκομείο.</a:t>
            </a:r>
          </a:p>
          <a:p>
            <a:pPr>
              <a:spcBef>
                <a:spcPts val="1200"/>
              </a:spcBef>
            </a:pPr>
            <a:r>
              <a:rPr lang="el-GR" dirty="0"/>
              <a:t>Η οδοντιατρική </a:t>
            </a:r>
            <a:r>
              <a:rPr lang="el-GR" dirty="0" smtClean="0"/>
              <a:t>περίθαλψη.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117656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9552" y="5729877"/>
            <a:ext cx="7776864" cy="830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539552" y="4350929"/>
            <a:ext cx="7776864" cy="830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539552" y="3043950"/>
            <a:ext cx="7776864" cy="4759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539552" y="2060812"/>
            <a:ext cx="7776864" cy="4702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lstStyle/>
          <a:p>
            <a:r>
              <a:rPr lang="el-GR" dirty="0"/>
              <a:t>Σκοπός των ΚΥ Ν 1397/83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539552" y="1196716"/>
            <a:ext cx="8229600" cy="864096"/>
          </a:xfrm>
        </p:spPr>
        <p:txBody>
          <a:bodyPr>
            <a:normAutofit/>
          </a:bodyPr>
          <a:lstStyle/>
          <a:p>
            <a:pPr>
              <a:spcBef>
                <a:spcPts val="1200"/>
              </a:spcBef>
            </a:pPr>
            <a:r>
              <a:rPr lang="el-GR" dirty="0"/>
              <a:t>Η άσκηση προληπτικής Ιατρικής ή Οδοντιατρικής και η υγειονομική διαφώτιση του </a:t>
            </a:r>
            <a:r>
              <a:rPr lang="el-GR" dirty="0" smtClean="0"/>
              <a:t>πληθυσμού.</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5" name="Rectangle 4"/>
          <p:cNvSpPr/>
          <p:nvPr/>
        </p:nvSpPr>
        <p:spPr>
          <a:xfrm>
            <a:off x="539552" y="5729877"/>
            <a:ext cx="8065573" cy="830997"/>
          </a:xfrm>
          <a:prstGeom prst="rect">
            <a:avLst/>
          </a:prstGeom>
          <a:ln>
            <a:noFill/>
          </a:ln>
        </p:spPr>
        <p:txBody>
          <a:bodyPr wrap="square">
            <a:spAutoFit/>
          </a:bodyPr>
          <a:lstStyle/>
          <a:p>
            <a:pPr marL="342900" indent="-342900">
              <a:spcBef>
                <a:spcPts val="1200"/>
              </a:spcBef>
              <a:buFont typeface="Arial" panose="020B0604020202020204" pitchFamily="34" charset="0"/>
              <a:buChar char="•"/>
            </a:pPr>
            <a:r>
              <a:rPr lang="el-GR" sz="2400" dirty="0">
                <a:latin typeface="+mn-lt"/>
              </a:rPr>
              <a:t>Η παροχή φαρμάκων σε δικαιούχους, αν δεν λειτουργεί φαρμακείο στην περιοχή τους.</a:t>
            </a:r>
          </a:p>
        </p:txBody>
      </p:sp>
      <p:sp>
        <p:nvSpPr>
          <p:cNvPr id="6" name="Rectangle 5"/>
          <p:cNvSpPr/>
          <p:nvPr/>
        </p:nvSpPr>
        <p:spPr>
          <a:xfrm>
            <a:off x="539552" y="5181927"/>
            <a:ext cx="7308304" cy="461665"/>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latin typeface="+mn-lt"/>
              </a:rPr>
              <a:t>Η παροχή υπηρεσιών κοινωνικής φροντίδας.</a:t>
            </a:r>
          </a:p>
        </p:txBody>
      </p:sp>
      <p:sp>
        <p:nvSpPr>
          <p:cNvPr id="7" name="Rectangle 6"/>
          <p:cNvSpPr/>
          <p:nvPr/>
        </p:nvSpPr>
        <p:spPr>
          <a:xfrm>
            <a:off x="539552" y="4350930"/>
            <a:ext cx="8065573" cy="830997"/>
          </a:xfrm>
          <a:prstGeom prst="rect">
            <a:avLst/>
          </a:prstGeom>
          <a:ln>
            <a:noFill/>
          </a:ln>
        </p:spPr>
        <p:txBody>
          <a:bodyPr wrap="square">
            <a:spAutoFit/>
          </a:bodyPr>
          <a:lstStyle/>
          <a:p>
            <a:pPr marL="342900" indent="-342900">
              <a:spcBef>
                <a:spcPts val="1200"/>
              </a:spcBef>
              <a:buFont typeface="Arial" panose="020B0604020202020204" pitchFamily="34" charset="0"/>
              <a:buChar char="•"/>
            </a:pPr>
            <a:r>
              <a:rPr lang="el-GR" sz="2400" dirty="0">
                <a:latin typeface="+mn-lt"/>
              </a:rPr>
              <a:t>Η εκπαίδευση των γιατρών και του λοιπού προσωπικού υγείας.</a:t>
            </a:r>
          </a:p>
        </p:txBody>
      </p:sp>
      <p:sp>
        <p:nvSpPr>
          <p:cNvPr id="8" name="Rectangle 7"/>
          <p:cNvSpPr/>
          <p:nvPr/>
        </p:nvSpPr>
        <p:spPr>
          <a:xfrm>
            <a:off x="539552" y="3519933"/>
            <a:ext cx="8065573" cy="830997"/>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latin typeface="+mn-lt"/>
              </a:rPr>
              <a:t>Η ενημέρωση και διαφώτιση για θέματα οικογενειακού προγραμματισμού.</a:t>
            </a:r>
          </a:p>
        </p:txBody>
      </p:sp>
      <p:sp>
        <p:nvSpPr>
          <p:cNvPr id="9" name="Rectangle 8"/>
          <p:cNvSpPr/>
          <p:nvPr/>
        </p:nvSpPr>
        <p:spPr>
          <a:xfrm>
            <a:off x="539552" y="3043950"/>
            <a:ext cx="8091264" cy="461665"/>
          </a:xfrm>
          <a:prstGeom prst="rect">
            <a:avLst/>
          </a:prstGeom>
          <a:ln>
            <a:noFill/>
          </a:ln>
        </p:spPr>
        <p:txBody>
          <a:bodyPr wrap="square">
            <a:spAutoFit/>
          </a:bodyPr>
          <a:lstStyle/>
          <a:p>
            <a:pPr marL="342900" indent="-342900">
              <a:spcBef>
                <a:spcPts val="1200"/>
              </a:spcBef>
              <a:buFont typeface="Arial" panose="020B0604020202020204" pitchFamily="34" charset="0"/>
              <a:buChar char="•"/>
            </a:pPr>
            <a:r>
              <a:rPr lang="el-GR" sz="2400" dirty="0">
                <a:latin typeface="+mn-lt"/>
              </a:rPr>
              <a:t>Η παροχή υπηρεσιών σχολικής υγιεινής.</a:t>
            </a:r>
          </a:p>
        </p:txBody>
      </p:sp>
      <p:sp>
        <p:nvSpPr>
          <p:cNvPr id="10" name="Rectangle 9"/>
          <p:cNvSpPr/>
          <p:nvPr/>
        </p:nvSpPr>
        <p:spPr>
          <a:xfrm>
            <a:off x="539552" y="2531022"/>
            <a:ext cx="4474840" cy="461665"/>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latin typeface="+mn-lt"/>
              </a:rPr>
              <a:t>Η Ιατρική της εργασίας.</a:t>
            </a:r>
          </a:p>
        </p:txBody>
      </p:sp>
      <p:sp>
        <p:nvSpPr>
          <p:cNvPr id="11" name="Rectangle 10"/>
          <p:cNvSpPr/>
          <p:nvPr/>
        </p:nvSpPr>
        <p:spPr>
          <a:xfrm>
            <a:off x="539552" y="2060812"/>
            <a:ext cx="8091264" cy="461665"/>
          </a:xfrm>
          <a:prstGeom prst="rect">
            <a:avLst/>
          </a:prstGeom>
          <a:ln>
            <a:noFill/>
          </a:ln>
        </p:spPr>
        <p:txBody>
          <a:bodyPr wrap="square">
            <a:spAutoFit/>
          </a:bodyPr>
          <a:lstStyle/>
          <a:p>
            <a:pPr marL="342900" indent="-342900">
              <a:spcBef>
                <a:spcPts val="1200"/>
              </a:spcBef>
              <a:buFont typeface="Arial" panose="020B0604020202020204" pitchFamily="34" charset="0"/>
              <a:buChar char="•"/>
            </a:pPr>
            <a:r>
              <a:rPr lang="el-GR" sz="2400" dirty="0">
                <a:latin typeface="+mn-lt"/>
              </a:rPr>
              <a:t>Η </a:t>
            </a:r>
            <a:r>
              <a:rPr lang="el-GR" sz="2400" dirty="0" err="1" smtClean="0">
                <a:latin typeface="+mn-lt"/>
              </a:rPr>
              <a:t>ιατροκοινωνική</a:t>
            </a:r>
            <a:r>
              <a:rPr lang="el-GR" sz="2400" dirty="0" smtClean="0">
                <a:latin typeface="+mn-lt"/>
              </a:rPr>
              <a:t> </a:t>
            </a:r>
            <a:r>
              <a:rPr lang="el-GR" sz="2400" dirty="0">
                <a:latin typeface="+mn-lt"/>
              </a:rPr>
              <a:t>και επιδημιολογική έρευνα.</a:t>
            </a:r>
          </a:p>
        </p:txBody>
      </p:sp>
    </p:spTree>
    <p:extLst>
      <p:ext uri="{BB962C8B-B14F-4D97-AF65-F5344CB8AC3E}">
        <p14:creationId xmlns:p14="http://schemas.microsoft.com/office/powerpoint/2010/main" val="965188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Πρόληψη</a:t>
            </a:r>
          </a:p>
        </p:txBody>
      </p:sp>
      <p:sp>
        <p:nvSpPr>
          <p:cNvPr id="3" name="Θέση περιεχομένου 2"/>
          <p:cNvSpPr>
            <a:spLocks noGrp="1"/>
          </p:cNvSpPr>
          <p:nvPr>
            <p:ph idx="1"/>
          </p:nvPr>
        </p:nvSpPr>
        <p:spPr>
          <a:xfrm>
            <a:off x="323528" y="1025352"/>
            <a:ext cx="8229600" cy="5524723"/>
          </a:xfrm>
        </p:spPr>
        <p:txBody>
          <a:bodyPr>
            <a:normAutofit fontScale="92500" lnSpcReduction="10000"/>
          </a:bodyPr>
          <a:lstStyle/>
          <a:p>
            <a:pPr>
              <a:spcBef>
                <a:spcPts val="1200"/>
              </a:spcBef>
            </a:pPr>
            <a:r>
              <a:rPr lang="el-GR" dirty="0" smtClean="0"/>
              <a:t>Αγωγή υγείας, </a:t>
            </a:r>
            <a:endParaRPr lang="el-GR" dirty="0"/>
          </a:p>
          <a:p>
            <a:pPr>
              <a:spcBef>
                <a:spcPts val="1200"/>
              </a:spcBef>
            </a:pPr>
            <a:r>
              <a:rPr lang="el-GR" dirty="0" smtClean="0"/>
              <a:t>Συμβουλευτική ιατρική,</a:t>
            </a:r>
            <a:endParaRPr lang="el-GR" dirty="0"/>
          </a:p>
          <a:p>
            <a:pPr>
              <a:spcBef>
                <a:spcPts val="1200"/>
              </a:spcBef>
            </a:pPr>
            <a:r>
              <a:rPr lang="el-GR" dirty="0" smtClean="0"/>
              <a:t>Γενετική συμβουλευτική,</a:t>
            </a:r>
            <a:endParaRPr lang="el-GR" dirty="0"/>
          </a:p>
          <a:p>
            <a:pPr>
              <a:spcBef>
                <a:spcPts val="1200"/>
              </a:spcBef>
            </a:pPr>
            <a:r>
              <a:rPr lang="el-GR" dirty="0" err="1" smtClean="0"/>
              <a:t>Περιγεννητική</a:t>
            </a:r>
            <a:r>
              <a:rPr lang="el-GR" dirty="0" smtClean="0"/>
              <a:t> φροντίδα, </a:t>
            </a:r>
            <a:endParaRPr lang="el-GR" dirty="0"/>
          </a:p>
          <a:p>
            <a:pPr>
              <a:spcBef>
                <a:spcPts val="1200"/>
              </a:spcBef>
            </a:pPr>
            <a:r>
              <a:rPr lang="el-GR" dirty="0" smtClean="0"/>
              <a:t>Εμβολιασμοί </a:t>
            </a:r>
            <a:r>
              <a:rPr lang="el-GR" dirty="0"/>
              <a:t>παιδιών και </a:t>
            </a:r>
            <a:r>
              <a:rPr lang="el-GR" dirty="0" smtClean="0"/>
              <a:t>ενηλίκων,</a:t>
            </a:r>
            <a:endParaRPr lang="el-GR" dirty="0"/>
          </a:p>
          <a:p>
            <a:pPr>
              <a:spcBef>
                <a:spcPts val="1200"/>
              </a:spcBef>
            </a:pPr>
            <a:r>
              <a:rPr lang="el-GR" dirty="0" smtClean="0"/>
              <a:t>Μαζικός </a:t>
            </a:r>
            <a:r>
              <a:rPr lang="el-GR" dirty="0" err="1"/>
              <a:t>προσυμπτωματικός</a:t>
            </a:r>
            <a:r>
              <a:rPr lang="el-GR" dirty="0"/>
              <a:t> έλεγχος παιδιών και </a:t>
            </a:r>
            <a:r>
              <a:rPr lang="el-GR" dirty="0" smtClean="0"/>
              <a:t>εφήβων,</a:t>
            </a:r>
            <a:endParaRPr lang="el-GR" dirty="0"/>
          </a:p>
          <a:p>
            <a:pPr>
              <a:spcBef>
                <a:spcPts val="1200"/>
              </a:spcBef>
            </a:pPr>
            <a:r>
              <a:rPr lang="el-GR" dirty="0" smtClean="0"/>
              <a:t>Μαζικός </a:t>
            </a:r>
            <a:r>
              <a:rPr lang="el-GR" dirty="0" err="1"/>
              <a:t>προσυμπτωματικός</a:t>
            </a:r>
            <a:r>
              <a:rPr lang="el-GR" dirty="0"/>
              <a:t> έλεγχος χρόνιων </a:t>
            </a:r>
            <a:r>
              <a:rPr lang="el-GR" dirty="0" smtClean="0"/>
              <a:t>νοσημάτων,</a:t>
            </a:r>
            <a:endParaRPr lang="el-GR" dirty="0"/>
          </a:p>
          <a:p>
            <a:pPr>
              <a:spcBef>
                <a:spcPts val="1200"/>
              </a:spcBef>
            </a:pPr>
            <a:r>
              <a:rPr lang="el-GR" dirty="0" smtClean="0"/>
              <a:t>Οικογενειακός προγραμματισμός, </a:t>
            </a:r>
            <a:endParaRPr lang="el-GR" dirty="0"/>
          </a:p>
          <a:p>
            <a:pPr>
              <a:spcBef>
                <a:spcPts val="1200"/>
              </a:spcBef>
            </a:pPr>
            <a:r>
              <a:rPr lang="el-GR" dirty="0" smtClean="0"/>
              <a:t>Πρόληψη </a:t>
            </a:r>
            <a:r>
              <a:rPr lang="el-GR" dirty="0"/>
              <a:t>σεξουαλικώς μεταδιδόμενων </a:t>
            </a:r>
            <a:r>
              <a:rPr lang="el-GR" dirty="0" smtClean="0"/>
              <a:t>νοσημάτων,</a:t>
            </a:r>
            <a:endParaRPr lang="el-GR" dirty="0"/>
          </a:p>
          <a:p>
            <a:pPr>
              <a:spcBef>
                <a:spcPts val="1200"/>
              </a:spcBef>
            </a:pPr>
            <a:r>
              <a:rPr lang="el-GR" dirty="0" smtClean="0"/>
              <a:t>Δημόσια </a:t>
            </a:r>
            <a:r>
              <a:rPr lang="el-GR" dirty="0"/>
              <a:t>και περιβαλλοντική </a:t>
            </a:r>
            <a:r>
              <a:rPr lang="el-GR" dirty="0" smtClean="0"/>
              <a:t>υγιεινή,</a:t>
            </a:r>
            <a:endParaRPr lang="el-GR" dirty="0"/>
          </a:p>
          <a:p>
            <a:pPr>
              <a:spcBef>
                <a:spcPts val="1200"/>
              </a:spcBef>
            </a:pPr>
            <a:r>
              <a:rPr lang="el-GR" dirty="0" smtClean="0"/>
              <a:t>Επαγγελματική υγιεινή,</a:t>
            </a:r>
            <a:endParaRPr lang="el-GR" dirty="0"/>
          </a:p>
          <a:p>
            <a:pPr>
              <a:spcBef>
                <a:spcPts val="1200"/>
              </a:spcBef>
            </a:pPr>
            <a:r>
              <a:rPr lang="el-GR" dirty="0" smtClean="0"/>
              <a:t>Οδοντιατρική πρόληψη.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951049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a:t>
            </a:r>
            <a:r>
              <a:rPr lang="en-US" dirty="0" smtClean="0"/>
              <a:t> </a:t>
            </a:r>
            <a:r>
              <a:rPr lang="el-GR" dirty="0" smtClean="0"/>
              <a:t>- </a:t>
            </a:r>
            <a:r>
              <a:rPr lang="el-GR" dirty="0"/>
              <a:t>Θεραπεία</a:t>
            </a:r>
          </a:p>
        </p:txBody>
      </p:sp>
      <p:sp>
        <p:nvSpPr>
          <p:cNvPr id="3" name="Θέση περιεχομένου 2"/>
          <p:cNvSpPr>
            <a:spLocks noGrp="1"/>
          </p:cNvSpPr>
          <p:nvPr>
            <p:ph idx="1"/>
          </p:nvPr>
        </p:nvSpPr>
        <p:spPr/>
        <p:txBody>
          <a:bodyPr/>
          <a:lstStyle/>
          <a:p>
            <a:pPr>
              <a:spcBef>
                <a:spcPts val="1800"/>
              </a:spcBef>
            </a:pPr>
            <a:r>
              <a:rPr lang="el-GR" dirty="0" smtClean="0"/>
              <a:t>Διάγνωση, </a:t>
            </a:r>
            <a:endParaRPr lang="el-GR" dirty="0"/>
          </a:p>
          <a:p>
            <a:pPr>
              <a:spcBef>
                <a:spcPts val="1800"/>
              </a:spcBef>
            </a:pPr>
            <a:r>
              <a:rPr lang="el-GR" dirty="0" smtClean="0"/>
              <a:t>Θεραπεία, </a:t>
            </a:r>
            <a:endParaRPr lang="el-GR" dirty="0"/>
          </a:p>
          <a:p>
            <a:pPr>
              <a:spcBef>
                <a:spcPts val="1800"/>
              </a:spcBef>
            </a:pPr>
            <a:r>
              <a:rPr lang="el-GR" dirty="0" smtClean="0"/>
              <a:t>Παρακολούθηση </a:t>
            </a:r>
            <a:r>
              <a:rPr lang="el-GR" dirty="0"/>
              <a:t>των χρόνιων </a:t>
            </a:r>
            <a:r>
              <a:rPr lang="el-GR" dirty="0" smtClean="0"/>
              <a:t>ασθενών,</a:t>
            </a:r>
            <a:endParaRPr lang="el-GR" dirty="0"/>
          </a:p>
          <a:p>
            <a:pPr>
              <a:spcBef>
                <a:spcPts val="1800"/>
              </a:spcBef>
            </a:pPr>
            <a:r>
              <a:rPr lang="el-GR" dirty="0" smtClean="0"/>
              <a:t>Πρώτες βοήθειες,</a:t>
            </a:r>
            <a:endParaRPr lang="el-GR" dirty="0"/>
          </a:p>
          <a:p>
            <a:pPr>
              <a:spcBef>
                <a:spcPts val="1800"/>
              </a:spcBef>
            </a:pPr>
            <a:r>
              <a:rPr lang="el-GR" dirty="0" smtClean="0"/>
              <a:t>Διακομιδή </a:t>
            </a:r>
            <a:r>
              <a:rPr lang="el-GR" dirty="0"/>
              <a:t>ασθενών σε </a:t>
            </a:r>
            <a:r>
              <a:rPr lang="el-GR" dirty="0" smtClean="0"/>
              <a:t>νοσοκομεία,</a:t>
            </a:r>
            <a:endParaRPr lang="el-GR" dirty="0"/>
          </a:p>
          <a:p>
            <a:pPr>
              <a:spcBef>
                <a:spcPts val="1800"/>
              </a:spcBef>
            </a:pPr>
            <a:r>
              <a:rPr lang="el-GR" dirty="0" smtClean="0"/>
              <a:t>Βραχεία νοσηλεία,</a:t>
            </a:r>
            <a:endParaRPr lang="el-GR" dirty="0"/>
          </a:p>
          <a:p>
            <a:pPr>
              <a:spcBef>
                <a:spcPts val="1800"/>
              </a:spcBef>
            </a:pPr>
            <a:r>
              <a:rPr lang="el-GR" dirty="0" smtClean="0"/>
              <a:t>Σύστημα </a:t>
            </a:r>
            <a:r>
              <a:rPr lang="el-GR" dirty="0"/>
              <a:t>παραπομπών σε ειδικές υπηρεσίες </a:t>
            </a:r>
            <a:r>
              <a:rPr lang="el-GR" dirty="0" smtClean="0"/>
              <a:t>υγείας,</a:t>
            </a:r>
            <a:endParaRPr lang="el-GR" dirty="0"/>
          </a:p>
          <a:p>
            <a:pPr>
              <a:spcBef>
                <a:spcPts val="1800"/>
              </a:spcBef>
            </a:pPr>
            <a:r>
              <a:rPr lang="el-GR" dirty="0" smtClean="0"/>
              <a:t>Οδοντιατρική φροντίδα, </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995959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84976" cy="908720"/>
          </a:xfrm>
        </p:spPr>
        <p:txBody>
          <a:bodyPr>
            <a:normAutofit/>
          </a:bodyPr>
          <a:lstStyle/>
          <a:p>
            <a:r>
              <a:rPr lang="el-GR" dirty="0"/>
              <a:t>Αποκατάσταση </a:t>
            </a:r>
            <a:r>
              <a:rPr lang="en-US" dirty="0" smtClean="0"/>
              <a:t>-</a:t>
            </a:r>
            <a:r>
              <a:rPr lang="el-GR" dirty="0" smtClean="0"/>
              <a:t> </a:t>
            </a:r>
            <a:r>
              <a:rPr lang="el-GR" dirty="0"/>
              <a:t>Κοινωνική Φροντίδα</a:t>
            </a:r>
          </a:p>
        </p:txBody>
      </p:sp>
      <p:sp>
        <p:nvSpPr>
          <p:cNvPr id="3" name="Θέση περιεχομένου 2"/>
          <p:cNvSpPr>
            <a:spLocks noGrp="1"/>
          </p:cNvSpPr>
          <p:nvPr>
            <p:ph idx="1"/>
          </p:nvPr>
        </p:nvSpPr>
        <p:spPr/>
        <p:txBody>
          <a:bodyPr/>
          <a:lstStyle/>
          <a:p>
            <a:pPr>
              <a:spcBef>
                <a:spcPts val="1800"/>
              </a:spcBef>
            </a:pPr>
            <a:r>
              <a:rPr lang="el-GR" dirty="0" smtClean="0"/>
              <a:t>Κατ</a:t>
            </a:r>
            <a:r>
              <a:rPr lang="el-GR" dirty="0"/>
              <a:t>’ οίκον </a:t>
            </a:r>
            <a:r>
              <a:rPr lang="el-GR" dirty="0" smtClean="0"/>
              <a:t>νοσηλεία,</a:t>
            </a:r>
            <a:endParaRPr lang="el-GR" dirty="0"/>
          </a:p>
          <a:p>
            <a:pPr>
              <a:spcBef>
                <a:spcPts val="1800"/>
              </a:spcBef>
            </a:pPr>
            <a:r>
              <a:rPr lang="el-GR" dirty="0" smtClean="0"/>
              <a:t>Τελική φροντίδα,</a:t>
            </a:r>
            <a:endParaRPr lang="el-GR" dirty="0"/>
          </a:p>
          <a:p>
            <a:pPr>
              <a:spcBef>
                <a:spcPts val="1800"/>
              </a:spcBef>
            </a:pPr>
            <a:r>
              <a:rPr lang="el-GR" dirty="0" smtClean="0"/>
              <a:t>Φυσικοθεραπεία </a:t>
            </a:r>
            <a:r>
              <a:rPr lang="el-GR" dirty="0"/>
              <a:t>και </a:t>
            </a:r>
            <a:r>
              <a:rPr lang="el-GR" dirty="0" smtClean="0"/>
              <a:t>αποκατάσταση,</a:t>
            </a:r>
            <a:endParaRPr lang="el-GR" dirty="0"/>
          </a:p>
          <a:p>
            <a:pPr>
              <a:spcBef>
                <a:spcPts val="1800"/>
              </a:spcBef>
            </a:pPr>
            <a:r>
              <a:rPr lang="el-GR" dirty="0" smtClean="0"/>
              <a:t>Κοινωνική εργασία. </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66931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Standard</a:t>
            </a:r>
            <a:endParaRPr lang="el-GR" dirty="0"/>
          </a:p>
        </p:txBody>
      </p:sp>
      <p:sp>
        <p:nvSpPr>
          <p:cNvPr id="3" name="Θέση περιεχομένου 2"/>
          <p:cNvSpPr>
            <a:spLocks noGrp="1"/>
          </p:cNvSpPr>
          <p:nvPr>
            <p:ph idx="1"/>
          </p:nvPr>
        </p:nvSpPr>
        <p:spPr>
          <a:xfrm>
            <a:off x="457200" y="1196752"/>
            <a:ext cx="8229600" cy="1728192"/>
          </a:xfrm>
        </p:spPr>
        <p:txBody>
          <a:bodyPr>
            <a:normAutofit/>
          </a:bodyPr>
          <a:lstStyle/>
          <a:p>
            <a:pPr marL="0" indent="0">
              <a:buNone/>
            </a:pPr>
            <a:r>
              <a:rPr lang="el-GR" dirty="0" smtClean="0"/>
              <a:t>Οι </a:t>
            </a:r>
            <a:r>
              <a:rPr lang="el-GR" dirty="0"/>
              <a:t>γυναίκες να έχουν πρόσβαση σε ένα υποστηρικτικό και υψηλής ποιότητας δίκτυο υπηρεσιών υγείας, το οποίο να έχει σχεδιαστεί για τις εξατομικευμένες ανάγκες τους και τις ανάγκες των παιδιών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1026" name="Picture 2" descr="Baby, Child, Girl, Blue Hat, Hat, Smile, Smiling,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08920"/>
            <a:ext cx="3791744" cy="2843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95764" y="5552728"/>
            <a:ext cx="2376264"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j-lt"/>
              </a:rPr>
              <a:t>“</a:t>
            </a:r>
            <a:r>
              <a:rPr lang="en-US" sz="1200" dirty="0" smtClean="0">
                <a:solidFill>
                  <a:schemeClr val="tx1">
                    <a:lumMod val="75000"/>
                    <a:lumOff val="25000"/>
                  </a:schemeClr>
                </a:solidFill>
                <a:latin typeface="+mj-lt"/>
                <a:hlinkClick r:id="rId4"/>
              </a:rPr>
              <a:t>baby</a:t>
            </a:r>
            <a:r>
              <a:rPr lang="en-US" sz="1200" dirty="0" smtClean="0">
                <a:solidFill>
                  <a:schemeClr val="tx1">
                    <a:lumMod val="75000"/>
                    <a:lumOff val="25000"/>
                  </a:schemeClr>
                </a:solidFill>
                <a:latin typeface="+mj-lt"/>
              </a:rPr>
              <a:t>” </a:t>
            </a:r>
            <a:r>
              <a:rPr lang="el-GR" sz="1200" dirty="0" smtClean="0">
                <a:solidFill>
                  <a:schemeClr val="tx1">
                    <a:lumMod val="75000"/>
                    <a:lumOff val="25000"/>
                  </a:schemeClr>
                </a:solidFill>
                <a:latin typeface="+mj-lt"/>
              </a:rPr>
              <a:t>από </a:t>
            </a:r>
            <a:r>
              <a:rPr lang="en-US" sz="1200" dirty="0" err="1" smtClean="0">
                <a:solidFill>
                  <a:schemeClr val="tx1">
                    <a:lumMod val="75000"/>
                    <a:lumOff val="25000"/>
                  </a:schemeClr>
                </a:solidFill>
                <a:latin typeface="+mj-lt"/>
                <a:hlinkClick r:id="rId5"/>
              </a:rPr>
              <a:t>McStone</a:t>
            </a:r>
            <a:r>
              <a:rPr lang="el-GR" sz="1200" dirty="0" smtClean="0">
                <a:solidFill>
                  <a:schemeClr val="tx1">
                    <a:lumMod val="75000"/>
                    <a:lumOff val="25000"/>
                  </a:schemeClr>
                </a:solidFill>
                <a:latin typeface="+mj-lt"/>
              </a:rPr>
              <a:t> διαθέσιμο με άδεια </a:t>
            </a:r>
            <a:r>
              <a:rPr lang="en-US" sz="1200" dirty="0">
                <a:solidFill>
                  <a:schemeClr val="tx1">
                    <a:lumMod val="75000"/>
                    <a:lumOff val="25000"/>
                  </a:schemeClr>
                </a:solidFill>
                <a:latin typeface="+mj-lt"/>
                <a:hlinkClick r:id="rId6"/>
              </a:rPr>
              <a:t>CC0 Public Domain</a:t>
            </a:r>
            <a:endParaRPr lang="el-GR" sz="1200" dirty="0">
              <a:solidFill>
                <a:schemeClr val="tx1">
                  <a:lumMod val="75000"/>
                  <a:lumOff val="25000"/>
                </a:schemeClr>
              </a:solidFill>
              <a:latin typeface="+mj-lt"/>
            </a:endParaRPr>
          </a:p>
        </p:txBody>
      </p:sp>
    </p:spTree>
    <p:extLst>
      <p:ext uri="{BB962C8B-B14F-4D97-AF65-F5344CB8AC3E}">
        <p14:creationId xmlns:p14="http://schemas.microsoft.com/office/powerpoint/2010/main" val="498111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Υποδομή και εξοπλισμός</a:t>
            </a:r>
          </a:p>
        </p:txBody>
      </p:sp>
      <p:sp>
        <p:nvSpPr>
          <p:cNvPr id="3" name="Θέση περιεχομένου 2"/>
          <p:cNvSpPr>
            <a:spLocks noGrp="1"/>
          </p:cNvSpPr>
          <p:nvPr>
            <p:ph idx="1"/>
          </p:nvPr>
        </p:nvSpPr>
        <p:spPr/>
        <p:txBody>
          <a:bodyPr/>
          <a:lstStyle/>
          <a:p>
            <a:pPr>
              <a:spcBef>
                <a:spcPts val="1800"/>
              </a:spcBef>
            </a:pPr>
            <a:r>
              <a:rPr lang="el-GR" dirty="0" smtClean="0"/>
              <a:t>Εξεταστικοί χώροι,</a:t>
            </a:r>
            <a:endParaRPr lang="el-GR" dirty="0"/>
          </a:p>
          <a:p>
            <a:pPr>
              <a:spcBef>
                <a:spcPts val="1800"/>
              </a:spcBef>
            </a:pPr>
            <a:r>
              <a:rPr lang="el-GR" dirty="0" smtClean="0"/>
              <a:t>Βασικός </a:t>
            </a:r>
            <a:r>
              <a:rPr lang="el-GR" dirty="0"/>
              <a:t>διαγνωστικός εξοπλισμός (π.χ. σφυγμομανόμετρο, ωτοσκόπιο, οφθαλμοσκόπιο, στηθοσκόπιο</a:t>
            </a:r>
            <a:r>
              <a:rPr lang="el-GR" dirty="0" smtClean="0"/>
              <a:t>),</a:t>
            </a:r>
            <a:endParaRPr lang="el-GR" dirty="0"/>
          </a:p>
          <a:p>
            <a:pPr>
              <a:spcBef>
                <a:spcPts val="1800"/>
              </a:spcBef>
            </a:pPr>
            <a:r>
              <a:rPr lang="el-GR" dirty="0" smtClean="0"/>
              <a:t>Ακτινολογικό εργαστήριο,</a:t>
            </a:r>
            <a:endParaRPr lang="el-GR" dirty="0"/>
          </a:p>
          <a:p>
            <a:pPr>
              <a:spcBef>
                <a:spcPts val="1800"/>
              </a:spcBef>
            </a:pPr>
            <a:r>
              <a:rPr lang="el-GR" dirty="0" smtClean="0"/>
              <a:t>Μικροβιολογικό εργαστήριο,</a:t>
            </a:r>
            <a:endParaRPr lang="el-GR" dirty="0"/>
          </a:p>
          <a:p>
            <a:pPr>
              <a:spcBef>
                <a:spcPts val="1800"/>
              </a:spcBef>
            </a:pPr>
            <a:r>
              <a:rPr lang="el-GR" dirty="0" smtClean="0"/>
              <a:t>Σηπτικό χειρουργείο,</a:t>
            </a:r>
            <a:endParaRPr lang="el-GR" dirty="0"/>
          </a:p>
          <a:p>
            <a:pPr>
              <a:spcBef>
                <a:spcPts val="1800"/>
              </a:spcBef>
            </a:pPr>
            <a:r>
              <a:rPr lang="el-GR" dirty="0" smtClean="0"/>
              <a:t>Μονάδα </a:t>
            </a:r>
            <a:r>
              <a:rPr lang="el-GR" dirty="0"/>
              <a:t>βραχείας </a:t>
            </a:r>
            <a:r>
              <a:rPr lang="el-GR" dirty="0" smtClean="0"/>
              <a:t>νοσηλείας,</a:t>
            </a:r>
            <a:endParaRPr lang="el-GR" dirty="0"/>
          </a:p>
          <a:p>
            <a:pPr>
              <a:spcBef>
                <a:spcPts val="1800"/>
              </a:spcBef>
            </a:pPr>
            <a:r>
              <a:rPr lang="el-GR" dirty="0" smtClean="0"/>
              <a:t>Οδοντιατρείο,</a:t>
            </a:r>
            <a:endParaRPr lang="el-GR" dirty="0"/>
          </a:p>
          <a:p>
            <a:pPr>
              <a:spcBef>
                <a:spcPts val="1800"/>
              </a:spcBef>
            </a:pPr>
            <a:r>
              <a:rPr lang="el-GR" dirty="0" smtClean="0"/>
              <a:t>Ασθενοφόρο.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443546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1.bp.blogspot.com/-NgK4_LnD-r4/Tj935n5gB_I/AAAAAAAAAQg/G88sWNmdxhs/s1600/Puzzl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Effect>
                      <a14:colorTemperature colorTemp="7200"/>
                    </a14:imgEffect>
                    <a14:imgEffect>
                      <a14:saturation sat="33000"/>
                    </a14:imgEffect>
                    <a14:imgEffect>
                      <a14:brightnessContrast bright="1000" contrast="-21000"/>
                    </a14:imgEffect>
                  </a14:imgLayer>
                </a14:imgProps>
              </a:ext>
              <a:ext uri="{28A0092B-C50C-407E-A947-70E740481C1C}">
                <a14:useLocalDpi xmlns:a14="http://schemas.microsoft.com/office/drawing/2010/main" val="0"/>
              </a:ext>
            </a:extLst>
          </a:blip>
          <a:srcRect l="3496" t="6227" r="4307" b="5514"/>
          <a:stretch/>
        </p:blipFill>
        <p:spPr bwMode="auto">
          <a:xfrm>
            <a:off x="534572" y="1167619"/>
            <a:ext cx="8004517" cy="540199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0" y="116632"/>
            <a:ext cx="9144000" cy="908720"/>
          </a:xfrm>
        </p:spPr>
        <p:txBody>
          <a:bodyPr>
            <a:noAutofit/>
          </a:bodyPr>
          <a:lstStyle/>
          <a:p>
            <a:r>
              <a:rPr lang="el-GR" dirty="0"/>
              <a:t>Παράγοντες που επηρεάζουν την υγεία του ατόμου και της κοινότητας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5" name="TextBox 4"/>
          <p:cNvSpPr txBox="1"/>
          <p:nvPr/>
        </p:nvSpPr>
        <p:spPr>
          <a:xfrm>
            <a:off x="2699792" y="6445473"/>
            <a:ext cx="3744416" cy="461665"/>
          </a:xfrm>
          <a:prstGeom prst="rect">
            <a:avLst/>
          </a:prstGeom>
          <a:noFill/>
          <a:ln w="19050">
            <a:noFill/>
          </a:ln>
        </p:spPr>
        <p:txBody>
          <a:bodyPr wrap="square" rtlCol="0">
            <a:spAutoFit/>
          </a:bodyPr>
          <a:lstStyle/>
          <a:p>
            <a:r>
              <a:rPr lang="el-GR" sz="2400" b="1" dirty="0" smtClean="0">
                <a:latin typeface="+mn-lt"/>
              </a:rPr>
              <a:t>Υγεία Ατόμου / Κοινότητας</a:t>
            </a:r>
            <a:endParaRPr lang="el-GR" sz="2400" b="1" dirty="0">
              <a:latin typeface="+mn-lt"/>
            </a:endParaRPr>
          </a:p>
        </p:txBody>
      </p:sp>
      <p:sp>
        <p:nvSpPr>
          <p:cNvPr id="13" name="TextBox 12"/>
          <p:cNvSpPr txBox="1"/>
          <p:nvPr/>
        </p:nvSpPr>
        <p:spPr>
          <a:xfrm>
            <a:off x="899592" y="1565235"/>
            <a:ext cx="2136214" cy="1107996"/>
          </a:xfrm>
          <a:prstGeom prst="rect">
            <a:avLst/>
          </a:prstGeom>
          <a:noFill/>
          <a:ln w="6350">
            <a:noFill/>
          </a:ln>
        </p:spPr>
        <p:txBody>
          <a:bodyPr wrap="square" rtlCol="0">
            <a:spAutoFit/>
          </a:bodyPr>
          <a:lstStyle/>
          <a:p>
            <a:pPr algn="ctr"/>
            <a:r>
              <a:rPr lang="el-GR" sz="2200" dirty="0" smtClean="0">
                <a:latin typeface="+mn-lt"/>
              </a:rPr>
              <a:t>Ποιότητα</a:t>
            </a:r>
          </a:p>
          <a:p>
            <a:pPr algn="ctr"/>
            <a:r>
              <a:rPr lang="el-GR" sz="2200" b="1" dirty="0" smtClean="0">
                <a:latin typeface="+mn-lt"/>
              </a:rPr>
              <a:t>Υγειονομικοί παράγοντες</a:t>
            </a:r>
            <a:endParaRPr lang="el-GR" sz="2200" b="1" dirty="0">
              <a:latin typeface="+mn-lt"/>
            </a:endParaRPr>
          </a:p>
        </p:txBody>
      </p:sp>
      <p:sp>
        <p:nvSpPr>
          <p:cNvPr id="14" name="TextBox 13"/>
          <p:cNvSpPr txBox="1"/>
          <p:nvPr/>
        </p:nvSpPr>
        <p:spPr>
          <a:xfrm>
            <a:off x="6012160" y="1382724"/>
            <a:ext cx="2376264" cy="1446550"/>
          </a:xfrm>
          <a:prstGeom prst="rect">
            <a:avLst/>
          </a:prstGeom>
          <a:noFill/>
          <a:ln w="6350">
            <a:noFill/>
          </a:ln>
        </p:spPr>
        <p:txBody>
          <a:bodyPr wrap="square" rtlCol="0">
            <a:spAutoFit/>
          </a:bodyPr>
          <a:lstStyle/>
          <a:p>
            <a:pPr algn="ctr"/>
            <a:r>
              <a:rPr lang="el-GR" sz="2200" dirty="0" smtClean="0">
                <a:latin typeface="+mn-lt"/>
              </a:rPr>
              <a:t>Ισότητα, θρησκεία </a:t>
            </a:r>
          </a:p>
          <a:p>
            <a:pPr algn="ctr"/>
            <a:r>
              <a:rPr lang="el-GR" sz="2200" b="1" dirty="0" smtClean="0">
                <a:latin typeface="+mn-lt"/>
              </a:rPr>
              <a:t>Κοινωνικοί παράγοντες</a:t>
            </a:r>
          </a:p>
          <a:p>
            <a:pPr algn="ctr"/>
            <a:r>
              <a:rPr lang="el-GR" sz="2200" dirty="0" smtClean="0">
                <a:latin typeface="+mn-lt"/>
              </a:rPr>
              <a:t>εκπαίδευση</a:t>
            </a:r>
          </a:p>
        </p:txBody>
      </p:sp>
      <p:sp>
        <p:nvSpPr>
          <p:cNvPr id="22" name="TextBox 21"/>
          <p:cNvSpPr txBox="1"/>
          <p:nvPr/>
        </p:nvSpPr>
        <p:spPr>
          <a:xfrm>
            <a:off x="3347864" y="1395958"/>
            <a:ext cx="2300366" cy="1107996"/>
          </a:xfrm>
          <a:prstGeom prst="rect">
            <a:avLst/>
          </a:prstGeom>
          <a:noFill/>
          <a:ln w="6350">
            <a:noFill/>
          </a:ln>
        </p:spPr>
        <p:txBody>
          <a:bodyPr wrap="square" rtlCol="0">
            <a:spAutoFit/>
          </a:bodyPr>
          <a:lstStyle/>
          <a:p>
            <a:pPr algn="ctr"/>
            <a:r>
              <a:rPr lang="el-GR" sz="2200" dirty="0" smtClean="0">
                <a:latin typeface="+mn-lt"/>
              </a:rPr>
              <a:t>Κάπνισμα </a:t>
            </a:r>
          </a:p>
          <a:p>
            <a:pPr algn="ctr"/>
            <a:r>
              <a:rPr lang="el-GR" sz="2200" b="1" dirty="0" smtClean="0">
                <a:latin typeface="+mn-lt"/>
              </a:rPr>
              <a:t>Τρόπος ζωής</a:t>
            </a:r>
          </a:p>
          <a:p>
            <a:pPr algn="ctr"/>
            <a:r>
              <a:rPr lang="el-GR" sz="2200" dirty="0" smtClean="0">
                <a:latin typeface="+mn-lt"/>
              </a:rPr>
              <a:t>Άσκηση</a:t>
            </a:r>
            <a:endParaRPr lang="el-GR" sz="2200" dirty="0">
              <a:latin typeface="+mn-lt"/>
            </a:endParaRPr>
          </a:p>
        </p:txBody>
      </p:sp>
      <p:sp>
        <p:nvSpPr>
          <p:cNvPr id="33" name="TextBox 32"/>
          <p:cNvSpPr txBox="1"/>
          <p:nvPr/>
        </p:nvSpPr>
        <p:spPr>
          <a:xfrm>
            <a:off x="6177479" y="3980960"/>
            <a:ext cx="2255804" cy="1446550"/>
          </a:xfrm>
          <a:prstGeom prst="rect">
            <a:avLst/>
          </a:prstGeom>
          <a:noFill/>
          <a:ln w="6350">
            <a:noFill/>
          </a:ln>
        </p:spPr>
        <p:txBody>
          <a:bodyPr wrap="square" rtlCol="0">
            <a:spAutoFit/>
          </a:bodyPr>
          <a:lstStyle/>
          <a:p>
            <a:pPr algn="ctr"/>
            <a:r>
              <a:rPr lang="el-GR" sz="2200" dirty="0" smtClean="0">
                <a:latin typeface="+mn-lt"/>
              </a:rPr>
              <a:t>Κληρονομικότητα </a:t>
            </a:r>
          </a:p>
          <a:p>
            <a:pPr algn="ctr"/>
            <a:r>
              <a:rPr lang="el-GR" sz="2200" b="1" dirty="0" smtClean="0">
                <a:latin typeface="+mn-lt"/>
              </a:rPr>
              <a:t>Βιολογικοί παράγοντες</a:t>
            </a:r>
          </a:p>
          <a:p>
            <a:pPr algn="ctr"/>
            <a:r>
              <a:rPr lang="el-GR" sz="2200" dirty="0" smtClean="0">
                <a:latin typeface="+mn-lt"/>
              </a:rPr>
              <a:t>Ανοσία</a:t>
            </a:r>
            <a:endParaRPr lang="el-GR" sz="2200" dirty="0">
              <a:latin typeface="+mn-lt"/>
            </a:endParaRPr>
          </a:p>
        </p:txBody>
      </p:sp>
      <p:sp>
        <p:nvSpPr>
          <p:cNvPr id="39" name="TextBox 38"/>
          <p:cNvSpPr txBox="1"/>
          <p:nvPr/>
        </p:nvSpPr>
        <p:spPr>
          <a:xfrm>
            <a:off x="686752" y="4509120"/>
            <a:ext cx="1942624" cy="1446550"/>
          </a:xfrm>
          <a:prstGeom prst="rect">
            <a:avLst/>
          </a:prstGeom>
          <a:noFill/>
          <a:ln w="6350">
            <a:noFill/>
          </a:ln>
        </p:spPr>
        <p:txBody>
          <a:bodyPr wrap="square" rtlCol="0">
            <a:spAutoFit/>
          </a:bodyPr>
          <a:lstStyle/>
          <a:p>
            <a:pPr algn="ctr"/>
            <a:r>
              <a:rPr lang="el-GR" sz="2200" dirty="0" smtClean="0">
                <a:latin typeface="+mn-lt"/>
              </a:rPr>
              <a:t>Εισόδημα </a:t>
            </a:r>
          </a:p>
          <a:p>
            <a:pPr algn="ctr"/>
            <a:r>
              <a:rPr lang="el-GR" sz="2200" b="1" dirty="0" smtClean="0">
                <a:latin typeface="+mn-lt"/>
              </a:rPr>
              <a:t>Οικονομικοί παράγοντες</a:t>
            </a:r>
          </a:p>
          <a:p>
            <a:pPr algn="ctr"/>
            <a:r>
              <a:rPr lang="el-GR" sz="2200" dirty="0" smtClean="0">
                <a:latin typeface="+mn-lt"/>
              </a:rPr>
              <a:t>Κόστος ζωής</a:t>
            </a:r>
            <a:endParaRPr lang="el-GR" sz="2200" dirty="0">
              <a:latin typeface="+mn-lt"/>
            </a:endParaRPr>
          </a:p>
        </p:txBody>
      </p:sp>
      <p:sp>
        <p:nvSpPr>
          <p:cNvPr id="44" name="TextBox 43"/>
          <p:cNvSpPr txBox="1"/>
          <p:nvPr/>
        </p:nvSpPr>
        <p:spPr>
          <a:xfrm>
            <a:off x="3446306" y="4715782"/>
            <a:ext cx="2201924" cy="1446550"/>
          </a:xfrm>
          <a:prstGeom prst="rect">
            <a:avLst/>
          </a:prstGeom>
          <a:noFill/>
          <a:ln w="6350">
            <a:noFill/>
          </a:ln>
        </p:spPr>
        <p:txBody>
          <a:bodyPr wrap="square" rtlCol="0">
            <a:spAutoFit/>
          </a:bodyPr>
          <a:lstStyle/>
          <a:p>
            <a:pPr algn="ctr"/>
            <a:r>
              <a:rPr lang="el-GR" sz="2200" dirty="0" smtClean="0">
                <a:latin typeface="+mn-lt"/>
              </a:rPr>
              <a:t>Αέρας </a:t>
            </a:r>
          </a:p>
          <a:p>
            <a:pPr algn="ctr"/>
            <a:r>
              <a:rPr lang="el-GR" sz="2200" b="1" dirty="0" smtClean="0">
                <a:latin typeface="+mn-lt"/>
              </a:rPr>
              <a:t>Περιβαλλοντικοί παράγοντες</a:t>
            </a:r>
          </a:p>
          <a:p>
            <a:pPr algn="ctr"/>
            <a:r>
              <a:rPr lang="el-GR" sz="2200" dirty="0" smtClean="0">
                <a:latin typeface="+mn-lt"/>
              </a:rPr>
              <a:t>Νερό </a:t>
            </a:r>
            <a:endParaRPr lang="el-GR" sz="2200" dirty="0">
              <a:latin typeface="+mn-lt"/>
            </a:endParaRPr>
          </a:p>
        </p:txBody>
      </p:sp>
    </p:spTree>
    <p:extLst>
      <p:ext uri="{BB962C8B-B14F-4D97-AF65-F5344CB8AC3E}">
        <p14:creationId xmlns:p14="http://schemas.microsoft.com/office/powerpoint/2010/main" val="1437922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12776"/>
            <a:ext cx="8079142"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395536" y="2060848"/>
            <a:ext cx="8079142" cy="8004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395536" y="2861320"/>
            <a:ext cx="8079142" cy="1431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noAutofit/>
          </a:bodyPr>
          <a:lstStyle/>
          <a:p>
            <a:r>
              <a:rPr lang="el-GR" dirty="0"/>
              <a:t>Κρίσιμες στρεβλώσεις υφιστάμενου συστήματος ΠΦΥ</a:t>
            </a:r>
          </a:p>
        </p:txBody>
      </p:sp>
      <p:sp>
        <p:nvSpPr>
          <p:cNvPr id="3" name="Θέση περιεχομένου 2"/>
          <p:cNvSpPr>
            <a:spLocks noGrp="1"/>
          </p:cNvSpPr>
          <p:nvPr>
            <p:ph idx="1"/>
          </p:nvPr>
        </p:nvSpPr>
        <p:spPr>
          <a:xfrm>
            <a:off x="457200" y="1412776"/>
            <a:ext cx="8219256" cy="4824536"/>
          </a:xfrm>
        </p:spPr>
        <p:txBody>
          <a:bodyPr/>
          <a:lstStyle/>
          <a:p>
            <a:pPr>
              <a:spcBef>
                <a:spcPts val="1800"/>
              </a:spcBef>
            </a:pPr>
            <a:r>
              <a:rPr lang="el-GR" dirty="0"/>
              <a:t>Σημαντική επιβάρυνση Δευτεροβάθμιας Φροντίδας </a:t>
            </a:r>
            <a:r>
              <a:rPr lang="el-GR" dirty="0" smtClean="0"/>
              <a:t>Υγείας,</a:t>
            </a:r>
            <a:endParaRPr lang="el-GR" dirty="0"/>
          </a:p>
          <a:p>
            <a:pPr>
              <a:spcBef>
                <a:spcPts val="1800"/>
              </a:spcBef>
            </a:pPr>
            <a:r>
              <a:rPr lang="el-GR" dirty="0"/>
              <a:t>Σημαντική Διοικητική επιβάρυνση και μη αποδοτικές υπηρεσίες </a:t>
            </a:r>
            <a:r>
              <a:rPr lang="el-GR" dirty="0" smtClean="0"/>
              <a:t>υγείας,</a:t>
            </a:r>
            <a:endParaRPr lang="el-GR" dirty="0"/>
          </a:p>
          <a:p>
            <a:pPr>
              <a:spcBef>
                <a:spcPts val="1800"/>
              </a:spcBef>
            </a:pPr>
            <a:r>
              <a:rPr lang="el-GR" dirty="0"/>
              <a:t>Χαμηλό επίπεδο παρεχόμενων υπηρεσιών, ανεπαρκής κάλυψη των  πραγματικών αναγκών του πληθυσμού, παντελής απουσία συνέχειας της </a:t>
            </a:r>
            <a:r>
              <a:rPr lang="el-GR" dirty="0" smtClean="0"/>
              <a:t>φροντίδας.</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95463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ΕΟΠΥΥ </a:t>
            </a:r>
          </a:p>
        </p:txBody>
      </p:sp>
      <p:sp>
        <p:nvSpPr>
          <p:cNvPr id="3" name="Θέση περιεχομένου 2"/>
          <p:cNvSpPr>
            <a:spLocks noGrp="1"/>
          </p:cNvSpPr>
          <p:nvPr>
            <p:ph idx="1"/>
          </p:nvPr>
        </p:nvSpPr>
        <p:spPr>
          <a:xfrm>
            <a:off x="467544" y="2718743"/>
            <a:ext cx="8229600" cy="648072"/>
          </a:xfrm>
        </p:spPr>
        <p:txBody>
          <a:bodyPr/>
          <a:lstStyle/>
          <a:p>
            <a:pPr marL="0" indent="0" algn="ctr">
              <a:buNone/>
            </a:pPr>
            <a:r>
              <a:rPr lang="el-GR" dirty="0">
                <a:hlinkClick r:id="rId2"/>
              </a:rPr>
              <a:t>ΕΟΠΥΥ </a:t>
            </a:r>
            <a:r>
              <a:rPr lang="el-GR" dirty="0" smtClean="0">
                <a:hlinkClick r:id="rId2"/>
              </a:rPr>
              <a:t>(Εθνικός </a:t>
            </a:r>
            <a:r>
              <a:rPr lang="el-GR" dirty="0">
                <a:hlinkClick r:id="rId2"/>
              </a:rPr>
              <a:t>Οργανισμός Παροχής Υπηρεσιών </a:t>
            </a:r>
            <a:r>
              <a:rPr lang="el-GR" dirty="0" smtClean="0">
                <a:hlinkClick r:id="rId2"/>
              </a:rPr>
              <a:t>Υγείας)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617232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Υφιστάμενο προσωπικό ΕΟΠΥΥ</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272872714"/>
              </p:ext>
            </p:extLst>
          </p:nvPr>
        </p:nvGraphicFramePr>
        <p:xfrm>
          <a:off x="611560" y="2348880"/>
          <a:ext cx="8229600" cy="1682496"/>
        </p:xfrm>
        <a:graphic>
          <a:graphicData uri="http://schemas.openxmlformats.org/drawingml/2006/table">
            <a:tbl>
              <a:tblPr firstRow="1" bandRow="1">
                <a:tableStyleId>{3B4B98B0-60AC-42C2-AFA5-B58CD77FA1E5}</a:tableStyleId>
              </a:tblPr>
              <a:tblGrid>
                <a:gridCol w="4114800"/>
                <a:gridCol w="4114800"/>
              </a:tblGrid>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400" b="0" u="none" strike="noStrike" cap="none" normalizeH="0" baseline="0" dirty="0" smtClean="0">
                          <a:ln>
                            <a:noFill/>
                          </a:ln>
                          <a:effectLst/>
                        </a:rPr>
                        <a:t>Υγειονομικό Προσωπικό</a:t>
                      </a:r>
                      <a:endParaRPr kumimoji="0" lang="en-US" sz="24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u="none" strike="noStrike" kern="1200" cap="none" normalizeH="0" baseline="0" dirty="0" smtClean="0">
                          <a:ln>
                            <a:noFill/>
                          </a:ln>
                          <a:effectLst/>
                        </a:rPr>
                        <a:t>2841</a:t>
                      </a:r>
                      <a:endParaRPr kumimoji="0" lang="el-GR" sz="1800" b="0" i="0" u="none" strike="noStrike" kern="1200"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B w="12700" cap="flat" cmpd="sng" algn="ctr">
                      <a:solidFill>
                        <a:schemeClr val="bg1"/>
                      </a:solidFill>
                      <a:prstDash val="solid"/>
                      <a:round/>
                      <a:headEnd type="none" w="med" len="med"/>
                      <a:tailEnd type="none" w="med" len="med"/>
                    </a:lnB>
                  </a:tcPr>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400" u="none" strike="noStrike" kern="1200" cap="none" normalizeH="0" baseline="0" dirty="0" smtClean="0">
                          <a:ln>
                            <a:noFill/>
                          </a:ln>
                          <a:effectLst/>
                        </a:rPr>
                        <a:t>Ιατρικό Προσωπικό</a:t>
                      </a:r>
                      <a:endParaRPr kumimoji="0" lang="en-GB" sz="2400" b="0" i="0" u="none" strike="noStrike" kern="1200"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u="none" strike="noStrike" kern="1200" cap="none" normalizeH="0" baseline="0" dirty="0" smtClean="0">
                          <a:ln>
                            <a:noFill/>
                          </a:ln>
                          <a:effectLst/>
                        </a:rPr>
                        <a:t>6089</a:t>
                      </a:r>
                      <a:endParaRPr kumimoji="0" lang="el-GR" sz="1800" b="0" i="0" u="none" strike="noStrike" kern="1200"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T w="12700" cap="flat" cmpd="sng" algn="ctr">
                      <a:solidFill>
                        <a:schemeClr val="bg1"/>
                      </a:solidFill>
                      <a:prstDash val="solid"/>
                      <a:round/>
                      <a:headEnd type="none" w="med" len="med"/>
                      <a:tailEnd type="none" w="med" len="med"/>
                    </a:lnT>
                  </a:tcPr>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2400" u="none" strike="noStrike" kern="1200" cap="none" normalizeH="0" baseline="0" dirty="0" smtClean="0">
                          <a:ln>
                            <a:noFill/>
                          </a:ln>
                          <a:effectLst/>
                        </a:rPr>
                        <a:t>Διοικητικό Προσωπικό</a:t>
                      </a:r>
                      <a:endParaRPr kumimoji="0" lang="el-GR" sz="2400" b="0" i="0" u="none" strike="noStrike" kern="1200"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u="none" strike="noStrike" kern="1200" cap="none" normalizeH="0" baseline="0" dirty="0" smtClean="0">
                          <a:ln>
                            <a:noFill/>
                          </a:ln>
                          <a:effectLst/>
                        </a:rPr>
                        <a:t>1373</a:t>
                      </a:r>
                      <a:endParaRPr kumimoji="0" lang="el-GR" sz="1800" b="0" i="0" u="none" strike="noStrike" kern="1200"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u="none" strike="noStrike" kern="1200" cap="none" normalizeH="0" baseline="0" dirty="0" smtClean="0">
                          <a:ln>
                            <a:noFill/>
                          </a:ln>
                          <a:effectLst/>
                        </a:rPr>
                        <a:t>ΓΕΝΙΚΟ </a:t>
                      </a:r>
                      <a:r>
                        <a:rPr kumimoji="0" lang="en-US" sz="2400" u="none" strike="noStrike" kern="1200" cap="none" normalizeH="0" baseline="0" dirty="0">
                          <a:ln>
                            <a:noFill/>
                          </a:ln>
                          <a:effectLst/>
                        </a:rPr>
                        <a:t>ΣΥΝΟΛΟ</a:t>
                      </a:r>
                      <a:endParaRPr kumimoji="0" lang="el-GR" sz="2400" b="0" i="0" u="none" strike="noStrike" kern="1200" cap="none" normalizeH="0" baseline="0" dirty="0">
                        <a:ln>
                          <a:noFill/>
                        </a:ln>
                        <a:solidFill>
                          <a:schemeClr val="bg1"/>
                        </a:solidFill>
                        <a:effectLst/>
                        <a:latin typeface="Times New Roman" charset="0"/>
                        <a:ea typeface="ＭＳ Ｐゴシック"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u="none" strike="noStrike" kern="1200" cap="none" normalizeH="0" baseline="0" dirty="0" smtClean="0">
                          <a:ln>
                            <a:noFill/>
                          </a:ln>
                          <a:effectLst/>
                        </a:rPr>
                        <a:t>10303</a:t>
                      </a:r>
                      <a:endParaRPr kumimoji="0" lang="el-GR" sz="1800" b="0" i="0" u="none" strike="noStrike" kern="1200" cap="none" normalizeH="0" baseline="0" dirty="0">
                        <a:ln>
                          <a:noFill/>
                        </a:ln>
                        <a:solidFill>
                          <a:schemeClr val="bg1"/>
                        </a:solidFill>
                        <a:effectLst/>
                        <a:latin typeface="Times New Roman" charset="0"/>
                        <a:ea typeface="ＭＳ Ｐゴシック" charset="0"/>
                        <a:cs typeface="Times New Roman" charset="0"/>
                      </a:endParaRPr>
                    </a:p>
                  </a:txBody>
                  <a:tcPr marL="68580" marR="68580" marT="0" marB="0" anchor="ctr" horzOverflow="overflow"/>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803538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Πληθωρισμός των ιατρών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graphicFrame>
        <p:nvGraphicFramePr>
          <p:cNvPr id="8" name="Chart 7"/>
          <p:cNvGraphicFramePr/>
          <p:nvPr>
            <p:extLst>
              <p:ext uri="{D42A27DB-BD31-4B8C-83A1-F6EECF244321}">
                <p14:modId xmlns:p14="http://schemas.microsoft.com/office/powerpoint/2010/main" val="205304979"/>
              </p:ext>
            </p:extLst>
          </p:nvPr>
        </p:nvGraphicFramePr>
        <p:xfrm>
          <a:off x="179512" y="1196752"/>
          <a:ext cx="871296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5167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Needs </a:t>
            </a:r>
            <a:r>
              <a:rPr lang="en-US" dirty="0"/>
              <a:t>for medical examination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6146" name="Picture 2" descr="C:\Users\alex\Desktop\fig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184208" cy="58043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35696" y="2708920"/>
            <a:ext cx="432048" cy="453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3</a:t>
            </a:r>
            <a:endParaRPr lang="el-GR" b="1" dirty="0"/>
          </a:p>
        </p:txBody>
      </p:sp>
      <p:sp>
        <p:nvSpPr>
          <p:cNvPr id="9" name="Rectangle 8"/>
          <p:cNvSpPr/>
          <p:nvPr/>
        </p:nvSpPr>
        <p:spPr>
          <a:xfrm>
            <a:off x="3105460" y="3024000"/>
            <a:ext cx="491704" cy="453815"/>
          </a:xfrm>
          <a:prstGeom prst="rect">
            <a:avLst/>
          </a:prstGeom>
          <a:solidFill>
            <a:srgbClr val="82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b="1" dirty="0" smtClean="0"/>
              <a:t>5</a:t>
            </a:r>
            <a:endParaRPr lang="el-GR" b="1" dirty="0"/>
          </a:p>
        </p:txBody>
      </p:sp>
      <p:sp>
        <p:nvSpPr>
          <p:cNvPr id="10" name="Rectangle 9"/>
          <p:cNvSpPr/>
          <p:nvPr/>
        </p:nvSpPr>
        <p:spPr>
          <a:xfrm>
            <a:off x="5896363" y="2929891"/>
            <a:ext cx="444400" cy="453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4</a:t>
            </a:r>
            <a:endParaRPr lang="el-GR" b="1" dirty="0"/>
          </a:p>
        </p:txBody>
      </p:sp>
      <p:sp>
        <p:nvSpPr>
          <p:cNvPr id="8" name="Oval 7"/>
          <p:cNvSpPr/>
          <p:nvPr/>
        </p:nvSpPr>
        <p:spPr>
          <a:xfrm>
            <a:off x="3237799" y="5301208"/>
            <a:ext cx="321308" cy="360040"/>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82387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Πρόσβαση σε γιατρούς</a:t>
            </a:r>
            <a:endParaRPr lang="el-GR" dirty="0"/>
          </a:p>
        </p:txBody>
      </p:sp>
      <p:sp>
        <p:nvSpPr>
          <p:cNvPr id="3" name="Θέση περιεχομένου 2"/>
          <p:cNvSpPr>
            <a:spLocks noGrp="1"/>
          </p:cNvSpPr>
          <p:nvPr>
            <p:ph idx="1"/>
          </p:nvPr>
        </p:nvSpPr>
        <p:spPr/>
        <p:txBody>
          <a:bodyPr/>
          <a:lstStyle/>
          <a:p>
            <a:pPr>
              <a:spcBef>
                <a:spcPts val="2400"/>
              </a:spcBef>
            </a:pPr>
            <a:r>
              <a:rPr lang="el-GR" dirty="0"/>
              <a:t>1 στους 4 ασθενείς αντιμετωπίζει πρόβλημα πρόσβασης στο γιατρό, λόγω αδυναμίας κλεισίματος ραντεβού σε δομές του δημοσίου, αδυναμίας πληρωμής ιδιώτη μη συμβεβλημένου ιατρού και λόγω απόσταση ή αδυναμίας μετακίνησης στο </a:t>
            </a:r>
            <a:r>
              <a:rPr lang="el-GR" dirty="0" smtClean="0"/>
              <a:t>ιατρείο.</a:t>
            </a:r>
            <a:endParaRPr lang="el-GR" dirty="0"/>
          </a:p>
          <a:p>
            <a:pPr>
              <a:spcBef>
                <a:spcPts val="2400"/>
              </a:spcBef>
            </a:pPr>
            <a:r>
              <a:rPr lang="el-GR" dirty="0"/>
              <a:t>Μεγαλύτερα εμπόδια σε όσους έχουν χαμηλό εισόδημα και σε όσους διαμένουν εκτός </a:t>
            </a:r>
            <a:r>
              <a:rPr lang="el-GR" dirty="0" smtClean="0"/>
              <a:t>Αττικής.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470685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Υφιστάμενοι Επαγγελματίες Υγείας </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728075055"/>
              </p:ext>
            </p:extLst>
          </p:nvPr>
        </p:nvGraphicFramePr>
        <p:xfrm>
          <a:off x="899592" y="1628800"/>
          <a:ext cx="7283152" cy="3814532"/>
        </p:xfrm>
        <a:graphic>
          <a:graphicData uri="http://schemas.openxmlformats.org/drawingml/2006/table">
            <a:tbl>
              <a:tblPr firstRow="1" bandRow="1">
                <a:tableStyleId>{69012ECD-51FC-41F1-AA8D-1B2483CD663E}</a:tableStyleId>
              </a:tblPr>
              <a:tblGrid>
                <a:gridCol w="5122912"/>
                <a:gridCol w="2160240"/>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a:ln>
                            <a:noFill/>
                          </a:ln>
                          <a:effectLst/>
                        </a:rPr>
                        <a:t>Ειδικότητα ΠΕ/ΤΕ</a:t>
                      </a:r>
                      <a:endParaRPr kumimoji="0" lang="en-GB" sz="2200" b="1"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a:ln>
                            <a:noFill/>
                          </a:ln>
                          <a:effectLst/>
                        </a:rPr>
                        <a:t>Αριθμός</a:t>
                      </a:r>
                      <a:endParaRPr kumimoji="0" lang="en-GB" sz="2200" b="1"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ΤΕ Ν</a:t>
                      </a:r>
                      <a:r>
                        <a:rPr kumimoji="0" lang="en-US" sz="2200" u="none" strike="noStrike" cap="none" normalizeH="0" baseline="0" dirty="0">
                          <a:ln>
                            <a:noFill/>
                          </a:ln>
                          <a:solidFill>
                            <a:schemeClr val="tx1"/>
                          </a:solidFill>
                          <a:effectLst/>
                        </a:rPr>
                        <a:t>ο</a:t>
                      </a:r>
                      <a:r>
                        <a:rPr kumimoji="0" lang="el-GR" sz="2200" u="none" strike="noStrike" cap="none" normalizeH="0" baseline="0" dirty="0" err="1">
                          <a:ln>
                            <a:noFill/>
                          </a:ln>
                          <a:solidFill>
                            <a:schemeClr val="tx1"/>
                          </a:solidFill>
                          <a:effectLst/>
                        </a:rPr>
                        <a:t>σηλευτικής</a:t>
                      </a:r>
                      <a:r>
                        <a:rPr kumimoji="0" lang="el-GR" sz="2200" u="none" strike="noStrike" cap="none" normalizeH="0" baseline="0" dirty="0">
                          <a:ln>
                            <a:noFill/>
                          </a:ln>
                          <a:solidFill>
                            <a:schemeClr val="tx1"/>
                          </a:solidFill>
                          <a:effectLst/>
                        </a:rPr>
                        <a:t> - Μαιευτικής</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877</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ΤΕ Φυσιοθεραπευτών</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ΤΕ Ιατρικών Εργαστηρίων</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245</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ΠΕ Χημικών-</a:t>
                      </a:r>
                      <a:r>
                        <a:rPr kumimoji="0" lang="en-US" sz="2200" u="none" strike="noStrike" cap="none" normalizeH="0" baseline="0" dirty="0">
                          <a:ln>
                            <a:noFill/>
                          </a:ln>
                          <a:solidFill>
                            <a:schemeClr val="tx1"/>
                          </a:solidFill>
                          <a:effectLst/>
                        </a:rPr>
                        <a:t> </a:t>
                      </a:r>
                      <a:r>
                        <a:rPr kumimoji="0" lang="el-GR" sz="2200" u="none" strike="noStrike" cap="none" normalizeH="0" baseline="0" dirty="0">
                          <a:ln>
                            <a:noFill/>
                          </a:ln>
                          <a:solidFill>
                            <a:schemeClr val="tx1"/>
                          </a:solidFill>
                          <a:effectLst/>
                        </a:rPr>
                        <a:t>Βιοχημικών- </a:t>
                      </a:r>
                      <a:r>
                        <a:rPr kumimoji="0" lang="el-GR" sz="2200" u="none" strike="noStrike" cap="none" normalizeH="0" baseline="0" dirty="0" err="1">
                          <a:ln>
                            <a:noFill/>
                          </a:ln>
                          <a:solidFill>
                            <a:schemeClr val="tx1"/>
                          </a:solidFill>
                          <a:effectLst/>
                        </a:rPr>
                        <a:t>Βιολ</a:t>
                      </a:r>
                      <a:r>
                        <a:rPr kumimoji="0" lang="en-US" sz="2200" u="none" strike="noStrike" cap="none" normalizeH="0" baseline="0" dirty="0" err="1">
                          <a:ln>
                            <a:noFill/>
                          </a:ln>
                          <a:solidFill>
                            <a:schemeClr val="tx1"/>
                          </a:solidFill>
                          <a:effectLst/>
                        </a:rPr>
                        <a:t>ό</a:t>
                      </a:r>
                      <a:r>
                        <a:rPr kumimoji="0" lang="el-GR" sz="2200" u="none" strike="noStrike" cap="none" normalizeH="0" baseline="0" dirty="0" err="1">
                          <a:ln>
                            <a:noFill/>
                          </a:ln>
                          <a:solidFill>
                            <a:schemeClr val="tx1"/>
                          </a:solidFill>
                          <a:effectLst/>
                        </a:rPr>
                        <a:t>γων</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22</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ΤΕ </a:t>
                      </a:r>
                      <a:r>
                        <a:rPr kumimoji="0" lang="en-US" sz="2200" u="none" strike="noStrike" cap="none" normalizeH="0" baseline="0" dirty="0">
                          <a:ln>
                            <a:noFill/>
                          </a:ln>
                          <a:solidFill>
                            <a:schemeClr val="tx1"/>
                          </a:solidFill>
                          <a:effectLst/>
                        </a:rPr>
                        <a:t>Ο</a:t>
                      </a:r>
                      <a:r>
                        <a:rPr kumimoji="0" lang="el-GR" sz="2200" u="none" strike="noStrike" cap="none" normalizeH="0" baseline="0" dirty="0" err="1">
                          <a:ln>
                            <a:noFill/>
                          </a:ln>
                          <a:solidFill>
                            <a:schemeClr val="tx1"/>
                          </a:solidFill>
                          <a:effectLst/>
                        </a:rPr>
                        <a:t>δοντοτεχνιτών</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ΤΕ Ρα</a:t>
                      </a:r>
                      <a:r>
                        <a:rPr kumimoji="0" lang="en-US" sz="2200" u="none" strike="noStrike" cap="none" normalizeH="0" baseline="0" dirty="0">
                          <a:ln>
                            <a:noFill/>
                          </a:ln>
                          <a:solidFill>
                            <a:schemeClr val="tx1"/>
                          </a:solidFill>
                          <a:effectLst/>
                        </a:rPr>
                        <a:t>δ</a:t>
                      </a:r>
                      <a:r>
                        <a:rPr kumimoji="0" lang="el-GR" sz="2200" u="none" strike="noStrike" cap="none" normalizeH="0" baseline="0" dirty="0">
                          <a:ln>
                            <a:noFill/>
                          </a:ln>
                          <a:solidFill>
                            <a:schemeClr val="tx1"/>
                          </a:solidFill>
                          <a:effectLst/>
                        </a:rPr>
                        <a:t>ιολογίας</a:t>
                      </a:r>
                      <a:r>
                        <a:rPr kumimoji="0" lang="en-US" sz="2200" u="none" strike="noStrike" cap="none" normalizeH="0" baseline="0" dirty="0">
                          <a:ln>
                            <a:noFill/>
                          </a:ln>
                          <a:solidFill>
                            <a:schemeClr val="tx1"/>
                          </a:solidFill>
                          <a:effectLst/>
                        </a:rPr>
                        <a:t> </a:t>
                      </a:r>
                      <a:r>
                        <a:rPr kumimoji="0" lang="el-GR" sz="2200" u="none" strike="noStrike" cap="none" normalizeH="0" baseline="0" dirty="0">
                          <a:ln>
                            <a:noFill/>
                          </a:ln>
                          <a:solidFill>
                            <a:schemeClr val="tx1"/>
                          </a:solidFill>
                          <a:effectLst/>
                        </a:rPr>
                        <a:t>- Ακτινολογίας</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ΤΕ </a:t>
                      </a:r>
                      <a:r>
                        <a:rPr kumimoji="0" lang="el-GR" sz="2200" u="none" strike="noStrike" cap="none" normalizeH="0" baseline="0" dirty="0" err="1">
                          <a:ln>
                            <a:noFill/>
                          </a:ln>
                          <a:solidFill>
                            <a:schemeClr val="tx1"/>
                          </a:solidFill>
                          <a:effectLst/>
                        </a:rPr>
                        <a:t>Κοινωνι</a:t>
                      </a:r>
                      <a:r>
                        <a:rPr kumimoji="0" lang="en-US" sz="2200" u="none" strike="noStrike" cap="none" normalizeH="0" baseline="0" dirty="0">
                          <a:ln>
                            <a:noFill/>
                          </a:ln>
                          <a:solidFill>
                            <a:schemeClr val="tx1"/>
                          </a:solidFill>
                          <a:effectLst/>
                        </a:rPr>
                        <a:t>κ</a:t>
                      </a:r>
                      <a:r>
                        <a:rPr kumimoji="0" lang="el-GR" sz="2200" u="none" strike="noStrike" cap="none" normalizeH="0" baseline="0" dirty="0" err="1">
                          <a:ln>
                            <a:noFill/>
                          </a:ln>
                          <a:solidFill>
                            <a:schemeClr val="tx1"/>
                          </a:solidFill>
                          <a:effectLst/>
                        </a:rPr>
                        <a:t>ής</a:t>
                      </a:r>
                      <a:r>
                        <a:rPr kumimoji="0" lang="el-GR" sz="2200" u="none" strike="noStrike" cap="none" normalizeH="0" baseline="0" dirty="0">
                          <a:ln>
                            <a:noFill/>
                          </a:ln>
                          <a:solidFill>
                            <a:schemeClr val="tx1"/>
                          </a:solidFill>
                          <a:effectLst/>
                        </a:rPr>
                        <a:t> Ε</a:t>
                      </a:r>
                      <a:r>
                        <a:rPr kumimoji="0" lang="en-US" sz="2200" u="none" strike="noStrike" cap="none" normalizeH="0" baseline="0" dirty="0" err="1">
                          <a:ln>
                            <a:noFill/>
                          </a:ln>
                          <a:solidFill>
                            <a:schemeClr val="tx1"/>
                          </a:solidFill>
                          <a:effectLst/>
                        </a:rPr>
                        <a:t>ρ</a:t>
                      </a:r>
                      <a:r>
                        <a:rPr kumimoji="0" lang="el-GR" sz="2200" u="none" strike="noStrike" cap="none" normalizeH="0" baseline="0" dirty="0" err="1">
                          <a:ln>
                            <a:noFill/>
                          </a:ln>
                          <a:solidFill>
                            <a:schemeClr val="tx1"/>
                          </a:solidFill>
                          <a:effectLst/>
                        </a:rPr>
                        <a:t>γασίας</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ΠΕ </a:t>
                      </a:r>
                      <a:r>
                        <a:rPr kumimoji="0" lang="el-GR" sz="2200" u="none" strike="noStrike" cap="none" normalizeH="0" baseline="0" dirty="0" err="1">
                          <a:ln>
                            <a:noFill/>
                          </a:ln>
                          <a:solidFill>
                            <a:schemeClr val="tx1"/>
                          </a:solidFill>
                          <a:effectLst/>
                        </a:rPr>
                        <a:t>Φαρμακο</a:t>
                      </a:r>
                      <a:r>
                        <a:rPr kumimoji="0" lang="en-US" sz="2200" u="none" strike="noStrike" cap="none" normalizeH="0" baseline="0" dirty="0">
                          <a:ln>
                            <a:noFill/>
                          </a:ln>
                          <a:solidFill>
                            <a:schemeClr val="tx1"/>
                          </a:solidFill>
                          <a:effectLst/>
                        </a:rPr>
                        <a:t>π</a:t>
                      </a:r>
                      <a:r>
                        <a:rPr kumimoji="0" lang="el-GR" sz="2200" u="none" strike="noStrike" cap="none" normalizeH="0" baseline="0" dirty="0" err="1">
                          <a:ln>
                            <a:noFill/>
                          </a:ln>
                          <a:solidFill>
                            <a:schemeClr val="tx1"/>
                          </a:solidFill>
                          <a:effectLst/>
                        </a:rPr>
                        <a:t>οιών</a:t>
                      </a: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GB" sz="2200" b="0"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r h="37084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l-GR" sz="2200" u="none" strike="noStrike" cap="none" normalizeH="0" baseline="0" dirty="0">
                          <a:ln>
                            <a:noFill/>
                          </a:ln>
                          <a:solidFill>
                            <a:schemeClr val="tx1"/>
                          </a:solidFill>
                          <a:effectLst/>
                        </a:rPr>
                        <a:t>ΣΥΝΟΛΟ</a:t>
                      </a:r>
                      <a:endParaRPr kumimoji="0" lang="en-GB" sz="2200" b="1"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GB" sz="2200" b="1" i="0" u="none" strike="noStrike" cap="none" normalizeH="0" baseline="0" dirty="0">
                        <a:ln>
                          <a:noFill/>
                        </a:ln>
                        <a:solidFill>
                          <a:schemeClr val="tx1"/>
                        </a:solidFill>
                        <a:effectLst/>
                        <a:latin typeface="+mn-lt"/>
                        <a:ea typeface="ＭＳ Ｐゴシック" charset="0"/>
                        <a:cs typeface="ＭＳ Ｐゴシック" charset="0"/>
                      </a:endParaRPr>
                    </a:p>
                  </a:txBody>
                  <a:tcPr marL="83033" marR="83033" marT="45718" marB="45718" horzOverflow="overflow"/>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258572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Υφιστάμενες Δομές </a:t>
            </a:r>
            <a:r>
              <a:rPr lang="el-GR" dirty="0" smtClean="0"/>
              <a:t>ΕΟΠΥΥ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a:spcBef>
                <a:spcPts val="1200"/>
              </a:spcBef>
            </a:pPr>
            <a:r>
              <a:rPr lang="el-GR" b="1" dirty="0"/>
              <a:t>47</a:t>
            </a:r>
            <a:r>
              <a:rPr lang="el-GR" dirty="0"/>
              <a:t> Νομαρχιακές Μονάδες </a:t>
            </a:r>
            <a:r>
              <a:rPr lang="el-GR" dirty="0" smtClean="0"/>
              <a:t>Υγείας,</a:t>
            </a:r>
            <a:endParaRPr lang="el-GR" dirty="0"/>
          </a:p>
          <a:p>
            <a:pPr>
              <a:spcBef>
                <a:spcPts val="1200"/>
              </a:spcBef>
            </a:pPr>
            <a:r>
              <a:rPr lang="el-GR" b="1" dirty="0"/>
              <a:t>53</a:t>
            </a:r>
            <a:r>
              <a:rPr lang="el-GR" dirty="0"/>
              <a:t> Τοπικές Μονάδες </a:t>
            </a:r>
            <a:r>
              <a:rPr lang="el-GR" dirty="0" smtClean="0"/>
              <a:t>Υγείας,</a:t>
            </a:r>
            <a:endParaRPr lang="el-GR" dirty="0"/>
          </a:p>
          <a:p>
            <a:pPr>
              <a:spcBef>
                <a:spcPts val="1200"/>
              </a:spcBef>
            </a:pPr>
            <a:r>
              <a:rPr lang="el-GR" b="1" dirty="0"/>
              <a:t>1</a:t>
            </a:r>
            <a:r>
              <a:rPr lang="el-GR" dirty="0"/>
              <a:t> </a:t>
            </a:r>
            <a:r>
              <a:rPr lang="el-GR" dirty="0" err="1"/>
              <a:t>Πολυιατρείο</a:t>
            </a:r>
            <a:r>
              <a:rPr lang="el-GR" dirty="0"/>
              <a:t> του τ. </a:t>
            </a:r>
            <a:r>
              <a:rPr lang="el-GR" dirty="0" smtClean="0"/>
              <a:t>ΤΑΞΥ,</a:t>
            </a:r>
            <a:endParaRPr lang="el-GR" dirty="0"/>
          </a:p>
          <a:p>
            <a:pPr>
              <a:spcBef>
                <a:spcPts val="1200"/>
              </a:spcBef>
            </a:pPr>
            <a:r>
              <a:rPr lang="el-GR" b="1" dirty="0"/>
              <a:t>98</a:t>
            </a:r>
            <a:r>
              <a:rPr lang="el-GR" dirty="0"/>
              <a:t> Τοπικά Ιατρεία (88 στα ιατρεία του ΙΚΑ και 10 με γιατρούς στα ιδιωτικά τους ιατρεία ή Κ.Υ.) που υπάγονται σε Νομαρχιακές και Τοπικές Μονάδες </a:t>
            </a:r>
            <a:r>
              <a:rPr lang="el-GR" dirty="0" smtClean="0"/>
              <a:t>Υγείας,</a:t>
            </a:r>
            <a:endParaRPr lang="el-GR" dirty="0"/>
          </a:p>
          <a:p>
            <a:pPr>
              <a:spcBef>
                <a:spcPts val="1200"/>
              </a:spcBef>
            </a:pPr>
            <a:r>
              <a:rPr lang="el-GR" b="1" dirty="0"/>
              <a:t>25</a:t>
            </a:r>
            <a:r>
              <a:rPr lang="el-GR" dirty="0"/>
              <a:t> Λοιποί αποκεντρωμένοι σχηματισμοί που υπάγονται σε Νομαρχιακές και Τοπικές Μονάδες </a:t>
            </a:r>
            <a:r>
              <a:rPr lang="el-GR" dirty="0" smtClean="0"/>
              <a:t>Υγείας,</a:t>
            </a:r>
            <a:endParaRPr lang="el-GR" dirty="0"/>
          </a:p>
          <a:p>
            <a:pPr>
              <a:spcBef>
                <a:spcPts val="1200"/>
              </a:spcBef>
            </a:pPr>
            <a:r>
              <a:rPr lang="el-GR" b="1" dirty="0"/>
              <a:t>113</a:t>
            </a:r>
            <a:r>
              <a:rPr lang="el-GR" dirty="0"/>
              <a:t> υπηρεσίες υγείας που εξακολουθούν να λειτουργούν ενταγμένες στις υπηρεσίες ασφάλισης ( 27 στα ιατρεία του ΙΚΑ και 86 με γιατρούς στα ιδιωτικά τους ιατρεία</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409141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Φροντίδα γυναίκας και παιδιού</a:t>
            </a:r>
          </a:p>
        </p:txBody>
      </p:sp>
      <p:sp>
        <p:nvSpPr>
          <p:cNvPr id="3" name="Θέση περιεχομένου 2"/>
          <p:cNvSpPr>
            <a:spLocks noGrp="1"/>
          </p:cNvSpPr>
          <p:nvPr>
            <p:ph idx="1"/>
          </p:nvPr>
        </p:nvSpPr>
        <p:spPr>
          <a:xfrm>
            <a:off x="457200" y="1196752"/>
            <a:ext cx="5770984" cy="5040560"/>
          </a:xfrm>
        </p:spPr>
        <p:txBody>
          <a:bodyPr/>
          <a:lstStyle/>
          <a:p>
            <a:pPr>
              <a:spcBef>
                <a:spcPts val="1800"/>
              </a:spcBef>
            </a:pPr>
            <a:r>
              <a:rPr lang="el-GR" dirty="0"/>
              <a:t>Πρόληψη (Γυναικολογικός καρκίνος</a:t>
            </a:r>
            <a:r>
              <a:rPr lang="el-GR" dirty="0" smtClean="0"/>
              <a:t>)</a:t>
            </a:r>
            <a:r>
              <a:rPr lang="en-US" dirty="0" smtClean="0"/>
              <a:t>.</a:t>
            </a:r>
            <a:endParaRPr lang="el-GR" dirty="0"/>
          </a:p>
          <a:p>
            <a:pPr>
              <a:spcBef>
                <a:spcPts val="1800"/>
              </a:spcBef>
            </a:pPr>
            <a:r>
              <a:rPr lang="el-GR" dirty="0"/>
              <a:t>Κατ’ οίκον φροντίδα (λοχεία</a:t>
            </a:r>
            <a:r>
              <a:rPr lang="el-GR" dirty="0" smtClean="0"/>
              <a:t>)</a:t>
            </a:r>
            <a:r>
              <a:rPr lang="en-US" dirty="0" smtClean="0"/>
              <a:t>.</a:t>
            </a:r>
            <a:endParaRPr lang="el-GR" dirty="0"/>
          </a:p>
          <a:p>
            <a:pPr>
              <a:spcBef>
                <a:spcPts val="1800"/>
              </a:spcBef>
            </a:pPr>
            <a:r>
              <a:rPr lang="el-GR" dirty="0"/>
              <a:t>Αγωγή Υγείας (Οικογενειακός προγραμματισμός, ομιλίες αγωγής υγείας, Προετοιμασία για </a:t>
            </a:r>
            <a:r>
              <a:rPr lang="el-GR" dirty="0" err="1" smtClean="0"/>
              <a:t>γονεϊκότητα</a:t>
            </a:r>
            <a:r>
              <a:rPr lang="el-GR" dirty="0"/>
              <a:t>, Μητρικός Θηλασμός</a:t>
            </a:r>
            <a:r>
              <a:rPr lang="el-GR" dirty="0" smtClean="0"/>
              <a:t>)</a:t>
            </a:r>
            <a:r>
              <a:rPr lang="en-US" dirty="0" smtClean="0"/>
              <a:t>.</a:t>
            </a:r>
            <a:endParaRPr lang="el-GR" dirty="0"/>
          </a:p>
          <a:p>
            <a:pPr>
              <a:spcBef>
                <a:spcPts val="1800"/>
              </a:spcBef>
            </a:pPr>
            <a:r>
              <a:rPr lang="el-GR" dirty="0"/>
              <a:t>Προστασία και </a:t>
            </a:r>
            <a:r>
              <a:rPr lang="el-GR" dirty="0" smtClean="0"/>
              <a:t>Προαγωγή</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6" name="TextBox 5"/>
          <p:cNvSpPr txBox="1"/>
          <p:nvPr/>
        </p:nvSpPr>
        <p:spPr>
          <a:xfrm>
            <a:off x="5795877" y="5091812"/>
            <a:ext cx="3132104"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j-lt"/>
              </a:rPr>
              <a:t>“</a:t>
            </a:r>
            <a:r>
              <a:rPr lang="en-US" sz="1200" dirty="0">
                <a:latin typeface="+mj-lt"/>
                <a:hlinkClick r:id="rId3"/>
              </a:rPr>
              <a:t>breastfeeding</a:t>
            </a:r>
            <a:r>
              <a:rPr lang="en-US" sz="1200" dirty="0" smtClean="0">
                <a:solidFill>
                  <a:schemeClr val="tx1">
                    <a:lumMod val="75000"/>
                    <a:lumOff val="25000"/>
                  </a:schemeClr>
                </a:solidFill>
                <a:latin typeface="+mj-lt"/>
              </a:rPr>
              <a:t>” </a:t>
            </a:r>
            <a:r>
              <a:rPr lang="el-GR" sz="1200" dirty="0" smtClean="0">
                <a:solidFill>
                  <a:schemeClr val="tx1">
                    <a:lumMod val="75000"/>
                    <a:lumOff val="25000"/>
                  </a:schemeClr>
                </a:solidFill>
                <a:latin typeface="+mj-lt"/>
              </a:rPr>
              <a:t>από </a:t>
            </a:r>
            <a:r>
              <a:rPr lang="en-US" sz="1200" dirty="0" err="1" smtClean="0">
                <a:latin typeface="+mj-lt"/>
                <a:hlinkClick r:id="rId4"/>
              </a:rPr>
              <a:t>PublicDomainPictures</a:t>
            </a:r>
            <a:r>
              <a:rPr lang="en-US" sz="1200" dirty="0">
                <a:latin typeface="+mj-lt"/>
              </a:rPr>
              <a:t> </a:t>
            </a:r>
            <a:r>
              <a:rPr lang="el-GR" sz="1200" dirty="0" smtClean="0">
                <a:solidFill>
                  <a:schemeClr val="tx1">
                    <a:lumMod val="75000"/>
                    <a:lumOff val="25000"/>
                  </a:schemeClr>
                </a:solidFill>
                <a:latin typeface="+mj-lt"/>
              </a:rPr>
              <a:t> </a:t>
            </a:r>
          </a:p>
          <a:p>
            <a:pPr algn="ctr"/>
            <a:r>
              <a:rPr lang="el-GR" sz="1200" dirty="0" smtClean="0">
                <a:solidFill>
                  <a:schemeClr val="tx1">
                    <a:lumMod val="75000"/>
                    <a:lumOff val="25000"/>
                  </a:schemeClr>
                </a:solidFill>
                <a:latin typeface="+mj-lt"/>
              </a:rPr>
              <a:t>διαθέσιμο με άδεια </a:t>
            </a:r>
            <a:r>
              <a:rPr lang="en-US" sz="1200" dirty="0">
                <a:solidFill>
                  <a:schemeClr val="tx1">
                    <a:lumMod val="75000"/>
                    <a:lumOff val="25000"/>
                  </a:schemeClr>
                </a:solidFill>
                <a:latin typeface="+mj-lt"/>
                <a:hlinkClick r:id="rId5"/>
              </a:rPr>
              <a:t>CC0 Public Domain</a:t>
            </a:r>
            <a:endParaRPr lang="el-GR" sz="1200" dirty="0">
              <a:solidFill>
                <a:schemeClr val="tx1">
                  <a:lumMod val="75000"/>
                  <a:lumOff val="25000"/>
                </a:schemeClr>
              </a:solidFill>
              <a:latin typeface="+mj-lt"/>
            </a:endParaRPr>
          </a:p>
        </p:txBody>
      </p:sp>
      <p:pic>
        <p:nvPicPr>
          <p:cNvPr id="2052" name="Picture 4" descr="Baby, Breast, Breastfeeding, Care, Child, Drink, Ea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3535" y="1340768"/>
            <a:ext cx="2496788" cy="375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62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Υφιστάμενες Δομές ΕΟΠΥΥ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spcBef>
                <a:spcPts val="1800"/>
              </a:spcBef>
            </a:pPr>
            <a:r>
              <a:rPr lang="el-GR" b="1" dirty="0"/>
              <a:t>7</a:t>
            </a:r>
            <a:r>
              <a:rPr lang="el-GR" dirty="0"/>
              <a:t> Σταθμοί Άμεσης Βοήθειας (ΣΑΒ) που υπάγονται σε Νομαρχιακές και Τοπικές Μονάδες </a:t>
            </a:r>
            <a:r>
              <a:rPr lang="el-GR" dirty="0" smtClean="0"/>
              <a:t>Υγείας,</a:t>
            </a:r>
            <a:endParaRPr lang="el-GR" dirty="0"/>
          </a:p>
          <a:p>
            <a:pPr>
              <a:spcBef>
                <a:spcPts val="1800"/>
              </a:spcBef>
            </a:pPr>
            <a:r>
              <a:rPr lang="el-GR" b="1" dirty="0"/>
              <a:t>59</a:t>
            </a:r>
            <a:r>
              <a:rPr lang="el-GR" dirty="0"/>
              <a:t> Σταθμοί Προστασίας Μάνας Παιδιού και Εφήβου που υπάγονται σε Νομαρχιακές και Τοπικές Μονάδες </a:t>
            </a:r>
            <a:r>
              <a:rPr lang="el-GR" dirty="0" smtClean="0"/>
              <a:t>Υγείας,</a:t>
            </a:r>
            <a:endParaRPr lang="el-GR" dirty="0"/>
          </a:p>
          <a:p>
            <a:pPr>
              <a:spcBef>
                <a:spcPts val="1800"/>
              </a:spcBef>
            </a:pPr>
            <a:r>
              <a:rPr lang="el-GR" b="1" dirty="0"/>
              <a:t>9 </a:t>
            </a:r>
            <a:r>
              <a:rPr lang="el-GR" dirty="0"/>
              <a:t>Κέντρα Οικογενειακού Προγραμματισμού που υπάγονται σε Νομαρχιακές και Τοπικές Μονάδες </a:t>
            </a:r>
            <a:r>
              <a:rPr lang="el-GR" dirty="0" smtClean="0"/>
              <a:t>Υγείας,</a:t>
            </a:r>
            <a:endParaRPr lang="el-GR" dirty="0"/>
          </a:p>
          <a:p>
            <a:pPr>
              <a:spcBef>
                <a:spcPts val="1800"/>
              </a:spcBef>
            </a:pPr>
            <a:r>
              <a:rPr lang="el-GR" b="1" dirty="0"/>
              <a:t>1</a:t>
            </a:r>
            <a:r>
              <a:rPr lang="el-GR" dirty="0"/>
              <a:t> Κέντρο Προληπτικής </a:t>
            </a:r>
            <a:r>
              <a:rPr lang="el-GR" dirty="0" smtClean="0"/>
              <a:t>Ιατρικής,</a:t>
            </a:r>
            <a:endParaRPr lang="el-GR" dirty="0"/>
          </a:p>
          <a:p>
            <a:pPr>
              <a:spcBef>
                <a:spcPts val="1800"/>
              </a:spcBef>
            </a:pPr>
            <a:r>
              <a:rPr lang="el-GR" b="1" dirty="0"/>
              <a:t>2</a:t>
            </a:r>
            <a:r>
              <a:rPr lang="el-GR" dirty="0"/>
              <a:t> Κέντρα </a:t>
            </a:r>
            <a:r>
              <a:rPr lang="el-GR" dirty="0" err="1"/>
              <a:t>Παιδοψυχικής</a:t>
            </a:r>
            <a:r>
              <a:rPr lang="el-GR" dirty="0"/>
              <a:t> </a:t>
            </a:r>
            <a:r>
              <a:rPr lang="el-GR" dirty="0" smtClean="0"/>
              <a:t>Υγιεινής,</a:t>
            </a:r>
            <a:endParaRPr lang="el-GR" dirty="0"/>
          </a:p>
          <a:p>
            <a:pPr>
              <a:spcBef>
                <a:spcPts val="1800"/>
              </a:spcBef>
            </a:pPr>
            <a:r>
              <a:rPr lang="el-GR" b="1" dirty="0"/>
              <a:t>1 </a:t>
            </a:r>
            <a:r>
              <a:rPr lang="el-GR" dirty="0"/>
              <a:t>Διαγνωστικό Κέντρο και Ιατρικής της </a:t>
            </a:r>
            <a:r>
              <a:rPr lang="el-GR" dirty="0" smtClean="0"/>
              <a:t>Εργασίας.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464835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Προσωπικό Κέντρων Υγείας ανά ΥΠΕ </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314252910"/>
              </p:ext>
            </p:extLst>
          </p:nvPr>
        </p:nvGraphicFramePr>
        <p:xfrm>
          <a:off x="71500" y="1628800"/>
          <a:ext cx="9001000" cy="3606782"/>
        </p:xfrm>
        <a:graphic>
          <a:graphicData uri="http://schemas.openxmlformats.org/drawingml/2006/table">
            <a:tbl>
              <a:tblPr firstRow="1" bandRow="1">
                <a:tableStyleId>{69012ECD-51FC-41F1-AA8D-1B2483CD663E}</a:tableStyleId>
              </a:tblPr>
              <a:tblGrid>
                <a:gridCol w="989776"/>
                <a:gridCol w="936104"/>
                <a:gridCol w="1152128"/>
                <a:gridCol w="1368152"/>
                <a:gridCol w="1296144"/>
                <a:gridCol w="1440160"/>
                <a:gridCol w="1008112"/>
                <a:gridCol w="810424"/>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ΥΠΕ</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ΙΑΤΡΙΚΟ</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ΝΟΣΗΛΕΥΤΙΚΟ</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ΔΙΟΙΚΗΤΙΚΟ</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ΕΠΙΣΤΗΜΟΝΙΚΟ </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ΠΑΡΑΪΑΤΡΙΚΟ</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ΤΕΧΝΙΚΟ</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ΛΟΙΠΟ</a:t>
                      </a:r>
                      <a:endParaRPr kumimoji="0" lang="en-GB" sz="1800" b="1"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a:t>
                      </a:r>
                      <a:r>
                        <a:rPr kumimoji="0" lang="el-GR" sz="1800" u="none" strike="noStrike" cap="none" normalizeH="0" baseline="30000">
                          <a:ln>
                            <a:noFill/>
                          </a:ln>
                          <a:effectLst/>
                        </a:rPr>
                        <a:t>η</a:t>
                      </a:r>
                      <a:r>
                        <a:rPr kumimoji="0" lang="el-GR" sz="1800" u="none" strike="noStrike" cap="none" normalizeH="0" baseline="0">
                          <a:ln>
                            <a:noFill/>
                          </a:ln>
                          <a:effectLst/>
                        </a:rPr>
                        <a:t> ΥΠΕ</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88</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190</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108</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31</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43</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14</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5</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a:t>
                      </a:r>
                      <a:r>
                        <a:rPr kumimoji="0" lang="el-GR" sz="1800" u="none" strike="noStrike" cap="none" normalizeH="0" baseline="30000">
                          <a:ln>
                            <a:noFill/>
                          </a:ln>
                          <a:effectLst/>
                        </a:rPr>
                        <a:t>η</a:t>
                      </a:r>
                      <a:r>
                        <a:rPr kumimoji="0" lang="el-GR" sz="1800" u="none" strike="noStrike" cap="none" normalizeH="0" baseline="0">
                          <a:ln>
                            <a:noFill/>
                          </a:ln>
                          <a:effectLst/>
                        </a:rPr>
                        <a:t> ΥΠΕ</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251</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230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148</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44</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80</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61</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55</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3</a:t>
                      </a:r>
                      <a:r>
                        <a:rPr kumimoji="0" lang="el-GR" sz="1800" u="none" strike="noStrike" cap="none" normalizeH="0" baseline="30000">
                          <a:ln>
                            <a:noFill/>
                          </a:ln>
                          <a:effectLst/>
                        </a:rPr>
                        <a:t>η</a:t>
                      </a:r>
                      <a:r>
                        <a:rPr kumimoji="0" lang="el-GR" sz="1800" u="none" strike="noStrike" cap="none" normalizeH="0" baseline="0">
                          <a:ln>
                            <a:noFill/>
                          </a:ln>
                          <a:effectLst/>
                        </a:rPr>
                        <a:t> ΥΠΕ</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175</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254</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50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9</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58</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36</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109</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4</a:t>
                      </a:r>
                      <a:r>
                        <a:rPr kumimoji="0" lang="el-GR" sz="1800" u="none" strike="noStrike" cap="none" normalizeH="0" baseline="30000">
                          <a:ln>
                            <a:noFill/>
                          </a:ln>
                          <a:effectLst/>
                        </a:rPr>
                        <a:t>η</a:t>
                      </a:r>
                      <a:r>
                        <a:rPr kumimoji="0" lang="el-GR" sz="1800" u="none" strike="noStrike" cap="none" normalizeH="0" baseline="0">
                          <a:ln>
                            <a:noFill/>
                          </a:ln>
                          <a:effectLst/>
                        </a:rPr>
                        <a:t> ΥΠΕ</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430</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516</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80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112</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79</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114</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5</a:t>
                      </a:r>
                      <a:r>
                        <a:rPr kumimoji="0" lang="el-GR" sz="1800" u="none" strike="noStrike" cap="none" normalizeH="0" baseline="30000">
                          <a:ln>
                            <a:noFill/>
                          </a:ln>
                          <a:effectLst/>
                        </a:rPr>
                        <a:t>η</a:t>
                      </a:r>
                      <a:r>
                        <a:rPr kumimoji="0" lang="el-GR" sz="1800" u="none" strike="noStrike" cap="none" normalizeH="0" baseline="0">
                          <a:ln>
                            <a:noFill/>
                          </a:ln>
                          <a:effectLst/>
                        </a:rPr>
                        <a:t> ΥΠΕ</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299</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396</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195</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16</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68</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58</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46</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6</a:t>
                      </a:r>
                      <a:r>
                        <a:rPr kumimoji="0" lang="el-GR" sz="1800" u="none" strike="noStrike" cap="none" normalizeH="0" baseline="30000">
                          <a:ln>
                            <a:noFill/>
                          </a:ln>
                          <a:effectLst/>
                        </a:rPr>
                        <a:t>η</a:t>
                      </a:r>
                      <a:r>
                        <a:rPr kumimoji="0" lang="el-GR" sz="1800" u="none" strike="noStrike" cap="none" normalizeH="0" baseline="0">
                          <a:ln>
                            <a:noFill/>
                          </a:ln>
                          <a:effectLst/>
                        </a:rPr>
                        <a:t> ΥΠΕ</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638</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616</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280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23</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141</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141</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104</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7</a:t>
                      </a:r>
                      <a:r>
                        <a:rPr kumimoji="0" lang="el-GR" sz="1800" u="none" strike="noStrike" cap="none" normalizeH="0" baseline="30000">
                          <a:ln>
                            <a:noFill/>
                          </a:ln>
                          <a:effectLst/>
                        </a:rPr>
                        <a:t>η</a:t>
                      </a:r>
                      <a:r>
                        <a:rPr kumimoji="0" lang="el-GR" sz="1800" u="none" strike="noStrike" cap="none" normalizeH="0" baseline="0">
                          <a:ln>
                            <a:noFill/>
                          </a:ln>
                          <a:effectLst/>
                        </a:rPr>
                        <a:t> ΥΠΕ </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190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115</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59</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29</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10</a:t>
                      </a:r>
                      <a:endParaRPr kumimoji="0" lang="en-GB" sz="1800" b="0" i="0" u="none"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78</a:t>
                      </a:r>
                      <a:endParaRPr kumimoji="0" lang="en-GB" sz="1800" b="0" i="0" u="none"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rPr>
                        <a:t>ΣΥΝΟΛΟ</a:t>
                      </a:r>
                      <a:endParaRPr kumimoji="0" lang="en-GB" sz="1800" b="1" i="0" u="sng"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dirty="0">
                          <a:ln>
                            <a:noFill/>
                          </a:ln>
                          <a:effectLst/>
                        </a:rPr>
                        <a:t>2071</a:t>
                      </a:r>
                      <a:endParaRPr kumimoji="0" lang="en-GB" sz="1800" b="0" i="0" u="sng"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rPr>
                        <a:t>2317</a:t>
                      </a:r>
                      <a:endParaRPr kumimoji="0" lang="en-GB" sz="1800" b="0" i="0" u="sng"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rPr>
                        <a:t>920</a:t>
                      </a:r>
                      <a:endParaRPr kumimoji="0" lang="en-GB" sz="1800" b="0" i="0" u="sng"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sng" strike="noStrike" cap="none" normalizeH="0" baseline="0">
                          <a:ln>
                            <a:noFill/>
                          </a:ln>
                          <a:effectLst/>
                        </a:rPr>
                        <a:t>143</a:t>
                      </a:r>
                      <a:endParaRPr kumimoji="0" lang="en-GB" sz="1800" b="0" i="0" u="sng"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sng" strike="noStrike" cap="none" normalizeH="0" baseline="0">
                          <a:ln>
                            <a:noFill/>
                          </a:ln>
                          <a:effectLst/>
                        </a:rPr>
                        <a:t>531</a:t>
                      </a:r>
                      <a:endParaRPr kumimoji="0" lang="en-GB" sz="1800" b="0" i="0" u="sng"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sng" strike="noStrike" cap="none" normalizeH="0" baseline="0">
                          <a:ln>
                            <a:noFill/>
                          </a:ln>
                          <a:effectLst/>
                        </a:rPr>
                        <a:t>399</a:t>
                      </a:r>
                      <a:endParaRPr kumimoji="0" lang="en-GB" sz="1800" b="0" i="0" u="sng" strike="noStrike" cap="none" normalizeH="0" baseline="0">
                        <a:ln>
                          <a:noFill/>
                        </a:ln>
                        <a:solidFill>
                          <a:schemeClr val="tx1"/>
                        </a:solidFill>
                        <a:effectLst/>
                        <a:latin typeface="+mn-lt"/>
                        <a:ea typeface="ＭＳ Ｐゴシック" charset="0"/>
                        <a:cs typeface="ＭＳ Ｐゴシック" charset="0"/>
                      </a:endParaRPr>
                    </a:p>
                  </a:txBody>
                  <a:tcPr marL="75873" marR="75873"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sng" strike="noStrike" cap="none" normalizeH="0" baseline="0" dirty="0">
                          <a:ln>
                            <a:noFill/>
                          </a:ln>
                          <a:effectLst/>
                        </a:rPr>
                        <a:t>511</a:t>
                      </a:r>
                      <a:endParaRPr kumimoji="0" lang="en-GB" sz="1800" b="0" i="0" u="sng" strike="noStrike" cap="none" normalizeH="0" baseline="0" dirty="0">
                        <a:ln>
                          <a:noFill/>
                        </a:ln>
                        <a:solidFill>
                          <a:schemeClr val="tx1"/>
                        </a:solidFill>
                        <a:effectLst/>
                        <a:latin typeface="+mn-lt"/>
                        <a:ea typeface="ＭＳ Ｐゴシック" charset="0"/>
                        <a:cs typeface="ＭＳ Ｐゴシック" charset="0"/>
                      </a:endParaRPr>
                    </a:p>
                  </a:txBody>
                  <a:tcPr marL="75873" marR="75873" marT="45711" marB="45711" horzOverflow="overflow"/>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6" name="Ορθογώνιο 5"/>
          <p:cNvSpPr/>
          <p:nvPr/>
        </p:nvSpPr>
        <p:spPr>
          <a:xfrm>
            <a:off x="4587251" y="5589240"/>
            <a:ext cx="4398576" cy="430887"/>
          </a:xfrm>
          <a:prstGeom prst="rect">
            <a:avLst/>
          </a:prstGeom>
        </p:spPr>
        <p:txBody>
          <a:bodyPr wrap="none">
            <a:spAutoFit/>
          </a:bodyPr>
          <a:lstStyle/>
          <a:p>
            <a:r>
              <a:rPr lang="el-GR" sz="2200" dirty="0">
                <a:latin typeface="+mn-lt"/>
              </a:rPr>
              <a:t>(Νοέμβριος 2012, </a:t>
            </a:r>
            <a:r>
              <a:rPr lang="el-GR" sz="2200" dirty="0" smtClean="0">
                <a:latin typeface="+mn-lt"/>
              </a:rPr>
              <a:t>δεδομένα </a:t>
            </a:r>
            <a:r>
              <a:rPr lang="en-US" sz="2200" dirty="0">
                <a:latin typeface="+mn-lt"/>
              </a:rPr>
              <a:t>ESY.net)</a:t>
            </a:r>
            <a:endParaRPr lang="el-GR" sz="2200" dirty="0">
              <a:latin typeface="+mn-lt"/>
            </a:endParaRPr>
          </a:p>
        </p:txBody>
      </p:sp>
    </p:spTree>
    <p:extLst>
      <p:ext uri="{BB962C8B-B14F-4D97-AF65-F5344CB8AC3E}">
        <p14:creationId xmlns:p14="http://schemas.microsoft.com/office/powerpoint/2010/main" val="1846057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Προσωπικό Περιφερειακών Ιατρείων ανά ΥΠΕ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graphicFrame>
        <p:nvGraphicFramePr>
          <p:cNvPr id="5" name="Content Placeholder 3"/>
          <p:cNvGraphicFramePr>
            <a:graphicFrameLocks/>
          </p:cNvGraphicFramePr>
          <p:nvPr>
            <p:extLst>
              <p:ext uri="{D42A27DB-BD31-4B8C-83A1-F6EECF244321}">
                <p14:modId xmlns:p14="http://schemas.microsoft.com/office/powerpoint/2010/main" val="4208984046"/>
              </p:ext>
            </p:extLst>
          </p:nvPr>
        </p:nvGraphicFramePr>
        <p:xfrm>
          <a:off x="31003" y="1340768"/>
          <a:ext cx="9081995" cy="4245640"/>
        </p:xfrm>
        <a:graphic>
          <a:graphicData uri="http://schemas.openxmlformats.org/drawingml/2006/table">
            <a:tbl>
              <a:tblPr>
                <a:tableStyleId>{B301B821-A1FF-4177-AEE7-76D212191A09}</a:tableStyleId>
              </a:tblPr>
              <a:tblGrid>
                <a:gridCol w="1008112"/>
                <a:gridCol w="1224136"/>
                <a:gridCol w="1440160"/>
                <a:gridCol w="1440160"/>
                <a:gridCol w="1593163"/>
                <a:gridCol w="1368152"/>
                <a:gridCol w="1008112"/>
              </a:tblGrid>
              <a:tr h="822880">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a:ln>
                            <a:noFill/>
                          </a:ln>
                          <a:solidFill>
                            <a:schemeClr val="bg1"/>
                          </a:solidFill>
                          <a:effectLst/>
                          <a:latin typeface="+mn-lt"/>
                        </a:rPr>
                        <a:t>ΥΠΕ</a:t>
                      </a:r>
                      <a:endParaRPr kumimoji="0" lang="en-GB" sz="1800" b="1" i="0" u="none" strike="noStrike" cap="none" normalizeH="0" baseline="0" dirty="0">
                        <a:ln>
                          <a:noFill/>
                        </a:ln>
                        <a:solidFill>
                          <a:schemeClr val="bg1"/>
                        </a:solidFill>
                        <a:effectLst/>
                        <a:latin typeface="+mn-lt"/>
                        <a:ea typeface="ＭＳ Ｐゴシック" charset="0"/>
                        <a:cs typeface="ＭＳ Ｐゴシック" charset="0"/>
                      </a:endParaRPr>
                    </a:p>
                  </a:txBody>
                  <a:tcPr marL="83260" marR="83260" marT="45695" marB="45695" anchor="ctr" horzOverflow="overflow">
                    <a:solidFill>
                      <a:schemeClr val="accent1"/>
                    </a:solidFill>
                  </a:tcPr>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a:ln>
                            <a:noFill/>
                          </a:ln>
                          <a:solidFill>
                            <a:schemeClr val="bg1"/>
                          </a:solidFill>
                          <a:effectLst/>
                          <a:latin typeface="+mn-lt"/>
                        </a:rPr>
                        <a:t>ΑΓΡΟΤΙΚΟΙ ΙΑΤΡΟΙ</a:t>
                      </a:r>
                      <a:endParaRPr kumimoji="0" lang="en-GB" sz="1800" b="1" i="0" u="none" strike="noStrike" cap="none" normalizeH="0" baseline="0" dirty="0">
                        <a:ln>
                          <a:noFill/>
                        </a:ln>
                        <a:solidFill>
                          <a:schemeClr val="bg1"/>
                        </a:solidFill>
                        <a:effectLst/>
                        <a:latin typeface="+mn-lt"/>
                        <a:ea typeface="ＭＳ Ｐゴシック" charset="0"/>
                        <a:cs typeface="ＭＳ Ｐゴシック" charset="0"/>
                      </a:endParaRPr>
                    </a:p>
                  </a:txBody>
                  <a:tcPr marL="83260" marR="83260" marT="45695" marB="45695" anchor="ctr" horzOverflow="overflow">
                    <a:solidFill>
                      <a:schemeClr val="accent1"/>
                    </a:solidFill>
                  </a:tcPr>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a:ln>
                            <a:noFill/>
                          </a:ln>
                          <a:solidFill>
                            <a:schemeClr val="bg1"/>
                          </a:solidFill>
                          <a:effectLst/>
                          <a:latin typeface="+mn-lt"/>
                        </a:rPr>
                        <a:t>ΓΕΝΙΚΟΙ ΙΑΤΡΟΙ Η</a:t>
                      </a:r>
                      <a:r>
                        <a:rPr kumimoji="0" lang="ja-JP" altLang="el-GR" sz="1800" b="1" u="none" strike="noStrike" cap="none" normalizeH="0" baseline="0" dirty="0">
                          <a:ln>
                            <a:noFill/>
                          </a:ln>
                          <a:solidFill>
                            <a:schemeClr val="bg1"/>
                          </a:solidFill>
                          <a:effectLst/>
                          <a:latin typeface="+mn-lt"/>
                        </a:rPr>
                        <a:t>’</a:t>
                      </a:r>
                      <a:r>
                        <a:rPr kumimoji="0" lang="el-GR" altLang="ja-JP" sz="1800" b="1" u="none" strike="noStrike" cap="none" normalizeH="0" baseline="0" dirty="0">
                          <a:ln>
                            <a:noFill/>
                          </a:ln>
                          <a:solidFill>
                            <a:schemeClr val="bg1"/>
                          </a:solidFill>
                          <a:effectLst/>
                          <a:latin typeface="+mn-lt"/>
                        </a:rPr>
                        <a:t> ΕΠΙΜΕΛΗΤΕΣ Β</a:t>
                      </a:r>
                      <a:r>
                        <a:rPr kumimoji="0" lang="ja-JP" altLang="el-GR" sz="1800" b="1" u="none" strike="noStrike" cap="none" normalizeH="0" baseline="0" dirty="0">
                          <a:ln>
                            <a:noFill/>
                          </a:ln>
                          <a:solidFill>
                            <a:schemeClr val="bg1"/>
                          </a:solidFill>
                          <a:effectLst/>
                          <a:latin typeface="+mn-lt"/>
                        </a:rPr>
                        <a:t>’</a:t>
                      </a:r>
                      <a:endParaRPr kumimoji="0" lang="en-GB" sz="1800" b="1" i="0" u="none" strike="noStrike" cap="none" normalizeH="0" baseline="0" dirty="0">
                        <a:ln>
                          <a:noFill/>
                        </a:ln>
                        <a:solidFill>
                          <a:schemeClr val="bg1"/>
                        </a:solidFill>
                        <a:effectLst/>
                        <a:latin typeface="+mn-lt"/>
                        <a:ea typeface="ＭＳ Ｐゴシック" charset="0"/>
                        <a:cs typeface="ＭＳ Ｐゴシック" charset="0"/>
                      </a:endParaRPr>
                    </a:p>
                  </a:txBody>
                  <a:tcPr marL="83260" marR="83260" marT="45695" marB="45695" anchor="ctr" horzOverflow="overflow">
                    <a:solidFill>
                      <a:schemeClr val="accent1"/>
                    </a:solidFill>
                  </a:tcPr>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a:ln>
                            <a:noFill/>
                          </a:ln>
                          <a:solidFill>
                            <a:schemeClr val="bg1"/>
                          </a:solidFill>
                          <a:effectLst/>
                          <a:latin typeface="+mn-lt"/>
                        </a:rPr>
                        <a:t>ΣΥΝΟΛΟ ΙΑΤΡΙΚΟΥ ΠΡΟΣΩΠΙΚΟΥ</a:t>
                      </a:r>
                      <a:endParaRPr kumimoji="0" lang="en-GB" sz="1800" b="1" i="0" u="none" strike="noStrike" cap="none" normalizeH="0" baseline="0" dirty="0">
                        <a:ln>
                          <a:noFill/>
                        </a:ln>
                        <a:solidFill>
                          <a:schemeClr val="bg1"/>
                        </a:solidFill>
                        <a:effectLst/>
                        <a:latin typeface="+mn-lt"/>
                        <a:ea typeface="ＭＳ Ｐゴシック" charset="0"/>
                        <a:cs typeface="ＭＳ Ｐゴシック" charset="0"/>
                      </a:endParaRPr>
                    </a:p>
                  </a:txBody>
                  <a:tcPr marL="83260" marR="83260" marT="45695" marB="45695" anchor="ctr" horzOverflow="overflow">
                    <a:solidFill>
                      <a:schemeClr val="accent1"/>
                    </a:solidFill>
                  </a:tcPr>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a:ln>
                            <a:noFill/>
                          </a:ln>
                          <a:solidFill>
                            <a:schemeClr val="bg1"/>
                          </a:solidFill>
                          <a:effectLst/>
                          <a:latin typeface="+mn-lt"/>
                        </a:rPr>
                        <a:t>ΝΟΣΗΛΕΥΤΙΚΟ</a:t>
                      </a:r>
                      <a:endParaRPr kumimoji="0" lang="en-GB" sz="1800" b="1" i="0" u="none" strike="noStrike" cap="none" normalizeH="0" baseline="0" dirty="0">
                        <a:ln>
                          <a:noFill/>
                        </a:ln>
                        <a:solidFill>
                          <a:schemeClr val="bg1"/>
                        </a:solidFill>
                        <a:effectLst/>
                        <a:latin typeface="+mn-lt"/>
                        <a:ea typeface="ＭＳ Ｐゴシック" charset="0"/>
                        <a:cs typeface="ＭＳ Ｐゴシック" charset="0"/>
                      </a:endParaRPr>
                    </a:p>
                  </a:txBody>
                  <a:tcPr marL="83260" marR="83260" marT="45695" marB="45695" anchor="ctr" horzOverflow="overflow">
                    <a:solidFill>
                      <a:schemeClr val="accent1"/>
                    </a:solidFill>
                  </a:tcPr>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a:ln>
                            <a:noFill/>
                          </a:ln>
                          <a:solidFill>
                            <a:schemeClr val="bg1"/>
                          </a:solidFill>
                          <a:effectLst/>
                          <a:latin typeface="+mn-lt"/>
                        </a:rPr>
                        <a:t>ΜΑΙΕΥΤΙΚΟ</a:t>
                      </a:r>
                      <a:endParaRPr kumimoji="0" lang="en-GB" sz="1800" b="1" i="0" u="none" strike="noStrike" cap="none" normalizeH="0" baseline="0" dirty="0">
                        <a:ln>
                          <a:noFill/>
                        </a:ln>
                        <a:solidFill>
                          <a:schemeClr val="bg1"/>
                        </a:solidFill>
                        <a:effectLst/>
                        <a:latin typeface="+mn-lt"/>
                        <a:ea typeface="ＭＳ Ｐゴシック" charset="0"/>
                        <a:cs typeface="ＭＳ Ｐゴシック" charset="0"/>
                      </a:endParaRPr>
                    </a:p>
                  </a:txBody>
                  <a:tcPr marL="83260" marR="83260" marT="45695" marB="45695" anchor="ctr" horzOverflow="overflow">
                    <a:solidFill>
                      <a:schemeClr val="accent1"/>
                    </a:solidFill>
                  </a:tcPr>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a:ln>
                            <a:noFill/>
                          </a:ln>
                          <a:solidFill>
                            <a:schemeClr val="bg1"/>
                          </a:solidFill>
                          <a:effectLst/>
                          <a:latin typeface="+mn-lt"/>
                        </a:rPr>
                        <a:t>ΣΥΝΟΛΟ</a:t>
                      </a:r>
                      <a:endParaRPr kumimoji="0" lang="en-GB" sz="1800" b="1" i="0" u="none" strike="noStrike" cap="none" normalizeH="0" baseline="0" dirty="0">
                        <a:ln>
                          <a:noFill/>
                        </a:ln>
                        <a:solidFill>
                          <a:schemeClr val="bg1"/>
                        </a:solidFill>
                        <a:effectLst/>
                        <a:latin typeface="+mn-lt"/>
                        <a:ea typeface="ＭＳ Ｐゴシック" charset="0"/>
                        <a:cs typeface="ＭＳ Ｐゴシック" charset="0"/>
                      </a:endParaRPr>
                    </a:p>
                  </a:txBody>
                  <a:tcPr marL="83260" marR="83260" marT="45695" marB="45695" anchor="ctr" horzOverflow="overflow">
                    <a:solidFill>
                      <a:schemeClr val="accent1"/>
                    </a:solidFill>
                  </a:tcPr>
                </a:tc>
              </a:tr>
              <a:tr h="37140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a:t>
                      </a:r>
                      <a:r>
                        <a:rPr kumimoji="0" lang="el-GR" sz="1800" u="none" strike="noStrike" cap="none" normalizeH="0" baseline="30000">
                          <a:ln>
                            <a:noFill/>
                          </a:ln>
                          <a:effectLst/>
                          <a:latin typeface="+mn-lt"/>
                        </a:rPr>
                        <a:t>η</a:t>
                      </a:r>
                      <a:r>
                        <a:rPr kumimoji="0" lang="el-GR" sz="1800" u="none" strike="noStrike" cap="none" normalizeH="0" baseline="0">
                          <a:ln>
                            <a:noFill/>
                          </a:ln>
                          <a:effectLst/>
                          <a:latin typeface="+mn-lt"/>
                        </a:rPr>
                        <a:t> ΥΠΕ</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r>
              <a:tr h="37140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a:t>
                      </a:r>
                      <a:r>
                        <a:rPr kumimoji="0" lang="el-GR" sz="1800" u="none" strike="noStrike" cap="none" normalizeH="0" baseline="30000">
                          <a:ln>
                            <a:noFill/>
                          </a:ln>
                          <a:effectLst/>
                          <a:latin typeface="+mn-lt"/>
                        </a:rPr>
                        <a:t>η</a:t>
                      </a:r>
                      <a:r>
                        <a:rPr kumimoji="0" lang="el-GR" sz="1800" u="none" strike="noStrike" cap="none" normalizeH="0" baseline="0">
                          <a:ln>
                            <a:noFill/>
                          </a:ln>
                          <a:effectLst/>
                          <a:latin typeface="+mn-lt"/>
                        </a:rPr>
                        <a:t> ΥΠΕ</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95</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46</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141</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23</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5</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169</a:t>
                      </a:r>
                      <a:endParaRPr kumimoji="0" lang="el-GR"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r>
              <a:tr h="37140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3</a:t>
                      </a:r>
                      <a:r>
                        <a:rPr kumimoji="0" lang="el-GR" sz="1800" u="none" strike="noStrike" cap="none" normalizeH="0" baseline="30000" dirty="0">
                          <a:ln>
                            <a:noFill/>
                          </a:ln>
                          <a:effectLst/>
                          <a:latin typeface="+mn-lt"/>
                        </a:rPr>
                        <a:t>η</a:t>
                      </a:r>
                      <a:r>
                        <a:rPr kumimoji="0" lang="el-GR" sz="1800" u="none" strike="noStrike" cap="none" normalizeH="0" baseline="0" dirty="0">
                          <a:ln>
                            <a:noFill/>
                          </a:ln>
                          <a:effectLst/>
                          <a:latin typeface="+mn-lt"/>
                        </a:rPr>
                        <a:t> ΥΠΕ</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73</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128</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201</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48</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8</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257</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r>
              <a:tr h="37140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4</a:t>
                      </a:r>
                      <a:r>
                        <a:rPr kumimoji="0" lang="el-GR" sz="1800" u="none" strike="noStrike" cap="none" normalizeH="0" baseline="30000">
                          <a:ln>
                            <a:noFill/>
                          </a:ln>
                          <a:effectLst/>
                          <a:latin typeface="+mn-lt"/>
                        </a:rPr>
                        <a:t>η</a:t>
                      </a:r>
                      <a:r>
                        <a:rPr kumimoji="0" lang="el-GR" sz="1800" u="none" strike="noStrike" cap="none" normalizeH="0" baseline="0">
                          <a:ln>
                            <a:noFill/>
                          </a:ln>
                          <a:effectLst/>
                          <a:latin typeface="+mn-lt"/>
                        </a:rPr>
                        <a:t> ΥΠΕ</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74</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206</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280</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8</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3</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291</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r>
              <a:tr h="37140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5</a:t>
                      </a:r>
                      <a:r>
                        <a:rPr kumimoji="0" lang="el-GR" sz="1800" u="none" strike="noStrike" cap="none" normalizeH="0" baseline="30000">
                          <a:ln>
                            <a:noFill/>
                          </a:ln>
                          <a:effectLst/>
                          <a:latin typeface="+mn-lt"/>
                        </a:rPr>
                        <a:t>η</a:t>
                      </a:r>
                      <a:r>
                        <a:rPr kumimoji="0" lang="el-GR" sz="1800" u="none" strike="noStrike" cap="none" normalizeH="0" baseline="0">
                          <a:ln>
                            <a:noFill/>
                          </a:ln>
                          <a:effectLst/>
                          <a:latin typeface="+mn-lt"/>
                        </a:rPr>
                        <a:t> ΥΠΕ</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190</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110</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300</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17</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9</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326</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r>
              <a:tr h="37140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6</a:t>
                      </a:r>
                      <a:r>
                        <a:rPr kumimoji="0" lang="el-GR" sz="1800" u="none" strike="noStrike" cap="none" normalizeH="0" baseline="30000">
                          <a:ln>
                            <a:noFill/>
                          </a:ln>
                          <a:effectLst/>
                          <a:latin typeface="+mn-lt"/>
                        </a:rPr>
                        <a:t>η</a:t>
                      </a:r>
                      <a:r>
                        <a:rPr kumimoji="0" lang="el-GR" sz="1800" u="none" strike="noStrike" cap="none" normalizeH="0" baseline="0">
                          <a:ln>
                            <a:noFill/>
                          </a:ln>
                          <a:effectLst/>
                          <a:latin typeface="+mn-lt"/>
                        </a:rPr>
                        <a:t> ΥΠΕ</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215</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241</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456</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29</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8</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593</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r>
              <a:tr h="37140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7</a:t>
                      </a:r>
                      <a:r>
                        <a:rPr kumimoji="0" lang="el-GR" sz="1800" u="none" strike="noStrike" cap="none" normalizeH="0" baseline="30000">
                          <a:ln>
                            <a:noFill/>
                          </a:ln>
                          <a:effectLst/>
                          <a:latin typeface="+mn-lt"/>
                        </a:rPr>
                        <a:t>η</a:t>
                      </a:r>
                      <a:r>
                        <a:rPr kumimoji="0" lang="el-GR" sz="1800" u="none" strike="noStrike" cap="none" normalizeH="0" baseline="0">
                          <a:ln>
                            <a:noFill/>
                          </a:ln>
                          <a:effectLst/>
                          <a:latin typeface="+mn-lt"/>
                        </a:rPr>
                        <a:t> ΥΠΕ </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36</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93</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129</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0</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latin typeface="+mn-lt"/>
                        </a:rPr>
                        <a:t>0</a:t>
                      </a:r>
                      <a:endParaRPr kumimoji="0" lang="en-GB" sz="1800" b="0" i="0" u="none"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latin typeface="+mn-lt"/>
                        </a:rPr>
                        <a:t>129</a:t>
                      </a:r>
                      <a:endParaRPr kumimoji="0" lang="en-GB" sz="1800" b="0" i="0" u="none"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r>
              <a:tr h="457135">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latin typeface="+mn-lt"/>
                        </a:rPr>
                        <a:t>ΣΥΝΟΛΟ</a:t>
                      </a:r>
                      <a:endParaRPr kumimoji="0" lang="en-GB" sz="1800" b="1" i="0" u="sng"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latin typeface="+mn-lt"/>
                        </a:rPr>
                        <a:t>683</a:t>
                      </a:r>
                      <a:endParaRPr kumimoji="0" lang="en-GB" sz="1800" b="0" i="0" u="sng"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dirty="0">
                          <a:ln>
                            <a:noFill/>
                          </a:ln>
                          <a:effectLst/>
                          <a:latin typeface="+mn-lt"/>
                        </a:rPr>
                        <a:t>824</a:t>
                      </a:r>
                      <a:endParaRPr kumimoji="0" lang="en-GB" sz="1800" b="0" i="0" u="sng"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latin typeface="+mn-lt"/>
                        </a:rPr>
                        <a:t>1507</a:t>
                      </a:r>
                      <a:endParaRPr kumimoji="0" lang="en-GB" sz="1800" b="0" i="0" u="sng"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latin typeface="+mn-lt"/>
                        </a:rPr>
                        <a:t>125</a:t>
                      </a:r>
                      <a:endParaRPr kumimoji="0" lang="en-GB" sz="1800" b="0" i="0" u="sng"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a:ln>
                            <a:noFill/>
                          </a:ln>
                          <a:effectLst/>
                          <a:latin typeface="+mn-lt"/>
                        </a:rPr>
                        <a:t>33</a:t>
                      </a:r>
                      <a:endParaRPr kumimoji="0" lang="en-GB" sz="1800" b="0" i="0" u="sng" strike="noStrike" cap="none" normalizeH="0" baseline="0">
                        <a:ln>
                          <a:noFill/>
                        </a:ln>
                        <a:solidFill>
                          <a:srgbClr val="292934"/>
                        </a:solidFill>
                        <a:effectLst/>
                        <a:latin typeface="+mn-lt"/>
                        <a:ea typeface="ＭＳ Ｐゴシック" charset="0"/>
                        <a:cs typeface="ＭＳ Ｐゴシック" charset="0"/>
                      </a:endParaRPr>
                    </a:p>
                  </a:txBody>
                  <a:tcPr marL="83260" marR="83260" marT="45695" marB="45695" horzOverflow="overflow"/>
                </a:tc>
                <a:tc>
                  <a:txBody>
                    <a:bodyPr/>
                    <a:lstStyle>
                      <a:lvl1pPr marL="0" algn="l" defTabSz="914400" rtl="0" eaLnBrk="1" latinLnBrk="0" hangingPunct="1">
                        <a:defRPr sz="1800" kern="1200">
                          <a:solidFill>
                            <a:schemeClr val="tx1"/>
                          </a:solidFill>
                          <a:latin typeface="Tw Cen MT"/>
                          <a:ea typeface=""/>
                          <a:cs typeface=""/>
                        </a:defRPr>
                      </a:lvl1pPr>
                      <a:lvl2pPr marL="457200" algn="l" defTabSz="914400" rtl="0" eaLnBrk="1" latinLnBrk="0" hangingPunct="1">
                        <a:defRPr sz="1800" kern="1200">
                          <a:solidFill>
                            <a:schemeClr val="tx1"/>
                          </a:solidFill>
                          <a:latin typeface="Tw Cen MT"/>
                          <a:ea typeface=""/>
                          <a:cs typeface=""/>
                        </a:defRPr>
                      </a:lvl2pPr>
                      <a:lvl3pPr marL="914400" algn="l" defTabSz="914400" rtl="0" eaLnBrk="1" latinLnBrk="0" hangingPunct="1">
                        <a:defRPr sz="1800" kern="1200">
                          <a:solidFill>
                            <a:schemeClr val="tx1"/>
                          </a:solidFill>
                          <a:latin typeface="Tw Cen MT"/>
                          <a:ea typeface=""/>
                          <a:cs typeface=""/>
                        </a:defRPr>
                      </a:lvl3pPr>
                      <a:lvl4pPr marL="1371600" algn="l" defTabSz="914400" rtl="0" eaLnBrk="1" latinLnBrk="0" hangingPunct="1">
                        <a:defRPr sz="1800" kern="1200">
                          <a:solidFill>
                            <a:schemeClr val="tx1"/>
                          </a:solidFill>
                          <a:latin typeface="Tw Cen MT"/>
                          <a:ea typeface=""/>
                          <a:cs typeface=""/>
                        </a:defRPr>
                      </a:lvl4pPr>
                      <a:lvl5pPr marL="1828800" algn="l" defTabSz="914400" rtl="0" eaLnBrk="1" latinLnBrk="0" hangingPunct="1">
                        <a:defRPr sz="1800" kern="1200">
                          <a:solidFill>
                            <a:schemeClr val="tx1"/>
                          </a:solidFill>
                          <a:latin typeface="Tw Cen MT"/>
                          <a:ea typeface=""/>
                          <a:cs typeface=""/>
                        </a:defRPr>
                      </a:lvl5pPr>
                      <a:lvl6pPr marL="2286000" algn="l" defTabSz="914400" rtl="0" eaLnBrk="1" latinLnBrk="0" hangingPunct="1">
                        <a:defRPr sz="1800" kern="1200">
                          <a:solidFill>
                            <a:schemeClr val="tx1"/>
                          </a:solidFill>
                          <a:latin typeface="Tw Cen MT"/>
                          <a:ea typeface=""/>
                          <a:cs typeface=""/>
                        </a:defRPr>
                      </a:lvl6pPr>
                      <a:lvl7pPr marL="2743200" algn="l" defTabSz="914400" rtl="0" eaLnBrk="1" latinLnBrk="0" hangingPunct="1">
                        <a:defRPr sz="1800" kern="1200">
                          <a:solidFill>
                            <a:schemeClr val="tx1"/>
                          </a:solidFill>
                          <a:latin typeface="Tw Cen MT"/>
                          <a:ea typeface=""/>
                          <a:cs typeface=""/>
                        </a:defRPr>
                      </a:lvl7pPr>
                      <a:lvl8pPr marL="3200400" algn="l" defTabSz="914400" rtl="0" eaLnBrk="1" latinLnBrk="0" hangingPunct="1">
                        <a:defRPr sz="1800" kern="1200">
                          <a:solidFill>
                            <a:schemeClr val="tx1"/>
                          </a:solidFill>
                          <a:latin typeface="Tw Cen MT"/>
                          <a:ea typeface=""/>
                          <a:cs typeface=""/>
                        </a:defRPr>
                      </a:lvl8pPr>
                      <a:lvl9pPr marL="3657600" algn="l" defTabSz="914400" rtl="0" eaLnBrk="1" latinLnBrk="0" hangingPunct="1">
                        <a:defRPr sz="1800" kern="1200">
                          <a:solidFill>
                            <a:schemeClr val="tx1"/>
                          </a:solidFill>
                          <a:latin typeface="Tw Cen MT"/>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sng" strike="noStrike" cap="none" normalizeH="0" baseline="0" dirty="0">
                          <a:ln>
                            <a:noFill/>
                          </a:ln>
                          <a:effectLst/>
                          <a:latin typeface="+mn-lt"/>
                        </a:rPr>
                        <a:t>1665</a:t>
                      </a:r>
                      <a:endParaRPr kumimoji="0" lang="en-GB" sz="1800" b="0" i="0" u="sng" strike="noStrike" cap="none" normalizeH="0" baseline="0" dirty="0">
                        <a:ln>
                          <a:noFill/>
                        </a:ln>
                        <a:solidFill>
                          <a:srgbClr val="292934"/>
                        </a:solidFill>
                        <a:effectLst/>
                        <a:latin typeface="+mn-lt"/>
                        <a:ea typeface="ＭＳ Ｐゴシック" charset="0"/>
                        <a:cs typeface="ＭＳ Ｐゴシック" charset="0"/>
                      </a:endParaRPr>
                    </a:p>
                  </a:txBody>
                  <a:tcPr marL="83260" marR="83260" marT="45695" marB="45695" horzOverflow="overflow"/>
                </a:tc>
              </a:tr>
            </a:tbl>
          </a:graphicData>
        </a:graphic>
      </p:graphicFrame>
      <p:sp>
        <p:nvSpPr>
          <p:cNvPr id="6" name="Ορθογώνιο 5"/>
          <p:cNvSpPr/>
          <p:nvPr/>
        </p:nvSpPr>
        <p:spPr>
          <a:xfrm>
            <a:off x="4719728" y="5733256"/>
            <a:ext cx="4398576" cy="430887"/>
          </a:xfrm>
          <a:prstGeom prst="rect">
            <a:avLst/>
          </a:prstGeom>
        </p:spPr>
        <p:txBody>
          <a:bodyPr wrap="none">
            <a:spAutoFit/>
          </a:bodyPr>
          <a:lstStyle/>
          <a:p>
            <a:r>
              <a:rPr lang="el-GR" sz="2200" dirty="0">
                <a:latin typeface="+mn-lt"/>
              </a:rPr>
              <a:t>(Νοέμβριος 2012, </a:t>
            </a:r>
            <a:r>
              <a:rPr lang="el-GR" sz="2200" dirty="0" smtClean="0">
                <a:latin typeface="+mn-lt"/>
              </a:rPr>
              <a:t>δεδομένα </a:t>
            </a:r>
            <a:r>
              <a:rPr lang="en-US" sz="2200" dirty="0">
                <a:latin typeface="+mn-lt"/>
              </a:rPr>
              <a:t>ESY.net)</a:t>
            </a:r>
            <a:endParaRPr lang="el-GR" sz="2200" dirty="0">
              <a:latin typeface="+mn-lt"/>
            </a:endParaRPr>
          </a:p>
        </p:txBody>
      </p:sp>
    </p:spTree>
    <p:extLst>
      <p:ext uri="{BB962C8B-B14F-4D97-AF65-F5344CB8AC3E}">
        <p14:creationId xmlns:p14="http://schemas.microsoft.com/office/powerpoint/2010/main" val="1436930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4"/>
          <p:cNvSpPr/>
          <p:nvPr/>
        </p:nvSpPr>
        <p:spPr>
          <a:xfrm>
            <a:off x="3628854" y="2493774"/>
            <a:ext cx="2259567" cy="2259567"/>
          </a:xfrm>
          <a:prstGeom prst="rect">
            <a:avLst/>
          </a:prstGeom>
          <a:solidFill>
            <a:schemeClr val="accent1">
              <a:lumMod val="75000"/>
            </a:schemeClr>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l-GR" sz="2800" kern="1200" dirty="0" smtClean="0">
                <a:solidFill>
                  <a:schemeClr val="bg1"/>
                </a:solidFill>
              </a:rPr>
              <a:t>ΠΦΥ </a:t>
            </a:r>
          </a:p>
          <a:p>
            <a:pPr lvl="0" algn="ctr" defTabSz="1244600">
              <a:lnSpc>
                <a:spcPct val="90000"/>
              </a:lnSpc>
              <a:spcBef>
                <a:spcPct val="0"/>
              </a:spcBef>
              <a:spcAft>
                <a:spcPct val="35000"/>
              </a:spcAft>
            </a:pPr>
            <a:r>
              <a:rPr lang="el-GR" sz="2800" kern="1200" dirty="0" smtClean="0">
                <a:solidFill>
                  <a:schemeClr val="bg1"/>
                </a:solidFill>
              </a:rPr>
              <a:t>σε αστικές περιοχές</a:t>
            </a:r>
            <a:endParaRPr lang="en-GB" sz="2800" kern="1200" dirty="0">
              <a:solidFill>
                <a:schemeClr val="bg1"/>
              </a:solidFill>
            </a:endParaRPr>
          </a:p>
        </p:txBody>
      </p:sp>
      <p:sp>
        <p:nvSpPr>
          <p:cNvPr id="67" name="Donut 66"/>
          <p:cNvSpPr/>
          <p:nvPr/>
        </p:nvSpPr>
        <p:spPr>
          <a:xfrm>
            <a:off x="2210303" y="1202127"/>
            <a:ext cx="5096671" cy="4969133"/>
          </a:xfrm>
          <a:prstGeom prst="donut">
            <a:avLst>
              <a:gd name="adj" fmla="val 32496"/>
            </a:avLst>
          </a:prstGeom>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l-GR">
              <a:solidFill>
                <a:schemeClr val="tx1"/>
              </a:solidFill>
            </a:endParaRPr>
          </a:p>
        </p:txBody>
      </p:sp>
      <p:sp>
        <p:nvSpPr>
          <p:cNvPr id="2" name="Τίτλος 1"/>
          <p:cNvSpPr>
            <a:spLocks noGrp="1"/>
          </p:cNvSpPr>
          <p:nvPr>
            <p:ph type="title"/>
          </p:nvPr>
        </p:nvSpPr>
        <p:spPr>
          <a:xfrm>
            <a:off x="457200" y="0"/>
            <a:ext cx="8229600" cy="1160306"/>
          </a:xfrm>
        </p:spPr>
        <p:txBody>
          <a:bodyPr>
            <a:normAutofit fontScale="90000"/>
          </a:bodyPr>
          <a:lstStyle/>
          <a:p>
            <a:r>
              <a:rPr lang="el-GR" dirty="0"/>
              <a:t>Αποτύπωση υφιστάμενης κατάστασης </a:t>
            </a:r>
            <a:r>
              <a:rPr lang="el-GR" dirty="0" smtClean="0"/>
              <a:t/>
            </a:r>
            <a:br>
              <a:rPr lang="el-GR" dirty="0" smtClean="0"/>
            </a:br>
            <a:r>
              <a:rPr lang="el-GR" dirty="0" smtClean="0"/>
              <a:t>σε </a:t>
            </a:r>
            <a:r>
              <a:rPr lang="el-GR" dirty="0"/>
              <a:t>αστικές περιοχές</a:t>
            </a:r>
          </a:p>
        </p:txBody>
      </p:sp>
      <p:sp>
        <p:nvSpPr>
          <p:cNvPr id="3" name="Θέση περιεχομένου 2"/>
          <p:cNvSpPr>
            <a:spLocks noGrp="1"/>
          </p:cNvSpPr>
          <p:nvPr>
            <p:ph idx="1"/>
          </p:nvPr>
        </p:nvSpPr>
        <p:spPr>
          <a:xfrm>
            <a:off x="2337910" y="1420414"/>
            <a:ext cx="2420728" cy="768815"/>
          </a:xfrm>
          <a:noFill/>
          <a:ln w="22225">
            <a:noFill/>
          </a:ln>
          <a:scene3d>
            <a:camera prst="orthographicFront"/>
            <a:lightRig rig="threePt" dir="t"/>
          </a:scene3d>
          <a:sp3d>
            <a:bevelT w="101600" prst="riblet"/>
            <a:bevelB prst="relaxedInset"/>
          </a:sp3d>
        </p:spPr>
        <p:txBody>
          <a:bodyPr>
            <a:normAutofit/>
          </a:bodyPr>
          <a:lstStyle/>
          <a:p>
            <a:pPr marL="0" lvl="0" indent="0" algn="ctr">
              <a:buNone/>
            </a:pPr>
            <a:r>
              <a:rPr lang="el-GR" sz="2200" dirty="0"/>
              <a:t>ΤΕΠ, ΤΕΙ </a:t>
            </a:r>
            <a:r>
              <a:rPr lang="el-GR" sz="2200" dirty="0" err="1"/>
              <a:t>Νοσ</a:t>
            </a:r>
            <a:r>
              <a:rPr lang="el-GR" sz="2200" dirty="0"/>
              <a:t>/μείων ΕΣΥ </a:t>
            </a:r>
            <a:endParaRPr lang="en-GB"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
        <p:nvSpPr>
          <p:cNvPr id="36" name="Θέση περιεχομένου 2"/>
          <p:cNvSpPr txBox="1">
            <a:spLocks/>
          </p:cNvSpPr>
          <p:nvPr/>
        </p:nvSpPr>
        <p:spPr>
          <a:xfrm>
            <a:off x="6013026" y="1804822"/>
            <a:ext cx="2592288" cy="496060"/>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l-GR" sz="2200" dirty="0"/>
              <a:t>ΜΚΟ</a:t>
            </a:r>
          </a:p>
        </p:txBody>
      </p:sp>
      <p:sp>
        <p:nvSpPr>
          <p:cNvPr id="42" name="Θέση περιεχομένου 2"/>
          <p:cNvSpPr txBox="1">
            <a:spLocks/>
          </p:cNvSpPr>
          <p:nvPr/>
        </p:nvSpPr>
        <p:spPr>
          <a:xfrm>
            <a:off x="6010830" y="2897990"/>
            <a:ext cx="2592288" cy="830953"/>
          </a:xfrm>
          <a:prstGeom prst="rect">
            <a:avLst/>
          </a:prstGeom>
          <a:noFill/>
          <a:ln w="22225">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sz="2200" dirty="0"/>
              <a:t>Μονάδες Υγείας ΕΟΠΥΥ</a:t>
            </a:r>
            <a:endParaRPr lang="en-GB" sz="2200" dirty="0"/>
          </a:p>
        </p:txBody>
      </p:sp>
      <p:sp>
        <p:nvSpPr>
          <p:cNvPr id="54" name="Θέση περιεχομένου 2"/>
          <p:cNvSpPr txBox="1">
            <a:spLocks/>
          </p:cNvSpPr>
          <p:nvPr/>
        </p:nvSpPr>
        <p:spPr>
          <a:xfrm>
            <a:off x="5364088" y="4633007"/>
            <a:ext cx="2408682" cy="830993"/>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sz="2200" dirty="0"/>
              <a:t>Συμβεβλημένοι γιατροί ΕΟΠΥΥ</a:t>
            </a:r>
            <a:endParaRPr lang="en-GB" sz="2200" dirty="0"/>
          </a:p>
        </p:txBody>
      </p:sp>
      <p:sp>
        <p:nvSpPr>
          <p:cNvPr id="97" name="Θέση περιεχομένου 2"/>
          <p:cNvSpPr txBox="1">
            <a:spLocks/>
          </p:cNvSpPr>
          <p:nvPr/>
        </p:nvSpPr>
        <p:spPr>
          <a:xfrm>
            <a:off x="1443901" y="4276010"/>
            <a:ext cx="2421969" cy="481743"/>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l-GR" sz="2200" dirty="0"/>
              <a:t>ΟΤΑ </a:t>
            </a:r>
            <a:r>
              <a:rPr lang="el-GR" sz="2200" dirty="0" err="1"/>
              <a:t>Α’Βαθμού</a:t>
            </a:r>
            <a:endParaRPr lang="en-GB" sz="2200" dirty="0"/>
          </a:p>
        </p:txBody>
      </p:sp>
      <p:sp>
        <p:nvSpPr>
          <p:cNvPr id="104" name="Θέση περιεχομένου 2"/>
          <p:cNvSpPr txBox="1">
            <a:spLocks/>
          </p:cNvSpPr>
          <p:nvPr/>
        </p:nvSpPr>
        <p:spPr>
          <a:xfrm>
            <a:off x="1259631" y="2822759"/>
            <a:ext cx="2421969" cy="689587"/>
          </a:xfrm>
          <a:prstGeom prst="rect">
            <a:avLst/>
          </a:prstGeom>
          <a:noFill/>
          <a:ln w="22225">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dirty="0"/>
              <a:t>Αστικού Τύπου Κέντρα Υγείας</a:t>
            </a:r>
            <a:endParaRPr lang="en-GB" dirty="0"/>
          </a:p>
        </p:txBody>
      </p:sp>
      <p:sp>
        <p:nvSpPr>
          <p:cNvPr id="77" name="Θέση περιεχομένου 2"/>
          <p:cNvSpPr txBox="1">
            <a:spLocks/>
          </p:cNvSpPr>
          <p:nvPr/>
        </p:nvSpPr>
        <p:spPr>
          <a:xfrm>
            <a:off x="2937165" y="5468651"/>
            <a:ext cx="2413022" cy="991894"/>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l-GR" sz="2200" dirty="0"/>
              <a:t>Ιδιωτικός Τομέας</a:t>
            </a:r>
            <a:endParaRPr lang="en-GB" sz="2200" dirty="0"/>
          </a:p>
        </p:txBody>
      </p:sp>
    </p:spTree>
    <p:extLst>
      <p:ext uri="{BB962C8B-B14F-4D97-AF65-F5344CB8AC3E}">
        <p14:creationId xmlns:p14="http://schemas.microsoft.com/office/powerpoint/2010/main" val="832029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Αποτύπωση υφιστάμενης κατάστασης </a:t>
            </a:r>
            <a:r>
              <a:rPr lang="el-GR" dirty="0" smtClean="0"/>
              <a:t/>
            </a:r>
            <a:br>
              <a:rPr lang="el-GR" dirty="0" smtClean="0"/>
            </a:br>
            <a:r>
              <a:rPr lang="el-GR" dirty="0" smtClean="0"/>
              <a:t>σε </a:t>
            </a:r>
            <a:r>
              <a:rPr lang="el-GR" dirty="0"/>
              <a:t>αγροτικές περιοχές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5" name="Oval 4"/>
          <p:cNvSpPr/>
          <p:nvPr/>
        </p:nvSpPr>
        <p:spPr>
          <a:xfrm>
            <a:off x="3628854" y="2493774"/>
            <a:ext cx="2259567" cy="2259567"/>
          </a:xfrm>
          <a:prstGeom prst="rect">
            <a:avLst/>
          </a:prstGeom>
          <a:solidFill>
            <a:srgbClr val="742222"/>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l-GR" sz="2800" kern="1200" dirty="0" smtClean="0">
                <a:solidFill>
                  <a:schemeClr val="bg1"/>
                </a:solidFill>
              </a:rPr>
              <a:t>ΠΦΥ </a:t>
            </a:r>
          </a:p>
          <a:p>
            <a:pPr lvl="0" algn="ctr" defTabSz="1244600">
              <a:lnSpc>
                <a:spcPct val="90000"/>
              </a:lnSpc>
              <a:spcBef>
                <a:spcPct val="0"/>
              </a:spcBef>
              <a:spcAft>
                <a:spcPct val="35000"/>
              </a:spcAft>
            </a:pPr>
            <a:r>
              <a:rPr lang="el-GR" sz="2800" kern="1200" dirty="0" smtClean="0">
                <a:solidFill>
                  <a:schemeClr val="bg1"/>
                </a:solidFill>
              </a:rPr>
              <a:t>σε αγροτικές περιοχές</a:t>
            </a:r>
            <a:endParaRPr lang="en-GB" sz="2800" kern="1200" dirty="0">
              <a:solidFill>
                <a:schemeClr val="bg1"/>
              </a:solidFill>
            </a:endParaRPr>
          </a:p>
        </p:txBody>
      </p:sp>
      <p:sp>
        <p:nvSpPr>
          <p:cNvPr id="6" name="Donut 5"/>
          <p:cNvSpPr/>
          <p:nvPr/>
        </p:nvSpPr>
        <p:spPr>
          <a:xfrm>
            <a:off x="2210303" y="1202127"/>
            <a:ext cx="5096671" cy="4969133"/>
          </a:xfrm>
          <a:prstGeom prst="donut">
            <a:avLst>
              <a:gd name="adj" fmla="val 32496"/>
            </a:avLst>
          </a:prstGeom>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l-GR" sz="2200">
              <a:solidFill>
                <a:schemeClr val="tx1"/>
              </a:solidFill>
            </a:endParaRPr>
          </a:p>
        </p:txBody>
      </p:sp>
      <p:sp>
        <p:nvSpPr>
          <p:cNvPr id="7" name="Θέση περιεχομένου 2"/>
          <p:cNvSpPr>
            <a:spLocks noGrp="1"/>
          </p:cNvSpPr>
          <p:nvPr>
            <p:ph idx="1"/>
          </p:nvPr>
        </p:nvSpPr>
        <p:spPr>
          <a:xfrm>
            <a:off x="2210303" y="1521226"/>
            <a:ext cx="2420728" cy="768815"/>
          </a:xfrm>
          <a:noFill/>
          <a:ln w="22225">
            <a:noFill/>
          </a:ln>
          <a:scene3d>
            <a:camera prst="orthographicFront"/>
            <a:lightRig rig="threePt" dir="t"/>
          </a:scene3d>
          <a:sp3d>
            <a:bevelT w="101600" prst="riblet"/>
            <a:bevelB prst="relaxedInset"/>
          </a:sp3d>
        </p:spPr>
        <p:txBody>
          <a:bodyPr>
            <a:normAutofit/>
          </a:bodyPr>
          <a:lstStyle/>
          <a:p>
            <a:pPr marL="0" lvl="0" indent="0" algn="ctr">
              <a:buNone/>
            </a:pPr>
            <a:r>
              <a:rPr lang="el-GR" sz="2200" dirty="0"/>
              <a:t>Κέντρα Υγείας</a:t>
            </a:r>
          </a:p>
        </p:txBody>
      </p:sp>
      <p:sp>
        <p:nvSpPr>
          <p:cNvPr id="8" name="Θέση περιεχομένου 2"/>
          <p:cNvSpPr txBox="1">
            <a:spLocks/>
          </p:cNvSpPr>
          <p:nvPr/>
        </p:nvSpPr>
        <p:spPr>
          <a:xfrm>
            <a:off x="5488309" y="1628800"/>
            <a:ext cx="2592288" cy="1017937"/>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200" dirty="0"/>
              <a:t>ΤΕΠ, ΤΕΙ </a:t>
            </a:r>
            <a:endParaRPr lang="el-GR" sz="2200" dirty="0" smtClean="0"/>
          </a:p>
          <a:p>
            <a:pPr marL="0" indent="0" algn="ctr">
              <a:buNone/>
            </a:pPr>
            <a:r>
              <a:rPr lang="el-GR" sz="2200" dirty="0" err="1" smtClean="0"/>
              <a:t>Νοσ</a:t>
            </a:r>
            <a:r>
              <a:rPr lang="el-GR" sz="2200" dirty="0" smtClean="0"/>
              <a:t>/μείων </a:t>
            </a:r>
            <a:r>
              <a:rPr lang="el-GR" sz="2200" dirty="0"/>
              <a:t>ΕΣΥ</a:t>
            </a:r>
          </a:p>
          <a:p>
            <a:pPr marL="0" indent="0" algn="ctr">
              <a:buNone/>
            </a:pPr>
            <a:endParaRPr lang="el-GR" sz="2200" dirty="0"/>
          </a:p>
        </p:txBody>
      </p:sp>
      <p:sp>
        <p:nvSpPr>
          <p:cNvPr id="9" name="Θέση περιεχομένου 2"/>
          <p:cNvSpPr txBox="1">
            <a:spLocks/>
          </p:cNvSpPr>
          <p:nvPr/>
        </p:nvSpPr>
        <p:spPr>
          <a:xfrm>
            <a:off x="6013026" y="3546261"/>
            <a:ext cx="2592288" cy="830953"/>
          </a:xfrm>
          <a:prstGeom prst="rect">
            <a:avLst/>
          </a:prstGeom>
          <a:noFill/>
          <a:ln w="22225">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sz="2200" dirty="0" err="1"/>
              <a:t>Περιφ</a:t>
            </a:r>
            <a:r>
              <a:rPr lang="el-GR" sz="2200" dirty="0"/>
              <a:t>/</a:t>
            </a:r>
            <a:r>
              <a:rPr lang="el-GR" sz="2200" dirty="0" err="1"/>
              <a:t>κά</a:t>
            </a:r>
            <a:r>
              <a:rPr lang="el-GR" sz="2200" dirty="0"/>
              <a:t> Ιατρεία</a:t>
            </a:r>
          </a:p>
        </p:txBody>
      </p:sp>
      <p:sp>
        <p:nvSpPr>
          <p:cNvPr id="10" name="Θέση περιεχομένου 2"/>
          <p:cNvSpPr txBox="1">
            <a:spLocks/>
          </p:cNvSpPr>
          <p:nvPr/>
        </p:nvSpPr>
        <p:spPr>
          <a:xfrm>
            <a:off x="5580112" y="4873878"/>
            <a:ext cx="2408682" cy="830993"/>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sz="2200" dirty="0"/>
              <a:t>Μονάδες Υγείας ΕΟΠΥΥ</a:t>
            </a:r>
          </a:p>
        </p:txBody>
      </p:sp>
      <p:sp>
        <p:nvSpPr>
          <p:cNvPr id="11" name="Θέση περιεχομένου 2"/>
          <p:cNvSpPr txBox="1">
            <a:spLocks/>
          </p:cNvSpPr>
          <p:nvPr/>
        </p:nvSpPr>
        <p:spPr>
          <a:xfrm>
            <a:off x="1443901" y="4392135"/>
            <a:ext cx="2421969" cy="481743"/>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200" dirty="0"/>
              <a:t>ΟΤΑ Α</a:t>
            </a:r>
            <a:r>
              <a:rPr lang="el-GR" sz="2200" dirty="0" smtClean="0"/>
              <a:t>’ Βαθμού</a:t>
            </a:r>
            <a:endParaRPr lang="en-GB" sz="2200" dirty="0"/>
          </a:p>
        </p:txBody>
      </p:sp>
      <p:sp>
        <p:nvSpPr>
          <p:cNvPr id="12" name="Θέση περιεχομένου 2"/>
          <p:cNvSpPr txBox="1">
            <a:spLocks/>
          </p:cNvSpPr>
          <p:nvPr/>
        </p:nvSpPr>
        <p:spPr>
          <a:xfrm>
            <a:off x="999318" y="2997106"/>
            <a:ext cx="2421969" cy="689587"/>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sz="2200" dirty="0"/>
              <a:t>ΜΚΟ</a:t>
            </a:r>
          </a:p>
        </p:txBody>
      </p:sp>
      <p:sp>
        <p:nvSpPr>
          <p:cNvPr id="13" name="Θέση περιεχομένου 2"/>
          <p:cNvSpPr txBox="1">
            <a:spLocks/>
          </p:cNvSpPr>
          <p:nvPr/>
        </p:nvSpPr>
        <p:spPr>
          <a:xfrm>
            <a:off x="2873380" y="5675313"/>
            <a:ext cx="2413022" cy="991894"/>
          </a:xfrm>
          <a:prstGeom prst="rect">
            <a:avLst/>
          </a:prstGeom>
          <a:noFill/>
          <a:ln w="2222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sz="2200" dirty="0"/>
              <a:t>Ιδιωτικός Τομέας</a:t>
            </a:r>
            <a:endParaRPr lang="en-GB" sz="2200" dirty="0"/>
          </a:p>
        </p:txBody>
      </p:sp>
    </p:spTree>
    <p:extLst>
      <p:ext uri="{BB962C8B-B14F-4D97-AF65-F5344CB8AC3E}">
        <p14:creationId xmlns:p14="http://schemas.microsoft.com/office/powerpoint/2010/main" val="1944547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Αποτύπωση της υφιστάμενης κατάστασης στον ΕΟΠΥΥ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7" name="Θέση περιεχομένου 6"/>
          <p:cNvSpPr>
            <a:spLocks noGrp="1"/>
          </p:cNvSpPr>
          <p:nvPr>
            <p:ph idx="1"/>
          </p:nvPr>
        </p:nvSpPr>
        <p:spPr>
          <a:xfrm>
            <a:off x="107504" y="3401901"/>
            <a:ext cx="1106273" cy="530237"/>
          </a:xfrm>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l-GR" sz="1500" dirty="0" smtClean="0"/>
              <a:t>ΠΦΥ από τον ΕΟΠΥΥ</a:t>
            </a:r>
            <a:endParaRPr lang="el-GR" sz="1500" dirty="0"/>
          </a:p>
        </p:txBody>
      </p:sp>
      <p:cxnSp>
        <p:nvCxnSpPr>
          <p:cNvPr id="11" name="Γωνιακή σύνδεση 10" title="βέλος"/>
          <p:cNvCxnSpPr>
            <a:stCxn id="12" idx="1"/>
            <a:endCxn id="54" idx="1"/>
          </p:cNvCxnSpPr>
          <p:nvPr/>
        </p:nvCxnSpPr>
        <p:spPr>
          <a:xfrm rot="10800000" flipV="1">
            <a:off x="1544867" y="2041278"/>
            <a:ext cx="151508" cy="3280046"/>
          </a:xfrm>
          <a:prstGeom prst="bentConnector3">
            <a:avLst>
              <a:gd name="adj1" fmla="val 250883"/>
            </a:avLst>
          </a:prstGeom>
          <a:ln>
            <a:headEnd type="triangle"/>
            <a:tailEnd type="triangle"/>
          </a:ln>
        </p:spPr>
        <p:style>
          <a:lnRef idx="1">
            <a:schemeClr val="dk1"/>
          </a:lnRef>
          <a:fillRef idx="2">
            <a:schemeClr val="dk1"/>
          </a:fillRef>
          <a:effectRef idx="1">
            <a:schemeClr val="dk1"/>
          </a:effectRef>
          <a:fontRef idx="minor">
            <a:schemeClr val="dk1"/>
          </a:fontRef>
        </p:style>
      </p:cxnSp>
      <p:sp>
        <p:nvSpPr>
          <p:cNvPr id="12" name="Θέση περιεχομένου 6"/>
          <p:cNvSpPr txBox="1">
            <a:spLocks/>
          </p:cNvSpPr>
          <p:nvPr/>
        </p:nvSpPr>
        <p:spPr>
          <a:xfrm>
            <a:off x="1696375" y="1884545"/>
            <a:ext cx="792088" cy="313466"/>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ΝΜΥ</a:t>
            </a:r>
            <a:endParaRPr lang="el-GR" sz="1500" dirty="0"/>
          </a:p>
        </p:txBody>
      </p:sp>
      <p:cxnSp>
        <p:nvCxnSpPr>
          <p:cNvPr id="18" name="Ευθύγραμμο βέλος σύνδεσης 17"/>
          <p:cNvCxnSpPr>
            <a:stCxn id="12" idx="3"/>
            <a:endCxn id="19" idx="1"/>
          </p:cNvCxnSpPr>
          <p:nvPr/>
        </p:nvCxnSpPr>
        <p:spPr>
          <a:xfrm flipV="1">
            <a:off x="2488463" y="2031002"/>
            <a:ext cx="253568" cy="10276"/>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9" name="Θέση περιεχομένου 6"/>
          <p:cNvSpPr txBox="1">
            <a:spLocks/>
          </p:cNvSpPr>
          <p:nvPr/>
        </p:nvSpPr>
        <p:spPr>
          <a:xfrm>
            <a:off x="2742031" y="1754129"/>
            <a:ext cx="1018650" cy="553745"/>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Τοπικά Ιατρεία</a:t>
            </a:r>
            <a:endParaRPr lang="el-GR" sz="1500" dirty="0"/>
          </a:p>
        </p:txBody>
      </p:sp>
      <p:cxnSp>
        <p:nvCxnSpPr>
          <p:cNvPr id="22" name="Ευθύγραμμο βέλος σύνδεσης 21"/>
          <p:cNvCxnSpPr>
            <a:stCxn id="19" idx="2"/>
            <a:endCxn id="25" idx="0"/>
          </p:cNvCxnSpPr>
          <p:nvPr/>
        </p:nvCxnSpPr>
        <p:spPr>
          <a:xfrm flipH="1">
            <a:off x="3248999" y="2307874"/>
            <a:ext cx="2357" cy="206932"/>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5" name="Θέση περιεχομένου 6"/>
          <p:cNvSpPr txBox="1">
            <a:spLocks/>
          </p:cNvSpPr>
          <p:nvPr/>
        </p:nvSpPr>
        <p:spPr>
          <a:xfrm>
            <a:off x="3003067" y="2514806"/>
            <a:ext cx="491864" cy="313466"/>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ΣΑΒ</a:t>
            </a:r>
            <a:endParaRPr lang="el-GR" sz="1500" dirty="0"/>
          </a:p>
        </p:txBody>
      </p:sp>
      <p:cxnSp>
        <p:nvCxnSpPr>
          <p:cNvPr id="27" name="Ευθύγραμμο βέλος σύνδεσης 26"/>
          <p:cNvCxnSpPr>
            <a:stCxn id="19" idx="3"/>
            <a:endCxn id="29" idx="1"/>
          </p:cNvCxnSpPr>
          <p:nvPr/>
        </p:nvCxnSpPr>
        <p:spPr>
          <a:xfrm flipV="1">
            <a:off x="3760681" y="2027437"/>
            <a:ext cx="152777" cy="356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9" name="Θέση περιεχομένου 6"/>
          <p:cNvSpPr txBox="1">
            <a:spLocks/>
          </p:cNvSpPr>
          <p:nvPr/>
        </p:nvSpPr>
        <p:spPr>
          <a:xfrm>
            <a:off x="3913458" y="1755258"/>
            <a:ext cx="1981201" cy="544357"/>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Αποκεντρωμένοι Σχηματισμοί</a:t>
            </a:r>
            <a:endParaRPr lang="el-GR" sz="1500" dirty="0"/>
          </a:p>
        </p:txBody>
      </p:sp>
      <p:cxnSp>
        <p:nvCxnSpPr>
          <p:cNvPr id="32" name="Ευθύγραμμο βέλος σύνδεσης 31"/>
          <p:cNvCxnSpPr>
            <a:stCxn id="29" idx="2"/>
            <a:endCxn id="34" idx="0"/>
          </p:cNvCxnSpPr>
          <p:nvPr/>
        </p:nvCxnSpPr>
        <p:spPr>
          <a:xfrm>
            <a:off x="4904059" y="2299615"/>
            <a:ext cx="0" cy="207712"/>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4" name="Θέση περιεχομένου 6"/>
          <p:cNvSpPr txBox="1">
            <a:spLocks/>
          </p:cNvSpPr>
          <p:nvPr/>
        </p:nvSpPr>
        <p:spPr>
          <a:xfrm>
            <a:off x="3751931" y="2507327"/>
            <a:ext cx="2304256" cy="885396"/>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Σταθμοί Προστασίας Μάνας Παιδιού και Εφήβου</a:t>
            </a:r>
            <a:endParaRPr lang="el-GR" sz="1500" dirty="0"/>
          </a:p>
        </p:txBody>
      </p:sp>
      <p:cxnSp>
        <p:nvCxnSpPr>
          <p:cNvPr id="37" name="Ευθύγραμμο βέλος σύνδεσης 36"/>
          <p:cNvCxnSpPr>
            <a:stCxn id="29" idx="3"/>
            <a:endCxn id="40" idx="1"/>
          </p:cNvCxnSpPr>
          <p:nvPr/>
        </p:nvCxnSpPr>
        <p:spPr>
          <a:xfrm>
            <a:off x="5894659" y="2027437"/>
            <a:ext cx="194067" cy="166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0" name="Θέση περιεχομένου 6"/>
          <p:cNvSpPr txBox="1">
            <a:spLocks/>
          </p:cNvSpPr>
          <p:nvPr/>
        </p:nvSpPr>
        <p:spPr>
          <a:xfrm>
            <a:off x="6088726" y="1627098"/>
            <a:ext cx="1673951" cy="804008"/>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b="1" dirty="0" smtClean="0"/>
              <a:t>Κέντρα Οικογενειακού Προγραμματισμού</a:t>
            </a:r>
            <a:endParaRPr lang="el-GR" sz="1500" b="1" dirty="0"/>
          </a:p>
        </p:txBody>
      </p:sp>
      <p:sp>
        <p:nvSpPr>
          <p:cNvPr id="54" name="Θέση περιεχομένου 6"/>
          <p:cNvSpPr txBox="1">
            <a:spLocks/>
          </p:cNvSpPr>
          <p:nvPr/>
        </p:nvSpPr>
        <p:spPr>
          <a:xfrm>
            <a:off x="1544867" y="5164591"/>
            <a:ext cx="792088" cy="313466"/>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a:t>Τ</a:t>
            </a:r>
            <a:r>
              <a:rPr lang="el-GR" sz="1500" dirty="0" smtClean="0"/>
              <a:t>ΜΥ</a:t>
            </a:r>
            <a:endParaRPr lang="el-GR" sz="1500" dirty="0"/>
          </a:p>
        </p:txBody>
      </p:sp>
      <p:cxnSp>
        <p:nvCxnSpPr>
          <p:cNvPr id="55" name="Ευθύγραμμο βέλος σύνδεσης 54"/>
          <p:cNvCxnSpPr>
            <a:stCxn id="54" idx="3"/>
            <a:endCxn id="56" idx="1"/>
          </p:cNvCxnSpPr>
          <p:nvPr/>
        </p:nvCxnSpPr>
        <p:spPr>
          <a:xfrm>
            <a:off x="2336955" y="5321324"/>
            <a:ext cx="234042" cy="298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56" name="Θέση περιεχομένου 6"/>
          <p:cNvSpPr txBox="1">
            <a:spLocks/>
          </p:cNvSpPr>
          <p:nvPr/>
        </p:nvSpPr>
        <p:spPr>
          <a:xfrm>
            <a:off x="2570997" y="5047436"/>
            <a:ext cx="1018650" cy="553745"/>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Τοπικά Ιατρεία</a:t>
            </a:r>
            <a:endParaRPr lang="el-GR" sz="1500" dirty="0"/>
          </a:p>
        </p:txBody>
      </p:sp>
      <p:cxnSp>
        <p:nvCxnSpPr>
          <p:cNvPr id="57" name="Ευθύγραμμο βέλος σύνδεσης 56"/>
          <p:cNvCxnSpPr>
            <a:stCxn id="56" idx="2"/>
            <a:endCxn id="58" idx="0"/>
          </p:cNvCxnSpPr>
          <p:nvPr/>
        </p:nvCxnSpPr>
        <p:spPr>
          <a:xfrm>
            <a:off x="3080322" y="5601181"/>
            <a:ext cx="0" cy="22538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58" name="Θέση περιεχομένου 6"/>
          <p:cNvSpPr txBox="1">
            <a:spLocks/>
          </p:cNvSpPr>
          <p:nvPr/>
        </p:nvSpPr>
        <p:spPr>
          <a:xfrm>
            <a:off x="2796783" y="5826564"/>
            <a:ext cx="567078" cy="313466"/>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ΣΑΒ</a:t>
            </a:r>
            <a:endParaRPr lang="el-GR" sz="1500" dirty="0"/>
          </a:p>
        </p:txBody>
      </p:sp>
      <p:cxnSp>
        <p:nvCxnSpPr>
          <p:cNvPr id="59" name="Ευθύγραμμο βέλος σύνδεσης 58"/>
          <p:cNvCxnSpPr>
            <a:stCxn id="56" idx="3"/>
          </p:cNvCxnSpPr>
          <p:nvPr/>
        </p:nvCxnSpPr>
        <p:spPr>
          <a:xfrm>
            <a:off x="3589647" y="5324309"/>
            <a:ext cx="150863" cy="1027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60" name="Θέση περιεχομένου 6"/>
          <p:cNvSpPr txBox="1">
            <a:spLocks/>
          </p:cNvSpPr>
          <p:nvPr/>
        </p:nvSpPr>
        <p:spPr>
          <a:xfrm>
            <a:off x="3879262" y="6034391"/>
            <a:ext cx="1981201" cy="544357"/>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Αποκεντρωμένοι Σχηματισμοί</a:t>
            </a:r>
            <a:endParaRPr lang="el-GR" sz="1500" dirty="0"/>
          </a:p>
        </p:txBody>
      </p:sp>
      <p:cxnSp>
        <p:nvCxnSpPr>
          <p:cNvPr id="61" name="Ευθύγραμμο βέλος σύνδεσης 60"/>
          <p:cNvCxnSpPr>
            <a:stCxn id="62" idx="2"/>
            <a:endCxn id="60" idx="0"/>
          </p:cNvCxnSpPr>
          <p:nvPr/>
        </p:nvCxnSpPr>
        <p:spPr>
          <a:xfrm>
            <a:off x="4869863" y="5826564"/>
            <a:ext cx="0" cy="207827"/>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62" name="Θέση περιεχομένου 6"/>
          <p:cNvSpPr txBox="1">
            <a:spLocks/>
          </p:cNvSpPr>
          <p:nvPr/>
        </p:nvSpPr>
        <p:spPr>
          <a:xfrm>
            <a:off x="3717735" y="4941168"/>
            <a:ext cx="2304256" cy="885396"/>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Σταθμοί Προστασίας Μάνας Παιδιού και Εφήβου</a:t>
            </a:r>
            <a:endParaRPr lang="el-GR" sz="1500" dirty="0"/>
          </a:p>
        </p:txBody>
      </p:sp>
      <p:cxnSp>
        <p:nvCxnSpPr>
          <p:cNvPr id="63" name="Ευθύγραμμο βέλος σύνδεσης 62"/>
          <p:cNvCxnSpPr>
            <a:stCxn id="62" idx="3"/>
            <a:endCxn id="64" idx="1"/>
          </p:cNvCxnSpPr>
          <p:nvPr/>
        </p:nvCxnSpPr>
        <p:spPr>
          <a:xfrm>
            <a:off x="6021991" y="5383866"/>
            <a:ext cx="137153" cy="60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64" name="Θέση περιεχομένου 6"/>
          <p:cNvSpPr txBox="1">
            <a:spLocks/>
          </p:cNvSpPr>
          <p:nvPr/>
        </p:nvSpPr>
        <p:spPr>
          <a:xfrm>
            <a:off x="6159144" y="4953213"/>
            <a:ext cx="1654966" cy="862507"/>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Κέντρα Οικογενειακού Προγραμματισμού</a:t>
            </a:r>
            <a:endParaRPr lang="el-GR" sz="1500" dirty="0"/>
          </a:p>
        </p:txBody>
      </p:sp>
      <p:sp>
        <p:nvSpPr>
          <p:cNvPr id="98" name="Θέση περιεχομένου 6"/>
          <p:cNvSpPr txBox="1">
            <a:spLocks/>
          </p:cNvSpPr>
          <p:nvPr/>
        </p:nvSpPr>
        <p:spPr>
          <a:xfrm>
            <a:off x="6570187" y="2580994"/>
            <a:ext cx="2307248" cy="605808"/>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err="1" smtClean="0"/>
              <a:t>Υπηρ</a:t>
            </a:r>
            <a:r>
              <a:rPr lang="el-GR" sz="1500" dirty="0" smtClean="0"/>
              <a:t>. Υγείας </a:t>
            </a:r>
            <a:r>
              <a:rPr lang="el-GR" sz="1500" dirty="0" err="1" smtClean="0"/>
              <a:t>εντεταγμένες</a:t>
            </a:r>
            <a:r>
              <a:rPr lang="el-GR" sz="1500" dirty="0" smtClean="0"/>
              <a:t> στις </a:t>
            </a:r>
            <a:r>
              <a:rPr lang="el-GR" sz="1500" dirty="0" err="1" smtClean="0"/>
              <a:t>Υπηρ</a:t>
            </a:r>
            <a:r>
              <a:rPr lang="el-GR" sz="1500" dirty="0" smtClean="0"/>
              <a:t>. Ασφάλισης</a:t>
            </a:r>
            <a:endParaRPr lang="el-GR" sz="1500" dirty="0"/>
          </a:p>
        </p:txBody>
      </p:sp>
      <p:sp>
        <p:nvSpPr>
          <p:cNvPr id="99" name="Θέση περιεχομένου 6"/>
          <p:cNvSpPr txBox="1">
            <a:spLocks/>
          </p:cNvSpPr>
          <p:nvPr/>
        </p:nvSpPr>
        <p:spPr>
          <a:xfrm>
            <a:off x="6393402" y="3223820"/>
            <a:ext cx="2549258" cy="470978"/>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Κέντρο προληπτικής Ιατρικής</a:t>
            </a:r>
            <a:endParaRPr lang="el-GR" sz="1500" dirty="0"/>
          </a:p>
        </p:txBody>
      </p:sp>
      <p:sp>
        <p:nvSpPr>
          <p:cNvPr id="100" name="Θέση περιεχομένου 6"/>
          <p:cNvSpPr txBox="1">
            <a:spLocks/>
          </p:cNvSpPr>
          <p:nvPr/>
        </p:nvSpPr>
        <p:spPr>
          <a:xfrm>
            <a:off x="6395363" y="3712999"/>
            <a:ext cx="2510449" cy="371896"/>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Κέντρο προληπτικής Ιατρικής</a:t>
            </a:r>
            <a:endParaRPr lang="el-GR" sz="1500" dirty="0"/>
          </a:p>
        </p:txBody>
      </p:sp>
      <p:sp>
        <p:nvSpPr>
          <p:cNvPr id="101" name="Θέση περιεχομένου 6"/>
          <p:cNvSpPr txBox="1">
            <a:spLocks/>
          </p:cNvSpPr>
          <p:nvPr/>
        </p:nvSpPr>
        <p:spPr>
          <a:xfrm>
            <a:off x="4970563" y="4136197"/>
            <a:ext cx="3935249" cy="341294"/>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smtClean="0"/>
              <a:t>Διαγνωστικό κέντρο και Ιατρικής της Εργασίας</a:t>
            </a:r>
            <a:endParaRPr lang="el-GR" sz="1500" dirty="0"/>
          </a:p>
        </p:txBody>
      </p:sp>
      <p:sp>
        <p:nvSpPr>
          <p:cNvPr id="102" name="Θέση περιεχομένου 6"/>
          <p:cNvSpPr txBox="1">
            <a:spLocks/>
          </p:cNvSpPr>
          <p:nvPr/>
        </p:nvSpPr>
        <p:spPr>
          <a:xfrm>
            <a:off x="7159625" y="4544094"/>
            <a:ext cx="1732516" cy="341294"/>
          </a:xfrm>
          <a:prstGeom prst="rect">
            <a:avLst/>
          </a:prstGeom>
          <a:gradFill>
            <a:gsLst>
              <a:gs pos="0">
                <a:schemeClr val="bg1">
                  <a:lumMod val="85000"/>
                </a:schemeClr>
              </a:gs>
              <a:gs pos="35000">
                <a:schemeClr val="bg1">
                  <a:lumMod val="9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500" dirty="0" err="1" smtClean="0"/>
              <a:t>Πολυιατρείο</a:t>
            </a:r>
            <a:r>
              <a:rPr lang="el-GR" sz="1500" dirty="0" smtClean="0"/>
              <a:t> ΤΑΞΥ</a:t>
            </a:r>
            <a:endParaRPr lang="el-GR" sz="1500" dirty="0"/>
          </a:p>
        </p:txBody>
      </p:sp>
      <p:cxnSp>
        <p:nvCxnSpPr>
          <p:cNvPr id="103" name="Ευθύγραμμο βέλος σύνδεσης 102"/>
          <p:cNvCxnSpPr>
            <a:stCxn id="7" idx="3"/>
          </p:cNvCxnSpPr>
          <p:nvPr/>
        </p:nvCxnSpPr>
        <p:spPr>
          <a:xfrm>
            <a:off x="1213777" y="3667020"/>
            <a:ext cx="4941684" cy="16386"/>
          </a:xfrm>
          <a:prstGeom prst="straightConnector1">
            <a:avLst/>
          </a:prstGeom>
          <a:ln>
            <a:tailEnd type="none"/>
          </a:ln>
        </p:spPr>
        <p:style>
          <a:lnRef idx="1">
            <a:schemeClr val="dk1"/>
          </a:lnRef>
          <a:fillRef idx="2">
            <a:schemeClr val="dk1"/>
          </a:fillRef>
          <a:effectRef idx="1">
            <a:schemeClr val="dk1"/>
          </a:effectRef>
          <a:fontRef idx="minor">
            <a:schemeClr val="dk1"/>
          </a:fontRef>
        </p:style>
      </p:cxnSp>
      <p:cxnSp>
        <p:nvCxnSpPr>
          <p:cNvPr id="107" name="Γωνιακή σύνδεση 106" title="βέλος"/>
          <p:cNvCxnSpPr>
            <a:stCxn id="98" idx="1"/>
            <a:endCxn id="99" idx="1"/>
          </p:cNvCxnSpPr>
          <p:nvPr/>
        </p:nvCxnSpPr>
        <p:spPr>
          <a:xfrm rot="10800000" flipV="1">
            <a:off x="6393403" y="2883897"/>
            <a:ext cx="176785" cy="575411"/>
          </a:xfrm>
          <a:prstGeom prst="bentConnector3">
            <a:avLst>
              <a:gd name="adj1" fmla="val 229310"/>
            </a:avLst>
          </a:prstGeom>
          <a:ln>
            <a:headEnd type="triangle"/>
            <a:tailEnd type="triangle"/>
          </a:ln>
        </p:spPr>
        <p:style>
          <a:lnRef idx="1">
            <a:schemeClr val="dk1"/>
          </a:lnRef>
          <a:fillRef idx="2">
            <a:schemeClr val="dk1"/>
          </a:fillRef>
          <a:effectRef idx="1">
            <a:schemeClr val="dk1"/>
          </a:effectRef>
          <a:fontRef idx="minor">
            <a:schemeClr val="dk1"/>
          </a:fontRef>
        </p:style>
      </p:cxnSp>
      <p:cxnSp>
        <p:nvCxnSpPr>
          <p:cNvPr id="110" name="Γωνιακή σύνδεση 109" title="βέλος"/>
          <p:cNvCxnSpPr>
            <a:endCxn id="100" idx="1"/>
          </p:cNvCxnSpPr>
          <p:nvPr/>
        </p:nvCxnSpPr>
        <p:spPr>
          <a:xfrm rot="16200000" flipH="1">
            <a:off x="6027126" y="3530709"/>
            <a:ext cx="500255" cy="236219"/>
          </a:xfrm>
          <a:prstGeom prst="bentConnector2">
            <a:avLst/>
          </a:prstGeom>
          <a:ln>
            <a:headEnd type="none"/>
            <a:tailEnd type="triangle"/>
          </a:ln>
        </p:spPr>
        <p:style>
          <a:lnRef idx="1">
            <a:schemeClr val="dk1"/>
          </a:lnRef>
          <a:fillRef idx="2">
            <a:schemeClr val="dk1"/>
          </a:fillRef>
          <a:effectRef idx="1">
            <a:schemeClr val="dk1"/>
          </a:effectRef>
          <a:fontRef idx="minor">
            <a:schemeClr val="dk1"/>
          </a:fontRef>
        </p:style>
      </p:cxnSp>
      <p:cxnSp>
        <p:nvCxnSpPr>
          <p:cNvPr id="113" name="Γωνιακή σύνδεση 112" title="βέλος"/>
          <p:cNvCxnSpPr>
            <a:stCxn id="100" idx="1"/>
            <a:endCxn id="101" idx="1"/>
          </p:cNvCxnSpPr>
          <p:nvPr/>
        </p:nvCxnSpPr>
        <p:spPr>
          <a:xfrm rot="10800000" flipV="1">
            <a:off x="4970563" y="3898946"/>
            <a:ext cx="1424800" cy="407897"/>
          </a:xfrm>
          <a:prstGeom prst="bentConnector3">
            <a:avLst>
              <a:gd name="adj1" fmla="val 116044"/>
            </a:avLst>
          </a:prstGeom>
          <a:ln>
            <a:headEnd type="none"/>
            <a:tailEnd type="triangle"/>
          </a:ln>
        </p:spPr>
        <p:style>
          <a:lnRef idx="1">
            <a:schemeClr val="dk1"/>
          </a:lnRef>
          <a:fillRef idx="2">
            <a:schemeClr val="dk1"/>
          </a:fillRef>
          <a:effectRef idx="1">
            <a:schemeClr val="dk1"/>
          </a:effectRef>
          <a:fontRef idx="minor">
            <a:schemeClr val="dk1"/>
          </a:fontRef>
        </p:style>
      </p:cxnSp>
      <p:cxnSp>
        <p:nvCxnSpPr>
          <p:cNvPr id="116" name="Γωνιακή σύνδεση 115" title="βέλος"/>
          <p:cNvCxnSpPr>
            <a:stCxn id="101" idx="1"/>
            <a:endCxn id="102" idx="1"/>
          </p:cNvCxnSpPr>
          <p:nvPr/>
        </p:nvCxnSpPr>
        <p:spPr>
          <a:xfrm rot="10800000" flipH="1" flipV="1">
            <a:off x="4970563" y="4306843"/>
            <a:ext cx="2189062" cy="407897"/>
          </a:xfrm>
          <a:prstGeom prst="bentConnector3">
            <a:avLst>
              <a:gd name="adj1" fmla="val -10443"/>
            </a:avLst>
          </a:prstGeom>
          <a:ln>
            <a:headEnd type="none"/>
            <a:tailEnd type="triangle"/>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4232735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497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048032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Βικτωρία </a:t>
            </a:r>
            <a:r>
              <a:rPr lang="el-GR" sz="2000" dirty="0" err="1"/>
              <a:t>Βιβιλάκη</a:t>
            </a:r>
            <a:r>
              <a:rPr lang="el-GR" sz="2000" dirty="0"/>
              <a:t> 2014. Βικτωρία </a:t>
            </a:r>
            <a:r>
              <a:rPr lang="el-GR" sz="2000" dirty="0" err="1"/>
              <a:t>Βιβιλάκη</a:t>
            </a:r>
            <a:r>
              <a:rPr lang="el-GR" sz="2000" dirty="0"/>
              <a:t>. «Κοινοτική Μαιευτική- Γυναικολογική Φροντίδα – Αγωγή </a:t>
            </a:r>
            <a:r>
              <a:rPr lang="el-GR" sz="2000" dirty="0" smtClean="0"/>
              <a:t>Υγείας</a:t>
            </a:r>
            <a:r>
              <a:rPr lang="en-US" sz="2000" dirty="0" smtClean="0"/>
              <a:t> </a:t>
            </a:r>
            <a:r>
              <a:rPr lang="el-GR" sz="2000" dirty="0"/>
              <a:t>(Θ). Ενότητα 1: Η μαία στην ΠΦΥ α’ </a:t>
            </a:r>
            <a:r>
              <a:rPr lang="el-GR" sz="2000" dirty="0" smtClean="0"/>
              <a:t>μέρος».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332014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572754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Γιατί πρέπει να αξιολογούνται οι υπηρεσίες υγείας για την γυναίκα και το παιδί</a:t>
            </a:r>
            <a:r>
              <a:rPr lang="el-GR" dirty="0" smtClean="0"/>
              <a:t>;</a:t>
            </a:r>
            <a:r>
              <a:rPr lang="en-US" dirty="0" smtClean="0"/>
              <a:t> </a:t>
            </a:r>
            <a:r>
              <a:rPr lang="en-US" sz="3600" b="0" dirty="0" smtClean="0"/>
              <a:t>(1 </a:t>
            </a:r>
            <a:r>
              <a:rPr lang="el-GR" sz="3600" b="0" dirty="0" smtClean="0"/>
              <a:t>από 2)</a:t>
            </a:r>
            <a:endParaRPr lang="el-GR" sz="3600" b="0" dirty="0"/>
          </a:p>
        </p:txBody>
      </p:sp>
      <p:sp>
        <p:nvSpPr>
          <p:cNvPr id="3" name="Θέση περιεχομένου 2"/>
          <p:cNvSpPr>
            <a:spLocks noGrp="1"/>
          </p:cNvSpPr>
          <p:nvPr>
            <p:ph idx="1"/>
          </p:nvPr>
        </p:nvSpPr>
        <p:spPr>
          <a:xfrm>
            <a:off x="457200" y="1412776"/>
            <a:ext cx="8229600" cy="4392488"/>
          </a:xfrm>
        </p:spPr>
        <p:txBody>
          <a:bodyPr/>
          <a:lstStyle/>
          <a:p>
            <a:pPr>
              <a:spcBef>
                <a:spcPts val="1800"/>
              </a:spcBef>
            </a:pPr>
            <a:r>
              <a:rPr lang="el-GR" dirty="0"/>
              <a:t>Σημασία Πρόληψης Γυναικολογικού Καρκίνου.</a:t>
            </a:r>
          </a:p>
          <a:p>
            <a:pPr>
              <a:spcBef>
                <a:spcPts val="1800"/>
              </a:spcBef>
            </a:pPr>
            <a:r>
              <a:rPr lang="el-GR" dirty="0"/>
              <a:t>Τα παιδιά είναι η πιο πολύτιμη ‘επένδυση’ για το μέλλον. Η υγεία τους είναι ζωτικής σημασίας για το μέλλον της κοινωνίας μας.</a:t>
            </a:r>
          </a:p>
          <a:p>
            <a:pPr>
              <a:spcBef>
                <a:spcPts val="1800"/>
              </a:spcBef>
            </a:pPr>
            <a:r>
              <a:rPr lang="el-GR" dirty="0"/>
              <a:t>Τα ποσοστά της </a:t>
            </a:r>
            <a:r>
              <a:rPr lang="el-GR" dirty="0" err="1"/>
              <a:t>περιγεννητικής</a:t>
            </a:r>
            <a:r>
              <a:rPr lang="el-GR" dirty="0"/>
              <a:t> θνησιμότητας και νοσηρότητας της Ελλάδος είναι από τα πιο αυξημένα στην Ε.Ε.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813610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674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7938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22957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Γιατί πρέπει να αξιολογούνται οι υπηρεσίες υγείας για την γυναίκα και το παιδί;</a:t>
            </a:r>
            <a:r>
              <a:rPr lang="en-US" dirty="0"/>
              <a:t> </a:t>
            </a:r>
            <a:r>
              <a:rPr lang="en-US" sz="3600" b="0" dirty="0" smtClean="0"/>
              <a:t>(</a:t>
            </a:r>
            <a:r>
              <a:rPr lang="el-GR" sz="3600" b="0" dirty="0" smtClean="0"/>
              <a:t>2</a:t>
            </a:r>
            <a:r>
              <a:rPr lang="en-US" sz="3600" b="0" dirty="0" smtClean="0"/>
              <a:t> </a:t>
            </a:r>
            <a:r>
              <a:rPr lang="el-GR" sz="3600" b="0" dirty="0"/>
              <a:t>από 2)</a:t>
            </a:r>
            <a:endParaRPr lang="el-GR" dirty="0"/>
          </a:p>
        </p:txBody>
      </p:sp>
      <p:sp>
        <p:nvSpPr>
          <p:cNvPr id="3" name="Θέση περιεχομένου 2"/>
          <p:cNvSpPr>
            <a:spLocks noGrp="1"/>
          </p:cNvSpPr>
          <p:nvPr>
            <p:ph idx="1"/>
          </p:nvPr>
        </p:nvSpPr>
        <p:spPr>
          <a:xfrm>
            <a:off x="457200" y="1268760"/>
            <a:ext cx="8229600" cy="3888432"/>
          </a:xfrm>
        </p:spPr>
        <p:txBody>
          <a:bodyPr/>
          <a:lstStyle/>
          <a:p>
            <a:pPr>
              <a:spcBef>
                <a:spcPts val="1800"/>
              </a:spcBef>
            </a:pPr>
            <a:r>
              <a:rPr lang="el-GR" dirty="0"/>
              <a:t>Υπάρχει σημαντική επίδραση στην δημόσια υγεία (π.χ. νεογνά χαμηλού βάρους – συχνά αποτέλεσμα καπνίσματος και κακής διατροφής[1], θηλασμός – χαμηλά ποσοστά σακχαρώδους διαβήτη και καρδιαγγειακών νοσημάτων[2</a:t>
            </a:r>
            <a:r>
              <a:rPr lang="el-GR" dirty="0" smtClean="0"/>
              <a:t>])</a:t>
            </a:r>
            <a:r>
              <a:rPr lang="en-US" dirty="0" smtClean="0"/>
              <a:t>.</a:t>
            </a:r>
            <a:endParaRPr lang="el-GR" dirty="0"/>
          </a:p>
          <a:p>
            <a:pPr>
              <a:spcBef>
                <a:spcPts val="1800"/>
              </a:spcBef>
            </a:pPr>
            <a:r>
              <a:rPr lang="el-GR" dirty="0"/>
              <a:t>‘Πτωχές’ υπηρεσίες υγείας για την γυναίκα και το παιδί, ‘άσκοπες’ επισκέψεις προγεννητικά και μεταγεννητικά, αυξημένο ποσοστό των Κ.Τ., πίεση για υπηρεσίες υγείας στο παιδί, κόστος υψηλό[3],[4]. Ανάγκη για φροντίδα προσαρμοσμένη στις εξατομικευμένες ανάγκες τους.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6" name="Ορθογώνιο 5"/>
          <p:cNvSpPr/>
          <p:nvPr/>
        </p:nvSpPr>
        <p:spPr>
          <a:xfrm>
            <a:off x="246348" y="5400600"/>
            <a:ext cx="8579296" cy="1169551"/>
          </a:xfrm>
          <a:prstGeom prst="rect">
            <a:avLst/>
          </a:prstGeom>
        </p:spPr>
        <p:txBody>
          <a:bodyPr wrap="square">
            <a:spAutoFit/>
          </a:bodyPr>
          <a:lstStyle/>
          <a:p>
            <a:r>
              <a:rPr lang="en-US" sz="1400" dirty="0">
                <a:latin typeface="+mn-lt"/>
              </a:rPr>
              <a:t>[1] Barker D (1998) Mothers, Babies and Health in Later Life. Churchill Livingstone, London</a:t>
            </a:r>
          </a:p>
          <a:p>
            <a:r>
              <a:rPr lang="en-US" sz="1400" dirty="0">
                <a:latin typeface="+mn-lt"/>
              </a:rPr>
              <a:t>[2] Wilson A C et al (1998) Relation of infant diet to childhood health: seven year follow up to cohort of children  in Dundee infant feeding study, BMJ, 316 21-25</a:t>
            </a:r>
          </a:p>
          <a:p>
            <a:r>
              <a:rPr lang="en-US" sz="1400" dirty="0">
                <a:latin typeface="+mn-lt"/>
              </a:rPr>
              <a:t>[3] House of Commons (2000) Health Committee 2nd Report: Public Health Volume 1, HMSO, London</a:t>
            </a:r>
          </a:p>
          <a:p>
            <a:r>
              <a:rPr lang="en-US" sz="1400" dirty="0">
                <a:latin typeface="+mn-lt"/>
              </a:rPr>
              <a:t>[4] Confidential Enquiry (2001) into Maternal deaths, Stillbirths and Neonatal Deaths.</a:t>
            </a:r>
          </a:p>
        </p:txBody>
      </p:sp>
    </p:spTree>
    <p:extLst>
      <p:ext uri="{BB962C8B-B14F-4D97-AF65-F5344CB8AC3E}">
        <p14:creationId xmlns:p14="http://schemas.microsoft.com/office/powerpoint/2010/main" val="3800483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endParaRPr lang="el-GR" dirty="0"/>
          </a:p>
        </p:txBody>
      </p:sp>
      <p:sp>
        <p:nvSpPr>
          <p:cNvPr id="3" name="Θέση περιεχομένου 2"/>
          <p:cNvSpPr>
            <a:spLocks noGrp="1"/>
          </p:cNvSpPr>
          <p:nvPr>
            <p:ph idx="1"/>
          </p:nvPr>
        </p:nvSpPr>
        <p:spPr/>
        <p:txBody>
          <a:bodyPr/>
          <a:lstStyle/>
          <a:p>
            <a:r>
              <a:rPr lang="en-US" dirty="0"/>
              <a:t>[1] Barker D (1998) Mothers, Babies and Health in Later Life. Churchill Livingstone, London</a:t>
            </a:r>
          </a:p>
          <a:p>
            <a:r>
              <a:rPr lang="en-US" dirty="0"/>
              <a:t>[2] Wilson A C et al (1998) Relation of infant diet to childhood health: seven year follow up to cohort of children  in Dundee infant feeding study, BMJ, 316 21-25</a:t>
            </a:r>
          </a:p>
          <a:p>
            <a:r>
              <a:rPr lang="en-US" dirty="0"/>
              <a:t>[3] House of Commons (2000) Health Committee 2nd Report: Public Health Volume 1, HMSO, London</a:t>
            </a:r>
          </a:p>
          <a:p>
            <a:r>
              <a:rPr lang="en-US" dirty="0"/>
              <a:t>[4] Confidential Enquiry (2001) into Maternal deaths, Stillbirths and Neonatal Deaths.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614394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Κέντρα Υγείας</a:t>
            </a:r>
            <a:endParaRPr lang="el-GR" dirty="0"/>
          </a:p>
        </p:txBody>
      </p:sp>
      <p:sp>
        <p:nvSpPr>
          <p:cNvPr id="3" name="Θέση περιεχομένου 2"/>
          <p:cNvSpPr>
            <a:spLocks noGrp="1"/>
          </p:cNvSpPr>
          <p:nvPr>
            <p:ph idx="1"/>
          </p:nvPr>
        </p:nvSpPr>
        <p:spPr>
          <a:xfrm>
            <a:off x="457200" y="1196752"/>
            <a:ext cx="8229600" cy="3168352"/>
          </a:xfrm>
        </p:spPr>
        <p:txBody>
          <a:bodyPr/>
          <a:lstStyle/>
          <a:p>
            <a:pPr marL="0" indent="0">
              <a:spcBef>
                <a:spcPts val="1800"/>
              </a:spcBef>
              <a:buNone/>
            </a:pPr>
            <a:r>
              <a:rPr lang="el-GR" dirty="0"/>
              <a:t>Στα πλαίσια του ρόλου τους τα Κέντρα Υγείας μπορούν να επηρεάσουν την οργάνωση και την παροχή υπηρεσιών υγείας με στόχο:</a:t>
            </a:r>
          </a:p>
          <a:p>
            <a:pPr>
              <a:spcBef>
                <a:spcPts val="1800"/>
              </a:spcBef>
            </a:pPr>
            <a:r>
              <a:rPr lang="el-GR" dirty="0"/>
              <a:t>Την βελτίωση της υγείας των γυναικών και των παιδιών </a:t>
            </a:r>
            <a:r>
              <a:rPr lang="el-GR" dirty="0" smtClean="0"/>
              <a:t>τους,</a:t>
            </a:r>
            <a:endParaRPr lang="el-GR" dirty="0"/>
          </a:p>
          <a:p>
            <a:pPr>
              <a:spcBef>
                <a:spcPts val="1800"/>
              </a:spcBef>
            </a:pPr>
            <a:r>
              <a:rPr lang="el-GR" dirty="0" smtClean="0"/>
              <a:t>Την </a:t>
            </a:r>
            <a:r>
              <a:rPr lang="el-GR" dirty="0"/>
              <a:t>εξασφάλιση αποτελεσματικής χρήσης των υπηρεσιών υγείας στο ΕΣΥ.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6" name="TextBox 5"/>
          <p:cNvSpPr txBox="1"/>
          <p:nvPr/>
        </p:nvSpPr>
        <p:spPr>
          <a:xfrm>
            <a:off x="5014962" y="6235893"/>
            <a:ext cx="3096344"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j-lt"/>
              </a:rPr>
              <a:t>“</a:t>
            </a:r>
            <a:r>
              <a:rPr lang="en-US" sz="1200" dirty="0" smtClean="0">
                <a:solidFill>
                  <a:schemeClr val="tx1">
                    <a:lumMod val="75000"/>
                    <a:lumOff val="25000"/>
                  </a:schemeClr>
                </a:solidFill>
                <a:latin typeface="+mj-lt"/>
                <a:hlinkClick r:id="rId3"/>
              </a:rPr>
              <a:t>baby</a:t>
            </a:r>
            <a:r>
              <a:rPr lang="en-US" sz="1200" dirty="0" smtClean="0">
                <a:solidFill>
                  <a:schemeClr val="tx1">
                    <a:lumMod val="75000"/>
                    <a:lumOff val="25000"/>
                  </a:schemeClr>
                </a:solidFill>
                <a:latin typeface="+mj-lt"/>
              </a:rPr>
              <a:t>” </a:t>
            </a:r>
            <a:r>
              <a:rPr lang="el-GR" sz="1200" dirty="0" smtClean="0">
                <a:solidFill>
                  <a:schemeClr val="tx1">
                    <a:lumMod val="75000"/>
                    <a:lumOff val="25000"/>
                  </a:schemeClr>
                </a:solidFill>
                <a:latin typeface="+mj-lt"/>
              </a:rPr>
              <a:t>από </a:t>
            </a:r>
            <a:r>
              <a:rPr lang="en-US" sz="1200" dirty="0" err="1" smtClean="0">
                <a:latin typeface="+mj-lt"/>
                <a:hlinkClick r:id="rId4"/>
              </a:rPr>
              <a:t>PublicDomainPictures</a:t>
            </a:r>
            <a:r>
              <a:rPr lang="en-US" sz="1200" dirty="0">
                <a:latin typeface="+mj-lt"/>
              </a:rPr>
              <a:t> </a:t>
            </a:r>
            <a:r>
              <a:rPr lang="el-GR" sz="1200" dirty="0" smtClean="0">
                <a:solidFill>
                  <a:schemeClr val="tx1">
                    <a:lumMod val="75000"/>
                    <a:lumOff val="25000"/>
                  </a:schemeClr>
                </a:solidFill>
                <a:latin typeface="+mj-lt"/>
              </a:rPr>
              <a:t> διαθέσιμο με άδεια </a:t>
            </a:r>
            <a:r>
              <a:rPr lang="en-US" sz="1200" dirty="0">
                <a:solidFill>
                  <a:schemeClr val="tx1">
                    <a:lumMod val="75000"/>
                    <a:lumOff val="25000"/>
                  </a:schemeClr>
                </a:solidFill>
                <a:latin typeface="+mj-lt"/>
                <a:hlinkClick r:id="rId5"/>
              </a:rPr>
              <a:t>CC0 Public Domain</a:t>
            </a:r>
            <a:endParaRPr lang="el-GR" sz="1200" dirty="0">
              <a:solidFill>
                <a:schemeClr val="tx1">
                  <a:lumMod val="75000"/>
                  <a:lumOff val="25000"/>
                </a:schemeClr>
              </a:solidFill>
              <a:latin typeface="+mj-lt"/>
            </a:endParaRPr>
          </a:p>
        </p:txBody>
      </p:sp>
      <p:pic>
        <p:nvPicPr>
          <p:cNvPr id="7" name="Picture 2" descr="http://pixabay.com/static/uploads/photo/2012/02/27/15/34/baby-17327_640.jpg"/>
          <p:cNvPicPr>
            <a:picLocks noChangeAspect="1" noChangeArrowheads="1"/>
          </p:cNvPicPr>
          <p:nvPr/>
        </p:nvPicPr>
        <p:blipFill rotWithShape="1">
          <a:blip r:embed="rId6">
            <a:extLst>
              <a:ext uri="{28A0092B-C50C-407E-A947-70E740481C1C}">
                <a14:useLocalDpi xmlns:a14="http://schemas.microsoft.com/office/drawing/2010/main" val="0"/>
              </a:ext>
            </a:extLst>
          </a:blip>
          <a:srcRect r="22049"/>
          <a:stretch/>
        </p:blipFill>
        <p:spPr bwMode="auto">
          <a:xfrm>
            <a:off x="5028629" y="3596833"/>
            <a:ext cx="3082677" cy="263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5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Προβλήματα στις υπηρεσίες υγείας για την γυναίκα και το </a:t>
            </a:r>
            <a:r>
              <a:rPr lang="el-GR" dirty="0" smtClean="0"/>
              <a:t>παιδί </a:t>
            </a:r>
            <a:r>
              <a:rPr lang="el-GR" sz="3200" b="0" dirty="0" smtClean="0"/>
              <a:t>(1 από 2)</a:t>
            </a:r>
            <a:endParaRPr lang="el-GR" sz="3200" b="0" dirty="0"/>
          </a:p>
        </p:txBody>
      </p:sp>
      <p:sp>
        <p:nvSpPr>
          <p:cNvPr id="3" name="Θέση περιεχομένου 2"/>
          <p:cNvSpPr>
            <a:spLocks noGrp="1"/>
          </p:cNvSpPr>
          <p:nvPr>
            <p:ph idx="1"/>
          </p:nvPr>
        </p:nvSpPr>
        <p:spPr>
          <a:xfrm>
            <a:off x="467544" y="1556792"/>
            <a:ext cx="8229600" cy="4104456"/>
          </a:xfrm>
        </p:spPr>
        <p:txBody>
          <a:bodyPr/>
          <a:lstStyle/>
          <a:p>
            <a:pPr>
              <a:spcBef>
                <a:spcPts val="1800"/>
              </a:spcBef>
            </a:pPr>
            <a:r>
              <a:rPr lang="el-GR" dirty="0" smtClean="0"/>
              <a:t>Πολλοί </a:t>
            </a:r>
            <a:r>
              <a:rPr lang="el-GR" dirty="0"/>
              <a:t>χρήστες των υπηρεσιών υγείας δεν είναι  ικανοποιημένοι από τις υπηρεσίες </a:t>
            </a:r>
            <a:r>
              <a:rPr lang="el-GR" dirty="0" smtClean="0"/>
              <a:t>υγείας. [1</a:t>
            </a:r>
            <a:r>
              <a:rPr lang="el-GR" dirty="0"/>
              <a:t>]</a:t>
            </a:r>
          </a:p>
          <a:p>
            <a:pPr>
              <a:spcBef>
                <a:spcPts val="1800"/>
              </a:spcBef>
            </a:pPr>
            <a:r>
              <a:rPr lang="el-GR" dirty="0" smtClean="0"/>
              <a:t>Μεγάλες </a:t>
            </a:r>
            <a:r>
              <a:rPr lang="el-GR" dirty="0"/>
              <a:t>και ανεξήγητες διαφορές ανάμεσα στον ιδιωτικό και δημόσιο φορέα όσο αφορά τις επισκέψεις. [2]</a:t>
            </a:r>
          </a:p>
          <a:p>
            <a:pPr>
              <a:spcBef>
                <a:spcPts val="1800"/>
              </a:spcBef>
            </a:pPr>
            <a:r>
              <a:rPr lang="el-GR" dirty="0"/>
              <a:t>Η παροχή υπηρεσιών υγείας βασίζεται κυρίως σε παραδοσιακές πρακτικές και όχι σε επιστημονικά τεκμηριωμένες αποτελεσματικές δράσεις (ανελαστικές, αλληλοσυγκρουόμενες και όχι αποτελεσματικές πρακτικές</a:t>
            </a:r>
            <a:r>
              <a:rPr lang="el-GR" dirty="0" smtClean="0"/>
              <a:t>)</a:t>
            </a:r>
            <a:r>
              <a:rPr lang="en-US" dirty="0" smtClean="0"/>
              <a:t>.</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Ορθογώνιο 4"/>
          <p:cNvSpPr/>
          <p:nvPr/>
        </p:nvSpPr>
        <p:spPr>
          <a:xfrm>
            <a:off x="251520" y="5617686"/>
            <a:ext cx="8208912" cy="738664"/>
          </a:xfrm>
          <a:prstGeom prst="rect">
            <a:avLst/>
          </a:prstGeom>
        </p:spPr>
        <p:txBody>
          <a:bodyPr wrap="square">
            <a:spAutoFit/>
          </a:bodyPr>
          <a:lstStyle/>
          <a:p>
            <a:r>
              <a:rPr lang="en-US" sz="1400" dirty="0">
                <a:latin typeface="+mn-lt"/>
              </a:rPr>
              <a:t>[1] Singh D, </a:t>
            </a:r>
            <a:r>
              <a:rPr lang="en-US" sz="1400" dirty="0" err="1">
                <a:latin typeface="+mn-lt"/>
              </a:rPr>
              <a:t>Newburn</a:t>
            </a:r>
            <a:r>
              <a:rPr lang="en-US" sz="1400" dirty="0">
                <a:latin typeface="+mn-lt"/>
              </a:rPr>
              <a:t> M (2000) Access to Maternity Information and Support, NCT, London</a:t>
            </a:r>
          </a:p>
          <a:p>
            <a:r>
              <a:rPr lang="en-US" sz="1400" dirty="0">
                <a:latin typeface="+mn-lt"/>
              </a:rPr>
              <a:t>[2] Audit Commission (1997) First Class Delivery: improving maternity services in England and Wales. Abingdon: Audit Commission Publications</a:t>
            </a:r>
          </a:p>
        </p:txBody>
      </p:sp>
    </p:spTree>
    <p:extLst>
      <p:ext uri="{BB962C8B-B14F-4D97-AF65-F5344CB8AC3E}">
        <p14:creationId xmlns:p14="http://schemas.microsoft.com/office/powerpoint/2010/main" val="977115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ca54ebc4fcc7b9170869cd54c0bbfb33679149"/>
  <p:tag name="ARTICULATE_PROJECT_OPEN" val="0"/>
  <p:tag name="ISPRING_RESOURCE_PATHS_HASH_PRESENTER" val="7fc1a16b45fa4f8a899845f1fdfa3e1dd5c42154"/>
</p:tagLst>
</file>

<file path=ppt/theme/theme1.xml><?xml version="1.0" encoding="utf-8"?>
<a:theme xmlns:a="http://schemas.openxmlformats.org/drawingml/2006/main" name="OC_template_updated">
  <a:themeElements>
    <a:clrScheme name="Προσαρμοσμένο 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2151</TotalTime>
  <Words>3911</Words>
  <Application>Microsoft Office PowerPoint</Application>
  <PresentationFormat>Προβολή στην οθόνη (4:3)</PresentationFormat>
  <Paragraphs>576</Paragraphs>
  <Slides>52</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52</vt:i4>
      </vt:variant>
    </vt:vector>
  </HeadingPairs>
  <TitlesOfParts>
    <vt:vector size="54" baseType="lpstr">
      <vt:lpstr>OC_template_updated</vt:lpstr>
      <vt:lpstr>1_OC_template_updated</vt:lpstr>
      <vt:lpstr>Κοινοτική Μαιευτική - Γυναικολογική Φροντίδα – Αγωγή Υγείας (Θ)</vt:lpstr>
      <vt:lpstr>Όραμα</vt:lpstr>
      <vt:lpstr>Standard</vt:lpstr>
      <vt:lpstr>Φροντίδα γυναίκας και παιδιού</vt:lpstr>
      <vt:lpstr>Γιατί πρέπει να αξιολογούνται οι υπηρεσίες υγείας για την γυναίκα και το παιδί; (1 από 2)</vt:lpstr>
      <vt:lpstr>Γιατί πρέπει να αξιολογούνται οι υπηρεσίες υγείας για την γυναίκα και το παιδί; (2 από 2)</vt:lpstr>
      <vt:lpstr>Βιβλιογραφία </vt:lpstr>
      <vt:lpstr>Κέντρα Υγείας</vt:lpstr>
      <vt:lpstr>Προβλήματα στις υπηρεσίες υγείας για την γυναίκα και το παιδί (1 από 2)</vt:lpstr>
      <vt:lpstr>Προβλήματα στις υπηρεσίες υγείας για την γυναίκα και το παιδί (2 από 2)</vt:lpstr>
      <vt:lpstr>Φροντίδα της γυναίκας του παιδιού και προτεραιότητες για την  υγεία (1 από 2) </vt:lpstr>
      <vt:lpstr>Φροντίδα της γυναίκας του παιδιού και προτεραιότητες για την  υγεία (2 από 2) </vt:lpstr>
      <vt:lpstr>Δείκτες ποιότητας</vt:lpstr>
      <vt:lpstr>Health expenditure as share of GDP, OECD countries 2011</vt:lpstr>
      <vt:lpstr>Health expenditure per capita, public and private expenditure OECD countries 2011</vt:lpstr>
      <vt:lpstr>Average Growth by main function of public expenditure on health OECD countries, 2008-2011</vt:lpstr>
      <vt:lpstr>Average annual growth in health spending across OECD countries, 2008-2011</vt:lpstr>
      <vt:lpstr>Αποτύπωση Υφιστάμενης Κατάστασης</vt:lpstr>
      <vt:lpstr>Ορισμός (1 από 2)</vt:lpstr>
      <vt:lpstr>Ορισμός (2 από 2)</vt:lpstr>
      <vt:lpstr>Φροντίδα και Περίθαλψη</vt:lpstr>
      <vt:lpstr>8 συνιστώσες της ΠΦΥ</vt:lpstr>
      <vt:lpstr>ΠΦΥ (1 από 2)</vt:lpstr>
      <vt:lpstr>ΠΦΥ (2 από 2)</vt:lpstr>
      <vt:lpstr>Σκοπός των ΚΥ Ν 1397/83 (1 από 2)</vt:lpstr>
      <vt:lpstr>Σκοπός των ΚΥ Ν 1397/83 (2 από 2)</vt:lpstr>
      <vt:lpstr>Πρόληψη</vt:lpstr>
      <vt:lpstr>Διάγνωση - Θεραπεία</vt:lpstr>
      <vt:lpstr>Αποκατάσταση - Κοινωνική Φροντίδα</vt:lpstr>
      <vt:lpstr>Υποδομή και εξοπλισμός</vt:lpstr>
      <vt:lpstr>Παράγοντες που επηρεάζουν την υγεία του ατόμου και της κοινότητας</vt:lpstr>
      <vt:lpstr>Κρίσιμες στρεβλώσεις υφιστάμενου συστήματος ΠΦΥ</vt:lpstr>
      <vt:lpstr>ΕΟΠΥΥ </vt:lpstr>
      <vt:lpstr>Υφιστάμενο προσωπικό ΕΟΠΥΥ</vt:lpstr>
      <vt:lpstr>Πληθωρισμός των ιατρών</vt:lpstr>
      <vt:lpstr>Needs for medical examination</vt:lpstr>
      <vt:lpstr>Πρόσβαση σε γιατρούς</vt:lpstr>
      <vt:lpstr>Υφιστάμενοι Επαγγελματίες Υγείας </vt:lpstr>
      <vt:lpstr>Υφιστάμενες Δομές ΕΟΠΥΥ (1 από 2)</vt:lpstr>
      <vt:lpstr>Υφιστάμενες Δομές ΕΟΠΥΥ (2 από 2)</vt:lpstr>
      <vt:lpstr>Προσωπικό Κέντρων Υγείας ανά ΥΠΕ </vt:lpstr>
      <vt:lpstr>Προσωπικό Περιφερειακών Ιατρείων ανά ΥΠΕ </vt:lpstr>
      <vt:lpstr>Αποτύπωση υφιστάμενης κατάστασης  σε αστικές περιοχές</vt:lpstr>
      <vt:lpstr>Αποτύπωση υφιστάμενης κατάστασης  σε αγροτικές περιοχές</vt:lpstr>
      <vt:lpstr>Αποτύπωση της υφιστάμενης κατάστασης στον ΕΟΠΥΥ</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Κοινοτική Μαιευτική- Γυναικολογική Φροντίδα – Αγωγή Υγείας</dc:title>
  <dc:creator>opencourses@teiath.gr</dc:creator>
  <cp:lastModifiedBy>fkaram2</cp:lastModifiedBy>
  <cp:revision>95</cp:revision>
  <dcterms:created xsi:type="dcterms:W3CDTF">2014-02-06T12:08:40Z</dcterms:created>
  <dcterms:modified xsi:type="dcterms:W3CDTF">2015-06-30T06:16:40Z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\\aias\opencourses\Α_ΥΠΟΣΤΗΡΙΞΗ ΑΝΑΠΤΥΞΗΣ ΑΨΜ\ΜΑΘΗΜΑΤΑ ΣΧΟΛΗ-ΚΑΘΗΓΗΤΗΣ\ΣΕΥΠ\ΒΙΒΙΛΑΚΗ ΒΙΚΤΩΡΙΑ\ΚΟΙΝΟΤ.ΜΑΙΕΥΤΙΚΗ-ΓΥΝ.ΦΡΟΝΤ-ΑΓΩΓΗ ΥΓΕΙΑΣ-Θ\ΕΚΠΑΙΔΕΥΤΙΚΟ ΥΛΙΚΟ\ΨΗΦΙΟΠΟΙΗΣΗ_ΒΕΛΤΙΩΣΗ\Μάθημα_1_6_2_14_α.ppta</vt:lpwstr>
  </property>
  <property fmtid="{D5CDD505-2E9C-101B-9397-08002B2CF9AE}" pid="4" name="ArticulateGUID">
    <vt:lpwstr>89988CD0-8E4D-47D0-899B-5A4E7816BACD</vt:lpwstr>
  </property>
  <property fmtid="{D5CDD505-2E9C-101B-9397-08002B2CF9AE}" pid="5" name="ArticulatePath">
    <vt:lpwstr>Μάθημα_1_6_2_14_α</vt:lpwstr>
  </property>
</Properties>
</file>