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7" r:id="rId17"/>
    <p:sldId id="262" r:id="rId18"/>
    <p:sldId id="264" r:id="rId19"/>
    <p:sldId id="281" r:id="rId20"/>
    <p:sldId id="282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"/>
            </a:pPr>
            <a:fld id="{565ADAF0-30D8-4095-81E3-25B46A74328C}" type="slidenum">
              <a:rPr lang="en-US" altLang="el-GR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"/>
              </a:pPr>
              <a:t>1</a:t>
            </a:fld>
            <a:endParaRPr lang="en-US" altLang="el-GR" smtClean="0">
              <a:latin typeface="Times New Roman" pitchFamily="18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025636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515" tIns="50708" rIns="97515" bIns="50708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3366FF"/>
              </a:buClr>
              <a:buSzPct val="200000"/>
              <a:buFont typeface="Times New Roman" pitchFamily="18" charset="0"/>
              <a:buChar char="•"/>
            </a:pPr>
            <a:fld id="{EE13BDB7-DE72-43E3-8AB5-B75765614139}" type="slidenum">
              <a:rPr lang="en-US" altLang="el-GR" sz="1300">
                <a:solidFill>
                  <a:srgbClr val="FFFFFF"/>
                </a:solidFill>
                <a:latin typeface="Calibri" pitchFamily="34" charset="0"/>
              </a:rPr>
              <a:pPr algn="r" eaLnBrk="1" hangingPunct="1">
                <a:buClr>
                  <a:srgbClr val="3366FF"/>
                </a:buClr>
                <a:buSzPct val="200000"/>
                <a:buFont typeface="Times New Roman" pitchFamily="18" charset="0"/>
                <a:buChar char="•"/>
              </a:pPr>
              <a:t>1</a:t>
            </a:fld>
            <a:endParaRPr lang="en-US" altLang="el-GR" sz="1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184011" y="767596"/>
            <a:ext cx="4736042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75" tIns="49538" rIns="99075" bIns="495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>
              <a:latin typeface="Calibri" pitchFamily="34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7209" y="4861442"/>
            <a:ext cx="5181691" cy="4680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81242-6ED4-45E1-BD45-23E2C8FAAB92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94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31F5B1-696E-4165-A9A2-0E3B258EF23F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04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D163DE-6358-4BCD-9E53-04CB49BAF05D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15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4AA49-0D66-472A-84E3-E3A83B40B8A5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25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B47AB-A100-4A43-B5DC-66F6564837AC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35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7048C2-C25E-4927-B508-6EE6363D67A2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6BA4-D88D-4DB4-917E-5B4126CBAE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024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7726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/>
              <a:t>: Χρόνος Προθρομβίνης (PT</a:t>
            </a:r>
            <a:r>
              <a:rPr lang="el-GR" sz="2600" dirty="0" smtClean="0"/>
              <a:t>) - Χρόνος </a:t>
            </a:r>
            <a:r>
              <a:rPr lang="el-GR" sz="2600" dirty="0"/>
              <a:t>Ενεργοποιημένης Ατελούς </a:t>
            </a:r>
            <a:r>
              <a:rPr lang="el-GR" sz="2600" dirty="0" err="1"/>
              <a:t>Θρομβοπλαστίνης</a:t>
            </a:r>
            <a:r>
              <a:rPr lang="el-GR" sz="2600" dirty="0"/>
              <a:t> (APTT)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427984" y="41490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Αναστάσιος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Κριεμπάρδης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179512" y="41490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Παύλου Έφη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Εργαστηριακός Συνεργάτης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- Ορθογώνιο"/>
          <p:cNvSpPr>
            <a:spLocks noChangeArrowheads="1"/>
          </p:cNvSpPr>
          <p:nvPr/>
        </p:nvSpPr>
        <p:spPr bwMode="auto">
          <a:xfrm>
            <a:off x="2286000" y="25511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>
              <a:latin typeface="Calibri" pitchFamily="34" charset="0"/>
            </a:endParaRPr>
          </a:p>
          <a:p>
            <a:pPr eaLnBrk="1" hangingPunct="1"/>
            <a:endParaRPr lang="el-GR" altLang="el-GR">
              <a:latin typeface="Calibri" pitchFamily="34" charset="0"/>
            </a:endParaRPr>
          </a:p>
          <a:p>
            <a:pPr eaLnBrk="1" hangingPunct="1"/>
            <a:r>
              <a:rPr lang="en-US" altLang="el-GR">
                <a:latin typeface="Calibri" pitchFamily="34" charset="0"/>
              </a:rPr>
              <a:t> </a:t>
            </a:r>
            <a:endParaRPr lang="el-GR" altLang="el-GR" sz="3200">
              <a:latin typeface="Calibri" pitchFamily="34" charset="0"/>
            </a:endParaRPr>
          </a:p>
        </p:txBody>
      </p:sp>
      <p:sp>
        <p:nvSpPr>
          <p:cNvPr id="11267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Υπολογισμός αποτελέσματος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48880"/>
                <a:ext cx="8229600" cy="388843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𝑰𝑵𝑹</m:t>
                    </m:r>
                    <m:r>
                      <a:rPr lang="en-US" sz="32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3200" b="1" i="0" smtClean="0">
                                <a:latin typeface="Cambria Math"/>
                              </a:rPr>
                              <m:t>𝚾𝛒𝛐𝛎𝛐𝛓</m:t>
                            </m:r>
                            <m:r>
                              <a:rPr lang="el-GR" sz="3200" b="1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sz="3200" b="1" i="0" smtClean="0">
                                <a:latin typeface="Cambria Math"/>
                              </a:rPr>
                              <m:t>𝚨𝛔𝛉𝛆𝛎𝛐𝛖𝛓</m:t>
                            </m:r>
                          </m:num>
                          <m:den>
                            <m:r>
                              <a:rPr lang="el-GR" sz="3200" b="1" i="0" smtClean="0">
                                <a:latin typeface="Cambria Math"/>
                              </a:rPr>
                              <m:t>𝚾</m:t>
                            </m:r>
                            <m:r>
                              <a:rPr lang="el-GR" sz="3200" b="1" i="1" smtClean="0">
                                <a:latin typeface="Cambria Math"/>
                              </a:rPr>
                              <m:t>𝝆𝝄𝝂𝝄𝝇</m:t>
                            </m:r>
                            <m:r>
                              <a:rPr lang="el-GR" sz="32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sz="3200" b="1" i="0" smtClean="0">
                                <a:latin typeface="Cambria Math"/>
                              </a:rPr>
                              <m:t>𝚳𝛂𝛒𝛕𝛖𝛒𝛂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1" dirty="0" smtClean="0"/>
                  <a:t>ISI</a:t>
                </a:r>
                <a:endParaRPr lang="el-GR" sz="3200" b="1" dirty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48880"/>
                <a:ext cx="8229600" cy="3888432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11268" name="Rectangle 12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126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- Ευθύγραμμο βέλος σύνδεσης"/>
          <p:cNvCxnSpPr/>
          <p:nvPr/>
        </p:nvCxnSpPr>
        <p:spPr>
          <a:xfrm rot="5400000">
            <a:off x="2308250" y="2913950"/>
            <a:ext cx="928688" cy="1588"/>
          </a:xfrm>
          <a:prstGeom prst="straightConnector1">
            <a:avLst/>
          </a:prstGeom>
          <a:ln w="28575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 rot="5400000">
            <a:off x="2741438" y="3056826"/>
            <a:ext cx="1214438" cy="1587"/>
          </a:xfrm>
          <a:prstGeom prst="straightConnector1">
            <a:avLst/>
          </a:prstGeom>
          <a:ln w="38100">
            <a:solidFill>
              <a:srgbClr val="004A8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3995936" y="2488779"/>
            <a:ext cx="1" cy="928688"/>
          </a:xfrm>
          <a:prstGeom prst="straightConnector1">
            <a:avLst/>
          </a:prstGeom>
          <a:ln w="28575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12 - TextBox"/>
          <p:cNvSpPr txBox="1">
            <a:spLocks noChangeArrowheads="1"/>
          </p:cNvSpPr>
          <p:nvPr/>
        </p:nvSpPr>
        <p:spPr bwMode="auto">
          <a:xfrm>
            <a:off x="323528" y="3789040"/>
            <a:ext cx="6733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800" b="1" dirty="0">
                <a:solidFill>
                  <a:srgbClr val="004A82"/>
                </a:solidFill>
                <a:latin typeface="Calibri" pitchFamily="34" charset="0"/>
              </a:rPr>
              <a:t>Αιμορροφιλίες </a:t>
            </a:r>
            <a:r>
              <a:rPr lang="en-US" altLang="el-GR" sz="2800" b="1" dirty="0">
                <a:solidFill>
                  <a:srgbClr val="004A82"/>
                </a:solidFill>
                <a:latin typeface="Calibri" pitchFamily="34" charset="0"/>
              </a:rPr>
              <a:t>C     </a:t>
            </a:r>
            <a:r>
              <a:rPr lang="el-GR" altLang="el-GR" sz="2800" b="1" dirty="0">
                <a:solidFill>
                  <a:srgbClr val="004A82"/>
                </a:solidFill>
                <a:latin typeface="Calibri" pitchFamily="34" charset="0"/>
              </a:rPr>
              <a:t>Β</a:t>
            </a:r>
            <a:r>
              <a:rPr lang="en-US" altLang="el-GR" sz="2800" b="1" dirty="0">
                <a:solidFill>
                  <a:srgbClr val="004A82"/>
                </a:solidFill>
                <a:latin typeface="Calibri" pitchFamily="34" charset="0"/>
              </a:rPr>
              <a:t>      A  </a:t>
            </a:r>
            <a:r>
              <a:rPr lang="el-GR" altLang="el-GR" sz="2800" b="1" dirty="0">
                <a:solidFill>
                  <a:srgbClr val="004A82"/>
                </a:solidFill>
                <a:latin typeface="Calibri" pitchFamily="34" charset="0"/>
              </a:rPr>
              <a:t>ή ν. </a:t>
            </a:r>
            <a:r>
              <a:rPr lang="en-US" altLang="el-GR" sz="2800" b="1" dirty="0">
                <a:solidFill>
                  <a:srgbClr val="004A82"/>
                </a:solidFill>
                <a:latin typeface="Calibri" pitchFamily="34" charset="0"/>
              </a:rPr>
              <a:t>V </a:t>
            </a:r>
            <a:r>
              <a:rPr lang="en-US" altLang="el-GR" sz="2800" b="1" dirty="0" err="1">
                <a:solidFill>
                  <a:srgbClr val="004A82"/>
                </a:solidFill>
                <a:latin typeface="Calibri" pitchFamily="34" charset="0"/>
              </a:rPr>
              <a:t>Willebrand</a:t>
            </a:r>
            <a:endParaRPr lang="el-GR" altLang="el-GR" sz="2800" b="1" dirty="0">
              <a:solidFill>
                <a:srgbClr val="004A82"/>
              </a:solidFill>
              <a:latin typeface="Calibri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1301618" y="4797152"/>
            <a:ext cx="6540765" cy="830997"/>
          </a:xfrm>
          <a:prstGeom prst="rect">
            <a:avLst/>
          </a:prstGeom>
          <a:noFill/>
          <a:ln w="38100">
            <a:solidFill>
              <a:srgbClr val="004A82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latin typeface="+mn-lt"/>
              </a:rPr>
              <a:t>Δ</a:t>
            </a:r>
            <a:r>
              <a:rPr lang="el-GR" sz="2400" b="1" dirty="0" smtClean="0">
                <a:latin typeface="+mn-lt"/>
              </a:rPr>
              <a:t>οκιμασίες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μείξης </a:t>
            </a:r>
            <a:r>
              <a:rPr lang="el-GR" sz="2400" b="1" dirty="0" smtClean="0">
                <a:latin typeface="+mn-lt"/>
              </a:rPr>
              <a:t>με φυσιολογικό πλάσμα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smtClean="0">
                <a:latin typeface="+mn-lt"/>
              </a:rPr>
              <a:t>αν είναι παθολογικές  </a:t>
            </a:r>
            <a:r>
              <a:rPr lang="en-US" sz="2400" b="1" dirty="0" smtClean="0">
                <a:latin typeface="+mn-lt"/>
              </a:rPr>
              <a:t>:</a:t>
            </a:r>
            <a:r>
              <a:rPr lang="el-GR" sz="2400" b="1" dirty="0" smtClean="0">
                <a:latin typeface="+mn-lt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ανασταλτής ειδικός ή Α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</a:rPr>
              <a:t>PA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Παράταση  ΑΡΤΤ με φυσιολογικό </a:t>
            </a:r>
            <a:r>
              <a:rPr lang="el-GR" dirty="0" smtClean="0"/>
              <a:t>ΡΤ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47664" y="1412776"/>
            <a:ext cx="8229600" cy="1517873"/>
          </a:xfrm>
        </p:spPr>
        <p:txBody>
          <a:bodyPr/>
          <a:lstStyle/>
          <a:p>
            <a:r>
              <a:rPr lang="en-US" dirty="0" smtClean="0"/>
              <a:t>FII</a:t>
            </a:r>
            <a:r>
              <a:rPr lang="en-US" dirty="0"/>
              <a:t>, FV, FX, I  </a:t>
            </a:r>
            <a:r>
              <a:rPr lang="el-GR" dirty="0" err="1"/>
              <a:t>κ.φ</a:t>
            </a:r>
            <a:r>
              <a:rPr lang="el-GR" dirty="0" smtClean="0"/>
              <a:t>.</a:t>
            </a:r>
            <a:endParaRPr lang="el-GR" dirty="0"/>
          </a:p>
          <a:p>
            <a:r>
              <a:rPr lang="en-US" dirty="0" smtClean="0"/>
              <a:t>FXII,</a:t>
            </a:r>
            <a:r>
              <a:rPr lang="el-GR" dirty="0"/>
              <a:t>	</a:t>
            </a:r>
            <a:r>
              <a:rPr lang="en-US" dirty="0" smtClean="0"/>
              <a:t>FXI,  FIX ,</a:t>
            </a:r>
            <a:r>
              <a:rPr lang="el-GR" dirty="0"/>
              <a:t> </a:t>
            </a:r>
            <a:r>
              <a:rPr lang="en-US" dirty="0" smtClean="0"/>
              <a:t>FVIII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919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627727"/>
            <a:ext cx="8363272" cy="5113641"/>
          </a:xfrm>
        </p:spPr>
        <p:txBody>
          <a:bodyPr>
            <a:normAutofit/>
          </a:bodyPr>
          <a:lstStyle/>
          <a:p>
            <a:r>
              <a:rPr lang="el-GR" dirty="0" smtClean="0"/>
              <a:t>Χρόνος </a:t>
            </a:r>
            <a:r>
              <a:rPr lang="el-GR" dirty="0"/>
              <a:t>πήξης μερικής (ατελούς) </a:t>
            </a:r>
            <a:r>
              <a:rPr lang="el-GR" dirty="0" err="1"/>
              <a:t>θρομβοπλαστίνης</a:t>
            </a:r>
            <a:r>
              <a:rPr lang="el-GR" dirty="0"/>
              <a:t>( PTT) </a:t>
            </a:r>
            <a:r>
              <a:rPr lang="el-GR" dirty="0" smtClean="0"/>
              <a:t>ή χρόνος </a:t>
            </a:r>
            <a:r>
              <a:rPr lang="el-GR" dirty="0"/>
              <a:t>πήξης </a:t>
            </a:r>
            <a:r>
              <a:rPr lang="el-GR" dirty="0" err="1"/>
              <a:t>κεφαλίνης</a:t>
            </a:r>
            <a:r>
              <a:rPr lang="el-GR" dirty="0"/>
              <a:t>. Από την </a:t>
            </a:r>
            <a:r>
              <a:rPr lang="el-GR" dirty="0" err="1"/>
              <a:t>ιστική</a:t>
            </a:r>
            <a:r>
              <a:rPr lang="el-GR" dirty="0"/>
              <a:t> </a:t>
            </a:r>
            <a:r>
              <a:rPr lang="el-GR" dirty="0" err="1" smtClean="0"/>
              <a:t>θρομβοπλαστίνη</a:t>
            </a:r>
            <a:r>
              <a:rPr lang="el-GR" dirty="0" smtClean="0"/>
              <a:t> λαμβάνεται </a:t>
            </a:r>
            <a:r>
              <a:rPr lang="el-GR" dirty="0"/>
              <a:t>με ειδική επεξεργασία με αιθέρα ή </a:t>
            </a:r>
            <a:r>
              <a:rPr lang="el-GR" dirty="0" smtClean="0"/>
              <a:t>χλωροφόρμιο </a:t>
            </a:r>
            <a:r>
              <a:rPr lang="el-GR" dirty="0" err="1" smtClean="0"/>
              <a:t>θρομβοπλαστίνη</a:t>
            </a:r>
            <a:r>
              <a:rPr lang="el-GR" dirty="0" smtClean="0"/>
              <a:t> </a:t>
            </a:r>
            <a:r>
              <a:rPr lang="el-GR" dirty="0"/>
              <a:t>πτωχή σε </a:t>
            </a:r>
            <a:r>
              <a:rPr lang="el-GR" dirty="0" err="1"/>
              <a:t>ιστικό</a:t>
            </a:r>
            <a:r>
              <a:rPr lang="el-GR" dirty="0"/>
              <a:t> παράγοντα και πλούσια </a:t>
            </a:r>
            <a:r>
              <a:rPr lang="el-GR" dirty="0" smtClean="0"/>
              <a:t>σε </a:t>
            </a:r>
            <a:r>
              <a:rPr lang="el-GR" dirty="0" err="1" smtClean="0"/>
              <a:t>φωσφολιπίδια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l-GR" dirty="0" err="1"/>
              <a:t>κεφαλίνη</a:t>
            </a:r>
            <a:r>
              <a:rPr lang="el-GR" dirty="0"/>
              <a:t>). </a:t>
            </a:r>
          </a:p>
          <a:p>
            <a:r>
              <a:rPr lang="el-GR" dirty="0"/>
              <a:t>Η </a:t>
            </a:r>
            <a:r>
              <a:rPr lang="el-GR" dirty="0" err="1"/>
              <a:t>θρομβοπλαστίνη</a:t>
            </a:r>
            <a:r>
              <a:rPr lang="el-GR" dirty="0"/>
              <a:t> αυτή αποτελεί «μέρος»  της πλήρους </a:t>
            </a:r>
            <a:r>
              <a:rPr lang="el-GR" dirty="0" err="1"/>
              <a:t>ιστικής</a:t>
            </a:r>
            <a:r>
              <a:rPr lang="el-GR" dirty="0"/>
              <a:t> </a:t>
            </a:r>
            <a:r>
              <a:rPr lang="el-GR" dirty="0" err="1"/>
              <a:t>θρομβοπλαστίνης</a:t>
            </a:r>
            <a:r>
              <a:rPr lang="el-GR" dirty="0"/>
              <a:t> και ονομάζεται μερική ή ατελής </a:t>
            </a:r>
            <a:r>
              <a:rPr lang="el-GR" dirty="0" err="1"/>
              <a:t>θρομβοπλαστίνη</a:t>
            </a:r>
            <a:r>
              <a:rPr lang="el-GR" dirty="0"/>
              <a:t> και χρησιμοποιείται για την  εκτέλεση της εξέτασης </a:t>
            </a:r>
            <a:r>
              <a:rPr lang="el-GR" dirty="0" smtClean="0"/>
              <a:t>PTT.</a:t>
            </a:r>
            <a:endParaRPr lang="el-GR" dirty="0"/>
          </a:p>
          <a:p>
            <a:r>
              <a:rPr lang="el-GR" dirty="0" smtClean="0"/>
              <a:t>Ενεργοποιημένος </a:t>
            </a:r>
            <a:r>
              <a:rPr lang="el-GR" dirty="0"/>
              <a:t>χρόνος πήξης μερικής (ατελούς) </a:t>
            </a:r>
            <a:r>
              <a:rPr lang="el-GR" dirty="0" err="1"/>
              <a:t>θρομβοπλαστίνης</a:t>
            </a:r>
            <a:r>
              <a:rPr lang="el-GR" dirty="0"/>
              <a:t> (</a:t>
            </a:r>
            <a:r>
              <a:rPr lang="el-GR" dirty="0" err="1"/>
              <a:t>aPTT</a:t>
            </a:r>
            <a:r>
              <a:rPr lang="el-GR" dirty="0"/>
              <a:t>) ή χρόνος </a:t>
            </a:r>
            <a:r>
              <a:rPr lang="el-GR" dirty="0" err="1"/>
              <a:t>κεφαλίνης</a:t>
            </a:r>
            <a:r>
              <a:rPr lang="el-GR" dirty="0"/>
              <a:t>- καολίνης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4 - Δεξιό βέλος"/>
          <p:cNvSpPr/>
          <p:nvPr/>
        </p:nvSpPr>
        <p:spPr>
          <a:xfrm>
            <a:off x="899592" y="1268760"/>
            <a:ext cx="978408" cy="484632"/>
          </a:xfrm>
          <a:prstGeom prst="rightArrow">
            <a:avLst/>
          </a:prstGeom>
          <a:solidFill>
            <a:srgbClr val="004A8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8388424" y="2564904"/>
            <a:ext cx="484632" cy="978408"/>
          </a:xfrm>
          <a:prstGeom prst="downArrow">
            <a:avLst/>
          </a:prstGeom>
          <a:solidFill>
            <a:srgbClr val="004A8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Χρόνος πήξης μερικής (ατελούς) </a:t>
            </a:r>
            <a:r>
              <a:rPr lang="el-GR" dirty="0" err="1"/>
              <a:t>θρομβοπλαστίνης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( PTT)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l-GR" dirty="0" smtClean="0"/>
              <a:t>χρόνος </a:t>
            </a:r>
            <a:r>
              <a:rPr lang="el-GR" dirty="0"/>
              <a:t>πήξης </a:t>
            </a:r>
            <a:r>
              <a:rPr lang="el-GR" dirty="0" err="1"/>
              <a:t>κεφαλίνης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16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l-GR" sz="3000" b="0" dirty="0" smtClean="0"/>
              <a:t>3/4</a:t>
            </a:r>
            <a:endParaRPr lang="el-GR" altLang="el-GR" dirty="0" smtClean="0"/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Πηκτική ανάλυση</a:t>
            </a:r>
            <a:r>
              <a:rPr lang="en-US" altLang="el-GR" dirty="0" smtClean="0"/>
              <a:t>.</a:t>
            </a:r>
          </a:p>
          <a:p>
            <a:pPr eaLnBrk="1" hangingPunct="1"/>
            <a:r>
              <a:rPr lang="el-GR" altLang="el-GR" b="1" dirty="0" smtClean="0"/>
              <a:t>Προετοιμασία ασθενούς και δείγματος.</a:t>
            </a:r>
          </a:p>
          <a:p>
            <a:pPr eaLnBrk="1" hangingPunct="1"/>
            <a:r>
              <a:rPr lang="el-GR" altLang="el-GR" dirty="0" smtClean="0"/>
              <a:t>Πλάσμα (κιτρικό). Αποφυγή </a:t>
            </a:r>
            <a:r>
              <a:rPr lang="el-GR" altLang="el-GR" dirty="0" err="1" smtClean="0"/>
              <a:t>αιμόλυσης</a:t>
            </a:r>
            <a:r>
              <a:rPr lang="el-GR" altLang="el-GR" dirty="0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    </a:t>
            </a:r>
            <a:r>
              <a:rPr lang="el-GR" altLang="el-GR" dirty="0" err="1" smtClean="0"/>
              <a:t>Φυγοκέντρηση</a:t>
            </a:r>
            <a:r>
              <a:rPr lang="el-GR" altLang="el-GR" dirty="0" smtClean="0"/>
              <a:t> στις 3500 στροφές  για 15</a:t>
            </a:r>
            <a:r>
              <a:rPr lang="en-US" altLang="el-GR" dirty="0" smtClean="0"/>
              <a:t>min</a:t>
            </a:r>
            <a:r>
              <a:rPr lang="el-GR" altLang="el-GR" dirty="0" smtClean="0"/>
              <a:t>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Φυσιολογικές Τιμές</a:t>
            </a:r>
            <a:r>
              <a:rPr lang="el-GR" altLang="el-GR" dirty="0" smtClean="0"/>
              <a:t>  </a:t>
            </a:r>
            <a:r>
              <a:rPr lang="el-GR" altLang="el-GR" b="1" dirty="0" smtClean="0"/>
              <a:t>25- 36 </a:t>
            </a:r>
            <a:r>
              <a:rPr lang="en-US" altLang="el-GR" b="1" dirty="0" smtClean="0"/>
              <a:t>sec</a:t>
            </a:r>
            <a:r>
              <a:rPr lang="el-GR" altLang="el-GR" b="1" dirty="0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1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Μέθοδος </a:t>
            </a:r>
            <a:r>
              <a:rPr lang="el-GR" sz="3000" b="0" smtClean="0"/>
              <a:t>4/4</a:t>
            </a:r>
            <a:endParaRPr lang="el-GR" altLang="el-GR" dirty="0" smtClean="0"/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l-GR" altLang="el-GR" sz="2400" dirty="0" smtClean="0">
                <a:cs typeface="Arial" charset="0"/>
              </a:rPr>
              <a:t>Πλάσμα ασθενούς </a:t>
            </a:r>
            <a:r>
              <a:rPr lang="el-GR" altLang="el-GR" sz="2400" b="1" dirty="0" smtClean="0">
                <a:cs typeface="Arial" charset="0"/>
              </a:rPr>
              <a:t>0,1</a:t>
            </a:r>
            <a:r>
              <a:rPr lang="en-US" altLang="el-GR" sz="2400" b="1" dirty="0" smtClean="0">
                <a:cs typeface="Arial" charset="0"/>
              </a:rPr>
              <a:t>ml</a:t>
            </a:r>
          </a:p>
          <a:p>
            <a:pPr eaLnBrk="1" hangingPunct="1">
              <a:buFont typeface="Arial" charset="0"/>
              <a:buNone/>
            </a:pPr>
            <a:r>
              <a:rPr lang="el-GR" altLang="el-GR" sz="2400" dirty="0" smtClean="0">
                <a:cs typeface="Arial" charset="0"/>
              </a:rPr>
              <a:t>Αντιδραστήριο </a:t>
            </a:r>
            <a:r>
              <a:rPr lang="en-US" altLang="el-GR" sz="2400" dirty="0" smtClean="0">
                <a:cs typeface="Arial" charset="0"/>
              </a:rPr>
              <a:t>APTT  </a:t>
            </a:r>
            <a:r>
              <a:rPr lang="en-US" altLang="el-GR" sz="2400" b="1" dirty="0" smtClean="0">
                <a:cs typeface="Arial" charset="0"/>
              </a:rPr>
              <a:t>0,1 ml</a:t>
            </a:r>
          </a:p>
          <a:p>
            <a:pPr eaLnBrk="1" hangingPunct="1">
              <a:spcAft>
                <a:spcPts val="4200"/>
              </a:spcAft>
            </a:pPr>
            <a:r>
              <a:rPr lang="el-GR" altLang="el-GR" sz="2400" dirty="0" smtClean="0">
                <a:cs typeface="Arial" charset="0"/>
              </a:rPr>
              <a:t>Επώαση </a:t>
            </a:r>
            <a:r>
              <a:rPr lang="el-GR" altLang="el-GR" sz="2400" b="1" dirty="0" smtClean="0">
                <a:cs typeface="Arial" charset="0"/>
              </a:rPr>
              <a:t>2’-3</a:t>
            </a:r>
            <a:r>
              <a:rPr lang="el-GR" altLang="el-GR" sz="2400" dirty="0" smtClean="0">
                <a:cs typeface="Arial" charset="0"/>
              </a:rPr>
              <a:t>΄στους </a:t>
            </a:r>
            <a:r>
              <a:rPr lang="el-GR" altLang="el-GR" sz="2400" b="1" dirty="0" smtClean="0">
                <a:cs typeface="Arial" charset="0"/>
              </a:rPr>
              <a:t>37 </a:t>
            </a:r>
            <a:r>
              <a:rPr lang="en-US" altLang="el-GR" sz="2400" b="1" baseline="30000" dirty="0" smtClean="0">
                <a:cs typeface="Arial" charset="0"/>
              </a:rPr>
              <a:t>0</a:t>
            </a:r>
            <a:r>
              <a:rPr lang="en-US" altLang="el-GR" sz="2400" b="1" dirty="0" smtClean="0">
                <a:cs typeface="Arial" charset="0"/>
              </a:rPr>
              <a:t>C</a:t>
            </a:r>
            <a:endParaRPr lang="el-GR" altLang="el-GR" sz="2400" b="1" dirty="0" smtClean="0">
              <a:cs typeface="Arial" charset="0"/>
            </a:endParaRPr>
          </a:p>
          <a:p>
            <a:pPr marL="0" indent="0">
              <a:buNone/>
            </a:pPr>
            <a:r>
              <a:rPr lang="el-GR" altLang="el-GR" sz="2400" dirty="0" smtClean="0">
                <a:cs typeface="Arial" charset="0"/>
              </a:rPr>
              <a:t>Προσθέτουμε </a:t>
            </a:r>
            <a:r>
              <a:rPr lang="el-GR" altLang="el-GR" sz="2400" dirty="0">
                <a:cs typeface="Arial" charset="0"/>
              </a:rPr>
              <a:t>προθερμασμένο ασβέστιο </a:t>
            </a:r>
            <a:r>
              <a:rPr lang="el-GR" altLang="el-GR" sz="2400" b="1" dirty="0">
                <a:cs typeface="Arial" charset="0"/>
              </a:rPr>
              <a:t>0,25Μ </a:t>
            </a:r>
            <a:r>
              <a:rPr lang="el-GR" altLang="el-GR" sz="2400" b="1" dirty="0" smtClean="0">
                <a:cs typeface="Arial" charset="0"/>
              </a:rPr>
              <a:t> 0</a:t>
            </a:r>
            <a:r>
              <a:rPr lang="en-US" altLang="el-GR" sz="2400" b="1" dirty="0" smtClean="0">
                <a:cs typeface="Arial" charset="0"/>
              </a:rPr>
              <a:t>,</a:t>
            </a:r>
            <a:r>
              <a:rPr lang="el-GR" altLang="el-GR" sz="2400" b="1" dirty="0" smtClean="0">
                <a:cs typeface="Arial" charset="0"/>
              </a:rPr>
              <a:t>1 ml.</a:t>
            </a:r>
            <a:endParaRPr lang="el-GR" altLang="el-GR" sz="2400" b="1" dirty="0">
              <a:cs typeface="Arial" charset="0"/>
            </a:endParaRPr>
          </a:p>
          <a:p>
            <a:pPr marL="0" indent="0">
              <a:buNone/>
            </a:pPr>
            <a:r>
              <a:rPr lang="el-GR" altLang="el-GR" sz="2400" dirty="0">
                <a:cs typeface="Arial" charset="0"/>
              </a:rPr>
              <a:t>Πατάμε  το χρονόμετρο μόλις ρίξουμε το </a:t>
            </a:r>
            <a:r>
              <a:rPr lang="el-GR" altLang="el-GR" sz="2400" dirty="0" smtClean="0">
                <a:cs typeface="Arial" charset="0"/>
              </a:rPr>
              <a:t>ασβέστιο!</a:t>
            </a:r>
            <a:endParaRPr lang="el-GR" altLang="el-GR" sz="2400" dirty="0">
              <a:cs typeface="Arial" charset="0"/>
            </a:endParaRPr>
          </a:p>
          <a:p>
            <a:pPr marL="0" indent="0">
              <a:spcAft>
                <a:spcPts val="3000"/>
              </a:spcAft>
              <a:buNone/>
            </a:pPr>
            <a:r>
              <a:rPr lang="el-GR" altLang="el-GR" sz="2400" dirty="0" smtClean="0">
                <a:cs typeface="Arial" charset="0"/>
              </a:rPr>
              <a:t>Στα </a:t>
            </a:r>
            <a:r>
              <a:rPr lang="el-GR" altLang="el-GR" sz="2400" dirty="0">
                <a:cs typeface="Arial" charset="0"/>
              </a:rPr>
              <a:t>20’’ αρχίζουμε να ελέγχουμε για θρόμβο 5΄΄ μέσα 5΄΄ </a:t>
            </a:r>
            <a:r>
              <a:rPr lang="el-GR" altLang="el-GR" sz="2400" dirty="0" smtClean="0">
                <a:cs typeface="Arial" charset="0"/>
              </a:rPr>
              <a:t>έξω.</a:t>
            </a:r>
            <a:endParaRPr lang="el-GR" altLang="el-GR" sz="2400" dirty="0">
              <a:cs typeface="Arial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altLang="el-GR" sz="2400" b="1" dirty="0">
                <a:solidFill>
                  <a:srgbClr val="004A82"/>
                </a:solidFill>
                <a:cs typeface="Arial" charset="0"/>
              </a:rPr>
              <a:t>Σταματάμε  το χρονόμετρο με τον σχηματισμό του </a:t>
            </a:r>
            <a:r>
              <a:rPr lang="el-GR" altLang="el-GR" sz="2400" b="1" dirty="0" smtClean="0">
                <a:solidFill>
                  <a:srgbClr val="004A82"/>
                </a:solidFill>
                <a:cs typeface="Arial" charset="0"/>
              </a:rPr>
              <a:t>θρόμβου.</a:t>
            </a:r>
            <a:r>
              <a:rPr lang="el-GR" altLang="el-GR" sz="2400" dirty="0">
                <a:cs typeface="Arial" charset="0"/>
              </a:rPr>
              <a:t/>
            </a:r>
            <a:br>
              <a:rPr lang="el-GR" altLang="el-GR" sz="2400" dirty="0">
                <a:cs typeface="Arial" charset="0"/>
              </a:rPr>
            </a:br>
            <a:endParaRPr lang="el-GR" altLang="el-GR" sz="2400" dirty="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l-GR" altLang="el-GR" sz="2400" dirty="0" smtClean="0">
              <a:latin typeface="Arial" charset="0"/>
              <a:cs typeface="Arial" charset="0"/>
            </a:endParaRPr>
          </a:p>
        </p:txBody>
      </p:sp>
      <p:sp>
        <p:nvSpPr>
          <p:cNvPr id="8" name="7 - Βέλος προς τα κάτω"/>
          <p:cNvSpPr/>
          <p:nvPr/>
        </p:nvSpPr>
        <p:spPr>
          <a:xfrm>
            <a:off x="1228310" y="2708920"/>
            <a:ext cx="242316" cy="576064"/>
          </a:xfrm>
          <a:prstGeom prst="downArrow">
            <a:avLst/>
          </a:prstGeom>
          <a:solidFill>
            <a:srgbClr val="004A8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4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ΙΙΙ </a:t>
            </a:r>
            <a:r>
              <a:rPr lang="el-GR" sz="2000"/>
              <a:t>(Ε).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Χρόνος Προθρομβίνης (PT) - Χρόνος Ενεργοποιημένης Ατελούς </a:t>
            </a:r>
            <a:r>
              <a:rPr lang="el-GR" sz="2000" dirty="0" err="1"/>
              <a:t>Θρομβοπλαστίνης</a:t>
            </a:r>
            <a:r>
              <a:rPr lang="el-GR" sz="2000" dirty="0"/>
              <a:t> (APTT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762000" y="4800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>
              <a:latin typeface="Calibri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Αιμόσταση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αιμόσταση (πηκτικός μηχανισμός) είναι μια φυσιολογική λειτουργία του οργανισμού, η οποία έχει ως σκοπό:</a:t>
            </a:r>
          </a:p>
          <a:p>
            <a:pPr lvl="1"/>
            <a:r>
              <a:rPr lang="el-GR" sz="2400" dirty="0" smtClean="0"/>
              <a:t>Να </a:t>
            </a:r>
            <a:r>
              <a:rPr lang="el-GR" sz="2400" dirty="0"/>
              <a:t>εμποδίσει την απώλεια αίματος μετά από </a:t>
            </a:r>
            <a:r>
              <a:rPr lang="el-GR" sz="2400" dirty="0" smtClean="0"/>
              <a:t>τραυματισμό </a:t>
            </a:r>
            <a:r>
              <a:rPr lang="el-GR" sz="2400" dirty="0"/>
              <a:t>ενός αγγείου και</a:t>
            </a:r>
          </a:p>
          <a:p>
            <a:pPr lvl="1"/>
            <a:r>
              <a:rPr lang="el-GR" sz="2400" dirty="0" smtClean="0"/>
              <a:t>Να </a:t>
            </a:r>
            <a:r>
              <a:rPr lang="el-GR" sz="2400" dirty="0"/>
              <a:t>εξασφαλίσει την ομαλή ροή του αίματος </a:t>
            </a:r>
            <a:r>
              <a:rPr lang="el-GR" sz="2400" dirty="0" smtClean="0"/>
              <a:t>μέσα </a:t>
            </a:r>
            <a:r>
              <a:rPr lang="el-GR" sz="2400" dirty="0"/>
              <a:t>στα αγγεία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7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8360" y="3329954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Times New Roman" pitchFamily="18" charset="0"/>
              </a:rPr>
              <a:t>ΙΧ</a:t>
            </a:r>
            <a:r>
              <a:rPr lang="en-US" b="1" dirty="0">
                <a:latin typeface="Times New Roman" pitchFamily="18" charset="0"/>
              </a:rPr>
              <a:t>          </a:t>
            </a:r>
            <a:r>
              <a:rPr lang="el-GR" b="1" dirty="0">
                <a:latin typeface="Times New Roman" pitchFamily="18" charset="0"/>
              </a:rPr>
              <a:t>Ι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l-GR" b="1" dirty="0">
                <a:latin typeface="Times New Roman" pitchFamily="18" charset="0"/>
              </a:rPr>
              <a:t>α   </a:t>
            </a:r>
            <a:r>
              <a:rPr lang="en-US" b="1" dirty="0">
                <a:latin typeface="Times New Roman" pitchFamily="18" charset="0"/>
              </a:rPr>
              <a:t>VIII</a:t>
            </a:r>
            <a:r>
              <a:rPr lang="el-GR" b="1" dirty="0">
                <a:latin typeface="Times New Roman" pitchFamily="18" charset="0"/>
              </a:rPr>
              <a:t>α 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636785" y="4244354"/>
            <a:ext cx="206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>
              <a:latin typeface="Times New Roman" pitchFamily="18" charset="0"/>
            </a:endParaRPr>
          </a:p>
        </p:txBody>
      </p:sp>
      <p:grpSp>
        <p:nvGrpSpPr>
          <p:cNvPr id="4100" name="32 - Ομάδα"/>
          <p:cNvGrpSpPr>
            <a:grpSpLocks/>
          </p:cNvGrpSpPr>
          <p:nvPr/>
        </p:nvGrpSpPr>
        <p:grpSpPr bwMode="auto">
          <a:xfrm>
            <a:off x="733623" y="1534492"/>
            <a:ext cx="7423151" cy="5105400"/>
            <a:chOff x="457200" y="533400"/>
            <a:chExt cx="7422678" cy="5105400"/>
          </a:xfrm>
        </p:grpSpPr>
        <p:sp>
          <p:nvSpPr>
            <p:cNvPr id="2" name="Text Box 9"/>
            <p:cNvSpPr txBox="1">
              <a:spLocks noChangeArrowheads="1"/>
            </p:cNvSpPr>
            <p:nvPr/>
          </p:nvSpPr>
          <p:spPr bwMode="auto">
            <a:xfrm>
              <a:off x="457200" y="3165475"/>
              <a:ext cx="35135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latin typeface="Times New Roman" pitchFamily="18" charset="0"/>
                </a:rPr>
                <a:t>X</a:t>
              </a:r>
              <a:endParaRPr lang="el-GR" b="1">
                <a:latin typeface="Times New Roman" pitchFamily="18" charset="0"/>
              </a:endParaRPr>
            </a:p>
          </p:txBody>
        </p:sp>
        <p:sp>
          <p:nvSpPr>
            <p:cNvPr id="4107" name="AutoShape 21"/>
            <p:cNvSpPr>
              <a:spLocks noChangeArrowheads="1"/>
            </p:cNvSpPr>
            <p:nvPr/>
          </p:nvSpPr>
          <p:spPr bwMode="auto">
            <a:xfrm>
              <a:off x="549275" y="2133600"/>
              <a:ext cx="1138238" cy="152400"/>
            </a:xfrm>
            <a:prstGeom prst="curvedDownArrow">
              <a:avLst>
                <a:gd name="adj1" fmla="val 4426"/>
                <a:gd name="adj2" fmla="val 153801"/>
                <a:gd name="adj3" fmla="val 0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latin typeface="Times New Roman" pitchFamily="18" charset="0"/>
              </a:endParaRPr>
            </a:p>
          </p:txBody>
        </p:sp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4511417" y="1524000"/>
              <a:ext cx="16936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latin typeface="Times New Roman" pitchFamily="18" charset="0"/>
                </a:rPr>
                <a:t>VII</a:t>
              </a:r>
              <a:r>
                <a:rPr lang="el-GR" b="1">
                  <a:latin typeface="Times New Roman" pitchFamily="18" charset="0"/>
                </a:rPr>
                <a:t>α            </a:t>
              </a:r>
              <a:r>
                <a:rPr lang="en-US" b="1">
                  <a:latin typeface="Times New Roman" pitchFamily="18" charset="0"/>
                </a:rPr>
                <a:t>VII</a:t>
              </a:r>
              <a:endParaRPr lang="el-GR" b="1">
                <a:latin typeface="Times New Roman" pitchFamily="18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4587612" y="2251075"/>
              <a:ext cx="7524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latin typeface="Times New Roman" pitchFamily="18" charset="0"/>
                </a:rPr>
                <a:t>TF</a:t>
              </a:r>
              <a:endParaRPr lang="el-GR" b="1">
                <a:latin typeface="Times New Roman" pitchFamily="18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3749465" y="3200400"/>
              <a:ext cx="358117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Times New Roman" pitchFamily="18" charset="0"/>
                </a:rPr>
                <a:t>X</a:t>
              </a:r>
              <a:r>
                <a:rPr lang="el-GR" b="1" dirty="0">
                  <a:latin typeface="Times New Roman" pitchFamily="18" charset="0"/>
                </a:rPr>
                <a:t>α</a:t>
              </a:r>
              <a:r>
                <a:rPr lang="en-US" b="1" dirty="0">
                  <a:latin typeface="Times New Roman" pitchFamily="18" charset="0"/>
                </a:rPr>
                <a:t>               </a:t>
              </a:r>
              <a:r>
                <a:rPr lang="el-GR" b="1" dirty="0">
                  <a:latin typeface="Times New Roman" pitchFamily="18" charset="0"/>
                </a:rPr>
                <a:t>            </a:t>
              </a:r>
              <a:r>
                <a:rPr lang="en-US" b="1" dirty="0">
                  <a:latin typeface="Times New Roman" pitchFamily="18" charset="0"/>
                </a:rPr>
                <a:t>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Times New Roman" pitchFamily="18" charset="0"/>
                </a:rPr>
                <a:t>V</a:t>
              </a:r>
              <a:r>
                <a:rPr lang="el-GR" b="1" dirty="0">
                  <a:latin typeface="Times New Roman" pitchFamily="18" charset="0"/>
                </a:rPr>
                <a:t>α</a:t>
              </a:r>
              <a:endParaRPr lang="en-US" b="1" dirty="0">
                <a:latin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b="1" dirty="0">
                <a:latin typeface="Times New Roman" pitchFamily="18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463611" y="4038600"/>
              <a:ext cx="6416267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Times New Roman" pitchFamily="18" charset="0"/>
                </a:rPr>
                <a:t>II                                                                 </a:t>
              </a:r>
              <a:r>
                <a:rPr lang="en-US" b="1" dirty="0" err="1">
                  <a:latin typeface="Times New Roman" pitchFamily="18" charset="0"/>
                </a:rPr>
                <a:t>II</a:t>
              </a:r>
              <a:r>
                <a:rPr lang="el-GR" b="1" dirty="0">
                  <a:latin typeface="Times New Roman" pitchFamily="18" charset="0"/>
                </a:rPr>
                <a:t>α</a:t>
              </a:r>
              <a:r>
                <a:rPr lang="en-US" b="1" dirty="0">
                  <a:latin typeface="Times New Roman" pitchFamily="18" charset="0"/>
                </a:rPr>
                <a:t>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atin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atin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Times New Roman" pitchFamily="18" charset="0"/>
                </a:rPr>
                <a:t>                                                        I                  </a:t>
              </a:r>
              <a:r>
                <a:rPr lang="en-US" b="1" dirty="0" err="1">
                  <a:latin typeface="Times New Roman" pitchFamily="18" charset="0"/>
                </a:rPr>
                <a:t>I</a:t>
              </a:r>
              <a:r>
                <a:rPr lang="el-GR" b="1" dirty="0">
                  <a:latin typeface="Times New Roman" pitchFamily="18" charset="0"/>
                </a:rPr>
                <a:t>α</a:t>
              </a:r>
              <a:r>
                <a:rPr lang="en-US" b="1" dirty="0">
                  <a:latin typeface="Times New Roman" pitchFamily="18" charset="0"/>
                </a:rPr>
                <a:t>                                       </a:t>
              </a:r>
              <a:r>
                <a:rPr lang="el-GR" b="1" dirty="0">
                  <a:latin typeface="Times New Roman" pitchFamily="18" charset="0"/>
                </a:rPr>
                <a:t>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b="1" dirty="0">
                  <a:latin typeface="Times New Roman" pitchFamily="18" charset="0"/>
                </a:rPr>
                <a:t>                              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273368" y="533400"/>
              <a:ext cx="2173342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Times New Roman" pitchFamily="18" charset="0"/>
                </a:rPr>
                <a:t>TF</a:t>
              </a:r>
              <a:r>
                <a:rPr lang="el-GR" b="1" dirty="0">
                  <a:latin typeface="Times New Roman" pitchFamily="18" charset="0"/>
                </a:rPr>
                <a:t>     </a:t>
              </a:r>
              <a:r>
                <a:rPr lang="el-GR" b="1" dirty="0">
                  <a:latin typeface="+mn-lt"/>
                </a:rPr>
                <a:t>εξωγενής οδός</a:t>
              </a:r>
            </a:p>
          </p:txBody>
        </p:sp>
        <p:sp>
          <p:nvSpPr>
            <p:cNvPr id="4113" name="AutoShape 12"/>
            <p:cNvSpPr>
              <a:spLocks noChangeArrowheads="1"/>
            </p:cNvSpPr>
            <p:nvPr/>
          </p:nvSpPr>
          <p:spPr bwMode="auto">
            <a:xfrm flipH="1">
              <a:off x="5121275" y="1219200"/>
              <a:ext cx="1066800" cy="228600"/>
            </a:xfrm>
            <a:prstGeom prst="curvedDownArrow">
              <a:avLst>
                <a:gd name="adj1" fmla="val 36815"/>
                <a:gd name="adj2" fmla="val 215185"/>
                <a:gd name="adj3" fmla="val 450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latin typeface="Times New Roman" pitchFamily="18" charset="0"/>
              </a:endParaRPr>
            </a:p>
          </p:txBody>
        </p:sp>
        <p:sp>
          <p:nvSpPr>
            <p:cNvPr id="4114" name="AutoShape 16"/>
            <p:cNvSpPr>
              <a:spLocks noChangeArrowheads="1"/>
            </p:cNvSpPr>
            <p:nvPr/>
          </p:nvSpPr>
          <p:spPr bwMode="auto">
            <a:xfrm>
              <a:off x="1539875" y="3200400"/>
              <a:ext cx="1752600" cy="304800"/>
            </a:xfrm>
            <a:prstGeom prst="curvedDownArrow">
              <a:avLst>
                <a:gd name="adj1" fmla="val 45361"/>
                <a:gd name="adj2" fmla="val 265139"/>
                <a:gd name="adj3" fmla="val 450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latin typeface="Times New Roman" pitchFamily="18" charset="0"/>
              </a:endParaRPr>
            </a:p>
          </p:txBody>
        </p:sp>
        <p:sp>
          <p:nvSpPr>
            <p:cNvPr id="4115" name="AutoShape 17"/>
            <p:cNvSpPr>
              <a:spLocks noChangeArrowheads="1"/>
            </p:cNvSpPr>
            <p:nvPr/>
          </p:nvSpPr>
          <p:spPr bwMode="auto">
            <a:xfrm flipH="1">
              <a:off x="4587875" y="3124200"/>
              <a:ext cx="1524000" cy="228600"/>
            </a:xfrm>
            <a:prstGeom prst="curvedDownArrow">
              <a:avLst>
                <a:gd name="adj1" fmla="val 52593"/>
                <a:gd name="adj2" fmla="val 307407"/>
                <a:gd name="adj3" fmla="val 514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latin typeface="Times New Roman" pitchFamily="18" charset="0"/>
              </a:endParaRPr>
            </a:p>
          </p:txBody>
        </p:sp>
        <p:sp>
          <p:nvSpPr>
            <p:cNvPr id="4116" name="Rectangle 18"/>
            <p:cNvSpPr>
              <a:spLocks noChangeArrowheads="1"/>
            </p:cNvSpPr>
            <p:nvPr/>
          </p:nvSpPr>
          <p:spPr bwMode="auto">
            <a:xfrm>
              <a:off x="4511675" y="1524000"/>
              <a:ext cx="838200" cy="11430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4117" name="AutoShape 20"/>
            <p:cNvSpPr>
              <a:spLocks noChangeArrowheads="1"/>
            </p:cNvSpPr>
            <p:nvPr/>
          </p:nvSpPr>
          <p:spPr bwMode="auto">
            <a:xfrm flipH="1">
              <a:off x="1920875" y="4363740"/>
              <a:ext cx="4648200" cy="152400"/>
            </a:xfrm>
            <a:prstGeom prst="leftArrow">
              <a:avLst>
                <a:gd name="adj1" fmla="val 22509"/>
                <a:gd name="adj2" fmla="val 14897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4118" name="Rectangle 23"/>
            <p:cNvSpPr>
              <a:spLocks noChangeArrowheads="1"/>
            </p:cNvSpPr>
            <p:nvPr/>
          </p:nvSpPr>
          <p:spPr bwMode="auto">
            <a:xfrm>
              <a:off x="1687514" y="2362200"/>
              <a:ext cx="807734" cy="6096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4119" name="AutoShape 24"/>
            <p:cNvSpPr>
              <a:spLocks noChangeArrowheads="1"/>
            </p:cNvSpPr>
            <p:nvPr/>
          </p:nvSpPr>
          <p:spPr bwMode="auto">
            <a:xfrm>
              <a:off x="5959475" y="4648200"/>
              <a:ext cx="1752600" cy="304800"/>
            </a:xfrm>
            <a:prstGeom prst="curvedDownArrow">
              <a:avLst>
                <a:gd name="adj1" fmla="val 45361"/>
                <a:gd name="adj2" fmla="val 265139"/>
                <a:gd name="adj3" fmla="val 450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latin typeface="Times New Roman" pitchFamily="18" charset="0"/>
              </a:endParaRPr>
            </a:p>
          </p:txBody>
        </p:sp>
        <p:sp>
          <p:nvSpPr>
            <p:cNvPr id="4120" name="AutoShape 26"/>
            <p:cNvSpPr>
              <a:spLocks noChangeArrowheads="1"/>
            </p:cNvSpPr>
            <p:nvPr/>
          </p:nvSpPr>
          <p:spPr bwMode="auto">
            <a:xfrm flipH="1">
              <a:off x="1082675" y="1524000"/>
              <a:ext cx="2743200" cy="457200"/>
            </a:xfrm>
            <a:prstGeom prst="curvedDownArrow">
              <a:avLst>
                <a:gd name="adj1" fmla="val 7111"/>
                <a:gd name="adj2" fmla="val 229333"/>
                <a:gd name="adj3" fmla="val 256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l-GR" altLang="el-GR">
                <a:latin typeface="Times New Roman" pitchFamily="18" charset="0"/>
              </a:endParaRPr>
            </a:p>
          </p:txBody>
        </p:sp>
        <p:sp>
          <p:nvSpPr>
            <p:cNvPr id="4121" name="Oval 28"/>
            <p:cNvSpPr>
              <a:spLocks noChangeArrowheads="1"/>
            </p:cNvSpPr>
            <p:nvPr/>
          </p:nvSpPr>
          <p:spPr bwMode="auto">
            <a:xfrm>
              <a:off x="3597275" y="3200400"/>
              <a:ext cx="838200" cy="838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4122" name="Oval 42"/>
            <p:cNvSpPr>
              <a:spLocks noChangeArrowheads="1"/>
            </p:cNvSpPr>
            <p:nvPr/>
          </p:nvSpPr>
          <p:spPr bwMode="auto">
            <a:xfrm>
              <a:off x="5578475" y="5181600"/>
              <a:ext cx="5334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4123" name="Oval 43"/>
            <p:cNvSpPr>
              <a:spLocks noChangeArrowheads="1"/>
            </p:cNvSpPr>
            <p:nvPr/>
          </p:nvSpPr>
          <p:spPr bwMode="auto">
            <a:xfrm>
              <a:off x="7178675" y="5105400"/>
              <a:ext cx="6858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</p:grpSp>
      <p:sp>
        <p:nvSpPr>
          <p:cNvPr id="29" name="28 - TextBox"/>
          <p:cNvSpPr txBox="1"/>
          <p:nvPr/>
        </p:nvSpPr>
        <p:spPr>
          <a:xfrm>
            <a:off x="805060" y="1105867"/>
            <a:ext cx="1233030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XII+HMWK</a:t>
            </a:r>
            <a:endParaRPr lang="el-GR" b="1" dirty="0">
              <a:latin typeface="+mj-lt"/>
            </a:endParaRPr>
          </a:p>
        </p:txBody>
      </p:sp>
      <p:sp>
        <p:nvSpPr>
          <p:cNvPr id="4102" name="AutoShape 16"/>
          <p:cNvSpPr>
            <a:spLocks noChangeArrowheads="1"/>
          </p:cNvSpPr>
          <p:nvPr/>
        </p:nvSpPr>
        <p:spPr bwMode="auto">
          <a:xfrm rot="2157985">
            <a:off x="881260" y="1763092"/>
            <a:ext cx="877888" cy="301625"/>
          </a:xfrm>
          <a:prstGeom prst="curvedDownArrow">
            <a:avLst>
              <a:gd name="adj1" fmla="val 45490"/>
              <a:gd name="adj2" fmla="val 265963"/>
              <a:gd name="adj3" fmla="val 45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l-GR">
              <a:latin typeface="Times New Roman" pitchFamily="18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733623" y="1963117"/>
            <a:ext cx="5084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XI</a:t>
            </a:r>
            <a:r>
              <a:rPr lang="el-GR" b="1" dirty="0">
                <a:latin typeface="+mj-lt"/>
              </a:rPr>
              <a:t>α</a:t>
            </a:r>
          </a:p>
        </p:txBody>
      </p:sp>
      <p:sp>
        <p:nvSpPr>
          <p:cNvPr id="4104" name="AutoShape 16"/>
          <p:cNvSpPr>
            <a:spLocks noChangeArrowheads="1"/>
          </p:cNvSpPr>
          <p:nvPr/>
        </p:nvSpPr>
        <p:spPr bwMode="auto">
          <a:xfrm rot="4694999">
            <a:off x="906660" y="2618754"/>
            <a:ext cx="635000" cy="139700"/>
          </a:xfrm>
          <a:prstGeom prst="curvedDownArrow">
            <a:avLst>
              <a:gd name="adj1" fmla="val 45412"/>
              <a:gd name="adj2" fmla="val 265488"/>
              <a:gd name="adj3" fmla="val 45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l-GR">
              <a:latin typeface="Times New Roman" pitchFamily="18" charset="0"/>
            </a:endParaRPr>
          </a:p>
        </p:txBody>
      </p:sp>
      <p:sp>
        <p:nvSpPr>
          <p:cNvPr id="4105" name="35 - TextBox"/>
          <p:cNvSpPr txBox="1">
            <a:spLocks noChangeArrowheads="1"/>
          </p:cNvSpPr>
          <p:nvPr/>
        </p:nvSpPr>
        <p:spPr bwMode="auto">
          <a:xfrm>
            <a:off x="2948185" y="1105867"/>
            <a:ext cx="1187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b="1">
                <a:latin typeface="Calibri" pitchFamily="34" charset="0"/>
              </a:rPr>
              <a:t>ενδογενής</a:t>
            </a:r>
            <a:endParaRPr lang="el-GR" altLang="el-GR">
              <a:latin typeface="Calibri" pitchFamily="34" charset="0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67544" y="144090"/>
            <a:ext cx="8229600" cy="908720"/>
          </a:xfrm>
        </p:spPr>
        <p:txBody>
          <a:bodyPr/>
          <a:lstStyle/>
          <a:p>
            <a:r>
              <a:rPr lang="el-GR" dirty="0" smtClean="0"/>
              <a:t>Μηχανισμός πήξης 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0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Εξωγενής και ενδογενής οδοί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400" b="1" dirty="0" smtClean="0">
                <a:latin typeface="Calibri" pitchFamily="34" charset="0"/>
              </a:rPr>
              <a:t>Εξωγενής </a:t>
            </a:r>
            <a:r>
              <a:rPr lang="el-GR" altLang="el-GR" sz="2400" b="1" dirty="0">
                <a:latin typeface="Calibri" pitchFamily="34" charset="0"/>
              </a:rPr>
              <a:t>οδός </a:t>
            </a:r>
          </a:p>
          <a:p>
            <a:r>
              <a:rPr lang="el-GR" altLang="el-GR" sz="2400" dirty="0">
                <a:latin typeface="Calibri" pitchFamily="34" charset="0"/>
              </a:rPr>
              <a:t>ΡΤ- χρόνος </a:t>
            </a:r>
            <a:r>
              <a:rPr lang="el-GR" altLang="el-GR" sz="2400" dirty="0" smtClean="0">
                <a:latin typeface="Calibri" pitchFamily="34" charset="0"/>
              </a:rPr>
              <a:t>προθρομβίνης.</a:t>
            </a:r>
            <a:endParaRPr lang="el-GR" altLang="el-GR" sz="2400" dirty="0">
              <a:latin typeface="Calibri" pitchFamily="34" charset="0"/>
            </a:endParaRPr>
          </a:p>
          <a:p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FII, FV, FVII,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FX,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I</a:t>
            </a:r>
            <a:r>
              <a:rPr lang="el-GR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l-GR" altLang="el-GR" sz="2400" b="1" dirty="0" smtClean="0">
                <a:latin typeface="Calibri" pitchFamily="34" charset="0"/>
              </a:rPr>
              <a:t>Ενδογενής </a:t>
            </a:r>
            <a:r>
              <a:rPr lang="el-GR" altLang="el-GR" sz="2400" b="1" dirty="0">
                <a:latin typeface="Calibri" pitchFamily="34" charset="0"/>
              </a:rPr>
              <a:t>οδός</a:t>
            </a:r>
          </a:p>
          <a:p>
            <a:r>
              <a:rPr lang="el-GR" altLang="el-GR" sz="2400" dirty="0">
                <a:latin typeface="Calibri" pitchFamily="34" charset="0"/>
              </a:rPr>
              <a:t>ΑΡΤΤ-χρόνος μερικής </a:t>
            </a:r>
            <a:r>
              <a:rPr lang="el-GR" altLang="el-GR" sz="2400" dirty="0" err="1" smtClean="0">
                <a:latin typeface="Calibri" pitchFamily="34" charset="0"/>
              </a:rPr>
              <a:t>θρομβοπλαστίνης</a:t>
            </a:r>
            <a:r>
              <a:rPr lang="el-GR" altLang="el-GR" sz="2400" dirty="0" smtClean="0">
                <a:latin typeface="Calibri" pitchFamily="34" charset="0"/>
              </a:rPr>
              <a:t>.</a:t>
            </a:r>
            <a:endParaRPr lang="el-GR" altLang="el-GR" sz="2400" dirty="0">
              <a:latin typeface="Calibri" pitchFamily="34" charset="0"/>
            </a:endParaRPr>
          </a:p>
          <a:p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FXII,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FXI,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>
                <a:solidFill>
                  <a:srgbClr val="004A82"/>
                </a:solidFill>
                <a:latin typeface="Calibri" pitchFamily="34" charset="0"/>
              </a:rPr>
              <a:t>FIX,</a:t>
            </a:r>
            <a:r>
              <a:rPr lang="el-GR" altLang="el-GR" sz="2400" b="1" dirty="0">
                <a:solidFill>
                  <a:srgbClr val="004A82"/>
                </a:solidFill>
                <a:latin typeface="Calibri" pitchFamily="34" charset="0"/>
              </a:rPr>
              <a:t> </a:t>
            </a:r>
            <a:r>
              <a:rPr lang="en-US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FVIII</a:t>
            </a:r>
            <a:r>
              <a:rPr lang="el-GR" altLang="el-GR" sz="2400" b="1" dirty="0" smtClean="0">
                <a:solidFill>
                  <a:srgbClr val="004A82"/>
                </a:solidFill>
                <a:latin typeface="Calibri" pitchFamily="34" charset="0"/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838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1453356" y="2204864"/>
            <a:ext cx="6237288" cy="2031325"/>
            <a:chOff x="1143000" y="1709451"/>
            <a:chExt cx="6237288" cy="2031325"/>
          </a:xfrm>
        </p:grpSpPr>
        <p:sp>
          <p:nvSpPr>
            <p:cNvPr id="6146" name="1 - TextBox"/>
            <p:cNvSpPr txBox="1">
              <a:spLocks noChangeArrowheads="1"/>
            </p:cNvSpPr>
            <p:nvPr/>
          </p:nvSpPr>
          <p:spPr bwMode="auto">
            <a:xfrm>
              <a:off x="1143000" y="1709451"/>
              <a:ext cx="6237288" cy="2031325"/>
            </a:xfrm>
            <a:prstGeom prst="rect">
              <a:avLst/>
            </a:prstGeom>
            <a:noFill/>
            <a:ln w="28575">
              <a:solidFill>
                <a:srgbClr val="004A8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Clr>
                  <a:srgbClr val="FF00FF"/>
                </a:buClr>
              </a:pPr>
              <a:r>
                <a:rPr lang="el-GR" altLang="el-GR" sz="2800" b="1" dirty="0" smtClean="0">
                  <a:latin typeface="Calibri" pitchFamily="34" charset="0"/>
                </a:rPr>
                <a:t>Παράταση </a:t>
              </a:r>
              <a:r>
                <a:rPr lang="el-GR" altLang="el-GR" sz="2800" b="1" dirty="0">
                  <a:solidFill>
                    <a:srgbClr val="004A82"/>
                  </a:solidFill>
                  <a:latin typeface="Calibri" pitchFamily="34" charset="0"/>
                </a:rPr>
                <a:t>ΡΤ</a:t>
              </a:r>
              <a:r>
                <a:rPr lang="el-GR" altLang="el-GR" sz="2800" b="1" dirty="0">
                  <a:latin typeface="Calibri" pitchFamily="34" charset="0"/>
                </a:rPr>
                <a:t> με φυσιολογικό </a:t>
              </a:r>
              <a:r>
                <a:rPr lang="el-GR" altLang="el-GR" sz="2800" b="1" dirty="0" smtClean="0">
                  <a:latin typeface="Calibri" pitchFamily="34" charset="0"/>
                </a:rPr>
                <a:t>ΑΡΤΤ</a:t>
              </a:r>
              <a:endParaRPr lang="el-GR" altLang="el-GR" sz="2800" b="1" dirty="0">
                <a:latin typeface="Calibri" pitchFamily="34" charset="0"/>
              </a:endParaRPr>
            </a:p>
            <a:p>
              <a:pPr algn="ctr" eaLnBrk="1" hangingPunct="1">
                <a:lnSpc>
                  <a:spcPct val="150000"/>
                </a:lnSpc>
                <a:buClr>
                  <a:srgbClr val="FF00FF"/>
                </a:buClr>
              </a:pPr>
              <a:r>
                <a:rPr lang="en-US" altLang="el-GR" sz="2800" b="1" dirty="0">
                  <a:solidFill>
                    <a:srgbClr val="004A82"/>
                  </a:solidFill>
                  <a:latin typeface="Calibri" pitchFamily="34" charset="0"/>
                </a:rPr>
                <a:t>FII, FV</a:t>
              </a:r>
              <a:r>
                <a:rPr lang="el-GR" altLang="el-GR" sz="2800" b="1" dirty="0">
                  <a:solidFill>
                    <a:srgbClr val="004A82"/>
                  </a:solidFill>
                  <a:latin typeface="Calibri" pitchFamily="34" charset="0"/>
                </a:rPr>
                <a:t>,</a:t>
              </a:r>
              <a:r>
                <a:rPr lang="en-US" altLang="el-GR" sz="2800" b="1" dirty="0">
                  <a:solidFill>
                    <a:srgbClr val="004A82"/>
                  </a:solidFill>
                  <a:latin typeface="Calibri" pitchFamily="34" charset="0"/>
                </a:rPr>
                <a:t> FX, I</a:t>
              </a:r>
              <a:r>
                <a:rPr lang="el-GR" altLang="el-GR" sz="2800" b="1" dirty="0">
                  <a:solidFill>
                    <a:srgbClr val="004A82"/>
                  </a:solidFill>
                  <a:latin typeface="Calibri" pitchFamily="34" charset="0"/>
                </a:rPr>
                <a:t>  </a:t>
              </a:r>
              <a:r>
                <a:rPr lang="en-US" altLang="el-GR" sz="2800" b="1" dirty="0">
                  <a:solidFill>
                    <a:srgbClr val="004A82"/>
                  </a:solidFill>
                  <a:latin typeface="Calibri" pitchFamily="34" charset="0"/>
                </a:rPr>
                <a:t> </a:t>
              </a:r>
              <a:r>
                <a:rPr lang="en-US" altLang="el-GR" sz="2800" b="1" dirty="0" smtClean="0">
                  <a:solidFill>
                    <a:srgbClr val="004A82"/>
                  </a:solidFill>
                  <a:latin typeface="Calibri" pitchFamily="34" charset="0"/>
                </a:rPr>
                <a:t>FVII</a:t>
              </a:r>
              <a:endParaRPr lang="el-GR" altLang="el-GR" sz="2800" b="1" dirty="0" smtClean="0">
                <a:solidFill>
                  <a:srgbClr val="004A82"/>
                </a:solidFill>
                <a:latin typeface="Calibri" pitchFamily="34" charset="0"/>
              </a:endParaRPr>
            </a:p>
            <a:p>
              <a:pPr algn="ctr" eaLnBrk="1" hangingPunct="1">
                <a:lnSpc>
                  <a:spcPct val="150000"/>
                </a:lnSpc>
                <a:buClr>
                  <a:srgbClr val="FF00FF"/>
                </a:buClr>
              </a:pPr>
              <a:r>
                <a:rPr lang="el-GR" altLang="el-GR" sz="2800" b="1" dirty="0" smtClean="0">
                  <a:latin typeface="Calibri" pitchFamily="34" charset="0"/>
                </a:rPr>
                <a:t>συγγενής </a:t>
              </a:r>
              <a:r>
                <a:rPr lang="el-GR" altLang="el-GR" sz="2800" b="1" dirty="0">
                  <a:latin typeface="Calibri" pitchFamily="34" charset="0"/>
                </a:rPr>
                <a:t>έκπτωση παράγοντα </a:t>
              </a:r>
            </a:p>
          </p:txBody>
        </p:sp>
        <p:cxnSp>
          <p:nvCxnSpPr>
            <p:cNvPr id="4" name="3 - Ευθύγραμμο βέλος σύνδεσης"/>
            <p:cNvCxnSpPr/>
            <p:nvPr/>
          </p:nvCxnSpPr>
          <p:spPr>
            <a:xfrm>
              <a:off x="1763688" y="3094952"/>
              <a:ext cx="0" cy="57626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Παράταση </a:t>
            </a:r>
            <a:r>
              <a:rPr lang="en-US" dirty="0" smtClean="0"/>
              <a:t>PT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15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  η </a:t>
            </a:r>
            <a:r>
              <a:rPr lang="el-GR" altLang="el-GR" dirty="0" err="1" smtClean="0"/>
              <a:t>θρομβοπλαστίνη</a:t>
            </a:r>
            <a:r>
              <a:rPr lang="en-US" altLang="el-GR" dirty="0" smtClean="0"/>
              <a:t>;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Αποτελεί </a:t>
            </a:r>
            <a:r>
              <a:rPr lang="el-GR" sz="2400" dirty="0" err="1"/>
              <a:t>ιστικό</a:t>
            </a:r>
            <a:r>
              <a:rPr lang="el-GR" sz="2400" dirty="0"/>
              <a:t> εκχύλισμα εγκεφάλου κουνελιού, πνεύμονα ή πλακούντα και περιέχει </a:t>
            </a:r>
            <a:r>
              <a:rPr lang="el-GR" sz="2400" dirty="0" err="1"/>
              <a:t>ιστικό</a:t>
            </a:r>
            <a:r>
              <a:rPr lang="el-GR" sz="2400" dirty="0"/>
              <a:t> παράγοντα (TF) και </a:t>
            </a:r>
            <a:r>
              <a:rPr lang="el-GR" sz="2400" dirty="0" err="1"/>
              <a:t>φωσφολιπίδια</a:t>
            </a:r>
            <a:r>
              <a:rPr lang="el-GR" sz="2400" dirty="0"/>
              <a:t> (PF3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/>
              <a:t>Επιλέγουμε ευαίσθητη </a:t>
            </a:r>
            <a:r>
              <a:rPr lang="el-GR" sz="2400" dirty="0" err="1"/>
              <a:t>θρομβοπλαστίνη</a:t>
            </a:r>
            <a:r>
              <a:rPr lang="el-GR" sz="2400" dirty="0"/>
              <a:t> με ISI κοντά στο 1. Όσο πιο ευαίσθητη είναι μια </a:t>
            </a:r>
            <a:r>
              <a:rPr lang="el-GR" sz="2400" dirty="0" err="1"/>
              <a:t>θρομβοπλαστίνη</a:t>
            </a:r>
            <a:r>
              <a:rPr lang="el-GR" sz="2400" dirty="0"/>
              <a:t> τόσο μεγαλύτερη η ευαισθησία και η αξιοπιστία των αποτελεσμάτων του </a:t>
            </a:r>
            <a:r>
              <a:rPr lang="el-GR" sz="2400" dirty="0" smtClean="0"/>
              <a:t>PT.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868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 Χρόνος προθρομβίνης ή </a:t>
            </a:r>
            <a:r>
              <a:rPr lang="en-US" b="1" dirty="0" smtClean="0"/>
              <a:t>Quick </a:t>
            </a:r>
            <a:r>
              <a:rPr lang="el-GR" b="1" dirty="0" smtClean="0"/>
              <a:t>ή</a:t>
            </a:r>
            <a:r>
              <a:rPr lang="el-GR" dirty="0" smtClean="0"/>
              <a:t> </a:t>
            </a:r>
            <a:r>
              <a:rPr lang="en-US" dirty="0" smtClean="0"/>
              <a:t>PT</a:t>
            </a:r>
            <a:endParaRPr lang="el-GR" dirty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sz="2400" dirty="0" smtClean="0"/>
              <a:t>Είναι ο χρόνος που περνά από τη στιγμή που στον δοκιμαστικό σωλήνα, που περιέχει το υπό εξέταση πλάσμα, προσθέσουμε έτοιμη </a:t>
            </a:r>
            <a:r>
              <a:rPr lang="el-GR" altLang="el-GR" sz="2400" dirty="0" err="1" smtClean="0"/>
              <a:t>θρομβοπλαστίνη</a:t>
            </a:r>
            <a:r>
              <a:rPr lang="el-GR" altLang="el-GR" sz="2400" dirty="0" smtClean="0"/>
              <a:t> του εμπορίου και ασβέστιο,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έως την εμφάνιση του δικτύου του ινώδους.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2400" dirty="0" smtClean="0"/>
              <a:t/>
            </a:r>
            <a:br>
              <a:rPr lang="el-GR" altLang="el-GR" sz="2400" dirty="0" smtClean="0"/>
            </a:br>
            <a:r>
              <a:rPr lang="el-GR" altLang="el-GR" sz="2400" b="1" dirty="0" smtClean="0"/>
              <a:t>Φ.Τ.: </a:t>
            </a:r>
            <a:r>
              <a:rPr lang="el-GR" altLang="el-GR" sz="2400" dirty="0" smtClean="0"/>
              <a:t>11΄΄ - 13.5΄΄</a:t>
            </a:r>
            <a:r>
              <a:rPr lang="en-US" altLang="el-GR" sz="2400" b="1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l-GR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Πηκτική </a:t>
            </a:r>
            <a:r>
              <a:rPr lang="el-GR" dirty="0"/>
              <a:t>ανάλυση κατά </a:t>
            </a:r>
            <a:r>
              <a:rPr lang="el-GR" dirty="0" err="1"/>
              <a:t>Quick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Προετοιμασία ασθενούς και </a:t>
            </a:r>
            <a:r>
              <a:rPr lang="el-GR" dirty="0" smtClean="0"/>
              <a:t>δείγματος.</a:t>
            </a:r>
            <a:endParaRPr lang="el-GR" dirty="0"/>
          </a:p>
          <a:p>
            <a:pPr lvl="1"/>
            <a:r>
              <a:rPr lang="el-GR" dirty="0"/>
              <a:t>Πλάσμα (κιτρικό). Αποφυγή </a:t>
            </a:r>
            <a:r>
              <a:rPr lang="el-GR" dirty="0" err="1"/>
              <a:t>αιμόλυσης</a:t>
            </a:r>
            <a:r>
              <a:rPr lang="el-GR" dirty="0"/>
              <a:t>.</a:t>
            </a:r>
          </a:p>
          <a:p>
            <a:pPr lvl="1"/>
            <a:r>
              <a:rPr lang="el-GR" dirty="0" err="1"/>
              <a:t>Φυγοκέντρηση</a:t>
            </a:r>
            <a:r>
              <a:rPr lang="el-GR" dirty="0"/>
              <a:t> στις 3500 στροφές  για 15 </a:t>
            </a:r>
            <a:r>
              <a:rPr lang="el-GR" dirty="0" err="1"/>
              <a:t>min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b="1" dirty="0"/>
              <a:t>Φυσιολογικές </a:t>
            </a:r>
            <a:r>
              <a:rPr lang="el-GR" b="1" dirty="0" smtClean="0"/>
              <a:t>Τιμές: </a:t>
            </a:r>
            <a:r>
              <a:rPr lang="el-GR" dirty="0"/>
              <a:t>Η τιμή εκτιμάται από το INR (</a:t>
            </a:r>
            <a:r>
              <a:rPr lang="el-GR" dirty="0" err="1"/>
              <a:t>International</a:t>
            </a:r>
            <a:r>
              <a:rPr lang="el-GR" dirty="0"/>
              <a:t> </a:t>
            </a:r>
            <a:r>
              <a:rPr lang="el-GR" dirty="0" err="1"/>
              <a:t>Normalized</a:t>
            </a:r>
            <a:r>
              <a:rPr lang="el-GR" dirty="0"/>
              <a:t> </a:t>
            </a:r>
            <a:r>
              <a:rPr lang="el-GR" dirty="0" err="1"/>
              <a:t>Ratio</a:t>
            </a:r>
            <a:r>
              <a:rPr lang="el-GR" dirty="0"/>
              <a:t>). Φ.T.  1-1.2  </a:t>
            </a:r>
            <a:r>
              <a:rPr lang="el-GR" dirty="0" smtClean="0"/>
              <a:t>INR.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Ίση με το χρόνο μάρτυρα (11- 13.5 </a:t>
            </a:r>
            <a:r>
              <a:rPr lang="el-GR" dirty="0" err="1"/>
              <a:t>sec</a:t>
            </a:r>
            <a:r>
              <a:rPr lang="el-GR" dirty="0"/>
              <a:t>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95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Πλάσμα</a:t>
            </a:r>
            <a:r>
              <a:rPr lang="el-GR" sz="2400" dirty="0" smtClean="0"/>
              <a:t> </a:t>
            </a:r>
            <a:r>
              <a:rPr lang="el-GR" sz="2400" dirty="0"/>
              <a:t>ασθενούς </a:t>
            </a:r>
            <a:r>
              <a:rPr lang="el-GR" sz="2400" b="1" dirty="0" smtClean="0"/>
              <a:t>0,1m</a:t>
            </a:r>
            <a:r>
              <a:rPr lang="en-US" sz="2400" b="1" dirty="0" smtClean="0"/>
              <a:t>l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επώαση 1’ μέγιστο 5’ στους </a:t>
            </a:r>
            <a:r>
              <a:rPr lang="el-GR" sz="2400" dirty="0" smtClean="0"/>
              <a:t>37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C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l-GR" sz="2400" dirty="0" smtClean="0"/>
              <a:t>προσθέτουμε προθερμασμένη </a:t>
            </a:r>
            <a:r>
              <a:rPr lang="el-GR" sz="2400" b="1" dirty="0" err="1"/>
              <a:t>θρομβοπλαστίνη</a:t>
            </a:r>
            <a:r>
              <a:rPr lang="el-GR" sz="2400" b="1" dirty="0"/>
              <a:t> </a:t>
            </a:r>
            <a:r>
              <a:rPr lang="el-GR" sz="2400" b="1" dirty="0" smtClean="0"/>
              <a:t>0,2 m</a:t>
            </a:r>
            <a:r>
              <a:rPr lang="en-US" sz="2400" b="1" dirty="0" smtClean="0"/>
              <a:t>l</a:t>
            </a:r>
            <a:endParaRPr lang="el-GR" sz="2400" b="1" dirty="0" smtClean="0"/>
          </a:p>
          <a:p>
            <a:pPr marL="0" indent="0" algn="ctr">
              <a:buNone/>
            </a:pP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dirty="0">
                <a:solidFill>
                  <a:srgbClr val="004A82"/>
                </a:solidFill>
              </a:rPr>
              <a:t>Ξ</a:t>
            </a:r>
            <a:r>
              <a:rPr lang="el-GR" sz="2400" b="1" dirty="0" smtClean="0">
                <a:solidFill>
                  <a:srgbClr val="004A82"/>
                </a:solidFill>
              </a:rPr>
              <a:t>εκινήστε </a:t>
            </a:r>
            <a:r>
              <a:rPr lang="el-GR" sz="2400" b="1" dirty="0">
                <a:solidFill>
                  <a:srgbClr val="004A82"/>
                </a:solidFill>
              </a:rPr>
              <a:t>το χρονόμετρο ταυτόχρονα με την προσθήκη αντιδραστηρίου !!!</a:t>
            </a:r>
            <a:br>
              <a:rPr lang="el-GR" sz="2400" b="1" dirty="0">
                <a:solidFill>
                  <a:srgbClr val="004A82"/>
                </a:solidFill>
              </a:rPr>
            </a:br>
            <a:r>
              <a:rPr lang="el-GR" sz="2400" b="1" dirty="0">
                <a:solidFill>
                  <a:srgbClr val="004A82"/>
                </a:solidFill>
              </a:rPr>
              <a:t>Σταματήστε το χρονόμετρο μόλις σχηματιστεί ο θρόμβος</a:t>
            </a:r>
            <a:r>
              <a:rPr lang="el-GR" sz="2400" b="1" dirty="0" smtClean="0">
                <a:solidFill>
                  <a:srgbClr val="004A82"/>
                </a:solidFill>
              </a:rPr>
              <a:t>!!!!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l-GR" sz="3000" b="0" dirty="0" smtClean="0"/>
              <a:t>2/4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15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40</TotalTime>
  <Words>1149</Words>
  <Application>Microsoft Office PowerPoint</Application>
  <PresentationFormat>Προβολή στην οθόνη (4:3)</PresentationFormat>
  <Paragraphs>166</Paragraphs>
  <Slides>21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OC_template</vt:lpstr>
      <vt:lpstr>OC_template_updated</vt:lpstr>
      <vt:lpstr>Αιματολογία ΙΙΙ (Ε)</vt:lpstr>
      <vt:lpstr>Αιμόσταση</vt:lpstr>
      <vt:lpstr>Μηχανισμός πήξης </vt:lpstr>
      <vt:lpstr>Εξωγενής και ενδογενής οδοί</vt:lpstr>
      <vt:lpstr>Παράταση PT</vt:lpstr>
      <vt:lpstr>Τι είναι  η θρομβοπλαστίνη;</vt:lpstr>
      <vt:lpstr> Χρόνος προθρομβίνης ή Quick ή PT</vt:lpstr>
      <vt:lpstr>Μέθοδος 1/4</vt:lpstr>
      <vt:lpstr>Μέθοδος 2/4</vt:lpstr>
      <vt:lpstr>Υπολογισμός αποτελέσματος </vt:lpstr>
      <vt:lpstr>Παράταση  ΑΡΤΤ με φυσιολογικό ΡΤ</vt:lpstr>
      <vt:lpstr>Χρόνος πήξης μερικής (ατελούς) θρομβοπλαστίνης ( PTT) ή χρόνος πήξης κεφαλίνης</vt:lpstr>
      <vt:lpstr>Μέθοδος 3/4</vt:lpstr>
      <vt:lpstr>Μέθοδος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- Ε</dc:title>
  <dc:creator>opencourses@teiath.gr</dc:creator>
  <cp:lastModifiedBy>fkaram2</cp:lastModifiedBy>
  <cp:revision>11</cp:revision>
  <dcterms:created xsi:type="dcterms:W3CDTF">2015-01-22T13:39:34Z</dcterms:created>
  <dcterms:modified xsi:type="dcterms:W3CDTF">2015-03-02T08:21:20Z</dcterms:modified>
</cp:coreProperties>
</file>