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57" r:id="rId22"/>
    <p:sldId id="262" r:id="rId23"/>
    <p:sldId id="264" r:id="rId24"/>
    <p:sldId id="265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3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183A6-E027-49B9-BCBD-553B61CFB9B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5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20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7D838-8055-4017-806A-674624D5ADF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CD29F3-4AE0-4982-B557-105D79B64B6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2E8740-6344-4348-AD2F-40D55EB3B38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3124EC-FB0A-4C97-BA5A-353AEE53A21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EE223F-5B65-4424-A130-EDC1CBE9F88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D7D99D-ACE2-490C-B1F7-221FCFDAE26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E83E5-6AEE-4C40-B1C7-90635B8DE6E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4E31B-6BAE-4E67-8183-DDD485DC6A8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4E31B-6BAE-4E67-8183-DDD485DC6A8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5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4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5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5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12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56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8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2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Guidod" TargetMode="External"/><Relationship Id="rId4" Type="http://schemas.openxmlformats.org/officeDocument/2006/relationships/hyperlink" Target="http://commons.wikimedia.org/wiki/File:Flexography-Platecloseup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hyperlink" Target="http://commons.wikimedia.org/wiki/File:CatalysisScheme.png" TargetMode="External"/><Relationship Id="rId7" Type="http://schemas.openxmlformats.org/officeDocument/2006/relationships/hyperlink" Target="http://commons.wikimedia.org/w/index.php?title=User:Sss333&amp;action=edit&amp;redlink=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Styrene_Prins_reaction.pn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commons.wikimedia.org/wiki/User:Smokefoo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Squish" TargetMode="External"/><Relationship Id="rId4" Type="http://schemas.openxmlformats.org/officeDocument/2006/relationships/hyperlink" Target="http://commons.wikimedia.org/wiki/File:Electrolysis_of_Water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LHcheM" TargetMode="External"/><Relationship Id="rId4" Type="http://schemas.openxmlformats.org/officeDocument/2006/relationships/hyperlink" Target="http://commons.wikimedia.org/wiki/File:Strecker's_amino_acid_synthesis_mechanism_part_1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Wdcf&amp;action=edit&amp;redlink=1" TargetMode="External"/><Relationship Id="rId4" Type="http://schemas.openxmlformats.org/officeDocument/2006/relationships/hyperlink" Target="http://commons.wikimedia.org/wiki/File:NaF.gi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48669188@N04/5765623679/" TargetMode="External"/><Relationship Id="rId13" Type="http://schemas.openxmlformats.org/officeDocument/2006/relationships/hyperlink" Target="http://commons.wikimedia.org/wiki/User:Denisgomes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12" Type="http://schemas.openxmlformats.org/officeDocument/2006/relationships/hyperlink" Target="http://commons.wikimedia.org/wiki/File:Cis1.jpg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flickr.com/photos/lwr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commons.wikimedia.org/wiki/User:Mr_H." TargetMode="External"/><Relationship Id="rId15" Type="http://schemas.openxmlformats.org/officeDocument/2006/relationships/hyperlink" Target="http://www.flickr.com/photos/lwr/4052059077/" TargetMode="External"/><Relationship Id="rId10" Type="http://schemas.openxmlformats.org/officeDocument/2006/relationships/hyperlink" Target="http://creativecommons.org/licenses/by-nc-sa/2.0/" TargetMode="External"/><Relationship Id="rId4" Type="http://schemas.openxmlformats.org/officeDocument/2006/relationships/hyperlink" Target="http://commons.wikimedia.org/wiki/File:Dye_sublimation_printing_insecurity.jpg" TargetMode="External"/><Relationship Id="rId9" Type="http://schemas.openxmlformats.org/officeDocument/2006/relationships/hyperlink" Target="http://www.flickr.com/photos/48669188@N04/" TargetMode="External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emsl/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www.flickr.com/photos/emsl/425224697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commons.wikimedia.org/wiki/User:Wizardman" TargetMode="External"/><Relationship Id="rId4" Type="http://schemas.openxmlformats.org/officeDocument/2006/relationships/hyperlink" Target="http://commons.wikimedia.org/wiki/File:Molecular-collisions.jpg" TargetMode="External"/><Relationship Id="rId9" Type="http://schemas.openxmlformats.org/officeDocument/2006/relationships/hyperlink" Target="http://creativecommons.org/licenses/by-nc-sa/2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Rxn_coordinate_diagram_5.PN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OgreBot" TargetMode="External"/><Relationship Id="rId4" Type="http://schemas.openxmlformats.org/officeDocument/2006/relationships/hyperlink" Target="http://commons.wikimedia.org/wiki/File:ThermiteReaction.jpg" TargetMode="External"/><Relationship Id="rId9" Type="http://schemas.openxmlformats.org/officeDocument/2006/relationships/hyperlink" Target="http://commons.wikimedia.org/w/index.php?title=User:Chem540grp1f08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Squish" TargetMode="External"/><Relationship Id="rId4" Type="http://schemas.openxmlformats.org/officeDocument/2006/relationships/hyperlink" Target="http://commons.wikimedia.org/wiki/File:Combustion_reaction_of_methane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6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altLang="el-GR" sz="2600" dirty="0"/>
              <a:t>Χημικά </a:t>
            </a:r>
            <a:r>
              <a:rPr lang="el-GR" altLang="el-GR" sz="2600" dirty="0" smtClean="0"/>
              <a:t>φαινόμενα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Φωτοπολυμερή</a:t>
            </a:r>
            <a:endParaRPr lang="el-GR" altLang="el-GR" dirty="0" smtClean="0"/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58175" cy="7191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sz="2400" smtClean="0"/>
              <a:t>Εύκαμπτα κλισέ φλεξογραφίας από φωτοπολυμερικό υλικό.</a:t>
            </a:r>
          </a:p>
        </p:txBody>
      </p:sp>
      <p:pic>
        <p:nvPicPr>
          <p:cNvPr id="11269" name="Picture 2" descr="πλάκα φλεξογραφί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844675"/>
            <a:ext cx="5280025" cy="396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240088" y="5956300"/>
            <a:ext cx="2663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Flexography-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Platecloseup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Guidod"/>
              </a:rPr>
              <a:t>Guidod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1E76E-020C-4A4A-82FE-6C0056D33FC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Καταλύτες </a:t>
            </a:r>
            <a:r>
              <a:rPr lang="el-GR" altLang="el-GR" sz="3200" b="0" dirty="0" smtClean="0"/>
              <a:t>(2 </a:t>
            </a:r>
            <a:r>
              <a:rPr lang="el-GR" altLang="el-GR" sz="3200" b="0" dirty="0"/>
              <a:t>από 2) </a:t>
            </a:r>
            <a:endParaRPr lang="el-GR" dirty="0"/>
          </a:p>
        </p:txBody>
      </p:sp>
      <p:pic>
        <p:nvPicPr>
          <p:cNvPr id="5" name="Picture 2" descr="διάγραμμ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527762" cy="32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32040" y="36450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  <a:hlinkClick r:id="rId3"/>
              </a:rPr>
              <a:t>CatalysisScheme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  <a:hlinkClick r:id="rId4" tooltip="User:Smokefoot"/>
              </a:rPr>
              <a:t>Smokefoot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4098" name="Picture 2" descr="χημική αντίδραση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7" y="4603357"/>
            <a:ext cx="5622974" cy="18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4309746" y="6422549"/>
            <a:ext cx="351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Styrene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Prins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reaction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 tooltip="User:Sss333 (page does not exist)"/>
              </a:rPr>
              <a:t>Sss333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err="1" smtClean="0"/>
              <a:t>Μονόδρομη</a:t>
            </a:r>
            <a:r>
              <a:rPr lang="el-GR" altLang="el-GR" dirty="0" smtClean="0"/>
              <a:t> αντίδραση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808089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Μια χημική αντίδραση ονομάζεται </a:t>
            </a:r>
            <a:r>
              <a:rPr lang="el-GR" altLang="el-GR" sz="2400" b="1" dirty="0" smtClean="0"/>
              <a:t>πλήρης (ή </a:t>
            </a:r>
            <a:r>
              <a:rPr lang="el-GR" altLang="el-GR" sz="2400" b="1" dirty="0" err="1" smtClean="0"/>
              <a:t>μονόδρομη</a:t>
            </a:r>
            <a:r>
              <a:rPr lang="el-GR" altLang="el-GR" sz="2400" b="1" dirty="0" smtClean="0"/>
              <a:t>)</a:t>
            </a:r>
            <a:r>
              <a:rPr lang="el-GR" altLang="el-GR" sz="2400" dirty="0" smtClean="0"/>
              <a:t> όταν εξελίσσεται μόνο προς τη μια κατεύθυνση και τα αντιδρώντα μετατρέπονται πλήρως σε προϊόντα.</a:t>
            </a:r>
          </a:p>
        </p:txBody>
      </p:sp>
      <p:grpSp>
        <p:nvGrpSpPr>
          <p:cNvPr id="2" name="Ομάδα 1" descr="μονοδρομη χημικη αντίδραση"/>
          <p:cNvGrpSpPr/>
          <p:nvPr/>
        </p:nvGrpSpPr>
        <p:grpSpPr>
          <a:xfrm>
            <a:off x="1566506" y="2663902"/>
            <a:ext cx="6010989" cy="3717426"/>
            <a:chOff x="1566506" y="2663902"/>
            <a:chExt cx="6010989" cy="3717426"/>
          </a:xfrm>
        </p:grpSpPr>
        <p:pic>
          <p:nvPicPr>
            <p:cNvPr id="4098" name="Picture 2" descr="μονοδρομη χημικη αντίδραση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506" y="2663902"/>
              <a:ext cx="6010989" cy="35014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Έλλειψη 7"/>
            <p:cNvSpPr/>
            <p:nvPr/>
          </p:nvSpPr>
          <p:spPr>
            <a:xfrm>
              <a:off x="2981902" y="5157192"/>
              <a:ext cx="1440160" cy="12241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051720" y="6474376"/>
            <a:ext cx="5112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Electrolysis of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Water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JSquish"/>
              </a:rPr>
              <a:t>JSquish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E2BE3-22CC-4667-B251-E4E79495DCD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Αμφίδρομη αντίδραση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80808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l-GR" altLang="el-GR" sz="2400" dirty="0" smtClean="0"/>
              <a:t>Όταν μια χημική αντίδραση εξελίσσεται και προς τις δυο κατευθύνσεις, ονομάζεται </a:t>
            </a:r>
            <a:r>
              <a:rPr lang="el-GR" altLang="el-GR" sz="2400" b="1" dirty="0" smtClean="0"/>
              <a:t>αμφίδρομη,</a:t>
            </a:r>
            <a:r>
              <a:rPr lang="el-GR" altLang="el-GR" sz="2400" dirty="0" smtClean="0"/>
              <a:t> και τότε μόνο ένα μέρος των αντιδρώντων μετατρέπεται σε προϊόντα.</a:t>
            </a:r>
          </a:p>
        </p:txBody>
      </p:sp>
      <p:grpSp>
        <p:nvGrpSpPr>
          <p:cNvPr id="2" name="Ομάδα 1" descr="αμφίδρομη χημική αντίδραση"/>
          <p:cNvGrpSpPr/>
          <p:nvPr/>
        </p:nvGrpSpPr>
        <p:grpSpPr>
          <a:xfrm>
            <a:off x="431521" y="2479087"/>
            <a:ext cx="8351950" cy="3988057"/>
            <a:chOff x="431521" y="2479087"/>
            <a:chExt cx="8351950" cy="3988057"/>
          </a:xfrm>
        </p:grpSpPr>
        <p:pic>
          <p:nvPicPr>
            <p:cNvPr id="2050" name="Picture 2" descr="αμφίδρομη χημική αντίδραση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21" y="2479087"/>
              <a:ext cx="8351950" cy="39880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Έλλειψη 4"/>
            <p:cNvSpPr/>
            <p:nvPr/>
          </p:nvSpPr>
          <p:spPr>
            <a:xfrm>
              <a:off x="7236296" y="3991255"/>
              <a:ext cx="1166156" cy="12241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1907704" y="2479087"/>
              <a:ext cx="1440160" cy="12241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67136" y="6467581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4"/>
              </a:rPr>
              <a:t>Strecker's amino acid synthesis mechanism part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4"/>
              </a:rPr>
              <a:t>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+mn-lt"/>
                <a:cs typeface="Arial" charset="0"/>
                <a:hlinkClick r:id="rId5" tooltip="User:LHcheM"/>
              </a:rPr>
              <a:t>LHcheM</a:t>
            </a:r>
            <a:r>
              <a:rPr lang="el-G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6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6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649871" y="6492875"/>
            <a:ext cx="2133600" cy="365125"/>
          </a:xfrm>
        </p:spPr>
        <p:txBody>
          <a:bodyPr/>
          <a:lstStyle/>
          <a:p>
            <a:pPr>
              <a:defRPr/>
            </a:pPr>
            <a:fld id="{183E2BE3-22CC-4667-B251-E4E79495DCD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Απόδοση αντίδρασης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4000"/>
              </a:lnSpc>
              <a:buFont typeface="Arial" charset="0"/>
              <a:buNone/>
            </a:pPr>
            <a:r>
              <a:rPr lang="el-GR" altLang="el-GR" sz="2400" b="1" dirty="0" smtClean="0"/>
              <a:t>Απόδοση </a:t>
            </a:r>
            <a:r>
              <a:rPr lang="el-GR" altLang="el-GR" sz="2400" dirty="0" smtClean="0"/>
              <a:t>μιας αντίδρασης ονομάζεται το πηλίκο της ποσότητας του προϊόντος που παράχθηκε πρακτικά προς την ποσότητα του προϊόντος που θα παραγόταν θεωρητικά, εάν η αντίδραση ήταν πλήρης. Η απόδοση μιας αντίδρασης επηρεάζεται από την συγκέντρωση των αντιδρώντων, τη θερμοκρασία και την πίεση (για τα αέρια).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75269" y="4437112"/>
                <a:ext cx="7412222" cy="1049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smtClean="0">
                        <a:solidFill>
                          <a:prstClr val="black"/>
                        </a:solidFill>
                        <a:latin typeface="Cambria Math"/>
                      </a:rPr>
                      <m:t>α</m:t>
                    </m:r>
                    <m:r>
                      <a:rPr lang="el-GR" sz="4000" smtClean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πρακτικη</m:t>
                        </m:r>
                        <m: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ποσοτητα</m:t>
                        </m:r>
                        <m: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προϊοντος</m:t>
                        </m:r>
                        <m: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θεωρητικη</m:t>
                        </m:r>
                        <m: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ποσοτητα</m:t>
                        </m:r>
                        <m: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4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προϊοντος</m:t>
                        </m:r>
                      </m:den>
                    </m:f>
                  </m:oMath>
                </a14:m>
                <a:r>
                  <a:rPr lang="el-GR" sz="4000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%</a:t>
                </a:r>
                <a:endParaRPr lang="el-GR" sz="4000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69" y="4437112"/>
                <a:ext cx="7412222" cy="104983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891" b="-52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2BE45-5BF3-4216-9C90-7AA6793189C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Ταξινόμηση χημικών αντιδράσεων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Οι χημικές αντιδράσεις μπορούν να ταξινομηθούν σε δυο μεγάλες κατηγορίες: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altLang="el-GR" sz="2400" dirty="0" smtClean="0"/>
              <a:t>Τις αντιδράσεις </a:t>
            </a:r>
            <a:r>
              <a:rPr lang="el-GR" altLang="el-GR" sz="2400" b="1" dirty="0" smtClean="0"/>
              <a:t>οξειδοαναγωγής</a:t>
            </a:r>
            <a:r>
              <a:rPr lang="el-GR" altLang="el-GR" sz="2400" dirty="0" smtClean="0"/>
              <a:t> και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altLang="el-GR" sz="2400" dirty="0" smtClean="0"/>
              <a:t>Τις </a:t>
            </a:r>
            <a:r>
              <a:rPr lang="el-GR" altLang="el-GR" sz="2400" b="1" dirty="0" err="1" smtClean="0"/>
              <a:t>μεταθετικές</a:t>
            </a:r>
            <a:r>
              <a:rPr lang="el-GR" altLang="el-GR" sz="2400" dirty="0" smtClean="0"/>
              <a:t> αντιδράσεις.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25F15-DA97-4DE1-9B8C-BE7A89701D2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Αντιδράσεις οξειδοαναγωγής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lnSpc>
                    <a:spcPct val="114000"/>
                  </a:lnSpc>
                  <a:spcBef>
                    <a:spcPts val="1200"/>
                  </a:spcBef>
                  <a:buFont typeface="Arial" charset="0"/>
                  <a:buNone/>
                  <a:defRPr/>
                </a:pPr>
                <a:r>
                  <a:rPr lang="el-GR" sz="2400" dirty="0" smtClean="0"/>
                  <a:t>Στις </a:t>
                </a:r>
                <a:r>
                  <a:rPr lang="el-GR" sz="2400" b="1" dirty="0"/>
                  <a:t>αντιδράσεις οξειδοαναγωγής</a:t>
                </a:r>
                <a:r>
                  <a:rPr lang="el-GR" sz="2400" dirty="0"/>
                  <a:t> μεταβάλλεται ο αριθμός οξείδωσης ορισμένων στοιχείων που μετέχουν σε αυτές. Τέτοιες αντιδράσεις είναι </a:t>
                </a:r>
                <a:r>
                  <a:rPr lang="el-GR" sz="2400" dirty="0" smtClean="0"/>
                  <a:t>οι:</a:t>
                </a:r>
                <a:endParaRPr lang="el-GR" sz="2400" dirty="0"/>
              </a:p>
              <a:p>
                <a:pPr eaLnBrk="1" hangingPunct="1">
                  <a:lnSpc>
                    <a:spcPct val="114000"/>
                  </a:lnSpc>
                  <a:spcBef>
                    <a:spcPts val="1200"/>
                  </a:spcBef>
                  <a:defRPr/>
                </a:pPr>
                <a:r>
                  <a:rPr lang="el-GR" sz="2400" dirty="0" smtClean="0"/>
                  <a:t>Αντιδράσεις </a:t>
                </a:r>
                <a:r>
                  <a:rPr lang="el-GR" sz="2400" dirty="0"/>
                  <a:t>σύνθεσης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l-GR" sz="24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l-GR" sz="2400" b="1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𝑶</m:t>
                    </m:r>
                  </m:oMath>
                </a14:m>
                <a:r>
                  <a:rPr lang="el-GR" sz="2400" dirty="0" smtClean="0"/>
                  <a:t>), </a:t>
                </a:r>
                <a:endParaRPr lang="el-GR" sz="2400" dirty="0"/>
              </a:p>
              <a:p>
                <a:pPr eaLnBrk="1" hangingPunct="1">
                  <a:lnSpc>
                    <a:spcPct val="114000"/>
                  </a:lnSpc>
                  <a:spcBef>
                    <a:spcPts val="1200"/>
                  </a:spcBef>
                  <a:defRPr/>
                </a:pPr>
                <a:r>
                  <a:rPr lang="el-GR" sz="2400" dirty="0" smtClean="0"/>
                  <a:t>Αντιδράσεις </a:t>
                </a:r>
                <a:r>
                  <a:rPr lang="el-GR" sz="2400" dirty="0"/>
                  <a:t>αποσύνθεσης ή διάσπασης </a:t>
                </a:r>
                <a:r>
                  <a:rPr lang="el-GR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𝑯𝑰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), </a:t>
                </a:r>
              </a:p>
              <a:p>
                <a:pPr eaLnBrk="1" hangingPunct="1">
                  <a:lnSpc>
                    <a:spcPct val="114000"/>
                  </a:lnSpc>
                  <a:spcBef>
                    <a:spcPts val="1200"/>
                  </a:spcBef>
                  <a:defRPr/>
                </a:pPr>
                <a:r>
                  <a:rPr lang="el-GR" sz="2400" dirty="0" smtClean="0"/>
                  <a:t>Αντιδράσεις </a:t>
                </a:r>
                <a:r>
                  <a:rPr lang="el-GR" sz="2400" dirty="0"/>
                  <a:t>απλής </a:t>
                </a:r>
                <a:r>
                  <a:rPr lang="el-GR" sz="2400" dirty="0" smtClean="0"/>
                  <a:t>αντικατάστασης</a:t>
                </a:r>
                <a:endParaRPr lang="en-US" sz="2400" dirty="0" smtClean="0"/>
              </a:p>
              <a:p>
                <a:pPr marL="355600" indent="0" eaLnBrk="1" hangingPunct="1">
                  <a:lnSpc>
                    <a:spcPct val="114000"/>
                  </a:lnSpc>
                  <a:spcBef>
                    <a:spcPts val="600"/>
                  </a:spcBef>
                  <a:buNone/>
                  <a:defRPr/>
                </a:pPr>
                <a:r>
                  <a:rPr lang="el-GR" sz="2400" dirty="0" smtClean="0"/>
                  <a:t>(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𝑭𝒆</m:t>
                    </m:r>
                    <m:r>
                      <a:rPr lang="en-US" sz="2400" b="1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𝑪𝒖𝑺𝑶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𝑭𝒆𝑺𝑶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𝑪𝒖</m:t>
                    </m:r>
                  </m:oMath>
                </a14:m>
                <a:r>
                  <a:rPr lang="el-GR" sz="2400" dirty="0" smtClean="0"/>
                  <a:t>) </a:t>
                </a:r>
                <a:r>
                  <a:rPr lang="el-GR" sz="2400" dirty="0"/>
                  <a:t>και</a:t>
                </a:r>
              </a:p>
              <a:p>
                <a:pPr eaLnBrk="1" hangingPunct="1">
                  <a:lnSpc>
                    <a:spcPct val="114000"/>
                  </a:lnSpc>
                  <a:spcBef>
                    <a:spcPts val="1200"/>
                  </a:spcBef>
                  <a:defRPr/>
                </a:pPr>
                <a:r>
                  <a:rPr lang="el-GR" sz="2400" dirty="0" smtClean="0"/>
                  <a:t>Αντιδράσεις </a:t>
                </a:r>
                <a:r>
                  <a:rPr lang="el-GR" sz="2400" dirty="0"/>
                  <a:t>σύνθετης μορφής.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484" r="-1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E6044-9B3A-4FFB-8E70-1CB40E16DAF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Μεταθετικές αντιδράσεις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0F942-5644-4CE7-B69D-48CA54282DA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 smtClean="0"/>
                  <a:t>Στις </a:t>
                </a:r>
                <a:r>
                  <a:rPr lang="el-GR" sz="2400" b="1" dirty="0" err="1"/>
                  <a:t>μεταθετικές</a:t>
                </a:r>
                <a:r>
                  <a:rPr lang="el-GR" sz="2400" b="1" dirty="0"/>
                  <a:t> αντιδράσεις</a:t>
                </a:r>
                <a:r>
                  <a:rPr lang="el-GR" sz="2400" dirty="0"/>
                  <a:t> δεν μεταβάλλεται ο αριθμός οξείδωσης των στοιχείων που μετέχουν σε αυτές. Είναι </a:t>
                </a:r>
                <a:r>
                  <a:rPr lang="el-GR" sz="2400" dirty="0" smtClean="0"/>
                  <a:t>οι:</a:t>
                </a:r>
                <a:endParaRPr lang="en-US" sz="2400" dirty="0" smtClean="0"/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 smtClean="0"/>
                  <a:t>αντιδράσεις </a:t>
                </a:r>
                <a:r>
                  <a:rPr lang="el-GR" sz="2400" dirty="0"/>
                  <a:t>διπλής αντικατάστασης </a:t>
                </a:r>
                <a:endParaRPr lang="en-US" sz="2400" dirty="0" smtClean="0"/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 smtClean="0"/>
                  <a:t>(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𝑭𝒆𝑺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𝑯𝑪𝒍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𝑭𝒆𝑪𝒍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el-GR" sz="2400" dirty="0" smtClean="0"/>
                  <a:t>) </a:t>
                </a:r>
                <a:endParaRPr lang="en-US" sz="2400" dirty="0" smtClean="0"/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 smtClean="0"/>
                  <a:t>και αντιδράσεις </a:t>
                </a:r>
                <a:r>
                  <a:rPr lang="el-GR" sz="2400" dirty="0"/>
                  <a:t>εξουδετέρωσης, όπου ένα οξύ με μια βάση αντιδρούν και παράγονται ένα άλας και </a:t>
                </a:r>
                <a:r>
                  <a:rPr lang="el-GR" sz="2400" dirty="0" smtClean="0"/>
                  <a:t>νερό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𝑵𝒂𝑶𝑯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𝑯𝑪𝒍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𝑵𝒂𝑪𝒍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𝑶</m:t>
                    </m:r>
                  </m:oMath>
                </a14:m>
                <a:r>
                  <a:rPr lang="en-US" sz="2400" dirty="0" smtClean="0"/>
                  <a:t>).</a:t>
                </a:r>
                <a:endParaRPr lang="el-GR" sz="24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8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Οξείδωση και αναγωγή στοιχείων</a:t>
            </a:r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b="1" dirty="0" smtClean="0"/>
              <a:t>Οξείδωση</a:t>
            </a:r>
            <a:r>
              <a:rPr lang="el-GR" altLang="el-GR" sz="2400" dirty="0" smtClean="0"/>
              <a:t> ονομάζεται η αύξηση του αριθμού οξείδωσης (Α.Ο.) ενός στοιχείου ενώ </a:t>
            </a:r>
            <a:r>
              <a:rPr lang="el-GR" altLang="el-GR" sz="2400" b="1" dirty="0" smtClean="0"/>
              <a:t>αναγωγή</a:t>
            </a:r>
            <a:r>
              <a:rPr lang="el-GR" altLang="el-GR" sz="2400" dirty="0" smtClean="0"/>
              <a:t> η μείωση του αριθμού οξείδωσης (Α.Ο.) ενός στοιχείου. </a:t>
            </a:r>
            <a:r>
              <a:rPr lang="el-GR" altLang="el-GR" sz="2400" smtClean="0"/>
              <a:t>Η </a:t>
            </a:r>
            <a:r>
              <a:rPr lang="el-GR" altLang="el-GR" sz="2400" b="1" smtClean="0"/>
              <a:t>οξείδωση</a:t>
            </a:r>
            <a:r>
              <a:rPr lang="el-GR" altLang="el-GR" sz="2400" smtClean="0"/>
              <a:t> του στοιχείου συνοδεύεται από αποβολή ηλεκτρονίων ενώ η </a:t>
            </a:r>
            <a:r>
              <a:rPr lang="el-GR" altLang="el-GR" sz="2400" b="1" smtClean="0"/>
              <a:t>αναγωγή</a:t>
            </a:r>
            <a:r>
              <a:rPr lang="el-GR" altLang="el-GR" sz="2400" smtClean="0"/>
              <a:t> του από πρόσληψη ηλεκτρονίων.</a:t>
            </a:r>
          </a:p>
        </p:txBody>
      </p:sp>
      <p:pic>
        <p:nvPicPr>
          <p:cNvPr id="5122" name="Picture 2" descr="η οξείδωση και η αναγωγή στοιχείων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45024"/>
            <a:ext cx="5334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724100" y="6188160"/>
            <a:ext cx="3695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4"/>
              </a:rPr>
              <a:t>NaF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+mn-lt"/>
                <a:cs typeface="Arial" charset="0"/>
                <a:hlinkClick r:id="rId5" tooltip="User:Wdcf (page does not exist)"/>
              </a:rPr>
              <a:t>Wdcf</a:t>
            </a:r>
            <a:r>
              <a:rPr lang="el-GR" sz="1200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6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6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4271F-2C2D-4325-BDA9-421B6AE90E5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Βιβλιογραφία 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Βασική Ανόργανη Χημεία, Ν. </a:t>
            </a:r>
            <a:r>
              <a:rPr lang="el-GR" altLang="el-GR" sz="2400" dirty="0" err="1" smtClean="0"/>
              <a:t>Κλούρα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εκδ</a:t>
            </a:r>
            <a:r>
              <a:rPr lang="el-GR" altLang="el-GR" sz="2400" dirty="0" smtClean="0"/>
              <a:t>. Τραυλός, Αθήνα, 2000.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Γενική Χημεία, </a:t>
            </a:r>
            <a:r>
              <a:rPr lang="en-US" altLang="el-GR" sz="2400" dirty="0" smtClean="0"/>
              <a:t>D</a:t>
            </a:r>
            <a:r>
              <a:rPr lang="el-GR" altLang="el-GR" sz="2400" dirty="0" smtClean="0"/>
              <a:t>. </a:t>
            </a:r>
            <a:r>
              <a:rPr lang="en-US" altLang="el-GR" sz="2400" dirty="0" smtClean="0"/>
              <a:t>Ebbing</a:t>
            </a:r>
            <a:r>
              <a:rPr lang="el-GR" altLang="el-GR" sz="2400" dirty="0" smtClean="0"/>
              <a:t>, </a:t>
            </a:r>
            <a:r>
              <a:rPr lang="en-US" altLang="el-GR" sz="2400" dirty="0" smtClean="0"/>
              <a:t>S</a:t>
            </a:r>
            <a:r>
              <a:rPr lang="el-GR" altLang="el-GR" sz="2400" dirty="0" smtClean="0"/>
              <a:t>. </a:t>
            </a:r>
            <a:r>
              <a:rPr lang="en-US" altLang="el-GR" sz="2400" dirty="0" smtClean="0"/>
              <a:t>Gammon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εκδ</a:t>
            </a:r>
            <a:r>
              <a:rPr lang="el-GR" altLang="el-GR" sz="2400" dirty="0" smtClean="0"/>
              <a:t>. Τραυλός, Αθήνα, 2011.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Γενική Χημεία, Γ. </a:t>
            </a:r>
            <a:r>
              <a:rPr lang="el-GR" altLang="el-GR" sz="2400" dirty="0" err="1" smtClean="0"/>
              <a:t>Μπαζάκη</a:t>
            </a:r>
            <a:r>
              <a:rPr lang="el-GR" altLang="el-GR" sz="2400" dirty="0" smtClean="0"/>
              <a:t>, Αθήνα.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Χημεία Γραφικών Τεχνών, Ν. </a:t>
            </a:r>
            <a:r>
              <a:rPr lang="el-GR" altLang="el-GR" sz="2400" dirty="0" err="1" smtClean="0"/>
              <a:t>Καρακασίδη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εκδ</a:t>
            </a:r>
            <a:r>
              <a:rPr lang="el-GR" altLang="el-GR" sz="2400" dirty="0" smtClean="0"/>
              <a:t>. ΙΩΝ, Αθήνα 2005.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Χημεία, Εισαγωγικές Έννοιες, Ε. Λυμπεράκη, </a:t>
            </a:r>
            <a:r>
              <a:rPr lang="el-GR" altLang="el-GR" sz="2400" dirty="0" err="1" smtClean="0"/>
              <a:t>εκδ</a:t>
            </a:r>
            <a:r>
              <a:rPr lang="el-GR" altLang="el-GR" sz="2400" dirty="0" smtClean="0"/>
              <a:t>. </a:t>
            </a:r>
            <a:r>
              <a:rPr lang="el-GR" altLang="el-GR" sz="2400" dirty="0" err="1" smtClean="0"/>
              <a:t>Αλτιντζή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Σίνδος</a:t>
            </a:r>
            <a:r>
              <a:rPr lang="el-GR" altLang="el-GR" sz="2400" dirty="0" smtClean="0"/>
              <a:t>, 2009.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Χημεία, Κ. </a:t>
            </a:r>
            <a:r>
              <a:rPr lang="el-GR" altLang="el-GR" sz="2400" dirty="0" err="1" smtClean="0"/>
              <a:t>Σαλτερής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εκδ</a:t>
            </a:r>
            <a:r>
              <a:rPr lang="el-GR" altLang="el-GR" sz="2400" dirty="0" smtClean="0"/>
              <a:t>. Σαββάλας, Αθήνα, 2001.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61F02-1497-4046-8FC0-E7450D5A09A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Χημικό φαινόμενο</a:t>
            </a:r>
          </a:p>
        </p:txBody>
      </p:sp>
      <p:sp>
        <p:nvSpPr>
          <p:cNvPr id="307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513" cy="5472113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buFont typeface="Arial" charset="0"/>
              <a:buNone/>
            </a:pPr>
            <a:r>
              <a:rPr lang="el-GR" altLang="el-GR" sz="2400" b="1" dirty="0" smtClean="0"/>
              <a:t>Χημικό φαινόμενο (ή χημική αντίδραση)</a:t>
            </a:r>
            <a:r>
              <a:rPr lang="el-GR" altLang="el-GR" sz="2400" dirty="0" smtClean="0"/>
              <a:t> ονομάζεται κάθε μεταβολή κατά την οποία από ορισμένες αρχικές ουσίες (αντιδρώντα) σχηματίζονται νέες ουσίες (προϊόντα) με διαφορετικές ιδιότητες. Δηλαδή μεταβάλλεται η χημική σύσταση των σωμάτων που συμμετέχουν σε αυτό το φαινόμενο. Υπενθυμίζεται ότι όταν δεν συμβαίνουν μεταβολές στη χημική σύσταση των σωμάτων, τα φαινόμενα ονομάζονται </a:t>
            </a:r>
            <a:r>
              <a:rPr lang="el-GR" altLang="el-GR" sz="2400" b="1" dirty="0" smtClean="0"/>
              <a:t>φυσικά</a:t>
            </a:r>
            <a:r>
              <a:rPr lang="el-GR" altLang="el-GR" sz="2400" dirty="0" smtClean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EBC22-F9AF-450D-9EA4-B3AFFC0C226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</a:t>
            </a:r>
            <a:r>
              <a:rPr lang="el-GR" sz="2000" dirty="0" smtClean="0"/>
              <a:t>Τεχνών (</a:t>
            </a:r>
            <a:r>
              <a:rPr lang="el-GR" sz="2000" dirty="0"/>
              <a:t>Θ</a:t>
            </a:r>
            <a:r>
              <a:rPr lang="el-GR" sz="2000" dirty="0" smtClean="0"/>
              <a:t>). 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Χημικά </a:t>
            </a:r>
            <a:r>
              <a:rPr lang="el-GR" altLang="el-GR" sz="2000" dirty="0" smtClean="0"/>
              <a:t>φαινόμενα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</a:t>
            </a:r>
            <a:r>
              <a:rPr lang="en-US" dirty="0" smtClean="0">
                <a:latin typeface="+mn-lt"/>
              </a:rPr>
              <a:t>BY-</a:t>
            </a:r>
            <a:r>
              <a:rPr lang="el-GR" dirty="0" smtClean="0">
                <a:latin typeface="+mn-lt"/>
              </a:rPr>
              <a:t>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Χημικά φαινόμενα στις Γραφικές Τέχνες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513" cy="5472113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l-GR" sz="2400" b="1" dirty="0" smtClean="0"/>
              <a:t>Παραδείγματα </a:t>
            </a:r>
            <a:r>
              <a:rPr lang="el-GR" sz="2400" b="1" dirty="0"/>
              <a:t>χημικών φαινομένων </a:t>
            </a:r>
            <a:r>
              <a:rPr lang="el-GR" sz="2400" dirty="0"/>
              <a:t>από το χώρο των γραφικών </a:t>
            </a:r>
            <a:r>
              <a:rPr lang="el-GR" sz="2400" dirty="0" smtClean="0"/>
              <a:t>τεχνών: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defRPr/>
            </a:pPr>
            <a:r>
              <a:rPr lang="el-GR" sz="2400" dirty="0" smtClean="0"/>
              <a:t>Η </a:t>
            </a:r>
            <a:r>
              <a:rPr lang="el-GR" sz="2400" dirty="0"/>
              <a:t>ξήρανση μελανιού με οξειδωτικό </a:t>
            </a:r>
            <a:r>
              <a:rPr lang="el-GR" sz="2400" dirty="0" smtClean="0"/>
              <a:t>πολυμερισμό,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defRPr/>
            </a:pPr>
            <a:r>
              <a:rPr lang="el-GR" sz="2400" dirty="0" smtClean="0"/>
              <a:t>Η </a:t>
            </a:r>
            <a:r>
              <a:rPr lang="el-GR" sz="2400" dirty="0"/>
              <a:t>στερέωση μελανιού με την χρήση ακτινοβολίας </a:t>
            </a:r>
            <a:r>
              <a:rPr lang="en-US" sz="2400" dirty="0"/>
              <a:t>UV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defRPr/>
            </a:pPr>
            <a:r>
              <a:rPr lang="el-GR" sz="2400" dirty="0" smtClean="0"/>
              <a:t>Η </a:t>
            </a:r>
            <a:r>
              <a:rPr lang="el-GR" sz="2400" dirty="0"/>
              <a:t>επιμετάλλωση των κυλίνδρων βαθυτυπίας, </a:t>
            </a:r>
            <a:r>
              <a:rPr lang="el-GR" sz="2400" dirty="0" smtClean="0"/>
              <a:t>κτλ.</a:t>
            </a:r>
          </a:p>
          <a:p>
            <a:pPr eaLnBrk="1" hangingPunct="1">
              <a:lnSpc>
                <a:spcPct val="114000"/>
              </a:lnSpc>
              <a:spcBef>
                <a:spcPts val="3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dirty="0" smtClean="0"/>
              <a:t>Προσοχή: </a:t>
            </a:r>
            <a:r>
              <a:rPr lang="el-GR" sz="2400" dirty="0"/>
              <a:t>η εξάτμιση ενός διαλύτη, το στέγνωμα του χαρτιού με τη χρήση θερμαινόμενων κυλίνδρων ή με ρεύμα θερμού αέρα είναι </a:t>
            </a:r>
            <a:r>
              <a:rPr lang="el-GR" sz="2400" b="1" dirty="0"/>
              <a:t>φυσικά φαινόμενα</a:t>
            </a:r>
            <a:r>
              <a:rPr lang="el-GR" sz="2400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16A87-2C62-4AB6-90FA-205BEEEC0A2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Υλικά Γραφικών Τεχνών</a:t>
            </a:r>
          </a:p>
        </p:txBody>
      </p:sp>
      <p:pic>
        <p:nvPicPr>
          <p:cNvPr id="1034" name="Picture 10" descr="έγχρωμες εκτυπώσει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1"/>
            <a:ext cx="2520280" cy="2450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/>
          <p:nvPr/>
        </p:nvSpPr>
        <p:spPr>
          <a:xfrm>
            <a:off x="827584" y="3641410"/>
            <a:ext cx="29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Dye sublimation printing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insecurity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Mr H."/>
              </a:rPr>
              <a:t>Mr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Mr H."/>
              </a:rPr>
              <a:t> H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 tooltip="User:Mr H."/>
              </a:rPr>
              <a:t>.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030" name="Picture 6" descr="μελάνια εκτυπώσεω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20" y="1196752"/>
            <a:ext cx="2450839" cy="2450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8"/>
          <p:cNvSpPr/>
          <p:nvPr/>
        </p:nvSpPr>
        <p:spPr>
          <a:xfrm>
            <a:off x="5253798" y="3675459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Printing ink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9"/>
              </a:rPr>
              <a:t>NigelCH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BY-NC-SA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2.0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026" name="Picture 2" descr="μελάνια εκτυπώσεων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5" y="4149078"/>
            <a:ext cx="2880321" cy="2160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/>
          <p:nvPr/>
        </p:nvSpPr>
        <p:spPr>
          <a:xfrm>
            <a:off x="1115617" y="632572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2"/>
              </a:rPr>
              <a:t>Cis1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13" tooltip="User:Denisgomes"/>
              </a:rPr>
              <a:t>Denisgomes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032" name="Picture 8" descr="χρωματιστοί μαρκαδόροι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16" y="4103075"/>
            <a:ext cx="2206244" cy="22062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/>
          <p:nvPr/>
        </p:nvSpPr>
        <p:spPr>
          <a:xfrm>
            <a:off x="4644008" y="6332376"/>
            <a:ext cx="3565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5"/>
              </a:rPr>
              <a:t>Highlighters that don't smudge inkjet printing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6"/>
              </a:rPr>
              <a:t>Leo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6"/>
              </a:rPr>
              <a:t>Reynolds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BY-NC-SA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2.0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A85E2-6D65-41D1-8A67-43FEFE32E2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Χημική αντίδραση</a:t>
            </a:r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4744"/>
            <a:ext cx="8435280" cy="3168129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Στις χημικές αντιδράσεις δεν μεταβάλλεται το είδος και ο αριθμός των ατόμων των στοιχείων που συμμετέχουν σε αυτές. 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Οι χημικές αντιδράσεις για να συμβούν πρέπει τα μόρια, άτομα ή ιόντα των αντιδρώντων να συγκρουστούν κατάλληλα (δηλαδή με ορισμένη ταχύτητα και κατάλληλο προσανατολισμό), ώστε να διασπαστούν οι αρχικοί δεσμοί και να σχηματιστούν νέοι (</a:t>
            </a:r>
            <a:r>
              <a:rPr lang="el-GR" altLang="el-GR" sz="2400" b="1" dirty="0" smtClean="0"/>
              <a:t>θεωρία των συγκρούσεων</a:t>
            </a:r>
            <a:r>
              <a:rPr lang="el-GR" altLang="el-GR" sz="2400" dirty="0" smtClean="0"/>
              <a:t>). </a:t>
            </a:r>
          </a:p>
        </p:txBody>
      </p:sp>
      <p:pic>
        <p:nvPicPr>
          <p:cNvPr id="2050" name="Picture 2" descr="σχηματικά η θεωρία συγκρούσεω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1041"/>
            <a:ext cx="5939440" cy="1974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779120" y="6525344"/>
            <a:ext cx="4740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Molecular-collisions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Wizardman"/>
              </a:rPr>
              <a:t>Wizardman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2054" name="Picture 6" descr="σχηματικά η θεωρία συγκρούσεων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4857" r="2625" b="5998"/>
          <a:stretch/>
        </p:blipFill>
        <p:spPr bwMode="auto">
          <a:xfrm>
            <a:off x="6462943" y="3933056"/>
            <a:ext cx="2681057" cy="25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6118952" y="6396335"/>
            <a:ext cx="2629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Crash Testing Ions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EMSL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9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9"/>
              </a:rPr>
              <a:t>BY-NC-SA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9"/>
              </a:rPr>
              <a:t>2.0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604448" y="6389543"/>
            <a:ext cx="405408" cy="365125"/>
          </a:xfrm>
        </p:spPr>
        <p:txBody>
          <a:bodyPr/>
          <a:lstStyle/>
          <a:p>
            <a:pPr>
              <a:defRPr/>
            </a:pPr>
            <a:fld id="{5FC5E1E4-DEBB-4628-B96D-E5940377F21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Ενεργειακές μεταβολές 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6779096" cy="50403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l-GR" altLang="el-GR" sz="2400" dirty="0" smtClean="0"/>
              <a:t>Κατά την πραγματοποίηση των χημικών αντιδράσεων συντελούνται ενεργειακές μεταβολές, που εμφανίζονται συνήθως με την μορφή της θερμότητας (</a:t>
            </a:r>
            <a:r>
              <a:rPr lang="el-GR" altLang="el-GR" sz="2400" b="1" dirty="0" smtClean="0"/>
              <a:t>εξώθερμες – </a:t>
            </a:r>
            <a:r>
              <a:rPr lang="el-GR" altLang="el-GR" sz="2400" b="1" dirty="0" err="1" smtClean="0"/>
              <a:t>ενδόθερμες</a:t>
            </a:r>
            <a:r>
              <a:rPr lang="el-GR" altLang="el-GR" sz="2400" dirty="0" smtClean="0"/>
              <a:t> αντιδράσεις). </a:t>
            </a:r>
          </a:p>
        </p:txBody>
      </p:sp>
      <p:pic>
        <p:nvPicPr>
          <p:cNvPr id="3074" name="Picture 2" descr="εξώθερμη αντίδρα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15601"/>
            <a:ext cx="1728192" cy="19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32241" y="3132265"/>
            <a:ext cx="2433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ThermiteReaction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OgreBot"/>
              </a:rPr>
              <a:t>OgreBot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3076" name="Picture 4" descr="διάγραμμα εξώθερμης αντίδραση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05727"/>
            <a:ext cx="5683626" cy="36091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6223178" y="6068499"/>
            <a:ext cx="223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Rxn coordinate diagram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5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9" tooltip="User:Chem540grp1f08 (page does not exist)"/>
              </a:rPr>
              <a:t>Chem540grp1f08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9CCC8-DB1B-4831-8490-AA4285C1DE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Χημική εξίσωση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736850"/>
          </a:xfrm>
        </p:spPr>
        <p:txBody>
          <a:bodyPr/>
          <a:lstStyle/>
          <a:p>
            <a:pPr marL="0" indent="0" eaLnBrk="1" hangingPunct="1">
              <a:spcAft>
                <a:spcPts val="3600"/>
              </a:spcAft>
              <a:buFont typeface="Arial" charset="0"/>
              <a:buNone/>
            </a:pPr>
            <a:r>
              <a:rPr lang="el-GR" altLang="el-GR" sz="2400" dirty="0" smtClean="0"/>
              <a:t>Κάθε χημική αντίδραση συμβολίζεται με μια </a:t>
            </a:r>
            <a:r>
              <a:rPr lang="el-GR" altLang="el-GR" sz="2400" b="1" dirty="0" smtClean="0"/>
              <a:t>χημική εξίσωση </a:t>
            </a:r>
            <a:r>
              <a:rPr lang="el-GR" altLang="el-GR" sz="2400" dirty="0" smtClean="0"/>
              <a:t>της μορφής 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l-GR" altLang="el-GR" sz="2400" b="1" dirty="0" smtClean="0"/>
              <a:t>Αντιδρώντα </a:t>
            </a:r>
            <a:r>
              <a:rPr lang="en-GB" altLang="el-GR" sz="2400" b="1" dirty="0" smtClean="0"/>
              <a:t>→ </a:t>
            </a:r>
            <a:r>
              <a:rPr lang="el-GR" altLang="el-GR" sz="2400" b="1" dirty="0" smtClean="0"/>
              <a:t>Προϊόντα</a:t>
            </a:r>
          </a:p>
        </p:txBody>
      </p:sp>
      <p:pic>
        <p:nvPicPr>
          <p:cNvPr id="8197" name="Picture 2" descr="χημική αντιδρα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068638"/>
            <a:ext cx="7115175" cy="318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227388" y="6288088"/>
            <a:ext cx="2856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Combustion reaction of methane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JSquish"/>
              </a:rPr>
              <a:t>JSquish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66206-B610-4F0F-9BB6-9359EF424C1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Ταχύτητα αντίδρασης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4000"/>
              </a:lnSpc>
              <a:buFont typeface="Arial" charset="0"/>
              <a:buNone/>
            </a:pPr>
            <a:r>
              <a:rPr lang="el-GR" altLang="el-GR" sz="2400" b="1" dirty="0" smtClean="0"/>
              <a:t>Ταχύτητα αντίδρασης </a:t>
            </a:r>
            <a:r>
              <a:rPr lang="el-GR" altLang="el-GR" sz="2400" dirty="0" smtClean="0"/>
              <a:t>ονομάζεται η μεταβολή της συγκέντρωσης ενός από τα αντιδρώντα ή τα προϊόντα στη μονάδα του χρόνου. Η ταχύτητα αντίδρασης εκφράζει το ρυθμό μεταβολής της συγκέντρωσης ενός από τα αντιδρώντα ή τα προϊόντα. Άλλες αντιδράσεις συντελούνται γρήγορα κι άλλες αργά, ανάλογα με διάφορους παράγοντες, όπως είναι η φύση και η συγκέντρωση των αντιδρώντων, η θερμοκρασία, οι καταλύτες, η επιφάνεια επαφής των αντιδρώντων (για στερεά σώματα), η πίεση (για αέρια) και οι ακτινοβολίες.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7500E-8FB2-42C4-8788-D1907A26E16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Καταλύτες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4000"/>
              </a:lnSpc>
              <a:buNone/>
            </a:pPr>
            <a:r>
              <a:rPr lang="el-GR" altLang="el-GR" sz="2400" dirty="0" smtClean="0"/>
              <a:t>Οι </a:t>
            </a:r>
            <a:r>
              <a:rPr lang="el-GR" altLang="el-GR" sz="2400" b="1" dirty="0" smtClean="0"/>
              <a:t>καταλύτες</a:t>
            </a:r>
            <a:r>
              <a:rPr lang="el-GR" altLang="el-GR" sz="2400" dirty="0" smtClean="0"/>
              <a:t> επεμβαίνουν στο μηχανισμό της αντίδρασης, ενώ οι ίδιοι δεν μεταβάλλονται στην χημική τους σύσταση και τη μάζα τους.</a:t>
            </a:r>
            <a:r>
              <a:rPr lang="el-GR" altLang="el-GR" sz="2400" dirty="0">
                <a:solidFill>
                  <a:prstClr val="black"/>
                </a:solidFill>
              </a:rPr>
              <a:t> Παραδείγματα θετικής κατάλυσης αποτελούν τα </a:t>
            </a:r>
            <a:r>
              <a:rPr lang="el-GR" altLang="el-GR" sz="2400" b="1" dirty="0">
                <a:solidFill>
                  <a:prstClr val="black"/>
                </a:solidFill>
              </a:rPr>
              <a:t>στεγνωτικά</a:t>
            </a:r>
            <a:r>
              <a:rPr lang="el-GR" altLang="el-GR" sz="2400" dirty="0">
                <a:solidFill>
                  <a:prstClr val="black"/>
                </a:solidFill>
              </a:rPr>
              <a:t> (ή </a:t>
            </a:r>
            <a:r>
              <a:rPr lang="en-US" altLang="el-GR" sz="2400" dirty="0">
                <a:solidFill>
                  <a:prstClr val="black"/>
                </a:solidFill>
              </a:rPr>
              <a:t>driers</a:t>
            </a:r>
            <a:r>
              <a:rPr lang="el-GR" altLang="el-GR" sz="2400" dirty="0">
                <a:solidFill>
                  <a:prstClr val="black"/>
                </a:solidFill>
              </a:rPr>
              <a:t>) των μελανιών, οι </a:t>
            </a:r>
            <a:r>
              <a:rPr lang="el-GR" altLang="el-GR" sz="2400" dirty="0" err="1" smtClean="0">
                <a:solidFill>
                  <a:prstClr val="black"/>
                </a:solidFill>
              </a:rPr>
              <a:t>φωτοεπιταχυντές</a:t>
            </a:r>
            <a:r>
              <a:rPr lang="en-US" altLang="el-GR" sz="2400" dirty="0" smtClean="0">
                <a:solidFill>
                  <a:prstClr val="black"/>
                </a:solidFill>
              </a:rPr>
              <a:t> (</a:t>
            </a:r>
            <a:r>
              <a:rPr lang="en-US" altLang="el-GR" sz="2400" dirty="0" err="1" smtClean="0">
                <a:solidFill>
                  <a:prstClr val="black"/>
                </a:solidFill>
              </a:rPr>
              <a:t>photoinitiators</a:t>
            </a:r>
            <a:r>
              <a:rPr lang="en-US" altLang="el-GR" sz="2400" dirty="0" smtClean="0">
                <a:solidFill>
                  <a:prstClr val="black"/>
                </a:solidFill>
              </a:rPr>
              <a:t>)</a:t>
            </a:r>
            <a:r>
              <a:rPr lang="el-GR" altLang="el-GR" sz="2400" dirty="0" smtClean="0">
                <a:solidFill>
                  <a:prstClr val="black"/>
                </a:solidFill>
              </a:rPr>
              <a:t> </a:t>
            </a:r>
            <a:r>
              <a:rPr lang="el-GR" altLang="el-GR" sz="2400" dirty="0">
                <a:solidFill>
                  <a:prstClr val="black"/>
                </a:solidFill>
              </a:rPr>
              <a:t>που χρησιμοποιούνται στα μελάνια </a:t>
            </a:r>
            <a:r>
              <a:rPr lang="en-US" altLang="el-GR" sz="2400" dirty="0">
                <a:solidFill>
                  <a:prstClr val="black"/>
                </a:solidFill>
              </a:rPr>
              <a:t>UV</a:t>
            </a:r>
            <a:r>
              <a:rPr lang="el-GR" altLang="el-GR" sz="2400" dirty="0">
                <a:solidFill>
                  <a:prstClr val="black"/>
                </a:solidFill>
              </a:rPr>
              <a:t> και τα </a:t>
            </a:r>
            <a:r>
              <a:rPr lang="el-GR" altLang="el-GR" sz="2400" dirty="0" err="1" smtClean="0">
                <a:solidFill>
                  <a:prstClr val="black"/>
                </a:solidFill>
              </a:rPr>
              <a:t>φωτοπολυμερή</a:t>
            </a:r>
            <a:r>
              <a:rPr lang="el-GR" altLang="el-GR" sz="2400" dirty="0" smtClean="0">
                <a:solidFill>
                  <a:prstClr val="black"/>
                </a:solidFill>
              </a:rPr>
              <a:t> </a:t>
            </a:r>
            <a:r>
              <a:rPr lang="en-US" altLang="el-GR" sz="2400" dirty="0" smtClean="0">
                <a:solidFill>
                  <a:prstClr val="black"/>
                </a:solidFill>
              </a:rPr>
              <a:t>(photopolymers)</a:t>
            </a:r>
            <a:r>
              <a:rPr lang="el-GR" altLang="el-GR" sz="2400" dirty="0" smtClean="0">
                <a:solidFill>
                  <a:prstClr val="black"/>
                </a:solidFill>
              </a:rPr>
              <a:t>, κτλ, </a:t>
            </a:r>
            <a:r>
              <a:rPr lang="el-GR" altLang="el-GR" sz="2400" dirty="0">
                <a:solidFill>
                  <a:prstClr val="black"/>
                </a:solidFill>
              </a:rPr>
              <a:t>ενώ παράδειγμα αρνητικής κατάλυσης αποτελούν τα </a:t>
            </a:r>
            <a:r>
              <a:rPr lang="el-GR" altLang="el-GR" sz="2400" b="1" dirty="0">
                <a:solidFill>
                  <a:prstClr val="black"/>
                </a:solidFill>
              </a:rPr>
              <a:t>αντιοξειδωτικά</a:t>
            </a:r>
            <a:r>
              <a:rPr lang="el-GR" altLang="el-GR" sz="2400" dirty="0">
                <a:solidFill>
                  <a:prstClr val="black"/>
                </a:solidFill>
              </a:rPr>
              <a:t> των μελανιών (π.χ. άλατα ορισμένων μετάλλων, όπως κοβαλτίου, ζιρκονίου, μαγγανίου κτλ).</a:t>
            </a:r>
          </a:p>
          <a:p>
            <a:pPr marL="0" indent="0" eaLnBrk="1" hangingPunct="1">
              <a:lnSpc>
                <a:spcPct val="114000"/>
              </a:lnSpc>
              <a:buFont typeface="Arial" charset="0"/>
              <a:buNone/>
            </a:pPr>
            <a:endParaRPr lang="el-GR" alt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77FFE-F592-4296-BB46-33FF6F15700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7cbadc2482c5f2c8643d23f801b4f9b7bfb1a99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</TotalTime>
  <Words>1393</Words>
  <Application>Microsoft Office PowerPoint</Application>
  <PresentationFormat>On-screen Show (4:3)</PresentationFormat>
  <Paragraphs>142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OC_template_updated</vt:lpstr>
      <vt:lpstr>template</vt:lpstr>
      <vt:lpstr>Χημεία Γραφικών Τεχνών</vt:lpstr>
      <vt:lpstr>Χημικό φαινόμενο</vt:lpstr>
      <vt:lpstr>Χημικά φαινόμενα στις Γραφικές Τέχνες</vt:lpstr>
      <vt:lpstr>Υλικά Γραφικών Τεχνών</vt:lpstr>
      <vt:lpstr>Χημική αντίδραση</vt:lpstr>
      <vt:lpstr>Ενεργειακές μεταβολές </vt:lpstr>
      <vt:lpstr>Χημική εξίσωση</vt:lpstr>
      <vt:lpstr>Ταχύτητα αντίδρασης</vt:lpstr>
      <vt:lpstr>Καταλύτες (1 από 2) </vt:lpstr>
      <vt:lpstr>Φωτοπολυμερή</vt:lpstr>
      <vt:lpstr>Καταλύτες (2 από 2) </vt:lpstr>
      <vt:lpstr>Μονόδρομη αντίδραση</vt:lpstr>
      <vt:lpstr>Αμφίδρομη αντίδραση</vt:lpstr>
      <vt:lpstr>Απόδοση αντίδρασης</vt:lpstr>
      <vt:lpstr>Ταξινόμηση χημικών αντιδράσεων</vt:lpstr>
      <vt:lpstr>Αντιδράσεις οξειδοαναγωγής </vt:lpstr>
      <vt:lpstr>Μεταθετικές αντιδράσεις</vt:lpstr>
      <vt:lpstr>Οξείδωση και αναγωγή στοιχείων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</dc:title>
  <dc:creator>opencourses@teiath.gr</dc:creator>
  <cp:lastModifiedBy>alex</cp:lastModifiedBy>
  <cp:revision>7</cp:revision>
  <dcterms:created xsi:type="dcterms:W3CDTF">2014-09-26T13:00:41Z</dcterms:created>
  <dcterms:modified xsi:type="dcterms:W3CDTF">2015-01-28T12:38:23Z</dcterms:modified>
</cp:coreProperties>
</file>