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98"/>
  </p:notesMasterIdLst>
  <p:handoutMasterIdLst>
    <p:handoutMasterId r:id="rId99"/>
  </p:handoutMasterIdLst>
  <p:sldIdLst>
    <p:sldId id="256" r:id="rId3"/>
    <p:sldId id="268" r:id="rId4"/>
    <p:sldId id="269" r:id="rId5"/>
    <p:sldId id="270" r:id="rId6"/>
    <p:sldId id="271" r:id="rId7"/>
    <p:sldId id="272" r:id="rId8"/>
    <p:sldId id="273" r:id="rId9"/>
    <p:sldId id="412" r:id="rId10"/>
    <p:sldId id="275" r:id="rId11"/>
    <p:sldId id="277" r:id="rId12"/>
    <p:sldId id="278" r:id="rId13"/>
    <p:sldId id="279" r:id="rId14"/>
    <p:sldId id="280" r:id="rId15"/>
    <p:sldId id="281" r:id="rId16"/>
    <p:sldId id="282" r:id="rId17"/>
    <p:sldId id="287" r:id="rId18"/>
    <p:sldId id="413" r:id="rId19"/>
    <p:sldId id="288" r:id="rId20"/>
    <p:sldId id="289" r:id="rId21"/>
    <p:sldId id="290" r:id="rId22"/>
    <p:sldId id="291" r:id="rId23"/>
    <p:sldId id="295" r:id="rId24"/>
    <p:sldId id="296" r:id="rId25"/>
    <p:sldId id="297" r:id="rId26"/>
    <p:sldId id="298" r:id="rId27"/>
    <p:sldId id="299" r:id="rId28"/>
    <p:sldId id="304" r:id="rId29"/>
    <p:sldId id="305" r:id="rId30"/>
    <p:sldId id="306" r:id="rId31"/>
    <p:sldId id="307" r:id="rId32"/>
    <p:sldId id="308" r:id="rId33"/>
    <p:sldId id="309" r:id="rId34"/>
    <p:sldId id="414" r:id="rId35"/>
    <p:sldId id="315" r:id="rId36"/>
    <p:sldId id="316" r:id="rId37"/>
    <p:sldId id="317" r:id="rId38"/>
    <p:sldId id="318" r:id="rId39"/>
    <p:sldId id="319" r:id="rId40"/>
    <p:sldId id="321" r:id="rId41"/>
    <p:sldId id="324" r:id="rId42"/>
    <p:sldId id="325" r:id="rId43"/>
    <p:sldId id="326" r:id="rId44"/>
    <p:sldId id="327" r:id="rId45"/>
    <p:sldId id="328" r:id="rId46"/>
    <p:sldId id="329" r:id="rId47"/>
    <p:sldId id="330" r:id="rId48"/>
    <p:sldId id="333" r:id="rId49"/>
    <p:sldId id="334" r:id="rId50"/>
    <p:sldId id="335" r:id="rId51"/>
    <p:sldId id="336" r:id="rId52"/>
    <p:sldId id="415" r:id="rId53"/>
    <p:sldId id="337" r:id="rId54"/>
    <p:sldId id="338" r:id="rId55"/>
    <p:sldId id="416" r:id="rId56"/>
    <p:sldId id="339" r:id="rId57"/>
    <p:sldId id="349" r:id="rId58"/>
    <p:sldId id="350" r:id="rId59"/>
    <p:sldId id="417" r:id="rId60"/>
    <p:sldId id="418" r:id="rId61"/>
    <p:sldId id="353" r:id="rId62"/>
    <p:sldId id="351" r:id="rId63"/>
    <p:sldId id="355" r:id="rId64"/>
    <p:sldId id="356" r:id="rId65"/>
    <p:sldId id="357" r:id="rId66"/>
    <p:sldId id="358" r:id="rId67"/>
    <p:sldId id="359" r:id="rId68"/>
    <p:sldId id="360" r:id="rId69"/>
    <p:sldId id="361" r:id="rId70"/>
    <p:sldId id="419" r:id="rId71"/>
    <p:sldId id="376" r:id="rId72"/>
    <p:sldId id="420" r:id="rId73"/>
    <p:sldId id="377" r:id="rId74"/>
    <p:sldId id="384" r:id="rId75"/>
    <p:sldId id="385" r:id="rId76"/>
    <p:sldId id="386" r:id="rId77"/>
    <p:sldId id="421" r:id="rId78"/>
    <p:sldId id="395" r:id="rId79"/>
    <p:sldId id="398" r:id="rId80"/>
    <p:sldId id="422" r:id="rId81"/>
    <p:sldId id="423" r:id="rId82"/>
    <p:sldId id="399" r:id="rId83"/>
    <p:sldId id="400" r:id="rId84"/>
    <p:sldId id="401" r:id="rId85"/>
    <p:sldId id="402" r:id="rId86"/>
    <p:sldId id="403" r:id="rId87"/>
    <p:sldId id="404" r:id="rId88"/>
    <p:sldId id="424" r:id="rId89"/>
    <p:sldId id="406" r:id="rId90"/>
    <p:sldId id="257" r:id="rId91"/>
    <p:sldId id="262" r:id="rId92"/>
    <p:sldId id="264" r:id="rId93"/>
    <p:sldId id="425" r:id="rId94"/>
    <p:sldId id="426" r:id="rId95"/>
    <p:sldId id="266" r:id="rId96"/>
    <p:sldId id="261" r:id="rId97"/>
  </p:sldIdLst>
  <p:sldSz cx="9144000" cy="6858000" type="screen4x3"/>
  <p:notesSz cx="7104063" cy="10234613"/>
  <p:custDataLst>
    <p:tags r:id="rId10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26</a:t>
            </a:fld>
            <a:endParaRPr lang="el-GR"/>
          </a:p>
        </p:txBody>
      </p:sp>
    </p:spTree>
    <p:extLst>
      <p:ext uri="{BB962C8B-B14F-4D97-AF65-F5344CB8AC3E}">
        <p14:creationId xmlns:p14="http://schemas.microsoft.com/office/powerpoint/2010/main" val="330960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29</a:t>
            </a:fld>
            <a:endParaRPr lang="el-GR"/>
          </a:p>
        </p:txBody>
      </p:sp>
    </p:spTree>
    <p:extLst>
      <p:ext uri="{BB962C8B-B14F-4D97-AF65-F5344CB8AC3E}">
        <p14:creationId xmlns:p14="http://schemas.microsoft.com/office/powerpoint/2010/main" val="247278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30</a:t>
            </a:fld>
            <a:endParaRPr lang="el-GR"/>
          </a:p>
        </p:txBody>
      </p:sp>
    </p:spTree>
    <p:extLst>
      <p:ext uri="{BB962C8B-B14F-4D97-AF65-F5344CB8AC3E}">
        <p14:creationId xmlns:p14="http://schemas.microsoft.com/office/powerpoint/2010/main" val="277608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37</a:t>
            </a:fld>
            <a:endParaRPr lang="el-GR"/>
          </a:p>
        </p:txBody>
      </p:sp>
    </p:spTree>
    <p:extLst>
      <p:ext uri="{BB962C8B-B14F-4D97-AF65-F5344CB8AC3E}">
        <p14:creationId xmlns:p14="http://schemas.microsoft.com/office/powerpoint/2010/main" val="26723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38</a:t>
            </a:fld>
            <a:endParaRPr lang="el-GR"/>
          </a:p>
        </p:txBody>
      </p:sp>
    </p:spTree>
    <p:extLst>
      <p:ext uri="{BB962C8B-B14F-4D97-AF65-F5344CB8AC3E}">
        <p14:creationId xmlns:p14="http://schemas.microsoft.com/office/powerpoint/2010/main" val="412931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39</a:t>
            </a:fld>
            <a:endParaRPr lang="el-GR"/>
          </a:p>
        </p:txBody>
      </p:sp>
    </p:spTree>
    <p:extLst>
      <p:ext uri="{BB962C8B-B14F-4D97-AF65-F5344CB8AC3E}">
        <p14:creationId xmlns:p14="http://schemas.microsoft.com/office/powerpoint/2010/main" val="141473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40</a:t>
            </a:fld>
            <a:endParaRPr lang="el-GR"/>
          </a:p>
        </p:txBody>
      </p:sp>
    </p:spTree>
    <p:extLst>
      <p:ext uri="{BB962C8B-B14F-4D97-AF65-F5344CB8AC3E}">
        <p14:creationId xmlns:p14="http://schemas.microsoft.com/office/powerpoint/2010/main" val="98216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41</a:t>
            </a:fld>
            <a:endParaRPr lang="el-GR"/>
          </a:p>
        </p:txBody>
      </p:sp>
    </p:spTree>
    <p:extLst>
      <p:ext uri="{BB962C8B-B14F-4D97-AF65-F5344CB8AC3E}">
        <p14:creationId xmlns:p14="http://schemas.microsoft.com/office/powerpoint/2010/main" val="2020532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51</a:t>
            </a:fld>
            <a:endParaRPr lang="el-GR"/>
          </a:p>
        </p:txBody>
      </p:sp>
    </p:spTree>
    <p:extLst>
      <p:ext uri="{BB962C8B-B14F-4D97-AF65-F5344CB8AC3E}">
        <p14:creationId xmlns:p14="http://schemas.microsoft.com/office/powerpoint/2010/main" val="3993084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58</a:t>
            </a:fld>
            <a:endParaRPr lang="el-GR"/>
          </a:p>
        </p:txBody>
      </p:sp>
    </p:spTree>
    <p:extLst>
      <p:ext uri="{BB962C8B-B14F-4D97-AF65-F5344CB8AC3E}">
        <p14:creationId xmlns:p14="http://schemas.microsoft.com/office/powerpoint/2010/main" val="154079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a:p>
        </p:txBody>
      </p:sp>
    </p:spTree>
    <p:extLst>
      <p:ext uri="{BB962C8B-B14F-4D97-AF65-F5344CB8AC3E}">
        <p14:creationId xmlns:p14="http://schemas.microsoft.com/office/powerpoint/2010/main" val="286798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59</a:t>
            </a:fld>
            <a:endParaRPr lang="el-GR"/>
          </a:p>
        </p:txBody>
      </p:sp>
    </p:spTree>
    <p:extLst>
      <p:ext uri="{BB962C8B-B14F-4D97-AF65-F5344CB8AC3E}">
        <p14:creationId xmlns:p14="http://schemas.microsoft.com/office/powerpoint/2010/main" val="4175280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62</a:t>
            </a:fld>
            <a:endParaRPr lang="el-GR"/>
          </a:p>
        </p:txBody>
      </p:sp>
    </p:spTree>
    <p:extLst>
      <p:ext uri="{BB962C8B-B14F-4D97-AF65-F5344CB8AC3E}">
        <p14:creationId xmlns:p14="http://schemas.microsoft.com/office/powerpoint/2010/main" val="3079949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63</a:t>
            </a:fld>
            <a:endParaRPr lang="el-GR"/>
          </a:p>
        </p:txBody>
      </p:sp>
    </p:spTree>
    <p:extLst>
      <p:ext uri="{BB962C8B-B14F-4D97-AF65-F5344CB8AC3E}">
        <p14:creationId xmlns:p14="http://schemas.microsoft.com/office/powerpoint/2010/main" val="50894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68</a:t>
            </a:fld>
            <a:endParaRPr lang="el-GR"/>
          </a:p>
        </p:txBody>
      </p:sp>
    </p:spTree>
    <p:extLst>
      <p:ext uri="{BB962C8B-B14F-4D97-AF65-F5344CB8AC3E}">
        <p14:creationId xmlns:p14="http://schemas.microsoft.com/office/powerpoint/2010/main" val="3466929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l-GR" smtClean="0"/>
          </a:p>
        </p:txBody>
      </p:sp>
      <p:sp>
        <p:nvSpPr>
          <p:cNvPr id="1525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4326ADC4-FD61-4988-84FE-6831B8EC9E60}" type="slidenum">
              <a:rPr lang="fr-FR" altLang="el-GR" smtClean="0"/>
              <a:pPr eaLnBrk="1" hangingPunct="1"/>
              <a:t>76</a:t>
            </a:fld>
            <a:endParaRPr lang="fr-FR" alt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extLst>
      <p:ext uri="{BB962C8B-B14F-4D97-AF65-F5344CB8AC3E}">
        <p14:creationId xmlns:p14="http://schemas.microsoft.com/office/powerpoint/2010/main" val="4283518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a:p>
        </p:txBody>
      </p:sp>
    </p:spTree>
    <p:extLst>
      <p:ext uri="{BB962C8B-B14F-4D97-AF65-F5344CB8AC3E}">
        <p14:creationId xmlns:p14="http://schemas.microsoft.com/office/powerpoint/2010/main" val="56293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a:p>
        </p:txBody>
      </p:sp>
    </p:spTree>
    <p:extLst>
      <p:ext uri="{BB962C8B-B14F-4D97-AF65-F5344CB8AC3E}">
        <p14:creationId xmlns:p14="http://schemas.microsoft.com/office/powerpoint/2010/main" val="157523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a:p>
        </p:txBody>
      </p:sp>
    </p:spTree>
    <p:extLst>
      <p:ext uri="{BB962C8B-B14F-4D97-AF65-F5344CB8AC3E}">
        <p14:creationId xmlns:p14="http://schemas.microsoft.com/office/powerpoint/2010/main" val="4908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22</a:t>
            </a:fld>
            <a:endParaRPr lang="el-GR"/>
          </a:p>
        </p:txBody>
      </p:sp>
    </p:spTree>
    <p:extLst>
      <p:ext uri="{BB962C8B-B14F-4D97-AF65-F5344CB8AC3E}">
        <p14:creationId xmlns:p14="http://schemas.microsoft.com/office/powerpoint/2010/main" val="2451658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23</a:t>
            </a:fld>
            <a:endParaRPr lang="el-GR"/>
          </a:p>
        </p:txBody>
      </p:sp>
    </p:spTree>
    <p:extLst>
      <p:ext uri="{BB962C8B-B14F-4D97-AF65-F5344CB8AC3E}">
        <p14:creationId xmlns:p14="http://schemas.microsoft.com/office/powerpoint/2010/main" val="3047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24</a:t>
            </a:fld>
            <a:endParaRPr lang="el-GR"/>
          </a:p>
        </p:txBody>
      </p:sp>
    </p:spTree>
    <p:extLst>
      <p:ext uri="{BB962C8B-B14F-4D97-AF65-F5344CB8AC3E}">
        <p14:creationId xmlns:p14="http://schemas.microsoft.com/office/powerpoint/2010/main" val="132862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pPr>
                <a:defRPr/>
              </a:pPr>
              <a:t>‹#›</a:t>
            </a:fld>
            <a:endParaRPr lang="el-GR"/>
          </a:p>
        </p:txBody>
      </p:sp>
    </p:spTree>
    <p:extLst>
      <p:ext uri="{BB962C8B-B14F-4D97-AF65-F5344CB8AC3E}">
        <p14:creationId xmlns:p14="http://schemas.microsoft.com/office/powerpoint/2010/main" val="3823781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Iron_deficiency_anemia_blood_film.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Graham_Beard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algaryguide.ucalgary.ca/slide.aspx?slide=Iron%20Deficiency%20Anemia.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Symptoms_of_anemia.pn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0.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ommons.wikimedia.org/wiki/User:Graham_Beards" TargetMode="External"/><Relationship Id="rId5" Type="http://schemas.openxmlformats.org/officeDocument/2006/relationships/hyperlink" Target="http://commons.wikimedia.org/wiki/User:Rotatebot" TargetMode="External"/><Relationship Id="rId10" Type="http://schemas.openxmlformats.org/officeDocument/2006/relationships/hyperlink" Target="http://commons.wikimedia.org/wiki/User:Doc_James" TargetMode="External"/><Relationship Id="rId4" Type="http://schemas.openxmlformats.org/officeDocument/2006/relationships/hyperlink" Target="http://commons.wikimedia.org/wiki/File:Anemia.JPG" TargetMode="External"/><Relationship Id="rId9" Type="http://schemas.openxmlformats.org/officeDocument/2006/relationships/hyperlink" Target="http://commons.wikimedia.org/wiki/File:Angular_Cheilitis.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Gromer&amp;action=edit&amp;redlink=1" TargetMode="External"/><Relationship Id="rId4" Type="http://schemas.openxmlformats.org/officeDocument/2006/relationships/hyperlink" Target="http://commons.wikimedia.org/wiki/File:Folicacid-B12.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libaware.economads.com/cobalaminintro.ph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de.wikibooks.org/wiki/Datei:Folat.sv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commons.wikimedia.org/wiki/User:LHcheM" TargetMode="External"/><Relationship Id="rId5" Type="http://schemas.openxmlformats.org/officeDocument/2006/relationships/hyperlink" Target="http://commons.wikimedia.org/wiki/File:Pathology_of_G6PD_deficiency.png" TargetMode="Externa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commons.wikimedia.org/wiki/User:Ravidreams" TargetMode="External"/><Relationship Id="rId4" Type="http://schemas.openxmlformats.org/officeDocument/2006/relationships/hyperlink" Target="http://commons.wikimedia.org/wiki/File:XlinkRecessive.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ilip_em" TargetMode="External"/><Relationship Id="rId4" Type="http://schemas.openxmlformats.org/officeDocument/2006/relationships/hyperlink" Target="http://commons.wikimedia.org/wiki/File:Sickle_cell_distribution.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Sickle_cell_02.gi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commons.wikimedia.org/wiki/File:Sickle_cell_01.jpg"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commons.wikimedia.org/wiki/User:Dr.saptarshi"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commons.wikimedia.org/w/index.php?title=User:Bcheon1&amp;action=edit&amp;redlink=1" TargetMode="External"/><Relationship Id="rId4" Type="http://schemas.openxmlformats.org/officeDocument/2006/relationships/hyperlink" Target="http://commons.wikimedia.org/wiki/File:Sickle_Cell_Anemia.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commons.wikimedia.org/wiki/File:Hereditary_Spherocytosis_smear_2010-03-17.JP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Paulo_Mourao&amp;action=edit&amp;redlink=1"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_Rad" TargetMode="External"/><Relationship Id="rId4" Type="http://schemas.openxmlformats.org/officeDocument/2006/relationships/hyperlink" Target="http://commons.wikimedia.org/wiki/File:Coombs_test_schematic.png"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commons.wikimedia.org/wiki/File:1910_Erythroblastosis_Fetalis.jpg"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hyperlink" Target="https://www.youtube.com/watch?v=8pth186_qjQ" TargetMode="External"/><Relationship Id="rId4"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creativecommons.org/licenses/by/3.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ommons.wikimedia.org/wiki/User:CFCF" TargetMode="External"/><Relationship Id="rId5" Type="http://schemas.openxmlformats.org/officeDocument/2006/relationships/hyperlink" Target="http://commons.wikimedia.org/wiki/File:1904_Hemoglobin.jpg" TargetMode="Externa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Παθολογία Ι</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l-GR" sz="2600" b="1" dirty="0"/>
              <a:t>1</a:t>
            </a:r>
            <a:r>
              <a:rPr lang="el-GR" sz="2600" dirty="0" smtClean="0"/>
              <a:t>:</a:t>
            </a:r>
            <a:r>
              <a:rPr lang="en-US" sz="2600" dirty="0" smtClean="0"/>
              <a:t> </a:t>
            </a:r>
            <a:r>
              <a:rPr lang="el-GR" sz="2600" dirty="0" smtClean="0"/>
              <a:t>Αιμοποιητικό σύστημα (</a:t>
            </a:r>
            <a:r>
              <a:rPr lang="el-GR" sz="2600" dirty="0" err="1" smtClean="0"/>
              <a:t>α΄</a:t>
            </a:r>
            <a:r>
              <a:rPr lang="el-GR" sz="2600" dirty="0"/>
              <a:t> </a:t>
            </a:r>
            <a:r>
              <a:rPr lang="el-GR" sz="2600" dirty="0" smtClean="0"/>
              <a:t>μέρος)</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Ερυθρά και λευκά αιμοσφαίρια</a:t>
            </a:r>
            <a:endParaRPr lang="el-GR" dirty="0"/>
          </a:p>
        </p:txBody>
      </p:sp>
      <p:pic>
        <p:nvPicPr>
          <p:cNvPr id="141314" name="Picture 2" descr="File:Iron deficiency anemia blood fil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6480720" cy="48605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242053" y="6386844"/>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Iron deficiency anemia blood </a:t>
            </a:r>
            <a:r>
              <a:rPr lang="en-US" sz="1200" dirty="0" smtClean="0">
                <a:latin typeface="+mn-lt"/>
                <a:hlinkClick r:id="rId3"/>
              </a:rPr>
              <a:t>film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Graham Beards"/>
              </a:rPr>
              <a:t>Graham Beards </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a:t>
            </a:r>
            <a:r>
              <a:rPr lang="en-US" sz="1200" dirty="0" smtClean="0">
                <a:latin typeface="+mn-lt"/>
                <a:hlinkClick r:id="rId5"/>
              </a:rPr>
              <a:t>3.0</a:t>
            </a:r>
            <a:endParaRPr lang="en-US" sz="1200" dirty="0">
              <a:latin typeface="+mn-lt"/>
            </a:endParaRPr>
          </a:p>
        </p:txBody>
      </p:sp>
      <p:sp>
        <p:nvSpPr>
          <p:cNvPr id="4" name="Θέση αριθμού διαφάνειας 3"/>
          <p:cNvSpPr>
            <a:spLocks noGrp="1"/>
          </p:cNvSpPr>
          <p:nvPr>
            <p:ph type="sldNum" sz="quarter" idx="12"/>
          </p:nvPr>
        </p:nvSpPr>
        <p:spPr>
          <a:xfrm>
            <a:off x="7740352" y="6356350"/>
            <a:ext cx="946448" cy="365125"/>
          </a:xfrm>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076304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Σιδηροπενική αναιμία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140290" name="Picture 2" descr="http://calgaryguide.ucalgary.ca/systems/Iron%20Deficiency%20Anem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310" y="1052735"/>
            <a:ext cx="7632848" cy="5803277"/>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rot="16200000">
            <a:off x="-491823" y="4816339"/>
            <a:ext cx="2051720" cy="276999"/>
          </a:xfrm>
          <a:prstGeom prst="rect">
            <a:avLst/>
          </a:prstGeom>
        </p:spPr>
        <p:txBody>
          <a:bodyPr wrap="square">
            <a:spAutoFit/>
          </a:bodyPr>
          <a:lstStyle/>
          <a:p>
            <a:pPr algn="ctr"/>
            <a:r>
              <a:rPr lang="en-US" sz="1200" dirty="0" smtClean="0">
                <a:latin typeface="+mn-lt"/>
                <a:hlinkClick r:id="rId4"/>
              </a:rPr>
              <a:t>calgaryguide.ucalgary.ca</a:t>
            </a:r>
            <a:endParaRPr lang="el-GR" sz="1200" dirty="0">
              <a:latin typeface="+mn-lt"/>
            </a:endParaRPr>
          </a:p>
        </p:txBody>
      </p:sp>
    </p:spTree>
    <p:extLst>
      <p:ext uri="{BB962C8B-B14F-4D97-AF65-F5344CB8AC3E}">
        <p14:creationId xmlns:p14="http://schemas.microsoft.com/office/powerpoint/2010/main" val="3104203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Κλινική εικόνα σιδηροπενικής </a:t>
            </a:r>
            <a:r>
              <a:rPr lang="el-GR" dirty="0" smtClean="0"/>
              <a:t>αναιμίας </a:t>
            </a:r>
            <a:r>
              <a:rPr lang="el-GR" sz="3000" b="0" dirty="0" smtClean="0"/>
              <a:t>1/2</a:t>
            </a:r>
            <a:endParaRPr lang="el-GR" sz="3000" b="0" dirty="0"/>
          </a:p>
        </p:txBody>
      </p:sp>
      <p:sp>
        <p:nvSpPr>
          <p:cNvPr id="14338" name="Rectangle 3"/>
          <p:cNvSpPr>
            <a:spLocks noGrp="1" noChangeArrowheads="1"/>
          </p:cNvSpPr>
          <p:nvPr>
            <p:ph idx="1"/>
          </p:nvPr>
        </p:nvSpPr>
        <p:spPr/>
        <p:txBody>
          <a:bodyPr>
            <a:normAutofit/>
          </a:bodyPr>
          <a:lstStyle/>
          <a:p>
            <a:pPr eaLnBrk="1" hangingPunct="1">
              <a:lnSpc>
                <a:spcPct val="90000"/>
              </a:lnSpc>
            </a:pPr>
            <a:r>
              <a:rPr lang="el-GR" altLang="el-GR" b="1" dirty="0" smtClean="0"/>
              <a:t>Γενικά συμπτώματα αναιμίας </a:t>
            </a:r>
            <a:r>
              <a:rPr lang="el-GR" altLang="el-GR" dirty="0" smtClean="0"/>
              <a:t>(πάντοτε ανάλογα και με την βαρύτητα της έλλειψης σιδήρου και ανάλογα με την ταχύτητα εγκατάστασής της).</a:t>
            </a:r>
          </a:p>
          <a:p>
            <a:pPr eaLnBrk="1" hangingPunct="1">
              <a:lnSpc>
                <a:spcPct val="90000"/>
              </a:lnSpc>
            </a:pPr>
            <a:r>
              <a:rPr lang="el-GR" altLang="el-GR" dirty="0" smtClean="0"/>
              <a:t>Εύκολη κόπωση, αίσθημα αδυναμίας, ζάλη, καταβολή, ταχύπνοια, δύσπνοια, ταχυκαρδία, αίσθημα </a:t>
            </a:r>
            <a:r>
              <a:rPr lang="el-GR" altLang="el-GR" dirty="0" err="1" smtClean="0"/>
              <a:t>προκαρδίων</a:t>
            </a:r>
            <a:r>
              <a:rPr lang="el-GR" altLang="el-GR" dirty="0" smtClean="0"/>
              <a:t> παλμών, συμπτώματα καρδιακής ανεπαρκείας.</a:t>
            </a:r>
          </a:p>
          <a:p>
            <a:pPr eaLnBrk="1" hangingPunct="1">
              <a:lnSpc>
                <a:spcPct val="90000"/>
              </a:lnSpc>
            </a:pPr>
            <a:r>
              <a:rPr lang="el-GR" altLang="el-GR" dirty="0" smtClean="0"/>
              <a:t>Σε σιδηροπενική αναιμία από αιφνίδια και μεγάλη αιμορραγία (οξεία </a:t>
            </a:r>
            <a:r>
              <a:rPr lang="el-GR" altLang="el-GR" dirty="0" err="1" smtClean="0"/>
              <a:t>μεθαιμορραγική</a:t>
            </a:r>
            <a:r>
              <a:rPr lang="el-GR" altLang="el-GR" dirty="0" smtClean="0"/>
              <a:t>), έχουμε συμπτώματα </a:t>
            </a:r>
            <a:r>
              <a:rPr lang="en-US" altLang="el-GR" dirty="0" smtClean="0"/>
              <a:t>shock</a:t>
            </a:r>
            <a:r>
              <a:rPr lang="el-GR" altLang="el-GR" dirty="0" smtClean="0"/>
              <a:t> (καταπληξία) και αίσθημα μεγάλης δίψας.</a:t>
            </a:r>
            <a:endParaRPr lang="el-GR" altLang="el-GR" u="sng" dirty="0" smtClean="0"/>
          </a:p>
          <a:p>
            <a:pPr eaLnBrk="1" hangingPunct="1">
              <a:lnSpc>
                <a:spcPct val="90000"/>
              </a:lnSpc>
            </a:pPr>
            <a:r>
              <a:rPr lang="el-GR" altLang="el-GR" b="1" dirty="0" smtClean="0"/>
              <a:t>Ευρήματα </a:t>
            </a:r>
            <a:r>
              <a:rPr lang="el-GR" altLang="el-GR" dirty="0" smtClean="0"/>
              <a:t>αποτελούν ωχρότητα του δέρματος και των βλεννογόνων που διακρίνεται καλύτερα στους επιπεφυκότες, στα χείλη και τους βλεννογόνους του στόματος, καθώς και στις παλάμες και τα νύχια.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123571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Κλινική εικόνα σιδηροπενικής αναιμίας </a:t>
            </a:r>
            <a:r>
              <a:rPr lang="el-GR" sz="3000" b="0" dirty="0" smtClean="0"/>
              <a:t>2/2</a:t>
            </a:r>
            <a:endParaRPr lang="el-GR" dirty="0"/>
          </a:p>
        </p:txBody>
      </p:sp>
      <p:sp>
        <p:nvSpPr>
          <p:cNvPr id="15362" name="Rectangle 3"/>
          <p:cNvSpPr>
            <a:spLocks noGrp="1" noChangeArrowheads="1"/>
          </p:cNvSpPr>
          <p:nvPr>
            <p:ph idx="1"/>
          </p:nvPr>
        </p:nvSpPr>
        <p:spPr>
          <a:xfrm>
            <a:off x="457200" y="1196752"/>
            <a:ext cx="8363272" cy="5040560"/>
          </a:xfrm>
        </p:spPr>
        <p:txBody>
          <a:bodyPr/>
          <a:lstStyle/>
          <a:p>
            <a:pPr eaLnBrk="1" hangingPunct="1"/>
            <a:r>
              <a:rPr lang="el-GR" altLang="el-GR" b="1" dirty="0" smtClean="0"/>
              <a:t>Ειδικότερα στην σιδηροπενική διακρίνουμε:</a:t>
            </a:r>
          </a:p>
          <a:p>
            <a:pPr lvl="1"/>
            <a:r>
              <a:rPr lang="el-GR" altLang="el-GR" b="1" dirty="0" smtClean="0"/>
              <a:t>Γλωσσίτιδα </a:t>
            </a:r>
            <a:r>
              <a:rPr lang="el-GR" altLang="el-GR" dirty="0" smtClean="0"/>
              <a:t>με λεία και </a:t>
            </a:r>
            <a:r>
              <a:rPr lang="el-GR" altLang="el-GR" dirty="0" err="1" smtClean="0"/>
              <a:t>στίλβουσα</a:t>
            </a:r>
            <a:r>
              <a:rPr lang="el-GR" altLang="el-GR" dirty="0" smtClean="0"/>
              <a:t> γλώσσα που οφείλεται σε ατροφία.</a:t>
            </a:r>
            <a:endParaRPr lang="el-GR" altLang="el-GR" u="sng" dirty="0" smtClean="0"/>
          </a:p>
          <a:p>
            <a:pPr lvl="1"/>
            <a:r>
              <a:rPr lang="el-GR" altLang="el-GR" b="1" dirty="0" smtClean="0"/>
              <a:t>Γωνιακή </a:t>
            </a:r>
            <a:r>
              <a:rPr lang="el-GR" altLang="el-GR" b="1" dirty="0" err="1" smtClean="0"/>
              <a:t>χειλίτιδα</a:t>
            </a:r>
            <a:r>
              <a:rPr lang="el-GR" altLang="el-GR" b="1" dirty="0" smtClean="0"/>
              <a:t>.</a:t>
            </a:r>
          </a:p>
          <a:p>
            <a:pPr lvl="1"/>
            <a:r>
              <a:rPr lang="el-GR" altLang="el-GR" b="1" dirty="0" smtClean="0"/>
              <a:t>Διαταραχές στα νύχια </a:t>
            </a:r>
            <a:r>
              <a:rPr lang="el-GR" altLang="el-GR" dirty="0" smtClean="0"/>
              <a:t>(λέπτυνση, ευθραυστότητα, </a:t>
            </a:r>
            <a:r>
              <a:rPr lang="el-GR" altLang="el-GR" dirty="0" err="1" smtClean="0"/>
              <a:t>κοιλωνυχία</a:t>
            </a:r>
            <a:r>
              <a:rPr lang="el-GR" altLang="el-GR" dirty="0" smtClean="0"/>
              <a:t>).</a:t>
            </a:r>
            <a:endParaRPr lang="el-GR" altLang="el-GR" u="sng" dirty="0" smtClean="0"/>
          </a:p>
          <a:p>
            <a:pPr lvl="1"/>
            <a:r>
              <a:rPr lang="el-GR" altLang="el-GR" b="1" dirty="0" smtClean="0"/>
              <a:t>Δυσφαγία </a:t>
            </a:r>
            <a:r>
              <a:rPr lang="el-GR" altLang="el-GR" dirty="0" smtClean="0"/>
              <a:t>(πόνος και δυσκολία κατάποσης στερεών τροφών).  </a:t>
            </a:r>
          </a:p>
          <a:p>
            <a:pPr lvl="1"/>
            <a:r>
              <a:rPr lang="el-GR" altLang="el-GR" dirty="0" smtClean="0"/>
              <a:t>Στην δυσφαγία υπάρχει ατροφική αλλοίωση του βλεννογόνου του οισοφάγου (σύνδρομο </a:t>
            </a:r>
            <a:r>
              <a:rPr lang="en-US" altLang="el-GR" dirty="0" smtClean="0"/>
              <a:t>Plummer Vinson</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4089782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Συμπτώματα της αναιμίας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pic>
        <p:nvPicPr>
          <p:cNvPr id="137218" name="Picture 2" descr="File:Symptoms of anem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052736"/>
            <a:ext cx="6057900"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rot="16200000">
            <a:off x="-237726" y="5194995"/>
            <a:ext cx="273630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Symptoms of </a:t>
            </a:r>
            <a:r>
              <a:rPr lang="en-US" sz="1200" dirty="0" smtClean="0">
                <a:latin typeface="+mn-lt"/>
                <a:hlinkClick r:id="rId4"/>
              </a:rPr>
              <a:t>anemia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Mikael Häggström"/>
              </a:rPr>
              <a:t>Mikael </a:t>
            </a:r>
            <a:r>
              <a:rPr lang="en-US" sz="1200" dirty="0" err="1">
                <a:latin typeface="+mn-lt"/>
                <a:hlinkClick r:id="rId5" tooltip="User:Mikael Häggström"/>
              </a:rPr>
              <a:t>Häggström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96595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Διαταραχές ονύχων και </a:t>
            </a:r>
            <a:r>
              <a:rPr lang="el-GR" dirty="0" err="1" smtClean="0"/>
              <a:t>χειλέων</a:t>
            </a:r>
            <a:r>
              <a:rPr lang="el-GR" dirty="0" smtClean="0"/>
              <a:t> στην αναιμία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136194" name="Picture 2" descr="File:Anem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76872"/>
            <a:ext cx="3744416" cy="26585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489263" y="5157191"/>
            <a:ext cx="256507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Anemia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Rotatebot"/>
              </a:rPr>
              <a:t>Rotatebot</a:t>
            </a:r>
            <a:r>
              <a:rPr lang="en-US" sz="1200" dirty="0" smtClean="0">
                <a:latin typeface="+mn-lt"/>
                <a:hlinkClick r:id="rId6" tooltip="User:Graham Beards"/>
              </a:rPr>
              <a:t> </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7"/>
              </a:rPr>
              <a:t>CC BY-SA </a:t>
            </a:r>
            <a:r>
              <a:rPr lang="en-US" sz="1200" dirty="0" smtClean="0">
                <a:latin typeface="+mn-lt"/>
                <a:hlinkClick r:id="rId7"/>
              </a:rPr>
              <a:t>3.0</a:t>
            </a:r>
            <a:endParaRPr lang="en-US" sz="1200" dirty="0">
              <a:latin typeface="+mn-lt"/>
            </a:endParaRPr>
          </a:p>
        </p:txBody>
      </p:sp>
      <p:pic>
        <p:nvPicPr>
          <p:cNvPr id="136196" name="Picture 4" descr="File:Angular Cheiliti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1493904"/>
            <a:ext cx="3168352" cy="42244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5593719" y="5877272"/>
            <a:ext cx="256507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9"/>
              </a:rPr>
              <a:t>Angular </a:t>
            </a:r>
            <a:r>
              <a:rPr lang="en-US" sz="1200" dirty="0" err="1" smtClean="0">
                <a:latin typeface="+mn-lt"/>
                <a:hlinkClick r:id="rId9"/>
              </a:rPr>
              <a:t>Cheilitis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10" tooltip="User:Doc James"/>
              </a:rPr>
              <a:t>Doc James</a:t>
            </a:r>
            <a:r>
              <a:rPr lang="en-US" sz="1200" dirty="0" smtClean="0">
                <a:latin typeface="+mn-lt"/>
                <a:hlinkClick r:id="rId6" tooltip="User:Graham Beards"/>
              </a:rPr>
              <a:t> </a:t>
            </a:r>
            <a:r>
              <a:rPr lang="el-GR" sz="1200" dirty="0" smtClean="0">
                <a:solidFill>
                  <a:prstClr val="black">
                    <a:lumMod val="75000"/>
                    <a:lumOff val="25000"/>
                  </a:prstClr>
                </a:solidFill>
                <a:latin typeface="+mn-lt"/>
              </a:rPr>
              <a:t>διαθέσιμο με άδεια </a:t>
            </a:r>
            <a:r>
              <a:rPr lang="en-US" sz="1200" dirty="0">
                <a:latin typeface="+mn-lt"/>
                <a:hlinkClick r:id="rId7"/>
              </a:rPr>
              <a:t>CC BY-SA </a:t>
            </a:r>
            <a:r>
              <a:rPr lang="en-US" sz="1200" dirty="0" smtClean="0">
                <a:latin typeface="+mn-lt"/>
                <a:hlinkClick r:id="rId7"/>
              </a:rPr>
              <a:t>3.0</a:t>
            </a:r>
            <a:endParaRPr lang="en-US" sz="1200" dirty="0">
              <a:latin typeface="+mn-lt"/>
            </a:endParaRPr>
          </a:p>
        </p:txBody>
      </p:sp>
    </p:spTree>
    <p:extLst>
      <p:ext uri="{BB962C8B-B14F-4D97-AF65-F5344CB8AC3E}">
        <p14:creationId xmlns:p14="http://schemas.microsoft.com/office/powerpoint/2010/main" val="3702830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Εργαστηριακά ευρήματα σιδηροπενικής </a:t>
            </a:r>
            <a:r>
              <a:rPr lang="el-GR" dirty="0" smtClean="0"/>
              <a:t>αναιμίας </a:t>
            </a:r>
            <a:r>
              <a:rPr lang="el-GR" sz="3000" b="0" dirty="0" smtClean="0"/>
              <a:t>1/2</a:t>
            </a:r>
            <a:endParaRPr lang="el-GR" sz="3000" b="0" dirty="0"/>
          </a:p>
        </p:txBody>
      </p:sp>
      <p:sp>
        <p:nvSpPr>
          <p:cNvPr id="22530" name="Rectangle 3"/>
          <p:cNvSpPr>
            <a:spLocks noGrp="1" noChangeArrowheads="1"/>
          </p:cNvSpPr>
          <p:nvPr>
            <p:ph idx="1"/>
          </p:nvPr>
        </p:nvSpPr>
        <p:spPr>
          <a:xfrm>
            <a:off x="457200" y="1412776"/>
            <a:ext cx="8229600" cy="4824536"/>
          </a:xfrm>
        </p:spPr>
        <p:txBody>
          <a:bodyPr>
            <a:noAutofit/>
          </a:bodyPr>
          <a:lstStyle/>
          <a:p>
            <a:pPr eaLnBrk="1" hangingPunct="1"/>
            <a:r>
              <a:rPr lang="el-GR" altLang="el-GR" dirty="0" smtClean="0"/>
              <a:t>Χαμηλή τιμή </a:t>
            </a:r>
            <a:r>
              <a:rPr lang="en-US" altLang="el-GR" dirty="0" err="1" smtClean="0"/>
              <a:t>Hct</a:t>
            </a:r>
            <a:r>
              <a:rPr lang="el-GR" altLang="el-GR" dirty="0" smtClean="0"/>
              <a:t>.</a:t>
            </a:r>
          </a:p>
          <a:p>
            <a:pPr eaLnBrk="1" hangingPunct="1"/>
            <a:r>
              <a:rPr lang="el-GR" altLang="el-GR" dirty="0" smtClean="0"/>
              <a:t>Χαμηλή τιμή </a:t>
            </a:r>
            <a:r>
              <a:rPr lang="en-US" altLang="el-GR" dirty="0" smtClean="0"/>
              <a:t>Hb</a:t>
            </a:r>
            <a:r>
              <a:rPr lang="el-GR" altLang="el-GR" dirty="0" smtClean="0"/>
              <a:t>.</a:t>
            </a:r>
          </a:p>
          <a:p>
            <a:pPr eaLnBrk="1" hangingPunct="1"/>
            <a:r>
              <a:rPr lang="el-GR" altLang="el-GR" dirty="0" smtClean="0"/>
              <a:t>Μέση πυκνότητα </a:t>
            </a:r>
            <a:r>
              <a:rPr lang="en-US" altLang="el-GR" dirty="0" smtClean="0"/>
              <a:t>Hb </a:t>
            </a:r>
            <a:r>
              <a:rPr lang="el-GR" altLang="el-GR" dirty="0" smtClean="0"/>
              <a:t>(</a:t>
            </a:r>
            <a:r>
              <a:rPr lang="en-US" altLang="el-GR" dirty="0" smtClean="0"/>
              <a:t>MCHC</a:t>
            </a:r>
            <a:r>
              <a:rPr lang="el-GR" altLang="el-GR" dirty="0" smtClean="0"/>
              <a:t>) κάτω του 30%.</a:t>
            </a:r>
          </a:p>
          <a:p>
            <a:pPr eaLnBrk="1" hangingPunct="1"/>
            <a:r>
              <a:rPr lang="el-GR" altLang="el-GR" dirty="0" smtClean="0"/>
              <a:t>Ελαττωμένος αριθμός των </a:t>
            </a:r>
            <a:r>
              <a:rPr lang="el-GR" altLang="el-GR" dirty="0" err="1" smtClean="0"/>
              <a:t>ερυθροκυττάρων</a:t>
            </a:r>
            <a:r>
              <a:rPr lang="el-GR" altLang="el-GR" dirty="0" smtClean="0"/>
              <a:t>.</a:t>
            </a:r>
          </a:p>
          <a:p>
            <a:pPr eaLnBrk="1" hangingPunct="1"/>
            <a:r>
              <a:rPr lang="el-GR" altLang="el-GR" dirty="0" err="1" smtClean="0"/>
              <a:t>Υπόχρωμα</a:t>
            </a:r>
            <a:r>
              <a:rPr lang="el-GR" altLang="el-GR" dirty="0" smtClean="0"/>
              <a:t> και μικρά ερυθροκύτταρα.</a:t>
            </a:r>
          </a:p>
          <a:p>
            <a:pPr eaLnBrk="1" hangingPunct="1"/>
            <a:r>
              <a:rPr lang="el-GR" altLang="el-GR" dirty="0" smtClean="0"/>
              <a:t>Συνυπάρχει συχνά </a:t>
            </a:r>
            <a:r>
              <a:rPr lang="el-GR" altLang="el-GR" dirty="0" err="1" smtClean="0"/>
              <a:t>ανισοκυττάρωση</a:t>
            </a:r>
            <a:r>
              <a:rPr lang="el-GR" altLang="el-GR" dirty="0" smtClean="0"/>
              <a:t> και </a:t>
            </a:r>
            <a:r>
              <a:rPr lang="el-GR" altLang="el-GR" dirty="0" err="1" smtClean="0"/>
              <a:t>ποικιλοκυττάρωση</a:t>
            </a:r>
            <a:r>
              <a:rPr lang="el-GR" altLang="el-GR" dirty="0" smtClean="0"/>
              <a:t>.</a:t>
            </a:r>
          </a:p>
          <a:p>
            <a:pPr eaLnBrk="1" hangingPunct="1"/>
            <a:r>
              <a:rPr lang="el-GR" altLang="el-GR" dirty="0" smtClean="0"/>
              <a:t>Χαμηλή τιμή του </a:t>
            </a:r>
            <a:r>
              <a:rPr lang="en-US" altLang="el-GR" dirty="0" smtClean="0"/>
              <a:t>Fe </a:t>
            </a:r>
            <a:r>
              <a:rPr lang="el-GR" altLang="el-GR" dirty="0" smtClean="0"/>
              <a:t>στον ορό (&lt;30 μ</a:t>
            </a:r>
            <a:r>
              <a:rPr lang="en-US" altLang="el-GR" dirty="0" smtClean="0"/>
              <a:t>g</a:t>
            </a:r>
            <a:r>
              <a:rPr lang="el-GR" altLang="el-GR" dirty="0" smtClean="0"/>
              <a:t>/</a:t>
            </a:r>
            <a:r>
              <a:rPr lang="en-US" altLang="el-GR" dirty="0" smtClean="0"/>
              <a:t>dl</a:t>
            </a:r>
            <a:r>
              <a:rPr lang="el-GR" altLang="el-GR" dirty="0" smtClean="0"/>
              <a:t>).</a:t>
            </a:r>
          </a:p>
          <a:p>
            <a:pPr eaLnBrk="1" hangingPunct="1"/>
            <a:r>
              <a:rPr lang="el-GR" altLang="el-GR" dirty="0" smtClean="0"/>
              <a:t>Χαμηλά επίπεδα </a:t>
            </a:r>
            <a:r>
              <a:rPr lang="el-GR" altLang="el-GR" dirty="0" err="1" smtClean="0"/>
              <a:t>φερριτίνης</a:t>
            </a:r>
            <a:r>
              <a:rPr lang="el-GR" altLang="el-GR" dirty="0" smtClean="0"/>
              <a:t> ορού (πλην </a:t>
            </a:r>
            <a:r>
              <a:rPr lang="el-GR" altLang="el-GR" dirty="0" err="1" smtClean="0"/>
              <a:t>χρονίων</a:t>
            </a:r>
            <a:r>
              <a:rPr lang="el-GR" altLang="el-GR" dirty="0" smtClean="0"/>
              <a:t> νοσημάτων).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732315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Εργαστηριακά ευρήματα σιδηροπενικής </a:t>
            </a:r>
            <a:r>
              <a:rPr lang="el-GR" dirty="0" smtClean="0"/>
              <a:t>αναιμίας </a:t>
            </a:r>
            <a:r>
              <a:rPr lang="el-GR" sz="3000" b="0" dirty="0"/>
              <a:t>2</a:t>
            </a:r>
            <a:r>
              <a:rPr lang="el-GR" sz="3000" b="0" dirty="0" smtClean="0"/>
              <a:t>/2</a:t>
            </a:r>
            <a:endParaRPr lang="el-GR" sz="3000" b="0" dirty="0"/>
          </a:p>
        </p:txBody>
      </p:sp>
      <p:sp>
        <p:nvSpPr>
          <p:cNvPr id="22530" name="Rectangle 3"/>
          <p:cNvSpPr>
            <a:spLocks noGrp="1" noChangeArrowheads="1"/>
          </p:cNvSpPr>
          <p:nvPr>
            <p:ph idx="1"/>
          </p:nvPr>
        </p:nvSpPr>
        <p:spPr>
          <a:xfrm>
            <a:off x="457200" y="1412776"/>
            <a:ext cx="8229600" cy="4824536"/>
          </a:xfrm>
        </p:spPr>
        <p:txBody>
          <a:bodyPr>
            <a:noAutofit/>
          </a:bodyPr>
          <a:lstStyle/>
          <a:p>
            <a:pPr eaLnBrk="1" hangingPunct="1"/>
            <a:r>
              <a:rPr lang="el-GR" altLang="el-GR" dirty="0" smtClean="0"/>
              <a:t>Κορεσμός της </a:t>
            </a:r>
            <a:r>
              <a:rPr lang="el-GR" altLang="el-GR" dirty="0" err="1" smtClean="0"/>
              <a:t>τρανσφερίνης</a:t>
            </a:r>
            <a:r>
              <a:rPr lang="el-GR" altLang="el-GR" dirty="0" smtClean="0"/>
              <a:t> ορού κάτω του 15%.</a:t>
            </a:r>
          </a:p>
          <a:p>
            <a:pPr eaLnBrk="1" hangingPunct="1"/>
            <a:r>
              <a:rPr lang="el-GR" altLang="el-GR" dirty="0" smtClean="0"/>
              <a:t>Κενές αποθήκες σιδήρου στο </a:t>
            </a:r>
            <a:r>
              <a:rPr lang="el-GR" altLang="el-GR" dirty="0" err="1" smtClean="0"/>
              <a:t>μυελόγραμμα</a:t>
            </a:r>
            <a:r>
              <a:rPr lang="el-GR" altLang="el-GR" dirty="0" smtClean="0"/>
              <a:t> (απουσία </a:t>
            </a:r>
            <a:r>
              <a:rPr lang="el-GR" altLang="el-GR" dirty="0" err="1" smtClean="0"/>
              <a:t>πρασινοκυανών</a:t>
            </a:r>
            <a:r>
              <a:rPr lang="el-GR" altLang="el-GR" dirty="0" smtClean="0"/>
              <a:t> κοκκίων) και χαμηλά επίπεδα ολικού </a:t>
            </a:r>
            <a:r>
              <a:rPr lang="en-US" altLang="el-GR" dirty="0" smtClean="0"/>
              <a:t>Fe </a:t>
            </a:r>
            <a:r>
              <a:rPr lang="el-GR" altLang="el-GR" dirty="0" smtClean="0"/>
              <a:t>σώματος με την μέθοδο </a:t>
            </a:r>
            <a:r>
              <a:rPr lang="en-US" altLang="el-GR" dirty="0" smtClean="0"/>
              <a:t>NMR</a:t>
            </a:r>
            <a:r>
              <a:rPr lang="el-GR" altLang="el-GR" dirty="0" smtClean="0"/>
              <a:t>.</a:t>
            </a:r>
          </a:p>
          <a:p>
            <a:pPr eaLnBrk="1" hangingPunct="1"/>
            <a:r>
              <a:rPr lang="el-GR" altLang="el-GR" dirty="0" smtClean="0"/>
              <a:t>Ο αριθμός των αιμοπεταλίων συνήθως είναι φυσιολογικός, εκτός αν η σιδηροπενική αναιμία είναι πολύ σοβαρή, οπότε μπορεί να παρατηρηθεί ελάττωση και των αιμοπεταλίων.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073132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σιδηροπενικής </a:t>
            </a:r>
            <a:r>
              <a:rPr lang="el-GR" dirty="0" smtClean="0"/>
              <a:t>αναιμίας </a:t>
            </a:r>
            <a:r>
              <a:rPr lang="el-GR" sz="3000" b="0" dirty="0" smtClean="0"/>
              <a:t>1/3</a:t>
            </a:r>
            <a:endParaRPr lang="el-GR" sz="3000" b="0" dirty="0"/>
          </a:p>
        </p:txBody>
      </p:sp>
      <p:sp>
        <p:nvSpPr>
          <p:cNvPr id="23554" name="Rectangle 3"/>
          <p:cNvSpPr>
            <a:spLocks noGrp="1" noChangeArrowheads="1"/>
          </p:cNvSpPr>
          <p:nvPr>
            <p:ph idx="1"/>
          </p:nvPr>
        </p:nvSpPr>
        <p:spPr/>
        <p:txBody>
          <a:bodyPr>
            <a:normAutofit/>
          </a:bodyPr>
          <a:lstStyle/>
          <a:p>
            <a:pPr eaLnBrk="1" hangingPunct="1"/>
            <a:r>
              <a:rPr lang="el-GR" altLang="el-GR" dirty="0" smtClean="0"/>
              <a:t>Αρχικά εντοπίζεται </a:t>
            </a:r>
            <a:r>
              <a:rPr lang="el-GR" altLang="el-GR" b="1" dirty="0" smtClean="0"/>
              <a:t>το αίτιο </a:t>
            </a:r>
            <a:r>
              <a:rPr lang="el-GR" altLang="el-GR" dirty="0" smtClean="0"/>
              <a:t>της σιδηροπενικής αναιμίας και γίνεται προσπάθεια θεραπείας αυτού.  </a:t>
            </a:r>
          </a:p>
          <a:p>
            <a:pPr eaLnBrk="1" hangingPunct="1"/>
            <a:r>
              <a:rPr lang="el-GR" altLang="el-GR" dirty="0" smtClean="0"/>
              <a:t>Παράλληλα χορηγείται </a:t>
            </a:r>
            <a:r>
              <a:rPr lang="el-GR" altLang="el-GR" b="1" dirty="0" smtClean="0"/>
              <a:t>σίδηρος, από του στόματος, </a:t>
            </a:r>
            <a:r>
              <a:rPr lang="el-GR" altLang="el-GR" dirty="0" smtClean="0"/>
              <a:t>δεδομένου ότι η αύξηση της πρόσληψης σιδηρούχων τροφών δεν επαρκεί στο πλείστον των περιπτώσεων για να διορθώσει την εγκατεστημένη σιδηροπενική αναιμία.</a:t>
            </a:r>
          </a:p>
          <a:p>
            <a:pPr eaLnBrk="1" hangingPunct="1"/>
            <a:r>
              <a:rPr lang="el-GR" altLang="el-GR" dirty="0" smtClean="0"/>
              <a:t>Αν υπάρχουν φλεγμονώδη νοσήματα του εντέρου και κίνδυνος να μην απορροφηθεί ο από του στόματος χορηγούμενος σίδηρος, τότε η χορήγησή του γίνεται παρεντερικά. </a:t>
            </a:r>
          </a:p>
          <a:p>
            <a:pPr eaLnBrk="1" hangingPunct="1"/>
            <a:r>
              <a:rPr lang="el-GR" altLang="el-GR" dirty="0" smtClean="0"/>
              <a:t>Χορήγηση σιδήρου </a:t>
            </a:r>
            <a:r>
              <a:rPr lang="el-GR" altLang="el-GR" b="1" dirty="0" smtClean="0"/>
              <a:t>από το στόμα μπορεί να προκαλέσει γαστρεντερικές</a:t>
            </a:r>
            <a:r>
              <a:rPr lang="el-GR" altLang="el-GR" dirty="0" smtClean="0"/>
              <a:t> διαταραχές και φαινόμενα δυσανεξίας.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985869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σιδηροπενικής αναιμίας </a:t>
            </a:r>
            <a:r>
              <a:rPr lang="el-GR" sz="3000" b="0" dirty="0" smtClean="0"/>
              <a:t>2/3</a:t>
            </a:r>
            <a:endParaRPr lang="el-GR" dirty="0"/>
          </a:p>
        </p:txBody>
      </p:sp>
      <p:sp>
        <p:nvSpPr>
          <p:cNvPr id="24578" name="Rectangle 3"/>
          <p:cNvSpPr>
            <a:spLocks noGrp="1" noChangeArrowheads="1"/>
          </p:cNvSpPr>
          <p:nvPr>
            <p:ph idx="1"/>
          </p:nvPr>
        </p:nvSpPr>
        <p:spPr/>
        <p:txBody>
          <a:bodyPr/>
          <a:lstStyle/>
          <a:p>
            <a:pPr eaLnBrk="1" hangingPunct="1"/>
            <a:r>
              <a:rPr lang="el-GR" altLang="el-GR" b="1" dirty="0" smtClean="0"/>
              <a:t>Σε παρεντερική χορήγηση μπορεί να παρατηρηθούν αλλεργικές αντιδράσεις </a:t>
            </a:r>
            <a:r>
              <a:rPr lang="el-GR" altLang="el-GR" dirty="0" smtClean="0"/>
              <a:t>(1%). Αρχίζουμε πάντοτε με μικρές δόσεις και προσέχουμε διότι άλλες φύσιγγες είναι για ενδομυϊκή και άλλες για ενδοφλέβια χορήγηση.</a:t>
            </a:r>
          </a:p>
          <a:p>
            <a:pPr eaLnBrk="1" hangingPunct="1"/>
            <a:r>
              <a:rPr lang="el-GR" altLang="el-GR" dirty="0" smtClean="0"/>
              <a:t>Αν ο σίδηρος χορηγηθεί ενδομυϊκά μπορεί να προκαλέσει χρώση του δέρματος.  Σε τέτοιες περιπτώσεις χρησιμοποιείται η τεχνική Ζ.</a:t>
            </a:r>
          </a:p>
          <a:p>
            <a:pPr eaLnBrk="1" hangingPunct="1"/>
            <a:r>
              <a:rPr lang="el-GR" altLang="el-GR" dirty="0" smtClean="0"/>
              <a:t>Σε ενδομυϊκή </a:t>
            </a:r>
            <a:r>
              <a:rPr lang="el-GR" altLang="el-GR" dirty="0" err="1" smtClean="0"/>
              <a:t>σιδηροθεραπεία</a:t>
            </a:r>
            <a:r>
              <a:rPr lang="el-GR" altLang="el-GR" dirty="0" smtClean="0"/>
              <a:t> επίσης αναφέρεται πυρετός με διόγκωση των βουβωνικών αδένων.  </a:t>
            </a:r>
          </a:p>
          <a:p>
            <a:pPr eaLnBrk="1" hangingPunct="1"/>
            <a:r>
              <a:rPr lang="el-GR" altLang="el-GR" dirty="0" smtClean="0"/>
              <a:t>Γενικά στην παρεντερική </a:t>
            </a:r>
            <a:r>
              <a:rPr lang="el-GR" altLang="el-GR" dirty="0" err="1" smtClean="0"/>
              <a:t>σιδηροθεραπεία</a:t>
            </a:r>
            <a:r>
              <a:rPr lang="el-GR" altLang="el-GR" dirty="0" smtClean="0"/>
              <a:t>, το ολικό </a:t>
            </a:r>
            <a:r>
              <a:rPr lang="el-GR" altLang="el-GR" dirty="0" err="1" smtClean="0"/>
              <a:t>χορηγητέο</a:t>
            </a:r>
            <a:r>
              <a:rPr lang="el-GR" altLang="el-GR" dirty="0" smtClean="0"/>
              <a:t> ποσό σιδήρου περιλαμβάνει και 1</a:t>
            </a:r>
            <a:r>
              <a:rPr lang="en-US" altLang="el-GR" dirty="0" smtClean="0"/>
              <a:t>g </a:t>
            </a:r>
            <a:r>
              <a:rPr lang="el-GR" altLang="el-GR" dirty="0" smtClean="0"/>
              <a:t>για πλήρωση των αποθηκών.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229671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Αναιμίες </a:t>
            </a:r>
            <a:endParaRPr lang="el-GR" dirty="0"/>
          </a:p>
        </p:txBody>
      </p:sp>
      <p:sp>
        <p:nvSpPr>
          <p:cNvPr id="3074" name="Rectangle 3"/>
          <p:cNvSpPr>
            <a:spLocks noGrp="1" noChangeArrowheads="1"/>
          </p:cNvSpPr>
          <p:nvPr>
            <p:ph idx="1"/>
          </p:nvPr>
        </p:nvSpPr>
        <p:spPr/>
        <p:txBody>
          <a:bodyPr/>
          <a:lstStyle/>
          <a:p>
            <a:pPr eaLnBrk="1" hangingPunct="1"/>
            <a:r>
              <a:rPr lang="el-GR" altLang="el-GR" dirty="0" smtClean="0"/>
              <a:t>Στις αναιμίες παρατηρείται μικρότερη του φυσιολογικού αιμοσφαιρίνη και αιματοκρίτης, με ταυτόχρονη μείωση του αριθμού των αιμοσφαιρίων.</a:t>
            </a:r>
          </a:p>
          <a:p>
            <a:pPr eaLnBrk="1" hangingPunct="1"/>
            <a:r>
              <a:rPr lang="el-GR" altLang="el-GR" dirty="0" smtClean="0"/>
              <a:t>Η αναιμία στους άνδρες αρχίζει από τιμές αιματοκρίτη κάτω του 41% και αιμοσφαιρίνη κάτω του 13.5</a:t>
            </a:r>
            <a:r>
              <a:rPr lang="en-US" altLang="el-GR" dirty="0" smtClean="0"/>
              <a:t>g</a:t>
            </a:r>
            <a:r>
              <a:rPr lang="el-GR" altLang="el-GR" dirty="0" smtClean="0"/>
              <a:t>/</a:t>
            </a:r>
            <a:r>
              <a:rPr lang="en-US" altLang="el-GR" dirty="0" smtClean="0"/>
              <a:t>dl</a:t>
            </a:r>
            <a:r>
              <a:rPr lang="el-GR" altLang="el-GR" dirty="0" smtClean="0"/>
              <a:t>, στις δε γυναίκες από τιμές κάτω του 37% και αιμοσφαιρίνη κάτω από 12 </a:t>
            </a:r>
            <a:r>
              <a:rPr lang="en-US" altLang="el-GR" dirty="0" smtClean="0"/>
              <a:t>g</a:t>
            </a:r>
            <a:r>
              <a:rPr lang="el-GR" altLang="el-GR" dirty="0" smtClean="0"/>
              <a:t>/</a:t>
            </a:r>
            <a:r>
              <a:rPr lang="en-US" altLang="el-GR" dirty="0" smtClean="0"/>
              <a:t>dl</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533610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σιδηροπενικής αναιμίας </a:t>
            </a:r>
            <a:r>
              <a:rPr lang="el-GR" sz="3000" b="0" dirty="0" smtClean="0"/>
              <a:t>3/3</a:t>
            </a:r>
            <a:endParaRPr lang="el-GR" dirty="0"/>
          </a:p>
        </p:txBody>
      </p:sp>
      <p:sp>
        <p:nvSpPr>
          <p:cNvPr id="25602" name="Rectangle 3"/>
          <p:cNvSpPr>
            <a:spLocks noGrp="1" noChangeArrowheads="1"/>
          </p:cNvSpPr>
          <p:nvPr>
            <p:ph idx="1"/>
          </p:nvPr>
        </p:nvSpPr>
        <p:spPr/>
        <p:txBody>
          <a:bodyPr/>
          <a:lstStyle/>
          <a:p>
            <a:pPr eaLnBrk="1" hangingPunct="1"/>
            <a:r>
              <a:rPr lang="el-GR" altLang="el-GR" dirty="0" smtClean="0"/>
              <a:t>Μετάγγιση αίματος γίνεται σε βαριές αναιμίες και στην οξεία </a:t>
            </a:r>
            <a:r>
              <a:rPr lang="el-GR" altLang="el-GR" dirty="0" err="1" smtClean="0"/>
              <a:t>μεθαιμορραγική</a:t>
            </a:r>
            <a:r>
              <a:rPr lang="el-GR" altLang="el-GR" dirty="0" smtClean="0"/>
              <a:t> αναιμία. </a:t>
            </a:r>
          </a:p>
          <a:p>
            <a:pPr eaLnBrk="1" hangingPunct="1"/>
            <a:r>
              <a:rPr lang="el-GR" altLang="el-GR" dirty="0" smtClean="0"/>
              <a:t>Πολύ σπάνια να συνδυαστεί η μετάγγιση με ταυτόχρονη </a:t>
            </a:r>
            <a:r>
              <a:rPr lang="el-GR" altLang="el-GR" dirty="0" err="1" smtClean="0"/>
              <a:t>σιδηροθεραπεία</a:t>
            </a:r>
            <a:r>
              <a:rPr lang="el-GR" altLang="el-GR" dirty="0" smtClean="0"/>
              <a:t>.</a:t>
            </a:r>
            <a:endParaRPr lang="el-GR" altLang="el-GR" u="sng" dirty="0" smtClean="0"/>
          </a:p>
          <a:p>
            <a:pPr eaLnBrk="1" hangingPunct="1"/>
            <a:r>
              <a:rPr lang="el-GR" altLang="el-GR" dirty="0" smtClean="0"/>
              <a:t>Στην αναιμία της χρόνιας νεφρικής ανεπάρκειας και ρευματολογικών ή </a:t>
            </a:r>
            <a:r>
              <a:rPr lang="el-GR" altLang="el-GR" dirty="0" err="1" smtClean="0"/>
              <a:t>νεοπλασματικών</a:t>
            </a:r>
            <a:r>
              <a:rPr lang="el-GR" altLang="el-GR" dirty="0" smtClean="0"/>
              <a:t> παθήσεων δίδεται εκτός από μετάγγιση ερυθρών και η </a:t>
            </a:r>
            <a:r>
              <a:rPr lang="el-GR" altLang="el-GR" dirty="0" err="1" smtClean="0"/>
              <a:t>ερυθροποιητίνη</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852438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Μεγαλοβλαστική</a:t>
            </a:r>
            <a:r>
              <a:rPr lang="el-GR" dirty="0" smtClean="0"/>
              <a:t> αναιμία</a:t>
            </a:r>
            <a:endParaRPr lang="el-GR" dirty="0"/>
          </a:p>
        </p:txBody>
      </p:sp>
      <p:sp>
        <p:nvSpPr>
          <p:cNvPr id="26626" name="Rectangle 3"/>
          <p:cNvSpPr>
            <a:spLocks noGrp="1" noChangeArrowheads="1"/>
          </p:cNvSpPr>
          <p:nvPr>
            <p:ph idx="1"/>
          </p:nvPr>
        </p:nvSpPr>
        <p:spPr>
          <a:xfrm>
            <a:off x="457200" y="1196752"/>
            <a:ext cx="8507288" cy="5328592"/>
          </a:xfrm>
        </p:spPr>
        <p:txBody>
          <a:bodyPr>
            <a:noAutofit/>
          </a:bodyPr>
          <a:lstStyle/>
          <a:p>
            <a:pPr eaLnBrk="1" hangingPunct="1"/>
            <a:r>
              <a:rPr lang="el-GR" altLang="el-GR" b="1" dirty="0" smtClean="0"/>
              <a:t>Έλλειψη Β12 ή </a:t>
            </a:r>
            <a:r>
              <a:rPr lang="el-GR" altLang="el-GR" b="1" dirty="0" err="1" smtClean="0"/>
              <a:t>φυλικού</a:t>
            </a:r>
            <a:r>
              <a:rPr lang="el-GR" altLang="el-GR" b="1" dirty="0" smtClean="0"/>
              <a:t> ή και των δύο.</a:t>
            </a:r>
            <a:endParaRPr lang="el-GR" altLang="el-GR" dirty="0" smtClean="0"/>
          </a:p>
          <a:p>
            <a:pPr eaLnBrk="1" hangingPunct="1"/>
            <a:r>
              <a:rPr lang="el-GR" altLang="el-GR" dirty="0" smtClean="0"/>
              <a:t>Η αναιμία από έλλειψη της βιταμίνης Β12 ονομαζόταν στο παρελθόν κακοήθης αναιμία ή </a:t>
            </a:r>
            <a:r>
              <a:rPr lang="el-GR" altLang="el-GR" dirty="0" err="1" smtClean="0"/>
              <a:t>μεγαλοβλαστική</a:t>
            </a:r>
            <a:r>
              <a:rPr lang="el-GR" altLang="el-GR" dirty="0" smtClean="0"/>
              <a:t> αναιμία του </a:t>
            </a:r>
            <a:r>
              <a:rPr lang="en-US" altLang="el-GR" dirty="0" err="1" smtClean="0"/>
              <a:t>Biermer</a:t>
            </a:r>
            <a:r>
              <a:rPr lang="el-GR" altLang="el-GR" dirty="0" smtClean="0"/>
              <a:t>, πιθανώς λόγω των νευρολογικών εκδηλώσεών της καθώς και της σκοτεινούς αιτιολογίας της αλλά και της δυσκολίας αρχικά στην θεραπεία της.</a:t>
            </a:r>
          </a:p>
          <a:p>
            <a:pPr eaLnBrk="1" hangingPunct="1"/>
            <a:r>
              <a:rPr lang="el-GR" altLang="el-GR" dirty="0" smtClean="0"/>
              <a:t>Οφείλεται στην </a:t>
            </a:r>
            <a:r>
              <a:rPr lang="el-GR" altLang="el-GR" b="1" dirty="0" smtClean="0"/>
              <a:t>απουσία του ενδογενούς παράγοντα </a:t>
            </a:r>
            <a:r>
              <a:rPr lang="el-GR" altLang="el-GR" dirty="0" smtClean="0"/>
              <a:t>στο </a:t>
            </a:r>
            <a:r>
              <a:rPr lang="el-GR" altLang="el-GR" b="1" dirty="0" smtClean="0"/>
              <a:t>στομάχι </a:t>
            </a:r>
            <a:r>
              <a:rPr lang="el-GR" altLang="el-GR" dirty="0" smtClean="0"/>
              <a:t>(ενδογενής παράγων του </a:t>
            </a:r>
            <a:r>
              <a:rPr lang="en-US" altLang="el-GR" dirty="0" smtClean="0"/>
              <a:t>Castle</a:t>
            </a:r>
            <a:r>
              <a:rPr lang="el-GR" altLang="el-GR" dirty="0" smtClean="0"/>
              <a:t>), λόγω ατροφίας του γαστρικού βλεννογόνου.  </a:t>
            </a:r>
          </a:p>
          <a:p>
            <a:pPr eaLnBrk="1" hangingPunct="1"/>
            <a:r>
              <a:rPr lang="el-GR" altLang="el-GR" dirty="0" smtClean="0"/>
              <a:t>Χαρακτηρίζεται από την παρουσία </a:t>
            </a:r>
            <a:r>
              <a:rPr lang="el-GR" altLang="el-GR" b="1" dirty="0" err="1" smtClean="0"/>
              <a:t>μεγαλοβλαστών</a:t>
            </a:r>
            <a:r>
              <a:rPr lang="el-GR" altLang="el-GR" b="1" dirty="0" smtClean="0"/>
              <a:t> (μεγάλων </a:t>
            </a:r>
            <a:r>
              <a:rPr lang="el-GR" altLang="el-GR" b="1" dirty="0" err="1" smtClean="0"/>
              <a:t>ερυθροβλαστών</a:t>
            </a:r>
            <a:r>
              <a:rPr lang="el-GR" altLang="el-GR" b="1" dirty="0" smtClean="0"/>
              <a:t>) στον μυελό (</a:t>
            </a:r>
            <a:r>
              <a:rPr lang="el-GR" altLang="el-GR" b="1" dirty="0" err="1" smtClean="0"/>
              <a:t>μυελόγραμμα</a:t>
            </a:r>
            <a:r>
              <a:rPr lang="el-GR" altLang="el-GR" b="1" dirty="0" smtClean="0"/>
              <a:t>) και </a:t>
            </a:r>
            <a:r>
              <a:rPr lang="el-GR" altLang="el-GR" b="1" dirty="0" err="1" smtClean="0"/>
              <a:t>μακροκυττάρωση</a:t>
            </a:r>
            <a:r>
              <a:rPr lang="el-GR" altLang="el-GR" b="1" dirty="0" smtClean="0"/>
              <a:t> (μεγάλα ερυθρά) στο περιφερικό αίμα (γενική αίματος).</a:t>
            </a:r>
          </a:p>
          <a:p>
            <a:pPr eaLnBrk="1" hangingPunct="1"/>
            <a:r>
              <a:rPr lang="el-GR" altLang="el-GR" dirty="0" smtClean="0"/>
              <a:t>Παρατηρείται σε άτομα μέσης και μεγάλης ηλικίας.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712293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Κύκλος φυλικού-Β12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122882" name="Picture 2" descr="File:Folicacid-B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22" y="1556792"/>
            <a:ext cx="7059774" cy="44644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071653" y="6375811"/>
            <a:ext cx="460851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Folicacid-B12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5" tooltip="User:Gromer (page does not exist)"/>
              </a:rPr>
              <a:t>Gromer</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Tree>
    <p:extLst>
      <p:ext uri="{BB962C8B-B14F-4D97-AF65-F5344CB8AC3E}">
        <p14:creationId xmlns:p14="http://schemas.microsoft.com/office/powerpoint/2010/main" val="853426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libaware.economads.com/images/cobalaminintro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19802"/>
            <a:ext cx="76327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smtClean="0"/>
              <a:t>Βιταμίνη Β12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5" name="Ορθογώνιο 4"/>
          <p:cNvSpPr/>
          <p:nvPr/>
        </p:nvSpPr>
        <p:spPr>
          <a:xfrm>
            <a:off x="2285926" y="6536377"/>
            <a:ext cx="4572000" cy="276999"/>
          </a:xfrm>
          <a:prstGeom prst="rect">
            <a:avLst/>
          </a:prstGeom>
        </p:spPr>
        <p:txBody>
          <a:bodyPr>
            <a:spAutoFit/>
          </a:bodyPr>
          <a:lstStyle/>
          <a:p>
            <a:pPr algn="ctr"/>
            <a:r>
              <a:rPr lang="en-US" sz="1200" dirty="0" smtClean="0">
                <a:latin typeface="+mn-lt"/>
                <a:hlinkClick r:id="rId4"/>
              </a:rPr>
              <a:t>libaware.economads.com</a:t>
            </a:r>
            <a:endParaRPr lang="el-GR" sz="1200" dirty="0">
              <a:latin typeface="+mn-lt"/>
            </a:endParaRPr>
          </a:p>
        </p:txBody>
      </p:sp>
    </p:spTree>
    <p:extLst>
      <p:ext uri="{BB962C8B-B14F-4D97-AF65-F5344CB8AC3E}">
        <p14:creationId xmlns:p14="http://schemas.microsoft.com/office/powerpoint/2010/main" val="3342330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Τροφές </a:t>
            </a:r>
            <a:r>
              <a:rPr lang="el-GR" dirty="0"/>
              <a:t>πλούσιες σε Β12</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628800"/>
            <a:ext cx="3953247" cy="393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26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thumb/1/1d/Folat.svg/571px-Fola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84784"/>
            <a:ext cx="6990070" cy="468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err="1" smtClean="0"/>
              <a:t>Φυλικό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6" name="Rectangle 7"/>
          <p:cNvSpPr/>
          <p:nvPr/>
        </p:nvSpPr>
        <p:spPr>
          <a:xfrm>
            <a:off x="2018363" y="6315494"/>
            <a:ext cx="504056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de-DE" sz="1200" dirty="0" smtClean="0">
                <a:latin typeface="+mn-lt"/>
                <a:hlinkClick r:id="rId4"/>
              </a:rPr>
              <a:t>Folat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rPr>
              <a:t>NEUROtiker</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5263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Αιτιολογία της </a:t>
            </a:r>
            <a:r>
              <a:rPr lang="el-GR" dirty="0" err="1"/>
              <a:t>μεγαλοβλαστικής</a:t>
            </a:r>
            <a:r>
              <a:rPr lang="el-GR" dirty="0"/>
              <a:t> </a:t>
            </a:r>
            <a:r>
              <a:rPr lang="el-GR" dirty="0" smtClean="0"/>
              <a:t>αναιμίας </a:t>
            </a:r>
            <a:r>
              <a:rPr lang="el-GR" sz="3000" b="0" dirty="0" smtClean="0"/>
              <a:t>1/2</a:t>
            </a:r>
            <a:endParaRPr lang="el-GR" sz="3000" b="0" dirty="0"/>
          </a:p>
        </p:txBody>
      </p:sp>
      <p:sp>
        <p:nvSpPr>
          <p:cNvPr id="34818" name="Rectangle 3"/>
          <p:cNvSpPr>
            <a:spLocks noGrp="1" noChangeArrowheads="1"/>
          </p:cNvSpPr>
          <p:nvPr>
            <p:ph idx="1"/>
          </p:nvPr>
        </p:nvSpPr>
        <p:spPr/>
        <p:txBody>
          <a:bodyPr/>
          <a:lstStyle/>
          <a:p>
            <a:pPr eaLnBrk="1" hangingPunct="1"/>
            <a:r>
              <a:rPr lang="el-GR" altLang="el-GR" b="1" dirty="0" smtClean="0"/>
              <a:t>Λόγω απουσίας του ενδογενούς παράγοντα, </a:t>
            </a:r>
            <a:r>
              <a:rPr lang="el-GR" altLang="el-GR" dirty="0" smtClean="0"/>
              <a:t>δεν γίνεται απορρόφηση της Β12, διότι για να επιτευχθεί αυτή θα πρέπει να δημιουργηθεί σύμπλεγμα μεταξύ Β12 και ενδογενούς παράγοντα ο οποίος λείπει. </a:t>
            </a:r>
          </a:p>
          <a:p>
            <a:pPr eaLnBrk="1" hangingPunct="1"/>
            <a:r>
              <a:rPr lang="el-GR" altLang="el-GR" b="1" dirty="0" smtClean="0"/>
              <a:t>Σημειωτέον ότι η απορρόφηση δεν συμβαίνει στο στομάχι αλλά στο τέλος του ειλεού.  </a:t>
            </a:r>
          </a:p>
          <a:p>
            <a:pPr eaLnBrk="1" hangingPunct="1"/>
            <a:r>
              <a:rPr lang="el-GR" altLang="el-GR" dirty="0" smtClean="0"/>
              <a:t>Αυτή η έλλειψη συνδυάζεται με </a:t>
            </a:r>
            <a:r>
              <a:rPr lang="el-GR" altLang="el-GR" b="1" dirty="0" smtClean="0"/>
              <a:t>γαστρική ατροφία του σώματος του στομάχου </a:t>
            </a:r>
            <a:r>
              <a:rPr lang="el-GR" altLang="el-GR" dirty="0" smtClean="0"/>
              <a:t>(έλλειψη θεμελίων και τοιχωματικών κυττάρων).  </a:t>
            </a:r>
          </a:p>
          <a:p>
            <a:pPr eaLnBrk="1" hangingPunct="1"/>
            <a:r>
              <a:rPr lang="el-GR" altLang="el-GR" dirty="0" smtClean="0"/>
              <a:t>Απουσιάζει δε και το πεπτικό ένζυμο </a:t>
            </a:r>
            <a:r>
              <a:rPr lang="el-GR" altLang="el-GR" b="1" dirty="0" smtClean="0"/>
              <a:t>πεψίνη</a:t>
            </a:r>
            <a:r>
              <a:rPr lang="el-GR" altLang="el-GR" dirty="0" smtClean="0"/>
              <a:t> και συνυπάρχει και </a:t>
            </a:r>
            <a:r>
              <a:rPr lang="el-GR" altLang="el-GR" b="1" dirty="0" err="1" smtClean="0"/>
              <a:t>αχλωρυδρία</a:t>
            </a:r>
            <a:r>
              <a:rPr lang="el-GR" altLang="el-GR"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087048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Αιτιολογία της </a:t>
            </a:r>
            <a:r>
              <a:rPr lang="el-GR" dirty="0" err="1"/>
              <a:t>μεγαλοβλαστικής</a:t>
            </a:r>
            <a:r>
              <a:rPr lang="el-GR" dirty="0"/>
              <a:t> αναιμίας </a:t>
            </a:r>
            <a:r>
              <a:rPr lang="el-GR" sz="3000" b="0" dirty="0" smtClean="0"/>
              <a:t>2/2</a:t>
            </a:r>
            <a:endParaRPr lang="el-GR" sz="3000" b="0" dirty="0"/>
          </a:p>
        </p:txBody>
      </p:sp>
      <p:sp>
        <p:nvSpPr>
          <p:cNvPr id="39938" name="Rectangle 3"/>
          <p:cNvSpPr>
            <a:spLocks noGrp="1" noChangeArrowheads="1"/>
          </p:cNvSpPr>
          <p:nvPr>
            <p:ph idx="1"/>
          </p:nvPr>
        </p:nvSpPr>
        <p:spPr/>
        <p:txBody>
          <a:bodyPr>
            <a:normAutofit fontScale="77500" lnSpcReduction="20000"/>
          </a:bodyPr>
          <a:lstStyle/>
          <a:p>
            <a:pPr eaLnBrk="1" hangingPunct="1">
              <a:lnSpc>
                <a:spcPct val="132000"/>
              </a:lnSpc>
            </a:pPr>
            <a:r>
              <a:rPr lang="el-GR" altLang="el-GR" sz="2800" dirty="0" smtClean="0"/>
              <a:t>Σήμερα σε σημαντικό αριθμό ατόμων </a:t>
            </a:r>
            <a:r>
              <a:rPr lang="el-GR" altLang="el-GR" sz="2800" b="1" dirty="0" smtClean="0"/>
              <a:t>βρίσκονται αντισώματα (τύπος Ι και τύπος ΙΙ) ενάντια στον ενδογενή παράγοντα, </a:t>
            </a:r>
            <a:r>
              <a:rPr lang="el-GR" altLang="el-GR" sz="2800" dirty="0" smtClean="0"/>
              <a:t>τόσο στον ορό όσο και στο γαστρικό υγρό που τον καταστρέφουν και φαίνεται πως η διαταραχή αυτού του τύπου είναι </a:t>
            </a:r>
            <a:r>
              <a:rPr lang="el-GR" altLang="el-GR" sz="2800" dirty="0" err="1" smtClean="0"/>
              <a:t>αυτοάνοση</a:t>
            </a:r>
            <a:r>
              <a:rPr lang="el-GR" altLang="el-GR" sz="2800" dirty="0" smtClean="0"/>
              <a:t>.</a:t>
            </a:r>
          </a:p>
          <a:p>
            <a:pPr eaLnBrk="1" hangingPunct="1">
              <a:lnSpc>
                <a:spcPct val="132000"/>
              </a:lnSpc>
            </a:pPr>
            <a:r>
              <a:rPr lang="el-GR" altLang="el-GR" sz="2800" dirty="0" smtClean="0"/>
              <a:t>Με τον χρόνο η μη απορρόφηση της Β12, οδηγεί σε εξάντληση των αποθηκών του οργανισμού που βρίσκονται στο ήπαρ.</a:t>
            </a:r>
          </a:p>
          <a:p>
            <a:pPr eaLnBrk="1" hangingPunct="1">
              <a:lnSpc>
                <a:spcPct val="132000"/>
              </a:lnSpc>
            </a:pPr>
            <a:r>
              <a:rPr lang="el-GR" altLang="el-GR" sz="2800" dirty="0" smtClean="0"/>
              <a:t>Η έλλειψη της Β12 (η Β12 και το </a:t>
            </a:r>
            <a:r>
              <a:rPr lang="el-GR" altLang="el-GR" sz="2800" dirty="0" err="1" smtClean="0"/>
              <a:t>φυλλικό</a:t>
            </a:r>
            <a:r>
              <a:rPr lang="el-GR" altLang="el-GR" sz="2800" dirty="0" smtClean="0"/>
              <a:t> αποτελούν συνένζυμα στην διαδικασία ένωσης των </a:t>
            </a:r>
            <a:r>
              <a:rPr lang="el-GR" altLang="el-GR" sz="2800" dirty="0" err="1" smtClean="0"/>
              <a:t>πουρινών</a:t>
            </a:r>
            <a:r>
              <a:rPr lang="el-GR" altLang="el-GR" sz="2800" dirty="0" smtClean="0"/>
              <a:t> και </a:t>
            </a:r>
            <a:r>
              <a:rPr lang="el-GR" altLang="el-GR" sz="2800" dirty="0" err="1" smtClean="0"/>
              <a:t>πυριμιδινών</a:t>
            </a:r>
            <a:r>
              <a:rPr lang="el-GR" altLang="el-GR" sz="2800" dirty="0" smtClean="0"/>
              <a:t> στο </a:t>
            </a:r>
            <a:r>
              <a:rPr lang="en-US" altLang="el-GR" sz="2800" dirty="0" smtClean="0"/>
              <a:t>DNA</a:t>
            </a:r>
            <a:r>
              <a:rPr lang="el-GR" altLang="el-GR" sz="2800" dirty="0" smtClean="0"/>
              <a:t>), οδηγεί σε </a:t>
            </a:r>
            <a:r>
              <a:rPr lang="el-GR" altLang="el-GR" sz="2800" b="1" dirty="0" smtClean="0"/>
              <a:t>διαταραχή σύνθεσης του </a:t>
            </a:r>
            <a:r>
              <a:rPr lang="en-US" altLang="el-GR" sz="2800" b="1" dirty="0" smtClean="0"/>
              <a:t>DNA </a:t>
            </a:r>
            <a:r>
              <a:rPr lang="el-GR" altLang="el-GR" sz="2800" dirty="0" smtClean="0"/>
              <a:t>των κυττάρων και το άτομο οδηγείται σε αναιμία μεγάλων και αώρων ερυθρών καθώς και διαταραχών από το ΚΝΣ.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911253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Άλλες αιτίες έλλειψης Β12 είναι </a:t>
            </a:r>
          </a:p>
        </p:txBody>
      </p:sp>
      <p:sp>
        <p:nvSpPr>
          <p:cNvPr id="40962" name="Rectangle 3"/>
          <p:cNvSpPr>
            <a:spLocks noGrp="1" noChangeArrowheads="1"/>
          </p:cNvSpPr>
          <p:nvPr>
            <p:ph idx="1"/>
          </p:nvPr>
        </p:nvSpPr>
        <p:spPr>
          <a:xfrm>
            <a:off x="457200" y="1196752"/>
            <a:ext cx="8363272" cy="5256584"/>
          </a:xfrm>
        </p:spPr>
        <p:txBody>
          <a:bodyPr>
            <a:normAutofit lnSpcReduction="10000"/>
          </a:bodyPr>
          <a:lstStyle/>
          <a:p>
            <a:pPr marL="514350" indent="-514350" eaLnBrk="1" hangingPunct="1">
              <a:lnSpc>
                <a:spcPct val="110000"/>
              </a:lnSpc>
              <a:buFont typeface="+mj-lt"/>
              <a:buAutoNum type="arabicPeriod"/>
            </a:pPr>
            <a:r>
              <a:rPr lang="el-GR" altLang="el-GR" dirty="0" smtClean="0"/>
              <a:t>Εγχειρητική αφαίρεση του τελικού ειλεού, που συμβαίνει σε παθήσεις του λεπτού εντέρου.</a:t>
            </a:r>
          </a:p>
          <a:p>
            <a:pPr marL="514350" indent="-514350" eaLnBrk="1" hangingPunct="1">
              <a:lnSpc>
                <a:spcPct val="110000"/>
              </a:lnSpc>
              <a:buFont typeface="+mj-lt"/>
              <a:buAutoNum type="arabicPeriod"/>
            </a:pPr>
            <a:r>
              <a:rPr lang="el-GR" altLang="el-GR" dirty="0" smtClean="0"/>
              <a:t>Η ολική γαστρεκτομή.</a:t>
            </a:r>
          </a:p>
          <a:p>
            <a:pPr marL="514350" indent="-514350" eaLnBrk="1" hangingPunct="1">
              <a:lnSpc>
                <a:spcPct val="110000"/>
              </a:lnSpc>
              <a:buFont typeface="+mj-lt"/>
              <a:buAutoNum type="arabicPeriod"/>
            </a:pPr>
            <a:r>
              <a:rPr lang="el-GR" altLang="el-GR" dirty="0" smtClean="0"/>
              <a:t>Η απόλυτη χορτοφαγία.</a:t>
            </a:r>
          </a:p>
          <a:p>
            <a:pPr marL="514350" indent="-514350" eaLnBrk="1" hangingPunct="1">
              <a:lnSpc>
                <a:spcPct val="110000"/>
              </a:lnSpc>
              <a:buFont typeface="+mj-lt"/>
              <a:buAutoNum type="arabicPeriod"/>
            </a:pPr>
            <a:r>
              <a:rPr lang="el-GR" altLang="el-GR" dirty="0" smtClean="0"/>
              <a:t>Η έλλειψη του </a:t>
            </a:r>
            <a:r>
              <a:rPr lang="el-GR" altLang="el-GR" dirty="0" err="1" smtClean="0"/>
              <a:t>φυλικού</a:t>
            </a:r>
            <a:r>
              <a:rPr lang="el-GR" altLang="el-GR" dirty="0" smtClean="0"/>
              <a:t> παρατηρείται κύρια στην εγκυμοσύνη στο τρίτο τρίμηνο, λόγω αυξημένων αναγκών και συνήθως συνυπάρχει με σιδηροπενική αναιμία.</a:t>
            </a:r>
          </a:p>
          <a:p>
            <a:pPr marL="514350" indent="-514350" eaLnBrk="1" hangingPunct="1">
              <a:lnSpc>
                <a:spcPct val="110000"/>
              </a:lnSpc>
              <a:buFont typeface="+mj-lt"/>
              <a:buAutoNum type="arabicPeriod"/>
            </a:pPr>
            <a:r>
              <a:rPr lang="el-GR" altLang="el-GR" dirty="0" smtClean="0"/>
              <a:t>Παραμέληση των ηλικιωμένων μπορεί να οδηγήσει σε έλλειψη </a:t>
            </a:r>
            <a:r>
              <a:rPr lang="el-GR" altLang="el-GR" dirty="0" err="1" smtClean="0"/>
              <a:t>φυλικού</a:t>
            </a:r>
            <a:r>
              <a:rPr lang="el-GR" altLang="el-GR" dirty="0" smtClean="0"/>
              <a:t>.</a:t>
            </a:r>
          </a:p>
          <a:p>
            <a:pPr marL="514350" indent="-514350" eaLnBrk="1" hangingPunct="1">
              <a:lnSpc>
                <a:spcPct val="110000"/>
              </a:lnSpc>
              <a:buFont typeface="+mj-lt"/>
              <a:buAutoNum type="arabicPeriod"/>
            </a:pPr>
            <a:r>
              <a:rPr lang="el-GR" altLang="el-GR" dirty="0" smtClean="0"/>
              <a:t>Κατάχρηση οινοπνεύματος οδηγεί σε κακή απορρόφηση του </a:t>
            </a:r>
            <a:r>
              <a:rPr lang="el-GR" altLang="el-GR" dirty="0" err="1" smtClean="0"/>
              <a:t>φυλικού</a:t>
            </a:r>
            <a:r>
              <a:rPr lang="el-GR" altLang="el-GR" dirty="0" smtClean="0"/>
              <a:t> και αναστολή του μεταβολισμού του </a:t>
            </a:r>
            <a:r>
              <a:rPr lang="el-GR" altLang="el-GR" dirty="0" err="1" smtClean="0"/>
              <a:t>φυλικού</a:t>
            </a:r>
            <a:r>
              <a:rPr lang="el-GR" altLang="el-GR" dirty="0" smtClean="0"/>
              <a:t>.  Έτσι οι χρόνιοι αλκοολικοί μπορεί να εμφανίσουν </a:t>
            </a:r>
            <a:r>
              <a:rPr lang="el-GR" altLang="el-GR" dirty="0" err="1" smtClean="0"/>
              <a:t>μεγαλοβλαστική</a:t>
            </a:r>
            <a:r>
              <a:rPr lang="el-GR" altLang="el-GR" dirty="0" smtClean="0"/>
              <a:t> αναιμία ή αυξημένο </a:t>
            </a:r>
            <a:r>
              <a:rPr lang="en-US" altLang="el-GR" dirty="0" smtClean="0"/>
              <a:t>MCV</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4051993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Κλινική εικόνα </a:t>
            </a:r>
            <a:r>
              <a:rPr lang="el-GR" dirty="0" err="1"/>
              <a:t>μεγαλοβλαστικής</a:t>
            </a:r>
            <a:r>
              <a:rPr lang="el-GR" dirty="0"/>
              <a:t> </a:t>
            </a:r>
            <a:r>
              <a:rPr lang="el-GR" dirty="0" smtClean="0"/>
              <a:t>αναιμίας</a:t>
            </a:r>
            <a:endParaRPr lang="el-GR" dirty="0"/>
          </a:p>
        </p:txBody>
      </p:sp>
      <p:sp>
        <p:nvSpPr>
          <p:cNvPr id="41986" name="Rectangle 3"/>
          <p:cNvSpPr>
            <a:spLocks noGrp="1" noChangeArrowheads="1"/>
          </p:cNvSpPr>
          <p:nvPr>
            <p:ph idx="1"/>
          </p:nvPr>
        </p:nvSpPr>
        <p:spPr/>
        <p:txBody>
          <a:bodyPr>
            <a:normAutofit/>
          </a:bodyPr>
          <a:lstStyle/>
          <a:p>
            <a:pPr eaLnBrk="1" hangingPunct="1"/>
            <a:r>
              <a:rPr lang="el-GR" altLang="el-GR" b="1" dirty="0" smtClean="0"/>
              <a:t>Γενικά συμπτώματα αναιμίας </a:t>
            </a:r>
            <a:r>
              <a:rPr lang="el-GR" altLang="el-GR" dirty="0" smtClean="0"/>
              <a:t>(συνήθως η αναιμία εγκαθίσταται και επιδεινώνεται με πολύ </a:t>
            </a:r>
            <a:r>
              <a:rPr lang="el-GR" altLang="el-GR" b="1" dirty="0" smtClean="0"/>
              <a:t>βραδύ ρυθμό</a:t>
            </a:r>
            <a:r>
              <a:rPr lang="el-GR" altLang="el-GR" dirty="0" smtClean="0"/>
              <a:t>).</a:t>
            </a:r>
          </a:p>
          <a:p>
            <a:pPr eaLnBrk="1" hangingPunct="1"/>
            <a:r>
              <a:rPr lang="el-GR" altLang="el-GR" dirty="0" smtClean="0"/>
              <a:t>Εύκολη κόπωση, αίσθημα αδυναμίας, ζάλη, καταβολή, ταχύπνοια, δύσπνοια, ταχυκαρδία, αίσθημα </a:t>
            </a:r>
            <a:r>
              <a:rPr lang="el-GR" altLang="el-GR" dirty="0" err="1" smtClean="0"/>
              <a:t>προκαρδίων</a:t>
            </a:r>
            <a:r>
              <a:rPr lang="el-GR" altLang="el-GR" dirty="0" smtClean="0"/>
              <a:t> παλμών, συμπτώματα καρδιακής ανεπαρκείας.  </a:t>
            </a:r>
          </a:p>
          <a:p>
            <a:pPr eaLnBrk="1" hangingPunct="1"/>
            <a:r>
              <a:rPr lang="el-GR" altLang="el-GR" dirty="0" smtClean="0"/>
              <a:t>Ο ασθενής μπορεί λόγω της βραδύτητας εγκατάστασης αυτής της αναιμίας να προσέλθει με πολύ χαμηλό αιματοκρίτη.</a:t>
            </a:r>
            <a:endParaRPr lang="el-GR" altLang="el-GR" u="sng" dirty="0" smtClean="0"/>
          </a:p>
          <a:p>
            <a:pPr eaLnBrk="1" hangingPunct="1"/>
            <a:r>
              <a:rPr lang="el-GR" altLang="el-GR" b="1" dirty="0" smtClean="0"/>
              <a:t>Παρατηρείται και γλωσσίτιδα </a:t>
            </a:r>
            <a:r>
              <a:rPr lang="el-GR" altLang="el-GR" dirty="0" smtClean="0"/>
              <a:t>(γλωσσίτιδα του </a:t>
            </a:r>
            <a:r>
              <a:rPr lang="en-US" altLang="el-GR" dirty="0" smtClean="0"/>
              <a:t>Hunter</a:t>
            </a:r>
            <a:r>
              <a:rPr lang="el-GR" altLang="el-GR" dirty="0" smtClean="0"/>
              <a:t>) με λεία και </a:t>
            </a:r>
            <a:r>
              <a:rPr lang="el-GR" altLang="el-GR" dirty="0" err="1" smtClean="0"/>
              <a:t>στίλβουσα</a:t>
            </a:r>
            <a:r>
              <a:rPr lang="el-GR" altLang="el-GR" dirty="0" smtClean="0"/>
              <a:t> γλώσσα που οφείλεται σε ατροφία.</a:t>
            </a:r>
            <a:endParaRPr lang="el-GR" altLang="el-GR" u="sng" dirty="0" smtClean="0"/>
          </a:p>
          <a:p>
            <a:pPr eaLnBrk="1" hangingPunct="1"/>
            <a:r>
              <a:rPr lang="el-GR" altLang="el-GR" b="1" dirty="0" smtClean="0"/>
              <a:t>Γωνιακή </a:t>
            </a:r>
            <a:r>
              <a:rPr lang="el-GR" altLang="el-GR" b="1" dirty="0" err="1" smtClean="0"/>
              <a:t>χειλίτιδα</a:t>
            </a:r>
            <a:r>
              <a:rPr lang="el-GR" altLang="el-GR" b="1" dirty="0" smtClean="0"/>
              <a:t>.</a:t>
            </a:r>
          </a:p>
          <a:p>
            <a:pPr eaLnBrk="1" hangingPunct="1"/>
            <a:r>
              <a:rPr lang="el-GR" altLang="el-GR" dirty="0" smtClean="0"/>
              <a:t>Μικρή διόγκωση του σπλήνα μπορεί να παρατηρηθεί.</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2150320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Ταξινόμηση αναιμιών </a:t>
            </a:r>
            <a:r>
              <a:rPr lang="el-GR" sz="3000" b="0" dirty="0" smtClean="0"/>
              <a:t>1/3</a:t>
            </a:r>
            <a:endParaRPr lang="el-GR" sz="3000" b="0" dirty="0"/>
          </a:p>
        </p:txBody>
      </p:sp>
      <p:sp>
        <p:nvSpPr>
          <p:cNvPr id="4098" name="Rectangle 3"/>
          <p:cNvSpPr>
            <a:spLocks noGrp="1" noChangeArrowheads="1"/>
          </p:cNvSpPr>
          <p:nvPr>
            <p:ph idx="1"/>
          </p:nvPr>
        </p:nvSpPr>
        <p:spPr/>
        <p:txBody>
          <a:bodyPr>
            <a:normAutofit lnSpcReduction="10000"/>
          </a:bodyPr>
          <a:lstStyle/>
          <a:p>
            <a:pPr marL="444500" indent="-444500" eaLnBrk="1" hangingPunct="1">
              <a:lnSpc>
                <a:spcPct val="110000"/>
              </a:lnSpc>
              <a:buFont typeface="+mj-lt"/>
              <a:buAutoNum type="romanUcPeriod"/>
            </a:pPr>
            <a:r>
              <a:rPr lang="el-GR" altLang="el-GR" b="1" dirty="0" smtClean="0"/>
              <a:t>Η αιτιολογική ταξινόμηση</a:t>
            </a:r>
            <a:r>
              <a:rPr lang="el-GR" altLang="el-GR" dirty="0" smtClean="0"/>
              <a:t> ορίζει δύο βασικούς τρόπους από τους οποίους προκύπτουν οι αναιμίες:</a:t>
            </a:r>
            <a:endParaRPr lang="el-GR" altLang="el-GR" b="1" dirty="0" smtClean="0"/>
          </a:p>
          <a:p>
            <a:pPr marL="457200" indent="-457200" eaLnBrk="1" hangingPunct="1">
              <a:lnSpc>
                <a:spcPct val="110000"/>
              </a:lnSpc>
              <a:buFont typeface="+mj-lt"/>
              <a:buAutoNum type="arabicPeriod"/>
            </a:pPr>
            <a:r>
              <a:rPr lang="el-GR" altLang="el-GR" b="1" dirty="0" smtClean="0"/>
              <a:t>Μειονεκτική </a:t>
            </a:r>
            <a:r>
              <a:rPr lang="el-GR" altLang="el-GR" b="1" dirty="0" err="1" smtClean="0"/>
              <a:t>αιμοποίηση</a:t>
            </a:r>
            <a:r>
              <a:rPr lang="el-GR" altLang="el-GR" b="1" dirty="0" smtClean="0"/>
              <a:t>,</a:t>
            </a:r>
            <a:r>
              <a:rPr lang="el-GR" altLang="el-GR" dirty="0" smtClean="0"/>
              <a:t> α) έλλειψη απαραιτήτων ουσιών, πχ έλλειψη σιδήρου, έλλειψη </a:t>
            </a:r>
            <a:r>
              <a:rPr lang="el-GR" altLang="el-GR" dirty="0" err="1" smtClean="0"/>
              <a:t>φυλικού</a:t>
            </a:r>
            <a:r>
              <a:rPr lang="el-GR" altLang="el-GR" dirty="0" smtClean="0"/>
              <a:t> οξέος), β) διαταραχή στην σύνθεση της </a:t>
            </a:r>
            <a:r>
              <a:rPr lang="el-GR" altLang="el-GR" dirty="0" err="1" smtClean="0"/>
              <a:t>αίμης</a:t>
            </a:r>
            <a:r>
              <a:rPr lang="el-GR" altLang="el-GR" dirty="0" smtClean="0"/>
              <a:t> (</a:t>
            </a:r>
            <a:r>
              <a:rPr lang="el-GR" altLang="el-GR" dirty="0" err="1" smtClean="0"/>
              <a:t>πορφυρίες</a:t>
            </a:r>
            <a:r>
              <a:rPr lang="el-GR" altLang="el-GR" dirty="0" smtClean="0"/>
              <a:t>) ή της σφαιρίνης (θαλασσαιμίες) γ) ανεπάρκεια του μυελού (</a:t>
            </a:r>
            <a:r>
              <a:rPr lang="el-GR" altLang="el-GR" dirty="0" err="1" smtClean="0"/>
              <a:t>απλαστικές</a:t>
            </a:r>
            <a:r>
              <a:rPr lang="el-GR" altLang="el-GR" dirty="0" smtClean="0"/>
              <a:t> αναιμίες). </a:t>
            </a:r>
            <a:endParaRPr lang="el-GR" altLang="el-GR" b="1" dirty="0" smtClean="0"/>
          </a:p>
          <a:p>
            <a:pPr marL="457200" indent="-457200" eaLnBrk="1" hangingPunct="1">
              <a:lnSpc>
                <a:spcPct val="110000"/>
              </a:lnSpc>
              <a:buFont typeface="+mj-lt"/>
              <a:buAutoNum type="arabicPeriod"/>
            </a:pPr>
            <a:r>
              <a:rPr lang="el-GR" altLang="el-GR" b="1" dirty="0" smtClean="0"/>
              <a:t>Αυξημένη απώλεια ή καταστροφή των </a:t>
            </a:r>
            <a:r>
              <a:rPr lang="el-GR" altLang="el-GR" b="1" dirty="0" err="1" smtClean="0"/>
              <a:t>ερυθροκυττάρων</a:t>
            </a:r>
            <a:r>
              <a:rPr lang="el-GR" altLang="el-GR" b="1" dirty="0" smtClean="0"/>
              <a:t> </a:t>
            </a:r>
            <a:endParaRPr lang="el-GR" altLang="el-GR" dirty="0" smtClean="0"/>
          </a:p>
          <a:p>
            <a:pPr marL="444500" indent="0" eaLnBrk="1" hangingPunct="1">
              <a:lnSpc>
                <a:spcPct val="110000"/>
              </a:lnSpc>
              <a:buNone/>
            </a:pPr>
            <a:r>
              <a:rPr lang="el-GR" altLang="el-GR" dirty="0" smtClean="0"/>
              <a:t>Μπορεί να οφείλεται σε αυξημένη απώλεια αίματος (αιμορραγία) ή σε αυξημένη καταστροφή (</a:t>
            </a:r>
            <a:r>
              <a:rPr lang="el-GR" altLang="el-GR" dirty="0" err="1" smtClean="0"/>
              <a:t>αιμόλυση</a:t>
            </a:r>
            <a:r>
              <a:rPr lang="el-GR" altLang="el-GR" dirty="0" smtClean="0"/>
              <a:t>) (αιμολυτικές αναιμίες) οποιασδήποτε αιτιολογίας (πχ έλλειψη </a:t>
            </a:r>
            <a:r>
              <a:rPr lang="en-US" altLang="el-GR" dirty="0" smtClean="0"/>
              <a:t>G</a:t>
            </a:r>
            <a:r>
              <a:rPr lang="el-GR" altLang="el-GR" dirty="0" smtClean="0"/>
              <a:t>6</a:t>
            </a:r>
            <a:r>
              <a:rPr lang="en-US" altLang="el-GR" dirty="0" smtClean="0"/>
              <a:t>PD</a:t>
            </a:r>
            <a:r>
              <a:rPr lang="el-GR" altLang="el-GR" dirty="0" smtClean="0"/>
              <a:t>).</a:t>
            </a:r>
            <a:endParaRPr lang="el-GR" altLang="el-GR" b="1" dirty="0" smtClean="0"/>
          </a:p>
          <a:p>
            <a:pPr marL="441325" eaLnBrk="1" hangingPunct="1">
              <a:lnSpc>
                <a:spcPct val="110000"/>
              </a:lnSpc>
              <a:buFont typeface="Wingdings" panose="05000000000000000000" pitchFamily="2" charset="2"/>
              <a:buChar char="ü"/>
            </a:pPr>
            <a:r>
              <a:rPr lang="el-GR" altLang="el-GR" b="1" dirty="0" smtClean="0"/>
              <a:t>Αναιμίες μπορεί να προκύψουν από συνδυασμό των δύο ανωτέρω μηχανισμών</a:t>
            </a:r>
            <a:r>
              <a:rPr lang="el-GR" altLang="el-GR" dirty="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286601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Ευρήματα στην </a:t>
            </a:r>
            <a:r>
              <a:rPr lang="el-GR" dirty="0" err="1" smtClean="0"/>
              <a:t>μεγαλοβλαστική</a:t>
            </a:r>
            <a:r>
              <a:rPr lang="el-GR" dirty="0" smtClean="0"/>
              <a:t> αναιμία</a:t>
            </a:r>
            <a:endParaRPr lang="el-GR" dirty="0"/>
          </a:p>
        </p:txBody>
      </p:sp>
      <p:sp>
        <p:nvSpPr>
          <p:cNvPr id="43010" name="Rectangle 3"/>
          <p:cNvSpPr>
            <a:spLocks noGrp="1" noChangeArrowheads="1"/>
          </p:cNvSpPr>
          <p:nvPr>
            <p:ph idx="1"/>
          </p:nvPr>
        </p:nvSpPr>
        <p:spPr/>
        <p:txBody>
          <a:bodyPr/>
          <a:lstStyle/>
          <a:p>
            <a:pPr eaLnBrk="1" hangingPunct="1"/>
            <a:r>
              <a:rPr lang="el-GR" altLang="el-GR" b="1" dirty="0" smtClean="0"/>
              <a:t>Ευρήματα </a:t>
            </a:r>
            <a:r>
              <a:rPr lang="el-GR" altLang="el-GR" dirty="0" smtClean="0"/>
              <a:t>αποτελούν ωχρότητα του δέρματος και των βλεννογόνων που διακρίνεται καλύτερα στους επιπεφυκότες, στα χείλη και τους βλεννογόνους του στόματος, καθώς και στις παλάμες και τα νύχια. </a:t>
            </a:r>
          </a:p>
          <a:p>
            <a:pPr eaLnBrk="1" hangingPunct="1"/>
            <a:r>
              <a:rPr lang="el-GR" altLang="el-GR" dirty="0" smtClean="0"/>
              <a:t>Ειδικά για τις </a:t>
            </a:r>
            <a:r>
              <a:rPr lang="el-GR" altLang="el-GR" dirty="0" err="1" smtClean="0"/>
              <a:t>μεγαλοβλαστικές</a:t>
            </a:r>
            <a:r>
              <a:rPr lang="el-GR" altLang="el-GR" dirty="0" smtClean="0"/>
              <a:t> αναιμίες η ωχρότητα είναι «</a:t>
            </a:r>
            <a:r>
              <a:rPr lang="el-GR" altLang="el-GR" dirty="0" err="1" smtClean="0"/>
              <a:t>λεμονοειδούς</a:t>
            </a:r>
            <a:r>
              <a:rPr lang="el-GR" altLang="el-GR" dirty="0" smtClean="0"/>
              <a:t>» απόχρωσης σε αντιδιαστολή με την λευκότητα της σιδηροπενικής αναιμίας.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748207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Συμπτώματα και ευρήματα από το ΚΝΣ</a:t>
            </a:r>
            <a:endParaRPr lang="el-GR" dirty="0"/>
          </a:p>
        </p:txBody>
      </p:sp>
      <p:sp>
        <p:nvSpPr>
          <p:cNvPr id="44034" name="Rectangle 3"/>
          <p:cNvSpPr>
            <a:spLocks noGrp="1" noChangeArrowheads="1"/>
          </p:cNvSpPr>
          <p:nvPr>
            <p:ph idx="1"/>
          </p:nvPr>
        </p:nvSpPr>
        <p:spPr>
          <a:xfrm>
            <a:off x="457200" y="1196752"/>
            <a:ext cx="8435280" cy="5472608"/>
          </a:xfrm>
        </p:spPr>
        <p:txBody>
          <a:bodyPr>
            <a:normAutofit/>
          </a:bodyPr>
          <a:lstStyle/>
          <a:p>
            <a:pPr marL="0" indent="0" eaLnBrk="1" hangingPunct="1">
              <a:buNone/>
            </a:pPr>
            <a:r>
              <a:rPr lang="el-GR" altLang="el-GR" b="1" dirty="0" smtClean="0"/>
              <a:t>Στην κακοήθη αναιμία έχουμε και συμπτώματα από το νευρικό σύστημα </a:t>
            </a:r>
            <a:r>
              <a:rPr lang="el-GR" altLang="el-GR" dirty="0" smtClean="0"/>
              <a:t>είτε:</a:t>
            </a:r>
            <a:endParaRPr lang="el-GR" altLang="el-GR" u="sng" dirty="0" smtClean="0"/>
          </a:p>
          <a:p>
            <a:pPr eaLnBrk="1" hangingPunct="1"/>
            <a:r>
              <a:rPr lang="el-GR" altLang="el-GR" b="1" dirty="0" smtClean="0"/>
              <a:t>Υποκειμενικά όπως παραισθησίες </a:t>
            </a:r>
            <a:r>
              <a:rPr lang="el-GR" altLang="el-GR" dirty="0" smtClean="0"/>
              <a:t>στα άκρα (χέρια και πόδια). Συνήθως είναι αιμωδίες μυρμηκιάσεις και νυγμοί. Μπορεί να συνυπάρχει και αστάθεια βαδίσματος ή αδυναμία των κάτω άκρων.</a:t>
            </a:r>
            <a:endParaRPr lang="el-GR" altLang="el-GR" u="sng" dirty="0" smtClean="0"/>
          </a:p>
          <a:p>
            <a:pPr eaLnBrk="1" hangingPunct="1"/>
            <a:r>
              <a:rPr lang="el-GR" altLang="el-GR" b="1" dirty="0" smtClean="0"/>
              <a:t>Αντικειμενικά </a:t>
            </a:r>
            <a:r>
              <a:rPr lang="el-GR" altLang="el-GR" dirty="0" smtClean="0"/>
              <a:t>όπως διαταραχές της αισθητικότητας, αταξία, διαταραχές των αντανακλαστικών (</a:t>
            </a:r>
            <a:r>
              <a:rPr lang="el-GR" altLang="el-GR" dirty="0" err="1" smtClean="0"/>
              <a:t>αχιλλείων</a:t>
            </a:r>
            <a:r>
              <a:rPr lang="el-GR" altLang="el-GR" dirty="0" smtClean="0"/>
              <a:t>, επιγονατίδας κτλ), θετικό σημείο </a:t>
            </a:r>
            <a:r>
              <a:rPr lang="en-US" altLang="el-GR" dirty="0" smtClean="0"/>
              <a:t>Babinski</a:t>
            </a:r>
            <a:r>
              <a:rPr lang="el-GR" altLang="el-GR" dirty="0" smtClean="0"/>
              <a:t>, θετικό σημείο </a:t>
            </a:r>
            <a:r>
              <a:rPr lang="en-US" altLang="el-GR" dirty="0" smtClean="0"/>
              <a:t>Romberg</a:t>
            </a:r>
            <a:r>
              <a:rPr lang="el-GR" altLang="el-GR" dirty="0" smtClean="0"/>
              <a:t>.</a:t>
            </a:r>
            <a:endParaRPr lang="el-GR" altLang="el-GR" u="sng" dirty="0" smtClean="0"/>
          </a:p>
          <a:p>
            <a:pPr eaLnBrk="1" hangingPunct="1"/>
            <a:r>
              <a:rPr lang="el-GR" altLang="el-GR" b="1" dirty="0" smtClean="0"/>
              <a:t>Ψυχιατρικές εκδηλώσεις</a:t>
            </a:r>
            <a:r>
              <a:rPr lang="el-GR" altLang="el-GR" dirty="0" smtClean="0"/>
              <a:t>, όπως ανησυχία, ευερεθιστότητα, ελάττωση της μνήμης, </a:t>
            </a:r>
            <a:r>
              <a:rPr lang="el-GR" altLang="el-GR" dirty="0" err="1" smtClean="0"/>
              <a:t>συγχυτική</a:t>
            </a:r>
            <a:r>
              <a:rPr lang="el-GR" altLang="el-GR" dirty="0" smtClean="0"/>
              <a:t> κατάσταση και σπανιότατα ψυχώσεις τύπου σχιζοφρένειας (στο παρελθόν τέτοιοι ασθενείς είχαν οδηγηθεί σε ψυχιατρεία είτε με την διάγνωση της άνοιας είτε της σχιζοφρένειας).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450044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Εργαστηριακά </a:t>
            </a:r>
            <a:r>
              <a:rPr lang="el-GR" dirty="0" smtClean="0"/>
              <a:t>ευρήματα </a:t>
            </a:r>
            <a:r>
              <a:rPr lang="el-GR" dirty="0" err="1"/>
              <a:t>μεγαλοβλαστικής</a:t>
            </a:r>
            <a:r>
              <a:rPr lang="el-GR" dirty="0"/>
              <a:t> </a:t>
            </a:r>
            <a:r>
              <a:rPr lang="el-GR" dirty="0" smtClean="0"/>
              <a:t>αναιμίας </a:t>
            </a:r>
            <a:r>
              <a:rPr lang="el-GR" sz="3000" b="0" dirty="0" smtClean="0"/>
              <a:t>1/2</a:t>
            </a:r>
            <a:endParaRPr lang="el-GR" sz="3000" b="0" dirty="0"/>
          </a:p>
        </p:txBody>
      </p:sp>
      <p:sp>
        <p:nvSpPr>
          <p:cNvPr id="45058" name="Rectangle 3"/>
          <p:cNvSpPr>
            <a:spLocks noGrp="1" noChangeArrowheads="1"/>
          </p:cNvSpPr>
          <p:nvPr>
            <p:ph idx="1"/>
          </p:nvPr>
        </p:nvSpPr>
        <p:spPr>
          <a:xfrm>
            <a:off x="395536" y="1412776"/>
            <a:ext cx="8229600" cy="5040560"/>
          </a:xfrm>
        </p:spPr>
        <p:txBody>
          <a:bodyPr>
            <a:noAutofit/>
          </a:bodyPr>
          <a:lstStyle/>
          <a:p>
            <a:pPr eaLnBrk="1" hangingPunct="1"/>
            <a:r>
              <a:rPr lang="el-GR" altLang="el-GR" dirty="0" smtClean="0"/>
              <a:t>Χαμηλός </a:t>
            </a:r>
            <a:r>
              <a:rPr lang="en-US" altLang="el-GR" dirty="0" err="1" smtClean="0"/>
              <a:t>Hct</a:t>
            </a:r>
            <a:r>
              <a:rPr lang="el-GR" altLang="el-GR" dirty="0" smtClean="0"/>
              <a:t>, χαμηλή αιμοσφαιρίνη, και πολύ χαμηλός αριθμός αιμοσφαιρίων καθώς και χαμηλός αριθμός λευκών (</a:t>
            </a:r>
            <a:r>
              <a:rPr lang="el-GR" altLang="el-GR" dirty="0" err="1" smtClean="0"/>
              <a:t>λευκοπενία</a:t>
            </a:r>
            <a:r>
              <a:rPr lang="el-GR" altLang="el-GR" dirty="0" smtClean="0"/>
              <a:t>) και αιμοπεταλίων (</a:t>
            </a:r>
            <a:r>
              <a:rPr lang="el-GR" altLang="el-GR" dirty="0" err="1" smtClean="0"/>
              <a:t>θρομβοπενία</a:t>
            </a:r>
            <a:r>
              <a:rPr lang="el-GR" altLang="el-GR" dirty="0" smtClean="0"/>
              <a:t>). </a:t>
            </a:r>
          </a:p>
          <a:p>
            <a:pPr eaLnBrk="1" hangingPunct="1"/>
            <a:r>
              <a:rPr lang="el-GR" altLang="el-GR" dirty="0" smtClean="0"/>
              <a:t>Ειδικά τα ερυθρά αιμοσφαίρια είναι μεγάλα (</a:t>
            </a:r>
            <a:r>
              <a:rPr lang="el-GR" altLang="el-GR" dirty="0" err="1" smtClean="0"/>
              <a:t>μακροκύτταρα</a:t>
            </a:r>
            <a:r>
              <a:rPr lang="el-GR" altLang="el-GR" dirty="0" smtClean="0"/>
              <a:t>), ωοειδή, γεμάτα αιμοσφαιρίνη (</a:t>
            </a:r>
            <a:r>
              <a:rPr lang="el-GR" altLang="el-GR" dirty="0" err="1" smtClean="0"/>
              <a:t>υπέρχρωμα</a:t>
            </a:r>
            <a:r>
              <a:rPr lang="el-GR" altLang="el-GR" dirty="0" smtClean="0"/>
              <a:t>) με </a:t>
            </a:r>
            <a:r>
              <a:rPr lang="el-GR" altLang="el-GR" dirty="0" err="1" smtClean="0"/>
              <a:t>ανισοκύττωση</a:t>
            </a:r>
            <a:r>
              <a:rPr lang="el-GR" altLang="el-GR" dirty="0" smtClean="0"/>
              <a:t> και </a:t>
            </a:r>
            <a:r>
              <a:rPr lang="el-GR" altLang="el-GR" dirty="0" err="1" smtClean="0"/>
              <a:t>ποικιλοκύττωση</a:t>
            </a:r>
            <a:r>
              <a:rPr lang="el-GR" altLang="el-GR" dirty="0" smtClean="0"/>
              <a:t>.  Το </a:t>
            </a:r>
            <a:r>
              <a:rPr lang="en-US" altLang="el-GR" dirty="0" smtClean="0"/>
              <a:t>MCV </a:t>
            </a:r>
            <a:r>
              <a:rPr lang="el-GR" altLang="el-GR" dirty="0" smtClean="0"/>
              <a:t>είναι &gt;110 </a:t>
            </a:r>
            <a:r>
              <a:rPr lang="en-US" altLang="el-GR" dirty="0" err="1" smtClean="0"/>
              <a:t>fl</a:t>
            </a:r>
            <a:r>
              <a:rPr lang="el-GR" altLang="el-GR" dirty="0" smtClean="0"/>
              <a:t>.</a:t>
            </a:r>
          </a:p>
          <a:p>
            <a:pPr eaLnBrk="1" hangingPunct="1"/>
            <a:r>
              <a:rPr lang="el-GR" altLang="el-GR" dirty="0" smtClean="0"/>
              <a:t>Τα πολυμορφοπύρηνα λευκοκύτταρα είναι </a:t>
            </a:r>
            <a:r>
              <a:rPr lang="el-GR" altLang="el-GR" dirty="0" err="1" smtClean="0"/>
              <a:t>πολύλοβα</a:t>
            </a:r>
            <a:r>
              <a:rPr lang="el-GR" altLang="el-GR" dirty="0" smtClean="0"/>
              <a:t> και </a:t>
            </a:r>
            <a:r>
              <a:rPr lang="el-GR" altLang="el-GR" dirty="0" err="1" smtClean="0"/>
              <a:t>υπερκατατμημένα</a:t>
            </a:r>
            <a:r>
              <a:rPr lang="el-GR" altLang="el-GR" dirty="0" smtClean="0"/>
              <a:t>, υπάρχει δε στροφή του λευκοκυτταρικού τύπου προς τα δεξιά.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05475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Εργαστηριακά </a:t>
            </a:r>
            <a:r>
              <a:rPr lang="el-GR" dirty="0" smtClean="0"/>
              <a:t>ευρήματα </a:t>
            </a:r>
            <a:r>
              <a:rPr lang="el-GR" dirty="0" err="1"/>
              <a:t>μεγαλοβλαστικής</a:t>
            </a:r>
            <a:r>
              <a:rPr lang="el-GR" dirty="0"/>
              <a:t> </a:t>
            </a:r>
            <a:r>
              <a:rPr lang="el-GR" dirty="0" smtClean="0"/>
              <a:t>αναιμίας </a:t>
            </a:r>
            <a:r>
              <a:rPr lang="el-GR" sz="3000" b="0" dirty="0" smtClean="0"/>
              <a:t>2/2</a:t>
            </a:r>
            <a:endParaRPr lang="el-GR" sz="3000" b="0" dirty="0"/>
          </a:p>
        </p:txBody>
      </p:sp>
      <p:sp>
        <p:nvSpPr>
          <p:cNvPr id="45058" name="Rectangle 3"/>
          <p:cNvSpPr>
            <a:spLocks noGrp="1" noChangeArrowheads="1"/>
          </p:cNvSpPr>
          <p:nvPr>
            <p:ph idx="1"/>
          </p:nvPr>
        </p:nvSpPr>
        <p:spPr>
          <a:xfrm>
            <a:off x="395536" y="1412776"/>
            <a:ext cx="8229600" cy="5040560"/>
          </a:xfrm>
        </p:spPr>
        <p:txBody>
          <a:bodyPr>
            <a:noAutofit/>
          </a:bodyPr>
          <a:lstStyle/>
          <a:p>
            <a:pPr eaLnBrk="1" hangingPunct="1"/>
            <a:r>
              <a:rPr lang="el-GR" altLang="el-GR" dirty="0" smtClean="0"/>
              <a:t>Τα επίπεδα βιταμίνης Β12 στον ορό είναι&lt; 100 </a:t>
            </a:r>
            <a:r>
              <a:rPr lang="en-US" altLang="el-GR" dirty="0" err="1" smtClean="0"/>
              <a:t>pg</a:t>
            </a:r>
            <a:r>
              <a:rPr lang="el-GR" altLang="el-GR" dirty="0" smtClean="0"/>
              <a:t>/</a:t>
            </a:r>
            <a:r>
              <a:rPr lang="en-US" altLang="el-GR" dirty="0" smtClean="0"/>
              <a:t>ml</a:t>
            </a:r>
            <a:r>
              <a:rPr lang="el-GR" altLang="el-GR" dirty="0" smtClean="0"/>
              <a:t>, όταν όμως υπάρχει έλλειψη </a:t>
            </a:r>
            <a:r>
              <a:rPr lang="el-GR" altLang="el-GR" dirty="0" err="1" smtClean="0"/>
              <a:t>φυλικού</a:t>
            </a:r>
            <a:r>
              <a:rPr lang="el-GR" altLang="el-GR" dirty="0" smtClean="0"/>
              <a:t>, τα επίπεδα Β12 είναι φυσιολογικά.  </a:t>
            </a:r>
          </a:p>
          <a:p>
            <a:pPr eaLnBrk="1" hangingPunct="1"/>
            <a:r>
              <a:rPr lang="el-GR" altLang="el-GR" dirty="0" smtClean="0"/>
              <a:t>Ο </a:t>
            </a:r>
            <a:r>
              <a:rPr lang="en-US" altLang="el-GR" dirty="0" smtClean="0"/>
              <a:t>Fe </a:t>
            </a:r>
            <a:r>
              <a:rPr lang="el-GR" altLang="el-GR" dirty="0" smtClean="0"/>
              <a:t>ορού είναι φυσιολογικός ή αυξημένος.</a:t>
            </a:r>
          </a:p>
          <a:p>
            <a:pPr eaLnBrk="1" hangingPunct="1"/>
            <a:r>
              <a:rPr lang="el-GR" altLang="el-GR" dirty="0" smtClean="0"/>
              <a:t>Υπάρχει αυξημένη γαλακτική </a:t>
            </a:r>
            <a:r>
              <a:rPr lang="el-GR" altLang="el-GR" dirty="0" err="1" smtClean="0"/>
              <a:t>αφυδρογονάση</a:t>
            </a:r>
            <a:r>
              <a:rPr lang="el-GR" altLang="el-GR" dirty="0" smtClean="0"/>
              <a:t> (</a:t>
            </a:r>
            <a:r>
              <a:rPr lang="en-US" altLang="el-GR" dirty="0" smtClean="0"/>
              <a:t>LDH</a:t>
            </a:r>
            <a:r>
              <a:rPr lang="el-GR" altLang="el-GR" dirty="0" smtClean="0"/>
              <a:t>) ορού και έμμεσος </a:t>
            </a:r>
            <a:r>
              <a:rPr lang="el-GR" altLang="el-GR" dirty="0" err="1" smtClean="0"/>
              <a:t>χολερυθρίνη</a:t>
            </a:r>
            <a:r>
              <a:rPr lang="el-GR" altLang="el-GR" dirty="0" smtClean="0"/>
              <a:t> (ένδειξη </a:t>
            </a:r>
            <a:r>
              <a:rPr lang="el-GR" altLang="el-GR" dirty="0" err="1" smtClean="0"/>
              <a:t>ικτέρου</a:t>
            </a:r>
            <a:r>
              <a:rPr lang="el-GR" altLang="el-GR" dirty="0" smtClean="0"/>
              <a:t>).</a:t>
            </a:r>
          </a:p>
          <a:p>
            <a:pPr eaLnBrk="1" hangingPunct="1"/>
            <a:r>
              <a:rPr lang="el-GR" altLang="el-GR" dirty="0" smtClean="0"/>
              <a:t>Στο </a:t>
            </a:r>
            <a:r>
              <a:rPr lang="el-GR" altLang="el-GR" dirty="0" err="1" smtClean="0"/>
              <a:t>μυελόγραμμα</a:t>
            </a:r>
            <a:r>
              <a:rPr lang="el-GR" altLang="el-GR" dirty="0" smtClean="0"/>
              <a:t> βρίσκουμε </a:t>
            </a:r>
            <a:r>
              <a:rPr lang="el-GR" altLang="el-GR" dirty="0" err="1" smtClean="0"/>
              <a:t>μεγαλοβλάστες</a:t>
            </a:r>
            <a:r>
              <a:rPr lang="el-GR" altLang="el-GR" dirty="0" smtClean="0"/>
              <a:t> και πολλούς άωρους </a:t>
            </a:r>
            <a:r>
              <a:rPr lang="el-GR" altLang="el-GR" dirty="0" err="1" smtClean="0"/>
              <a:t>ερυθροβλάστες</a:t>
            </a:r>
            <a:r>
              <a:rPr lang="el-GR" altLang="el-GR" dirty="0" smtClean="0"/>
              <a:t>.  Στο μικροσκόπιο δε φαίνεται ασύγχρονη ωρίμανση πυρήνα-κυτταροπλάσματος.</a:t>
            </a:r>
          </a:p>
          <a:p>
            <a:pPr eaLnBrk="1" hangingPunct="1"/>
            <a:r>
              <a:rPr lang="el-GR" altLang="el-GR" dirty="0" smtClean="0"/>
              <a:t>Η δοκιμασία </a:t>
            </a:r>
            <a:r>
              <a:rPr lang="en-US" altLang="el-GR" dirty="0" smtClean="0"/>
              <a:t>Shilling </a:t>
            </a:r>
            <a:r>
              <a:rPr lang="el-GR" altLang="el-GR" dirty="0" smtClean="0"/>
              <a:t>είναι θετική (δοκιμασία απορρόφησης ραδιενεργού βιταμίνης Β12).</a:t>
            </a:r>
          </a:p>
          <a:p>
            <a:pPr eaLnBrk="1" hangingPunct="1">
              <a:buFontTx/>
              <a:buNone/>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224292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err="1"/>
              <a:t>μεγαλοβλαστικής</a:t>
            </a:r>
            <a:r>
              <a:rPr lang="el-GR" dirty="0"/>
              <a:t> </a:t>
            </a:r>
            <a:r>
              <a:rPr lang="el-GR" dirty="0" smtClean="0"/>
              <a:t>αναιμίας</a:t>
            </a:r>
            <a:endParaRPr lang="el-GR" dirty="0"/>
          </a:p>
        </p:txBody>
      </p:sp>
      <p:sp>
        <p:nvSpPr>
          <p:cNvPr id="51202" name="Rectangle 3"/>
          <p:cNvSpPr>
            <a:spLocks noGrp="1" noChangeArrowheads="1"/>
          </p:cNvSpPr>
          <p:nvPr>
            <p:ph idx="1"/>
          </p:nvPr>
        </p:nvSpPr>
        <p:spPr/>
        <p:txBody>
          <a:bodyPr/>
          <a:lstStyle/>
          <a:p>
            <a:pPr eaLnBrk="1" hangingPunct="1"/>
            <a:r>
              <a:rPr lang="el-GR" altLang="el-GR" dirty="0" smtClean="0"/>
              <a:t>Η θεραπεία περιλαμβάνει την ανά τακτά χρονικά διαστήματα και </a:t>
            </a:r>
            <a:r>
              <a:rPr lang="el-GR" altLang="el-GR" b="1" dirty="0" smtClean="0"/>
              <a:t>δια βίου </a:t>
            </a:r>
            <a:r>
              <a:rPr lang="el-GR" altLang="el-GR" dirty="0" smtClean="0"/>
              <a:t>χορήγηση της βιταμίνης Β12 </a:t>
            </a:r>
            <a:r>
              <a:rPr lang="el-GR" altLang="el-GR" dirty="0" err="1" smtClean="0"/>
              <a:t>ενδομυικά</a:t>
            </a:r>
            <a:r>
              <a:rPr lang="el-GR" altLang="el-GR" dirty="0" smtClean="0"/>
              <a:t>.  </a:t>
            </a:r>
          </a:p>
          <a:p>
            <a:pPr eaLnBrk="1" hangingPunct="1"/>
            <a:r>
              <a:rPr lang="el-GR" altLang="el-GR" dirty="0" smtClean="0"/>
              <a:t>Αρχικά χορηγούμε Β12 (</a:t>
            </a:r>
            <a:r>
              <a:rPr lang="el-GR" altLang="el-GR" dirty="0" err="1" smtClean="0"/>
              <a:t>κυανοκοβαλαμίνη</a:t>
            </a:r>
            <a:r>
              <a:rPr lang="el-GR" altLang="el-GR" dirty="0" smtClean="0"/>
              <a:t>, </a:t>
            </a:r>
            <a:r>
              <a:rPr lang="el-GR" altLang="el-GR" dirty="0" err="1" smtClean="0"/>
              <a:t>υδροξυκοβαλαμίνη</a:t>
            </a:r>
            <a:r>
              <a:rPr lang="el-GR" altLang="el-GR" dirty="0" smtClean="0"/>
              <a:t>) </a:t>
            </a:r>
            <a:r>
              <a:rPr lang="el-GR" altLang="el-GR" dirty="0" err="1" smtClean="0"/>
              <a:t>ενδομυικά</a:t>
            </a:r>
            <a:r>
              <a:rPr lang="el-GR" altLang="el-GR" dirty="0" smtClean="0"/>
              <a:t> και καθημερινά για 7 ημέρες, μετά την δίνουμε δυο φορές την εβδομάδα για 1-2 μήνες και κατόπιν μια φορά τον μήνα.</a:t>
            </a:r>
          </a:p>
          <a:p>
            <a:pPr eaLnBrk="1" hangingPunct="1"/>
            <a:r>
              <a:rPr lang="el-GR" altLang="el-GR" dirty="0" smtClean="0"/>
              <a:t>Στην αρχή της θεραπείας εμφανίζεται «</a:t>
            </a:r>
            <a:r>
              <a:rPr lang="el-GR" altLang="el-GR" dirty="0" err="1" smtClean="0"/>
              <a:t>δικτυοερυθροκυτταρική</a:t>
            </a:r>
            <a:r>
              <a:rPr lang="el-GR" altLang="el-GR" dirty="0" smtClean="0"/>
              <a:t> κρίση».</a:t>
            </a:r>
          </a:p>
          <a:p>
            <a:pPr eaLnBrk="1" hangingPunct="1"/>
            <a:r>
              <a:rPr lang="el-GR" altLang="el-GR" dirty="0" smtClean="0"/>
              <a:t>Μπορεί δε να παρατηρηθεί </a:t>
            </a:r>
            <a:r>
              <a:rPr lang="el-GR" altLang="el-GR" dirty="0" err="1" smtClean="0"/>
              <a:t>υποκαλιαιμία</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262766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Αιμολυτικές αναιμίες </a:t>
            </a:r>
            <a:r>
              <a:rPr lang="el-GR" sz="3000" b="0" dirty="0" smtClean="0"/>
              <a:t>1/2</a:t>
            </a:r>
            <a:endParaRPr lang="el-GR" sz="3000" b="0" dirty="0"/>
          </a:p>
        </p:txBody>
      </p:sp>
      <p:sp>
        <p:nvSpPr>
          <p:cNvPr id="52226" name="Rectangle 3"/>
          <p:cNvSpPr>
            <a:spLocks noGrp="1" noChangeArrowheads="1"/>
          </p:cNvSpPr>
          <p:nvPr>
            <p:ph idx="1"/>
          </p:nvPr>
        </p:nvSpPr>
        <p:spPr/>
        <p:txBody>
          <a:bodyPr>
            <a:normAutofit/>
          </a:bodyPr>
          <a:lstStyle/>
          <a:p>
            <a:pPr eaLnBrk="1" hangingPunct="1"/>
            <a:r>
              <a:rPr lang="el-GR" altLang="el-GR" dirty="0" smtClean="0"/>
              <a:t>Σε αυτές παρατηρούμε μεγάλη </a:t>
            </a:r>
            <a:r>
              <a:rPr lang="el-GR" altLang="el-GR" b="1" dirty="0" smtClean="0"/>
              <a:t>καταστροφή των ερυθρών</a:t>
            </a:r>
            <a:r>
              <a:rPr lang="el-GR" altLang="el-GR" dirty="0" smtClean="0"/>
              <a:t>, συνεχώς ή σε επεισόδια και </a:t>
            </a:r>
            <a:r>
              <a:rPr lang="el-GR" altLang="el-GR" b="1" dirty="0" smtClean="0"/>
              <a:t>ελάττωση της διάρκειας ζωής </a:t>
            </a:r>
            <a:r>
              <a:rPr lang="el-GR" altLang="el-GR" dirty="0" smtClean="0"/>
              <a:t>των αιμοσφαιρίων.  </a:t>
            </a:r>
          </a:p>
          <a:p>
            <a:pPr eaLnBrk="1" hangingPunct="1"/>
            <a:r>
              <a:rPr lang="el-GR" altLang="el-GR" dirty="0" smtClean="0"/>
              <a:t>Η </a:t>
            </a:r>
            <a:r>
              <a:rPr lang="el-GR" altLang="el-GR" dirty="0" err="1" smtClean="0"/>
              <a:t>αιμόλυση</a:t>
            </a:r>
            <a:r>
              <a:rPr lang="el-GR" altLang="el-GR" dirty="0" smtClean="0"/>
              <a:t> μπορεί να είναι </a:t>
            </a:r>
            <a:r>
              <a:rPr lang="el-GR" altLang="el-GR" b="1" dirty="0" smtClean="0"/>
              <a:t>συνεχής ή διαλείπουσα</a:t>
            </a:r>
            <a:r>
              <a:rPr lang="el-GR" altLang="el-GR" dirty="0" smtClean="0"/>
              <a:t>.</a:t>
            </a:r>
          </a:p>
          <a:p>
            <a:pPr eaLnBrk="1" hangingPunct="1"/>
            <a:r>
              <a:rPr lang="el-GR" altLang="el-GR" dirty="0" smtClean="0"/>
              <a:t>Σε αυτές τις αναιμίες ο μυελός αυξάνει την παραγωγή ερυθρών με σκοπό να καλύψει τα εκάστοτε δημιουργούμενα κενά.  </a:t>
            </a:r>
          </a:p>
          <a:p>
            <a:pPr eaLnBrk="1" hangingPunct="1"/>
            <a:r>
              <a:rPr lang="el-GR" altLang="el-GR" dirty="0" smtClean="0"/>
              <a:t>Όμως αδυνατεί να καλύψει τις μεγάλες </a:t>
            </a:r>
            <a:r>
              <a:rPr lang="el-GR" altLang="el-GR" dirty="0" err="1" smtClean="0"/>
              <a:t>αιμολύσεις</a:t>
            </a:r>
            <a:r>
              <a:rPr lang="el-GR" altLang="el-GR" dirty="0" smtClean="0"/>
              <a:t>.</a:t>
            </a:r>
          </a:p>
          <a:p>
            <a:pPr eaLnBrk="1" hangingPunct="1"/>
            <a:r>
              <a:rPr lang="el-GR" altLang="el-GR" dirty="0" smtClean="0"/>
              <a:t>Η προσπάθεια αναπλήρωσης της αιμολυτικής καταστροφής των ερυθρών είναι η </a:t>
            </a:r>
            <a:r>
              <a:rPr lang="el-GR" altLang="el-GR" b="1" dirty="0" err="1" smtClean="0"/>
              <a:t>δικτυοερυθροκυττάρωση</a:t>
            </a:r>
            <a:r>
              <a:rPr lang="el-GR" altLang="el-GR"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865690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Αιμολυτικές αναιμίες </a:t>
            </a:r>
            <a:r>
              <a:rPr lang="el-GR" sz="3000" b="0" dirty="0" smtClean="0"/>
              <a:t>2/2</a:t>
            </a:r>
            <a:endParaRPr lang="el-GR" dirty="0"/>
          </a:p>
        </p:txBody>
      </p:sp>
      <p:sp>
        <p:nvSpPr>
          <p:cNvPr id="53250" name="Rectangle 3"/>
          <p:cNvSpPr>
            <a:spLocks noGrp="1" noChangeArrowheads="1"/>
          </p:cNvSpPr>
          <p:nvPr>
            <p:ph idx="1"/>
          </p:nvPr>
        </p:nvSpPr>
        <p:spPr/>
        <p:txBody>
          <a:bodyPr/>
          <a:lstStyle/>
          <a:p>
            <a:pPr eaLnBrk="1" hangingPunct="1"/>
            <a:r>
              <a:rPr lang="el-GR" altLang="el-GR" b="1" dirty="0" smtClean="0"/>
              <a:t>Οι αιμολυτικές αναιμίες ταξινομούνται σε δύο μεγάλες κατηγορίες ανάλογα με τα αίτια της </a:t>
            </a:r>
            <a:r>
              <a:rPr lang="el-GR" altLang="el-GR" b="1" dirty="0" err="1" smtClean="0"/>
              <a:t>αιμόλυσης</a:t>
            </a:r>
            <a:r>
              <a:rPr lang="el-GR" altLang="el-GR" b="1" dirty="0" smtClean="0"/>
              <a:t>.</a:t>
            </a:r>
          </a:p>
          <a:p>
            <a:pPr lvl="1"/>
            <a:r>
              <a:rPr lang="el-GR" altLang="el-GR" b="1" dirty="0" err="1" smtClean="0"/>
              <a:t>Ενδοερυθροκυτταρικά</a:t>
            </a:r>
            <a:r>
              <a:rPr lang="el-GR" altLang="el-GR" b="1" dirty="0" smtClean="0"/>
              <a:t> αίτια</a:t>
            </a:r>
            <a:endParaRPr lang="el-GR" altLang="el-GR" dirty="0" smtClean="0"/>
          </a:p>
          <a:p>
            <a:pPr marL="719138" indent="0" eaLnBrk="1" hangingPunct="1">
              <a:spcBef>
                <a:spcPts val="300"/>
              </a:spcBef>
              <a:buNone/>
            </a:pPr>
            <a:r>
              <a:rPr lang="el-GR" altLang="el-GR" dirty="0" smtClean="0"/>
              <a:t>Αυτά σχετίζονται με την μεμβράνη, τα ένζυμα ή την αιμοσφαιρίνη και είναι κληρονομικά.</a:t>
            </a:r>
            <a:endParaRPr lang="el-GR" altLang="el-GR" b="1" dirty="0" smtClean="0"/>
          </a:p>
          <a:p>
            <a:pPr lvl="1"/>
            <a:r>
              <a:rPr lang="el-GR" altLang="el-GR" b="1" dirty="0" err="1" smtClean="0"/>
              <a:t>Εξωερυθροκυτταρικά</a:t>
            </a:r>
            <a:r>
              <a:rPr lang="el-GR" altLang="el-GR" b="1" dirty="0" smtClean="0"/>
              <a:t> αίτια</a:t>
            </a:r>
            <a:endParaRPr lang="el-GR" altLang="el-GR" dirty="0" smtClean="0"/>
          </a:p>
          <a:p>
            <a:pPr marL="719138" indent="0" eaLnBrk="1" hangingPunct="1">
              <a:spcBef>
                <a:spcPts val="300"/>
              </a:spcBef>
              <a:buNone/>
            </a:pPr>
            <a:r>
              <a:rPr lang="el-GR" altLang="el-GR" dirty="0" smtClean="0"/>
              <a:t>Συνήθως ανοσολογικής βάσης.</a:t>
            </a:r>
          </a:p>
          <a:p>
            <a:pPr eaLnBrk="1" hangingPunct="1">
              <a:buFont typeface="Wingdings" panose="05000000000000000000" pitchFamily="2" charset="2"/>
              <a:buChar char="ü"/>
            </a:pPr>
            <a:r>
              <a:rPr lang="el-GR" altLang="el-GR" dirty="0" smtClean="0"/>
              <a:t>Οι γνωστότερες είναι η έλλειψη του </a:t>
            </a:r>
            <a:r>
              <a:rPr lang="en-US" altLang="el-GR" b="1" dirty="0" smtClean="0"/>
              <a:t>G</a:t>
            </a:r>
            <a:r>
              <a:rPr lang="el-GR" altLang="el-GR" b="1" dirty="0" smtClean="0"/>
              <a:t>6</a:t>
            </a:r>
            <a:r>
              <a:rPr lang="en-US" altLang="el-GR" b="1" dirty="0" smtClean="0"/>
              <a:t>PD</a:t>
            </a:r>
            <a:r>
              <a:rPr lang="el-GR" altLang="el-GR" b="1" dirty="0" smtClean="0"/>
              <a:t>, η θαλασσαιμία και η δρεπανοκυτταρική αναιμία.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20681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Αιμόλυση</a:t>
            </a:r>
            <a:r>
              <a:rPr lang="el-GR" dirty="0" smtClean="0"/>
              <a:t> από έλλειψη του </a:t>
            </a:r>
            <a:r>
              <a:rPr lang="en-US" dirty="0" smtClean="0"/>
              <a:t>G6PD</a:t>
            </a:r>
            <a:endParaRPr lang="el-GR" dirty="0"/>
          </a:p>
        </p:txBody>
      </p:sp>
      <p:sp>
        <p:nvSpPr>
          <p:cNvPr id="54274" name="Rectangle 3"/>
          <p:cNvSpPr>
            <a:spLocks noGrp="1" noChangeArrowheads="1"/>
          </p:cNvSpPr>
          <p:nvPr>
            <p:ph idx="1"/>
          </p:nvPr>
        </p:nvSpPr>
        <p:spPr/>
        <p:txBody>
          <a:bodyPr/>
          <a:lstStyle/>
          <a:p>
            <a:pPr eaLnBrk="1" hangingPunct="1">
              <a:lnSpc>
                <a:spcPct val="120000"/>
              </a:lnSpc>
            </a:pPr>
            <a:r>
              <a:rPr lang="el-GR" altLang="el-GR" dirty="0" smtClean="0"/>
              <a:t>Χαρακτηρίζεται από </a:t>
            </a:r>
            <a:r>
              <a:rPr lang="el-GR" altLang="el-GR" dirty="0" err="1" smtClean="0"/>
              <a:t>αιμόλυση</a:t>
            </a:r>
            <a:r>
              <a:rPr lang="el-GR" altLang="el-GR" dirty="0" smtClean="0"/>
              <a:t> κατά κρίσεις λόγω του οξειδωτικού </a:t>
            </a:r>
            <a:r>
              <a:rPr lang="en-US" altLang="el-GR" dirty="0" smtClean="0"/>
              <a:t>stress</a:t>
            </a:r>
            <a:r>
              <a:rPr lang="el-GR" altLang="el-GR" dirty="0" smtClean="0"/>
              <a:t> όταν δράσουν στα ερυθρά διάφορες ουσίες, φάρμακα ή λοιμογόνοι παράγοντες.</a:t>
            </a:r>
          </a:p>
          <a:p>
            <a:pPr eaLnBrk="1" hangingPunct="1">
              <a:lnSpc>
                <a:spcPct val="120000"/>
              </a:lnSpc>
            </a:pPr>
            <a:r>
              <a:rPr lang="el-GR" altLang="el-GR" dirty="0" smtClean="0"/>
              <a:t>Στον κύκλο των </a:t>
            </a:r>
            <a:r>
              <a:rPr lang="el-GR" altLang="el-GR" dirty="0" err="1" smtClean="0"/>
              <a:t>πεντοζών</a:t>
            </a:r>
            <a:r>
              <a:rPr lang="el-GR" altLang="el-GR" dirty="0" smtClean="0"/>
              <a:t>, το ένζυμο </a:t>
            </a:r>
            <a:r>
              <a:rPr lang="en-US" altLang="el-GR" dirty="0" smtClean="0"/>
              <a:t>G</a:t>
            </a:r>
            <a:r>
              <a:rPr lang="el-GR" altLang="el-GR" dirty="0" smtClean="0"/>
              <a:t>6</a:t>
            </a:r>
            <a:r>
              <a:rPr lang="en-US" altLang="el-GR" dirty="0" smtClean="0"/>
              <a:t>PD</a:t>
            </a:r>
            <a:r>
              <a:rPr lang="el-GR" altLang="el-GR" dirty="0" smtClean="0"/>
              <a:t> (γλυκοζο-6-φωσφορική </a:t>
            </a:r>
            <a:r>
              <a:rPr lang="el-GR" altLang="el-GR" dirty="0" err="1" smtClean="0"/>
              <a:t>αφυδρογονάση</a:t>
            </a:r>
            <a:r>
              <a:rPr lang="el-GR" altLang="el-GR" dirty="0" smtClean="0"/>
              <a:t>) καταλύει την μετατροπή (αναγωγή) </a:t>
            </a:r>
            <a:r>
              <a:rPr lang="en-US" altLang="el-GR" dirty="0" smtClean="0"/>
              <a:t>NADP </a:t>
            </a:r>
            <a:r>
              <a:rPr lang="el-GR" altLang="el-GR" dirty="0" smtClean="0"/>
              <a:t>σε </a:t>
            </a:r>
            <a:r>
              <a:rPr lang="en-US" altLang="el-GR" dirty="0" smtClean="0"/>
              <a:t>NADPH</a:t>
            </a:r>
            <a:r>
              <a:rPr lang="el-GR" altLang="el-GR" dirty="0" smtClean="0"/>
              <a:t>, διατηρώντας την ακεραιότητα των ερυθρών.</a:t>
            </a:r>
          </a:p>
          <a:p>
            <a:pPr eaLnBrk="1" hangingPunct="1">
              <a:lnSpc>
                <a:spcPct val="120000"/>
              </a:lnSpc>
            </a:pPr>
            <a:r>
              <a:rPr lang="el-GR" altLang="el-GR" dirty="0" smtClean="0"/>
              <a:t>Αν δεν παραχθεί </a:t>
            </a:r>
            <a:r>
              <a:rPr lang="en-US" altLang="el-GR" dirty="0" smtClean="0"/>
              <a:t>NADPH </a:t>
            </a:r>
            <a:r>
              <a:rPr lang="el-GR" altLang="el-GR" dirty="0" smtClean="0"/>
              <a:t>μειώνεται η αναχθείσα ποσότητα του </a:t>
            </a:r>
            <a:r>
              <a:rPr lang="el-GR" altLang="el-GR" dirty="0" err="1" smtClean="0"/>
              <a:t>γλουταθείου</a:t>
            </a:r>
            <a:r>
              <a:rPr lang="el-GR" altLang="el-GR" dirty="0" smtClean="0"/>
              <a:t> που είναι απαραίτητο για την προστασία των ερυθρών από την οξειδωτική δράση διαφόρων ουσιών.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135322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descr="data:image/jpeg;base64,/9j/4AAQSkZJRgABAQAAAQABAAD/2wCEAAkGBxQTEhUUExQWExIVDRIXGRgXGRMZGBcYFxgYFhkbHBcYHSggGBomHBgbIjEjJiksLzouGSEzODMsNygtLisBCgoKDg0OGhAQGywkHCQsLCwsLSwsLCwsNCwsLCwsLCwsLCwsLCwsLCwsLCwsLCwsLDQsLCwsLCwsLCwsLCwsLP/AABEIAIwBGAMBIgACEQEDEQH/xAAbAAEAAwADAQAAAAAAAAAAAAAABAUGAQIDB//EAD8QAAICAQMCBAMEBwcDBQEAAAECAAMRBBIhBRMGIjFBUWFxFDJCgRZSVZGUodMVI2JyorHBBySDZIKy0fAz/8QAFwEBAQEBAAAAAAAAAAAAAAAAAAECBP/EAB0RAQEBAAIDAQEAAAAAAAAAAAABERJRITFBAmH/2gAMAwEAAhEDEQA/APrcRE5XWREQEREDy+0J+sPv7PX8Xrt+uPaeuJQ3dCYuziwqx1hsHmbaoNewHZ6bgeZBo8PXitFDAMtgZs2swcKqqyjailVsxlickYB5zLkTa1N9oQZY7QWVQT8WIUD8yQJyHG4r+IKCR8jkD/Y/umY1Ph659wFgrJYk2Biz2E3JYrlGG1WrVSAOfX2Ekp0SxincK9sLpwyB7Crdvvbzzyd29Dz8Oc4jIbWgxGJlR0HUZr3MCEpKFlsZXKlHUrnaTnLKQ2fb0yJ69P6HcttbuRhEQAI+0VhdwK7dnnDZGcbckenAjDWliIxIpERAREQEQBEBERAhr1Wgl1FqZrBL+YeULwcn0GPecJ1aglFFqbrBlBuALDJHAPryD+6US9D1HaWjcoqq06oNrsBaUdGQlduajhWBILctn2krR9Ccvvvct5K8LvZua7bbEDsQDZtDrg+5BlyJtW2h6jVcCarEsAxnYwOM+mcemZKlF0TplqGlrtimjRdgBGZi+ShLMSq4A2cLz948y9kqwiIxAREQEREBERAREQPHV6uupd9rrWmfvOwUfvM6U6+p2VVsRi1ZddpB3IDtLAj1GTiZ/wATaRvtdF5raypNLegKoLTRa5UiztfjyBjjkY+cpdTRrXr7i1umo/sfUKpRRWQ/fVlAX0Vioziaxm/p9DiYjWajVWPY23VJpTr6chQy29jsHPbUeYDu7c45nZ/tff8AL9o3fbNP2s7ux9lwnc7nt3Mb87vNnGOJOJybWJ87qGuFbqO86jV1F7m+0I9lZFu4LSDur2tsz2zgg8ek13SarjpArWnvmpwLGQggnO0lGOSQMevriLMWXVtEx36P9U/aq/wq/wBSP0f6p+1V/hV/qRk7NvTYxMd+j/VP2qv8Kv8AUj9H+qftVf4Vf6kZOzb01Wt1ldKF7WCICAWbgDJwMn25nqjAgEEEEZBBBB+hHrPnnijovUV0tvc6h30NZXtLpRusLcBRhyQSffEp/AfgrqdJDC/7FUSCaz/ebv8AxZ2qfnnMvGZ7Tld9Prs+b9X6wtdupsvJe6rXKq0tqLNPtoO3tvUigi0sSc/mM8Yn0bOByfQck4H5/KQuoa+pO2zgPu1C1KQFbazZ9T+EDHMkWsto+ufZ7WV3RKbOo9U3M/Hnr2Migk8E5bj3xOvSPFl1vbLNUhHS6dR2tvn1T2K5K1Et5QpQDgMfN7TaMyYDEptLAgnbgk+hB9CZy+wEA7AwBKg7cge5APIH0l1MvbC6bxZqGQ9u3S3s2iqu3LhEoLuFNbFnIZiCdu4rkqczj9M7martFCh0tFgNi11m/uOysButGzGABs38sPbGdf1PX001lmCshvqRgoRvPYyou4fVh6+0lWPXhWJr2g+ViUwD6eUngflGzoy9sd/1F17V2VAsopGk1dpD22UrY9fb2pvr5LbS2Bn1OecTZ6SzdWjYK7q0O0+oyAcH5ieR1VTWmksjWqiuUOCQCSA2D9DJCOGGVIYH3BBB/MSW+Fk8u0TM9V6Nr3tZqeorRUSNtZ06vt4GfNvGeefT3kT9H+qftVf4Vf6kZ/Tf42MTHfo/1T9qr/Cr/Uj9H+qftVf4Vf6kZOzb02MjaDqFVwJqsWwKxVtpyVIOCGHqpBGMGZf9HuqftVf4Vf6k+eaTwj1G/W23Uuynvt/3ZBoFhHBZUBJKkj6H195Z+Z2l/V6fdJg9b1Rl6mQ+GxqtNVXX3bFcLYhJsSoeV1BDbifZfbHOs6Hpbq6guov+0WD1fYE/LAJz9ZNfaPMdowD5jgYHv5j6CSeFvlkvGHiO3T2siXUUqnTmvHdXd3HVyO2PMMZH1PykHp/U7k1F1gKLXZ1bR12VMpL5uopBw+4bNuRxjnmabUvQusqLDdddprVU8FAlLLYc+wOXGDLQlec7eMMfu/kT/wDcupjDaPxdqHAKtp2sto1Tdk5Q6VqiAous3Hgk4JIXn0nk3jC0igDU01b6NcXtuqXaLNOyAKoW3aR5iMhjmbwNXn8GbB/h84H/AMx++RbOnUNdW5CmyqmxFUFcBHKlvJ9UX6Rs6MvbD6Trt/du1Q2V7tN0hranVmJ7xsUgHcO3jJOcHPHwlnpfFVx1Crmt9+t1VJ0qjF9S0hytjMW53bV9VA/vFwfjqdXr6URrHesIGAZsqRnOADj3yZIBXdxt3lc8bdxX4/EiN/hn9dNHczoGatqmOfIxUkfUqSP5xPeJloiIgIiICIiAlLf1C62xqtLsArbbZfYCyq/uiVgjuMPc5AHA5OQJHiHWNVQxrx3WK1159O5YQiE/IE5/KSOm6FaKkqTO1ECgnkn4sT7knJJ+JhEBtDq15TVK7fq20rsb5ZrIZPrz9JJ6T1Tvb1Ze1fUVFlROSu7O0huNyNg4bHsfQgiWEpPEY7Rr1Y4NJ22f4qHID5/ynDj/ACn4y+z0u4gxIqi8d1lunatQCSdHYAAMknHsPcyio8IOzlmqoqrbUaFjSh3IV04fc58oBZtyjGPReSZuollxL+drCP4RtXbiqjUIr9QUUWMVrVdRbvR18jDKr5SuPQ8GeT+F76FZvK4XpTV22Eh3uKUsq7EKbqzkn8ZBHtPoERyqcY+c6HwhbZSD2qKFfS9PQopJFoqsFru42jDbcrjk8nmWGt8K3YdK0o7D63U2ds7F2rbWioVzWwUBg5ZQATuHI5m2iOVOMYO/wbcVZQKg1vRqtO1ufMltecn7uXVwdpOQcD3l/wCE+lNQlm9O2bLg+0WI6jCquRsrrVc49APbPvL2Iv6tWfmQkbqOvrorNlrbUBA9ySScKqqOWYngAckySJQ9MT7TcdU3NdbOmmHtx5Xu+bMcqp9lHH3jJFrur6y7lRXo09u4puuI+ahlSv6ZacvRrk5W6nUcfcsrNJP0tRmA/NTLqI1MV/S+qrcWQq1d1YG+p8blz6HjhkODhhxx+UsJVde6ezhbaQPtVIY1E8bs/eqY/qPgA/PB9pM6brVvqS1M7bEDAHgjPqCPYg8H6QJMz/jbT7tOpOwrXqqbGSzd27Ap+6xCtgZwc4IyBNBAMRa+ddF8OWXVBgqU1sergDDAAakoKyqkAlfKfXHGOOcSRZ4Y1Vm97EoBNHTlFXcZks+ys7MrtsGFYMPY/PM3sTXKs8Yw3U/C11rWEVUJ3qtOFfdltEaiSe1hMOOcjG3n1kivwq62rci1Lb/aesuL+5rtR1QEgZbkqSvymxiTlTjHzurwXeatQHSgNZptIFXcpU20O7MfLWoQMGwDgkA85ljpvDFo1vfZVCHUJaNtig1YqFfa29rLqMEDDKuG9ARzs4jlTjCIiRoiIgIiICIiBT9Z81+jT/1Flh+Yrqb/AJcH8pcSJf0/fdVdkg1JcoGOD3QgOT7Y2fzksiAnjrNMLa3rb7tlbIfowK/8z2nS0sFJQBnCkqCcAn2BPtk+8Cu8L6lrNHp3f7506Bv8yja38wZaTKf9N+pvfpWZqjSo1VyqC2WPnYtngY2sdv8A7SZq5b7SeiIiRSIiAiIgIicZgVvibUNXpbinFhr2J/nsIRf5sJN0elWqtKkGErrVFHyUYH+0jdY0ndrVd6oF1NLkn0PbsVyvr6nbiTiwzjIyfb3/AHR8PrmIiAlN0LyW6qn2XULao+C3jef9a2fvlzMp08an+1tQGC/Zzo6Du2nLAGwIuc4yCz5PwAliVq4iJFIiICIiAiIgIiICIiAiIgJXddrsert1ruNjqrZYqAnq+WAJGQNuQD96WMQMrp+jMXpa2kF6qNShfO7JXtihtxwScZwceoMneE+kNp6QHbzPXSWULtVGVADxubLE/eOeSPSXkS6mEhv1OsWmok71pNh4ONo9QD7sAQcfAiTJT2eH1LF+5Z3Dc7k5OPMprK7M4xswufkDJFpR1yoICEdS3bZU2YZxc2FZRnByx554zzLHR6pbUDpnac+owQQSCCPYggiVA8NBlVbrDbsrpQZRVXZWyvt2j13FRk59hjEu6alVQqgKoGAAAAB8AB6S3Emu8REikREBERACZLT9J1FLBqkVhu1luCwGy6wsF+qsGDH4FT+tNbESpZrI09EtqVa2qS+lNSloC48xKOtuVtPJLkP6+rn4TvpfDTNYhsARETKqNjFMXtalauRlQowMr9J6+Out36Wqo6eprXbVVAgDjZuG4Z9mbIUfM/KaRGyARnBAPIweeeR7Ga2pkQOlV6gGzvujg2kptRlwMD4u3HynfrWseqlnrUPYCgVWJUMzMFALD05PrJ087qVcYYZGQcH4qQR/MCZaUF/ikdp7ECZ74rrWx9m5u2LGDE/dYeYY+Ine3xC3nsrVH01dGnsJywsZbgTlcDbkAeh9fiJa1dNqVy4rUOXdicerOFDH6kIvPykKrQ6Y3sgrHcrrqsPrtwzWbDjOCQysfTjMvhnygr4ksDPuqzWuo7e5Rbx/f9nHI87Eeby/DB9pc9K1/eDttKhb3QZDKcLjkqwyDzPb7Gm0LtG0Wb8f492/d9d3M71VKudoxuYsfmT6n+UXFmvSIiRSIiAiIgIiICIiAiIgIiICIiAiIgIiICIiAiIgIiICIiBT+LVP2S1gMtUFuA+JpYWY/wBMt1cMAwOVIBB+IPI/lBGeCMgjkfESk8ON2t2jY+agDtk/j05J7ZHxK/cPzUH3EfE+ryIiFJTdIG7Vay3230UD/wASMx/1WkflJfWeoiiovt3uSFrQetljcIg+p9T7AE+046JoDRSlbNuflrG9N9jks7Y+bEx8T6nxEQpERAREQEREBERAREQEREBERAREQEREBERAREQEREBERARE6XWqilmIVVUksTgADkkn2EDvK7rXT1sVXL9mysk13ceQn1zu4ZDgZU+uPoZCTUajVc1H7LpiOLGXN9oPuiNxUvwLZJ/VE96/DWm3bnr79g/HeTa35b8hfoAJfSe1MPH1FR2al69+cb9Owurb54Xz1/Qg/Uzu/wD1D0ZOypjZYfQHFS/nZbgAfTJ+U1daBRhQFHwAAH8pzYoYYYBh8CAf942GVT9J0LOw1NzpbbtIQVndVSG9Qh/Ex4y5xnHAAlzKi7w1pi25ahTYfx0k1P8Avrxn854vZqdLy5Or04HLBQNRWPiVXi4fQK3yMez0supas1qCq73axEVc7QWc4GWwcD3PB9JX19dwyB9hDC7cay5wyPSgGGAPPd5z8BLBlq1NQOVtqsVWVlPBH3lZWHoc4IIkduk0AENydthJZ2LYYoWJYnPqic+2BHg8uG60ve7QRyNl5L8BV7JUMOT/AIvWQtT4qTYWqRn/AO21VmTjaDRtypwTnO4cj/mSNX0zSqFVxkMXUeZiX77LuzzlgWCnPxAntb0egr5uRi3JZ2yRaAH3MTyG2j1+AjweXR+vVjk7kALhwytuG1FcYAznIYfv+M4v8Q1JkMtgYCwsu3JQVhGctg4wBYp4JznieraXTWFidjZsZW834iorI9fXCgflH9l0YYHBytiMWclj3QoYMxOckKo554GI8HlzpetVWXNSrZdd/wAMHYQHxzngkeuPlmWMjafQojMy5G4kkbm25PqQucAnHrJMikREBERAREQEREBERAREQEREBERAREQEREBKXq9Xe1FFBGaQj32fBjWyLWh9iNzFiP8AAJw/VH7zDcqVJqkpI2M7MzKrDLBgKgdwA4MiL1nUBAbNtey7/uP7pj2AQpUY7nmU5P8Aeg+gHl9cWRm2NMTEpdB1N3sXcVVHsvRECMTmpmU7rd2A3lJ27ZdSNQiIgIieOr1SVLusYIuQMscDJ9B8z8oGc0HU6aOoW6MNjuqlqVgHy2MW7mPbaww+fTO6Tuo9AFjWuCoex9OQSueKedrHOSpP/wCM5I0h1Kanene+xuqnPrWTuLfltPPwzLZLlJwGBOxWwP1Wzg/Q4P7pdTGfr8MbWTBrCq9DHyMXXtbvKjlvKh3e/pz8eOun8M2LtJsqc116ZFU1tsIoW1RvG45JFuePQr7zTRG04xmOpeF2srsrR6q0ssub/wDnzmxRgnBGSpBxgjIPPpGs8LFy3mTa19r9sq23FqlXJYHcXJOc+2SB68aeI2nGOFXAA+AA/dOYiRSIiAiIgIiICIiAiIgIiICIiAiIgIiICIiBEu6bU9gsatGsXGGI5GORz749p5r0XTgAdmvCvvAxxu45+Z4Hr8BJ8RpiKvTqhYbRWotOcvjk5GCfrjjMlREBERASu6tpHc1PXtL1WMdrEqGDIUOHAOxhnIOD7j3ljEDNnpGoOMlQ7ad0tfuM3cBFgRGTYA20uMPwfXjmTekdINNhbezA6SivzMzHdWXJxn0XzCW8S6mQiIkUiIgIiICIi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el-GR"/>
          </a:p>
        </p:txBody>
      </p:sp>
      <p:sp>
        <p:nvSpPr>
          <p:cNvPr id="2" name="Τίτλος 1"/>
          <p:cNvSpPr>
            <a:spLocks noGrp="1"/>
          </p:cNvSpPr>
          <p:nvPr>
            <p:ph type="title"/>
          </p:nvPr>
        </p:nvSpPr>
        <p:spPr>
          <a:xfrm>
            <a:off x="155575" y="166328"/>
            <a:ext cx="6120680" cy="908720"/>
          </a:xfrm>
        </p:spPr>
        <p:txBody>
          <a:bodyPr/>
          <a:lstStyle/>
          <a:p>
            <a:r>
              <a:rPr lang="el-GR" dirty="0" smtClean="0"/>
              <a:t>Κύκλος του </a:t>
            </a:r>
            <a:r>
              <a:rPr lang="en-US" dirty="0" smtClean="0"/>
              <a:t>G6PD</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pic>
        <p:nvPicPr>
          <p:cNvPr id="8" name="Picture 3" descr="C:\Users\fkaram2\Desktop\Εικόνα1.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560" y="620688"/>
            <a:ext cx="8416838" cy="56888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p:nvPr/>
        </p:nvSpPr>
        <p:spPr>
          <a:xfrm>
            <a:off x="2445995" y="6530369"/>
            <a:ext cx="558011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Pathology of G6PD </a:t>
            </a:r>
            <a:r>
              <a:rPr lang="en-US" sz="1200" dirty="0" smtClean="0">
                <a:latin typeface="+mn-lt"/>
                <a:hlinkClick r:id="rId5"/>
              </a:rPr>
              <a:t>deficiency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6" tooltip="User:LHcheM"/>
              </a:rPr>
              <a:t>LHcheM</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7"/>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188758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Φυλοσύνδετος κληρονομικότητα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pic>
        <p:nvPicPr>
          <p:cNvPr id="1026" name="Picture 2" descr="File:XlinkRecess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748" y="1014485"/>
            <a:ext cx="4536504" cy="58516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0" y="6165304"/>
            <a:ext cx="230425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XlinkRecessive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5" tooltip="User:Ravidreams"/>
              </a:rPr>
              <a:t>Ravidreams</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689917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αναιμιών </a:t>
            </a:r>
            <a:r>
              <a:rPr lang="el-GR" sz="3000" b="0" dirty="0" smtClean="0"/>
              <a:t>2/3</a:t>
            </a:r>
            <a:endParaRPr lang="el-GR" dirty="0"/>
          </a:p>
        </p:txBody>
      </p:sp>
      <p:sp>
        <p:nvSpPr>
          <p:cNvPr id="5122" name="Rectangle 3"/>
          <p:cNvSpPr>
            <a:spLocks noGrp="1" noChangeArrowheads="1"/>
          </p:cNvSpPr>
          <p:nvPr>
            <p:ph idx="1"/>
          </p:nvPr>
        </p:nvSpPr>
        <p:spPr/>
        <p:txBody>
          <a:bodyPr/>
          <a:lstStyle/>
          <a:p>
            <a:pPr eaLnBrk="1" hangingPunct="1"/>
            <a:r>
              <a:rPr lang="el-GR" altLang="el-GR" b="1" dirty="0" smtClean="0"/>
              <a:t>Ο βαθμός που οργανισμός ανέχεται τις αναιμίες </a:t>
            </a:r>
            <a:r>
              <a:rPr lang="el-GR" altLang="el-GR" dirty="0" smtClean="0"/>
              <a:t>εξαρτάται από πολλούς παράγοντες, όπως άλλες οργανικές παθήσεις που συνυπάρχουν, </a:t>
            </a:r>
            <a:r>
              <a:rPr lang="el-GR" altLang="el-GR" b="1" dirty="0" smtClean="0"/>
              <a:t>η ταχύτητα </a:t>
            </a:r>
            <a:r>
              <a:rPr lang="el-GR" altLang="el-GR" dirty="0" smtClean="0"/>
              <a:t>εγκατάστασης της αναιμίας, η ιδιοσυγκρασία του κάθε ατόμου, το είδος της εργασίας του κ.α.</a:t>
            </a:r>
          </a:p>
          <a:p>
            <a:pPr eaLnBrk="1" hangingPunct="1"/>
            <a:r>
              <a:rPr lang="el-GR" altLang="el-GR" dirty="0" smtClean="0"/>
              <a:t>Φαίνεται πως η ταχύτητα εγκατάστασης και εξέλιξης της αναιμίας καθορίζει κυρίως την ένταση των συμπτωμάτων και όχι οι απόλυτες τιμές </a:t>
            </a:r>
            <a:r>
              <a:rPr lang="en-US" altLang="el-GR" dirty="0" err="1" smtClean="0"/>
              <a:t>Hct</a:t>
            </a:r>
            <a:r>
              <a:rPr lang="en-US" altLang="el-GR" dirty="0" smtClean="0"/>
              <a:t> </a:t>
            </a:r>
            <a:r>
              <a:rPr lang="el-GR" altLang="el-GR" dirty="0" smtClean="0"/>
              <a:t>και </a:t>
            </a:r>
            <a:r>
              <a:rPr lang="en-US" altLang="el-GR" dirty="0" smtClean="0"/>
              <a:t>Hb</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174605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Θεωρία του </a:t>
            </a:r>
            <a:r>
              <a:rPr lang="en-US" dirty="0" smtClean="0"/>
              <a:t>Alisson</a:t>
            </a:r>
            <a:endParaRPr lang="el-GR" dirty="0"/>
          </a:p>
        </p:txBody>
      </p:sp>
      <p:sp>
        <p:nvSpPr>
          <p:cNvPr id="60418" name="Rectangle 3"/>
          <p:cNvSpPr>
            <a:spLocks noGrp="1" noChangeArrowheads="1"/>
          </p:cNvSpPr>
          <p:nvPr>
            <p:ph idx="1"/>
          </p:nvPr>
        </p:nvSpPr>
        <p:spPr/>
        <p:txBody>
          <a:bodyPr/>
          <a:lstStyle/>
          <a:p>
            <a:pPr eaLnBrk="1" hangingPunct="1"/>
            <a:r>
              <a:rPr lang="el-GR" altLang="el-GR" dirty="0" smtClean="0"/>
              <a:t>Η έλλειψη του ενζύμου </a:t>
            </a:r>
            <a:r>
              <a:rPr lang="en-US" altLang="el-GR" dirty="0" smtClean="0"/>
              <a:t>G</a:t>
            </a:r>
            <a:r>
              <a:rPr lang="el-GR" altLang="el-GR" dirty="0" smtClean="0"/>
              <a:t>6</a:t>
            </a:r>
            <a:r>
              <a:rPr lang="en-US" altLang="el-GR" dirty="0" smtClean="0"/>
              <a:t>PD </a:t>
            </a:r>
            <a:r>
              <a:rPr lang="el-GR" altLang="el-GR" dirty="0" smtClean="0"/>
              <a:t>έχει μεγαλύτερη επίπτωση στον πληθυσμό που προέρχεται από πρώην </a:t>
            </a:r>
            <a:r>
              <a:rPr lang="el-GR" altLang="el-GR" dirty="0" err="1" smtClean="0"/>
              <a:t>ελονοσιόπληκτες</a:t>
            </a:r>
            <a:r>
              <a:rPr lang="el-GR" altLang="el-GR" dirty="0" smtClean="0"/>
              <a:t> περιοχές και περιοχές με υψηλά ποσοστά στίγματος δρεπανοκυτταρικής αναιμίας, και φαίνεται ότι προστάτευε από τον κακοήθη τριταίο, όπως έχει αναφερθεί και για την δρεπανοκυτταρική αναιμία άλλωστε (θεωρία του </a:t>
            </a:r>
            <a:r>
              <a:rPr lang="en-US" altLang="el-GR" dirty="0" smtClean="0"/>
              <a:t>Alisson)</a:t>
            </a:r>
            <a:r>
              <a:rPr lang="el-GR" altLang="el-GR" dirty="0" smtClean="0"/>
              <a:t>.  </a:t>
            </a:r>
          </a:p>
          <a:p>
            <a:pPr eaLnBrk="1" hangingPunct="1"/>
            <a:r>
              <a:rPr lang="el-GR" altLang="el-GR" dirty="0" smtClean="0"/>
              <a:t>Το γονίδιο είναι </a:t>
            </a:r>
            <a:r>
              <a:rPr lang="el-GR" altLang="el-GR" b="1" dirty="0" err="1" smtClean="0"/>
              <a:t>φιλοσύνδετο</a:t>
            </a:r>
            <a:r>
              <a:rPr lang="el-GR" altLang="el-GR" b="1" dirty="0" smtClean="0"/>
              <a:t> (εδράζεται στο Χ) και πλήττει </a:t>
            </a:r>
            <a:r>
              <a:rPr lang="el-GR" altLang="el-GR" b="1" dirty="0" err="1" smtClean="0"/>
              <a:t>ετερόζυγους</a:t>
            </a:r>
            <a:r>
              <a:rPr lang="el-GR" altLang="el-GR" b="1" dirty="0" smtClean="0"/>
              <a:t> άρρενες και ομόζυγα θήλεα άτομα (όπως η αιμοφιλία).  </a:t>
            </a:r>
          </a:p>
          <a:p>
            <a:pPr eaLnBrk="1" hangingPunct="1"/>
            <a:r>
              <a:rPr lang="el-GR" altLang="el-GR" dirty="0" smtClean="0"/>
              <a:t>Ο χαρακτήρας μετάδοσης είναι </a:t>
            </a:r>
            <a:r>
              <a:rPr lang="el-GR" altLang="el-GR" b="1" dirty="0" smtClean="0"/>
              <a:t>ατελώς επικρατών.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1579391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Επικίνδυνες ουσίες για τα άτομα με έλλειψη του </a:t>
            </a:r>
            <a:r>
              <a:rPr lang="en-US" dirty="0" smtClean="0"/>
              <a:t>G6PD</a:t>
            </a:r>
            <a:endParaRPr lang="el-GR" dirty="0"/>
          </a:p>
        </p:txBody>
      </p:sp>
      <p:sp>
        <p:nvSpPr>
          <p:cNvPr id="61442" name="Rectangle 3"/>
          <p:cNvSpPr>
            <a:spLocks noGrp="1" noChangeArrowheads="1"/>
          </p:cNvSpPr>
          <p:nvPr>
            <p:ph idx="1"/>
          </p:nvPr>
        </p:nvSpPr>
        <p:spPr>
          <a:xfrm>
            <a:off x="457200" y="1268760"/>
            <a:ext cx="8435280" cy="5544616"/>
          </a:xfrm>
        </p:spPr>
        <p:txBody>
          <a:bodyPr>
            <a:normAutofit/>
          </a:bodyPr>
          <a:lstStyle/>
          <a:p>
            <a:pPr eaLnBrk="1" hangingPunct="1">
              <a:lnSpc>
                <a:spcPct val="110000"/>
              </a:lnSpc>
            </a:pPr>
            <a:r>
              <a:rPr lang="el-GR" altLang="el-GR" dirty="0" smtClean="0"/>
              <a:t>Υπάρχει μια ολόκληρη γκάμα </a:t>
            </a:r>
            <a:r>
              <a:rPr lang="el-GR" altLang="el-GR" b="1" dirty="0" smtClean="0"/>
              <a:t>ουσιών</a:t>
            </a:r>
            <a:r>
              <a:rPr lang="el-GR" altLang="el-GR" dirty="0" smtClean="0"/>
              <a:t> που προκαλούν </a:t>
            </a:r>
            <a:r>
              <a:rPr lang="el-GR" altLang="el-GR" dirty="0" err="1" smtClean="0"/>
              <a:t>αιμόλυση</a:t>
            </a:r>
            <a:r>
              <a:rPr lang="el-GR" altLang="el-GR" dirty="0" smtClean="0"/>
              <a:t> στα άτομα με έλλειψη του </a:t>
            </a:r>
            <a:r>
              <a:rPr lang="en-US" altLang="el-GR" dirty="0" smtClean="0"/>
              <a:t>G</a:t>
            </a:r>
            <a:r>
              <a:rPr lang="el-GR" altLang="el-GR" dirty="0" smtClean="0"/>
              <a:t>6</a:t>
            </a:r>
            <a:r>
              <a:rPr lang="en-US" altLang="el-GR" dirty="0" smtClean="0"/>
              <a:t>PD</a:t>
            </a:r>
            <a:r>
              <a:rPr lang="el-GR" altLang="el-GR" dirty="0" smtClean="0"/>
              <a:t>.  </a:t>
            </a:r>
          </a:p>
          <a:p>
            <a:pPr eaLnBrk="1" hangingPunct="1">
              <a:lnSpc>
                <a:spcPct val="110000"/>
              </a:lnSpc>
            </a:pPr>
            <a:r>
              <a:rPr lang="el-GR" altLang="el-GR" dirty="0" smtClean="0"/>
              <a:t>Αναφέρονται κυρίως τα </a:t>
            </a:r>
            <a:r>
              <a:rPr lang="el-GR" altLang="el-GR" dirty="0" err="1" smtClean="0"/>
              <a:t>ανθελονοσικακά</a:t>
            </a:r>
            <a:r>
              <a:rPr lang="el-GR" altLang="el-GR" dirty="0" smtClean="0"/>
              <a:t> φάρμακα (</a:t>
            </a:r>
            <a:r>
              <a:rPr lang="el-GR" altLang="el-GR" dirty="0" err="1" smtClean="0"/>
              <a:t>πριμακίνη</a:t>
            </a:r>
            <a:r>
              <a:rPr lang="el-GR" altLang="el-GR" dirty="0" smtClean="0"/>
              <a:t>, κινίνη), οι </a:t>
            </a:r>
            <a:r>
              <a:rPr lang="el-GR" altLang="el-GR" dirty="0" err="1" smtClean="0"/>
              <a:t>σουλφοναμίδες</a:t>
            </a:r>
            <a:r>
              <a:rPr lang="el-GR" altLang="el-GR" dirty="0" smtClean="0"/>
              <a:t>, τα </a:t>
            </a:r>
            <a:r>
              <a:rPr lang="el-GR" altLang="el-GR" dirty="0" err="1" smtClean="0"/>
              <a:t>νιτροφουράνια</a:t>
            </a:r>
            <a:r>
              <a:rPr lang="el-GR" altLang="el-GR" dirty="0" smtClean="0"/>
              <a:t>, το </a:t>
            </a:r>
            <a:r>
              <a:rPr lang="en-US" altLang="el-GR" dirty="0" smtClean="0"/>
              <a:t>PAS</a:t>
            </a:r>
            <a:r>
              <a:rPr lang="el-GR" altLang="el-GR" dirty="0" smtClean="0"/>
              <a:t>, η </a:t>
            </a:r>
            <a:r>
              <a:rPr lang="el-GR" altLang="el-GR" dirty="0" err="1" smtClean="0"/>
              <a:t>χλωραμφενικόλη</a:t>
            </a:r>
            <a:r>
              <a:rPr lang="el-GR" altLang="el-GR" dirty="0" smtClean="0"/>
              <a:t>, διάφορα αναλγητικά και αντιπυρετικά φάρμακα, η συνθετική βιταμίνη Κ και άλλες ουσίες.</a:t>
            </a:r>
          </a:p>
          <a:p>
            <a:pPr eaLnBrk="1" hangingPunct="1">
              <a:lnSpc>
                <a:spcPct val="110000"/>
              </a:lnSpc>
            </a:pPr>
            <a:r>
              <a:rPr lang="el-GR" altLang="el-GR" dirty="0" smtClean="0"/>
              <a:t>Επίσης τα άτομα όταν εκτίθενται στην</a:t>
            </a:r>
            <a:r>
              <a:rPr lang="el-GR" altLang="el-GR" b="1" dirty="0" smtClean="0"/>
              <a:t> ναφθαλίνη </a:t>
            </a:r>
            <a:r>
              <a:rPr lang="el-GR" altLang="el-GR" dirty="0" smtClean="0"/>
              <a:t>εμφανίζουν </a:t>
            </a:r>
            <a:r>
              <a:rPr lang="el-GR" altLang="el-GR" dirty="0" err="1" smtClean="0"/>
              <a:t>αιμόλυση</a:t>
            </a:r>
            <a:r>
              <a:rPr lang="el-GR" altLang="el-GR" dirty="0" smtClean="0"/>
              <a:t>.</a:t>
            </a:r>
          </a:p>
          <a:p>
            <a:pPr eaLnBrk="1" hangingPunct="1">
              <a:lnSpc>
                <a:spcPct val="110000"/>
              </a:lnSpc>
            </a:pPr>
            <a:r>
              <a:rPr lang="el-GR" altLang="el-GR" dirty="0" smtClean="0"/>
              <a:t>Επίδραση λοιμογόνων παραγόντων, όπως σε τύφο, λοιμώδη ηπατίτιδα, πνευμονίες.</a:t>
            </a:r>
          </a:p>
          <a:p>
            <a:pPr eaLnBrk="1" hangingPunct="1">
              <a:lnSpc>
                <a:spcPct val="110000"/>
              </a:lnSpc>
            </a:pPr>
            <a:r>
              <a:rPr lang="el-GR" altLang="el-GR" dirty="0" smtClean="0"/>
              <a:t>Βρώση </a:t>
            </a:r>
            <a:r>
              <a:rPr lang="el-GR" altLang="el-GR" b="1" dirty="0" smtClean="0"/>
              <a:t>κυάμων</a:t>
            </a:r>
            <a:r>
              <a:rPr lang="el-GR" altLang="el-GR" dirty="0" smtClean="0"/>
              <a:t> </a:t>
            </a:r>
            <a:r>
              <a:rPr lang="en-US" altLang="el-GR" dirty="0" smtClean="0"/>
              <a:t>(</a:t>
            </a:r>
            <a:r>
              <a:rPr lang="el-GR" altLang="el-GR" dirty="0" smtClean="0"/>
              <a:t>κουκιών) οδηγεί σε </a:t>
            </a:r>
            <a:r>
              <a:rPr lang="el-GR" altLang="el-GR" dirty="0" err="1" smtClean="0"/>
              <a:t>αιμόλυση</a:t>
            </a:r>
            <a:r>
              <a:rPr lang="el-GR" altLang="el-GR" dirty="0" smtClean="0"/>
              <a:t> (όχι όμως την μαύρη φυλή), καλείται δε το φαινόμενο </a:t>
            </a:r>
            <a:r>
              <a:rPr lang="el-GR" altLang="el-GR" b="1" dirty="0" smtClean="0"/>
              <a:t>κυάμωση</a:t>
            </a:r>
            <a:r>
              <a:rPr lang="el-GR" altLang="el-GR" dirty="0" smtClean="0"/>
              <a:t>.  Κύρια ενοχοποιούνται </a:t>
            </a:r>
            <a:r>
              <a:rPr lang="el-GR" altLang="el-GR" b="1" dirty="0" smtClean="0"/>
              <a:t>τα νωπά </a:t>
            </a:r>
            <a:r>
              <a:rPr lang="el-GR" altLang="el-GR" dirty="0" smtClean="0"/>
              <a:t>και όχι τόσο τα ξερά κουκιά.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4278198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Έλεγχος του </a:t>
            </a:r>
            <a:r>
              <a:rPr lang="en-US" dirty="0" smtClean="0"/>
              <a:t>G6PD</a:t>
            </a:r>
            <a:endParaRPr lang="el-GR" dirty="0"/>
          </a:p>
        </p:txBody>
      </p:sp>
      <p:sp>
        <p:nvSpPr>
          <p:cNvPr id="62466" name="Rectangle 3"/>
          <p:cNvSpPr>
            <a:spLocks noGrp="1" noChangeArrowheads="1"/>
          </p:cNvSpPr>
          <p:nvPr>
            <p:ph idx="1"/>
          </p:nvPr>
        </p:nvSpPr>
        <p:spPr/>
        <p:txBody>
          <a:bodyPr/>
          <a:lstStyle/>
          <a:p>
            <a:pPr eaLnBrk="1" hangingPunct="1"/>
            <a:r>
              <a:rPr lang="el-GR" altLang="el-GR" dirty="0" smtClean="0"/>
              <a:t>Η έλλειψη του ενζύμου </a:t>
            </a:r>
            <a:r>
              <a:rPr lang="en-US" altLang="el-GR" dirty="0" smtClean="0"/>
              <a:t>G</a:t>
            </a:r>
            <a:r>
              <a:rPr lang="el-GR" altLang="el-GR" dirty="0" smtClean="0"/>
              <a:t>6</a:t>
            </a:r>
            <a:r>
              <a:rPr lang="en-US" altLang="el-GR" dirty="0" smtClean="0"/>
              <a:t>PD</a:t>
            </a:r>
            <a:r>
              <a:rPr lang="el-GR" altLang="el-GR" dirty="0" smtClean="0"/>
              <a:t> ενοχοποιείται ως η συχνότερη αιτία νεογνικού </a:t>
            </a:r>
            <a:r>
              <a:rPr lang="el-GR" altLang="el-GR" dirty="0" err="1" smtClean="0"/>
              <a:t>ικτέρου</a:t>
            </a:r>
            <a:r>
              <a:rPr lang="el-GR" altLang="el-GR" dirty="0" smtClean="0"/>
              <a:t> και ακολουθεί η ασυμβατότητα </a:t>
            </a:r>
            <a:r>
              <a:rPr lang="en-US" altLang="el-GR" dirty="0" smtClean="0"/>
              <a:t>Rh</a:t>
            </a:r>
            <a:r>
              <a:rPr lang="el-GR" altLang="el-GR" dirty="0" smtClean="0"/>
              <a:t>.</a:t>
            </a:r>
          </a:p>
          <a:p>
            <a:pPr eaLnBrk="1" hangingPunct="1"/>
            <a:r>
              <a:rPr lang="el-GR" altLang="el-GR" b="1" dirty="0" smtClean="0"/>
              <a:t>Τώρα το ένζυμο μετριέται κατά την γέννηση μαζί με τον έλεγχο υποθυρεοειδισμού και </a:t>
            </a:r>
            <a:r>
              <a:rPr lang="el-GR" altLang="el-GR" b="1" dirty="0" err="1" smtClean="0"/>
              <a:t>φαινυλκετονουρίας</a:t>
            </a:r>
            <a:r>
              <a:rPr lang="el-GR" altLang="el-GR" b="1"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1080834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έλλειψης </a:t>
            </a:r>
            <a:r>
              <a:rPr lang="en-US" dirty="0" smtClean="0"/>
              <a:t>G6PD</a:t>
            </a:r>
            <a:endParaRPr lang="el-GR" dirty="0"/>
          </a:p>
        </p:txBody>
      </p:sp>
      <p:sp>
        <p:nvSpPr>
          <p:cNvPr id="63490" name="Rectangle 3"/>
          <p:cNvSpPr>
            <a:spLocks noGrp="1" noChangeArrowheads="1"/>
          </p:cNvSpPr>
          <p:nvPr>
            <p:ph idx="1"/>
          </p:nvPr>
        </p:nvSpPr>
        <p:spPr/>
        <p:txBody>
          <a:bodyPr/>
          <a:lstStyle/>
          <a:p>
            <a:pPr eaLnBrk="1" hangingPunct="1"/>
            <a:r>
              <a:rPr lang="el-GR" altLang="el-GR" dirty="0" smtClean="0"/>
              <a:t>Αν δεν υπάρξει αιμολυτική κρίση από επίδραση κάποιου βλαπτικού παράγοντα, τα άτομα αυτά θεωρούνται και είναι υγιή.</a:t>
            </a:r>
          </a:p>
          <a:p>
            <a:pPr eaLnBrk="1" hangingPunct="1"/>
            <a:r>
              <a:rPr lang="el-GR" altLang="el-GR" dirty="0" smtClean="0"/>
              <a:t>Σε αιμολυτική κρίση εμφανίζεται ίκτερος, </a:t>
            </a:r>
            <a:r>
              <a:rPr lang="el-GR" altLang="el-GR" dirty="0" err="1" smtClean="0"/>
              <a:t>σκοτεινόχροα</a:t>
            </a:r>
            <a:r>
              <a:rPr lang="el-GR" altLang="el-GR" dirty="0" smtClean="0"/>
              <a:t> ούρα, κοιλιακά άλγη και οσφυαλγία.  </a:t>
            </a:r>
          </a:p>
          <a:p>
            <a:pPr eaLnBrk="1" hangingPunct="1"/>
            <a:r>
              <a:rPr lang="el-GR" altLang="el-GR" dirty="0" smtClean="0"/>
              <a:t>Αν η </a:t>
            </a:r>
            <a:r>
              <a:rPr lang="el-GR" altLang="el-GR" dirty="0" err="1" smtClean="0"/>
              <a:t>αιμόλυση</a:t>
            </a:r>
            <a:r>
              <a:rPr lang="el-GR" altLang="el-GR" dirty="0" smtClean="0"/>
              <a:t> είναι μικρού βαθμού μπορεί να περάσει απαρατήρητη.  </a:t>
            </a:r>
          </a:p>
          <a:p>
            <a:pPr eaLnBrk="1" hangingPunct="1"/>
            <a:r>
              <a:rPr lang="el-GR" altLang="el-GR" dirty="0" smtClean="0"/>
              <a:t>Αν είναι βαρεία μπορεί να υπάρξει </a:t>
            </a:r>
            <a:r>
              <a:rPr lang="el-GR" altLang="el-GR" dirty="0" err="1" smtClean="0"/>
              <a:t>ανουρία</a:t>
            </a:r>
            <a:r>
              <a:rPr lang="el-GR" altLang="el-GR" dirty="0" smtClean="0"/>
              <a:t> με οξεία νεφρική ανεπάρκεια.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2652713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Εργαστηριακά </a:t>
            </a:r>
            <a:r>
              <a:rPr lang="el-GR" dirty="0" smtClean="0"/>
              <a:t>ευρήματα και Θεραπεία</a:t>
            </a:r>
            <a:br>
              <a:rPr lang="el-GR" dirty="0" smtClean="0"/>
            </a:br>
            <a:r>
              <a:rPr lang="el-GR" sz="3000" b="0" dirty="0" smtClean="0"/>
              <a:t>(</a:t>
            </a:r>
            <a:r>
              <a:rPr lang="en-US" sz="3000" b="0" dirty="0" smtClean="0"/>
              <a:t>G6PD)</a:t>
            </a:r>
            <a:endParaRPr lang="el-GR" sz="3000" b="0" dirty="0"/>
          </a:p>
        </p:txBody>
      </p:sp>
      <p:sp>
        <p:nvSpPr>
          <p:cNvPr id="64514" name="Rectangle 3"/>
          <p:cNvSpPr>
            <a:spLocks noGrp="1" noChangeArrowheads="1"/>
          </p:cNvSpPr>
          <p:nvPr>
            <p:ph idx="1"/>
          </p:nvPr>
        </p:nvSpPr>
        <p:spPr>
          <a:xfrm>
            <a:off x="457200" y="1412776"/>
            <a:ext cx="8229600" cy="4824536"/>
          </a:xfrm>
        </p:spPr>
        <p:txBody>
          <a:bodyPr/>
          <a:lstStyle/>
          <a:p>
            <a:pPr eaLnBrk="1" hangingPunct="1"/>
            <a:r>
              <a:rPr lang="el-GR" altLang="el-GR" b="1" dirty="0" smtClean="0"/>
              <a:t>Εργαστηριακά ευρήματα</a:t>
            </a:r>
            <a:endParaRPr lang="el-GR" altLang="el-GR" dirty="0" smtClean="0"/>
          </a:p>
          <a:p>
            <a:pPr lvl="1"/>
            <a:r>
              <a:rPr lang="el-GR" altLang="el-GR" dirty="0" smtClean="0"/>
              <a:t>Σήμερα ανιχνεύεται η έλλειψη του ενζύμου στο αίμα.  </a:t>
            </a:r>
          </a:p>
          <a:p>
            <a:pPr lvl="1"/>
            <a:r>
              <a:rPr lang="el-GR" altLang="el-GR" dirty="0" smtClean="0"/>
              <a:t>Επί κρίσεων, περιμένουμε μερικές μέρες για αξιόπιστη μέτρηση</a:t>
            </a:r>
            <a:r>
              <a:rPr lang="en-US" altLang="el-GR" dirty="0" smtClean="0"/>
              <a:t>.</a:t>
            </a:r>
            <a:endParaRPr lang="el-GR" altLang="el-GR" b="1" dirty="0" smtClean="0"/>
          </a:p>
          <a:p>
            <a:pPr eaLnBrk="1" hangingPunct="1"/>
            <a:endParaRPr lang="el-GR" altLang="el-GR" b="1" dirty="0" smtClean="0"/>
          </a:p>
          <a:p>
            <a:pPr eaLnBrk="1" hangingPunct="1"/>
            <a:r>
              <a:rPr lang="el-GR" altLang="el-GR" b="1" dirty="0" smtClean="0"/>
              <a:t>Θεραπεία</a:t>
            </a:r>
            <a:endParaRPr lang="el-GR" altLang="el-GR" dirty="0" smtClean="0"/>
          </a:p>
          <a:p>
            <a:pPr lvl="1"/>
            <a:r>
              <a:rPr lang="el-GR" altLang="el-GR" dirty="0" smtClean="0"/>
              <a:t>Αποφεύγονται οι επίμαχες ουσίες</a:t>
            </a:r>
            <a:r>
              <a:rPr lang="en-US" altLang="el-GR" dirty="0" smtClean="0"/>
              <a:t>.</a:t>
            </a:r>
            <a:endParaRPr lang="el-GR" altLang="el-GR" dirty="0" smtClean="0"/>
          </a:p>
          <a:p>
            <a:pPr lvl="1"/>
            <a:r>
              <a:rPr lang="el-GR" altLang="el-GR" dirty="0" smtClean="0"/>
              <a:t>Σε κρίση υποστηρικτικά μέτρα, μπορεί δε να απαιτηθεί μετάγγιση</a:t>
            </a:r>
            <a:r>
              <a:rPr lang="en-US" altLang="el-GR" dirty="0" smtClean="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1979111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Θαλασσαιμία (Μεσογειακή Αναιμία) </a:t>
            </a:r>
            <a:r>
              <a:rPr lang="el-GR" sz="3000" b="0" dirty="0" smtClean="0"/>
              <a:t>1/2</a:t>
            </a:r>
            <a:endParaRPr lang="el-GR" sz="3000" b="0" dirty="0"/>
          </a:p>
        </p:txBody>
      </p:sp>
      <p:sp>
        <p:nvSpPr>
          <p:cNvPr id="65538" name="Rectangle 3"/>
          <p:cNvSpPr>
            <a:spLocks noGrp="1" noChangeArrowheads="1"/>
          </p:cNvSpPr>
          <p:nvPr>
            <p:ph idx="1"/>
          </p:nvPr>
        </p:nvSpPr>
        <p:spPr/>
        <p:txBody>
          <a:bodyPr>
            <a:noAutofit/>
          </a:bodyPr>
          <a:lstStyle/>
          <a:p>
            <a:pPr eaLnBrk="1" hangingPunct="1"/>
            <a:r>
              <a:rPr lang="el-GR" altLang="el-GR" dirty="0" smtClean="0"/>
              <a:t>Η θαλασσαιμία είναι αιμολυτική αναιμία που οφείλεται σε </a:t>
            </a:r>
            <a:r>
              <a:rPr lang="el-GR" altLang="el-GR" b="1" dirty="0" smtClean="0"/>
              <a:t>ελάττωση ή απουσία σύνθεσης μιας ή περισσοτέρων αλυσίδων της αιμοσφαιρίνης.</a:t>
            </a:r>
          </a:p>
          <a:p>
            <a:pPr eaLnBrk="1" hangingPunct="1"/>
            <a:r>
              <a:rPr lang="el-GR" altLang="el-GR" dirty="0" smtClean="0"/>
              <a:t>Είναι γενετική διαταραχή.</a:t>
            </a:r>
          </a:p>
          <a:p>
            <a:pPr eaLnBrk="1" hangingPunct="1"/>
            <a:r>
              <a:rPr lang="el-GR" altLang="el-GR" dirty="0" smtClean="0"/>
              <a:t>Το ενοχοποιούμενο (α) γονίδιο (α) είναι σωματικό (α) και όχι φυλοσύνδετο (α).</a:t>
            </a:r>
          </a:p>
          <a:p>
            <a:pPr eaLnBrk="1" hangingPunct="1"/>
            <a:r>
              <a:rPr lang="el-GR" altLang="el-GR" dirty="0" smtClean="0"/>
              <a:t>Όταν η διαταραχή αφορά την μειωμένη παραγωγή των β αλυσίδων προκύπτει </a:t>
            </a:r>
            <a:r>
              <a:rPr lang="el-GR" altLang="el-GR" b="1" dirty="0" smtClean="0"/>
              <a:t>η β-θαλασσαιμία </a:t>
            </a:r>
            <a:r>
              <a:rPr lang="el-GR" altLang="el-GR" dirty="0" smtClean="0"/>
              <a:t>και όταν αφορά εκείνη των α αλυσίδων τότε προκύπτει </a:t>
            </a:r>
            <a:r>
              <a:rPr lang="el-GR" altLang="el-GR" b="1" dirty="0" smtClean="0"/>
              <a:t>η α-θαλασσαιμία .</a:t>
            </a:r>
          </a:p>
          <a:p>
            <a:pPr eaLnBrk="1" hangingPunct="1"/>
            <a:r>
              <a:rPr lang="el-GR" altLang="el-GR" dirty="0" smtClean="0"/>
              <a:t>Πρώτη περιγραφή έγινε από τον </a:t>
            </a:r>
            <a:r>
              <a:rPr lang="en-US" altLang="el-GR" dirty="0" smtClean="0"/>
              <a:t>Cooley </a:t>
            </a:r>
            <a:r>
              <a:rPr lang="el-GR" altLang="el-GR" dirty="0" smtClean="0"/>
              <a:t>το 1925 σε Έλληνες και Ιταλούς μετανάστες της Αμερικής (ιστορία).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3847687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Θαλασσαιμία (Μεσογειακή Αναιμία) </a:t>
            </a:r>
            <a:r>
              <a:rPr lang="el-GR" sz="3000" b="0" dirty="0" smtClean="0"/>
              <a:t>2/2</a:t>
            </a:r>
            <a:endParaRPr lang="el-GR" dirty="0"/>
          </a:p>
        </p:txBody>
      </p:sp>
      <p:sp>
        <p:nvSpPr>
          <p:cNvPr id="66562" name="Rectangle 3"/>
          <p:cNvSpPr>
            <a:spLocks noGrp="1" noChangeArrowheads="1"/>
          </p:cNvSpPr>
          <p:nvPr>
            <p:ph idx="1"/>
          </p:nvPr>
        </p:nvSpPr>
        <p:spPr/>
        <p:txBody>
          <a:bodyPr/>
          <a:lstStyle/>
          <a:p>
            <a:pPr eaLnBrk="1" hangingPunct="1"/>
            <a:r>
              <a:rPr lang="el-GR" altLang="el-GR" dirty="0" smtClean="0"/>
              <a:t>Η νόσος «θαλασσαιμία» </a:t>
            </a:r>
            <a:r>
              <a:rPr lang="el-GR" altLang="el-GR" b="1" dirty="0" smtClean="0"/>
              <a:t>έχει ετερογένεια</a:t>
            </a:r>
            <a:r>
              <a:rPr lang="el-GR" altLang="el-GR" dirty="0" smtClean="0"/>
              <a:t>, αφ’ ενός όσον αφορά ποια αλυσίδα της αιμοσφαιρίνης παραβλάπτεται, αφ’ ετέρου, όσον αφορά την ποιοτική ανεπάρκεια του αντιστοίχου </a:t>
            </a:r>
            <a:r>
              <a:rPr lang="en-US" altLang="el-GR" dirty="0" smtClean="0"/>
              <a:t>RNA </a:t>
            </a:r>
            <a:r>
              <a:rPr lang="el-GR" altLang="el-GR" dirty="0" smtClean="0"/>
              <a:t>(διεισδυτικότητα του γονιδίου).</a:t>
            </a:r>
          </a:p>
          <a:p>
            <a:pPr eaLnBrk="1" hangingPunct="1"/>
            <a:r>
              <a:rPr lang="el-GR" altLang="el-GR" dirty="0" smtClean="0"/>
              <a:t>Γενικά κοινά χαρακτηριστικά των θαλασσαιμιών είναι η </a:t>
            </a:r>
            <a:r>
              <a:rPr lang="el-GR" altLang="el-GR" b="1" dirty="0" err="1" smtClean="0"/>
              <a:t>ενδομυελική</a:t>
            </a:r>
            <a:r>
              <a:rPr lang="el-GR" altLang="el-GR" b="1" dirty="0" smtClean="0"/>
              <a:t> καταστροφή των πρόδρομων ερυθρών, η υποχρωμία και η </a:t>
            </a:r>
            <a:r>
              <a:rPr lang="el-GR" altLang="el-GR" b="1" dirty="0" err="1" smtClean="0"/>
              <a:t>αιμόλυση</a:t>
            </a:r>
            <a:r>
              <a:rPr lang="el-GR" altLang="el-GR" b="1" dirty="0" smtClean="0"/>
              <a:t> στην περιφέρεια.</a:t>
            </a:r>
          </a:p>
          <a:p>
            <a:pPr eaLnBrk="1" hangingPunct="1"/>
            <a:r>
              <a:rPr lang="el-GR" altLang="el-GR" dirty="0" smtClean="0"/>
              <a:t>Χαρακτηρίζονται επίσης από </a:t>
            </a:r>
            <a:r>
              <a:rPr lang="el-GR" altLang="el-GR" b="1" dirty="0" err="1" smtClean="0"/>
              <a:t>υπερσπληνισμό</a:t>
            </a:r>
            <a:r>
              <a:rPr lang="el-GR" altLang="el-GR" b="1" dirty="0" smtClean="0"/>
              <a:t> και σπληνομεγαλία.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381707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Β-θαλασσαιμία (β-</a:t>
            </a:r>
            <a:r>
              <a:rPr lang="el-GR" dirty="0" err="1" smtClean="0"/>
              <a:t>μεσογειακ</a:t>
            </a:r>
            <a:r>
              <a:rPr lang="el-GR" dirty="0" smtClean="0"/>
              <a:t>ή αναιμία)</a:t>
            </a:r>
            <a:r>
              <a:rPr lang="en-US" dirty="0" smtClean="0"/>
              <a:t> </a:t>
            </a:r>
            <a:r>
              <a:rPr lang="en-US" sz="3000" b="0" dirty="0" smtClean="0"/>
              <a:t>1/3</a:t>
            </a:r>
            <a:endParaRPr lang="el-GR" sz="3000" b="0" dirty="0"/>
          </a:p>
        </p:txBody>
      </p:sp>
      <p:sp>
        <p:nvSpPr>
          <p:cNvPr id="69634" name="Rectangle 3"/>
          <p:cNvSpPr>
            <a:spLocks noGrp="1" noChangeArrowheads="1"/>
          </p:cNvSpPr>
          <p:nvPr>
            <p:ph idx="1"/>
          </p:nvPr>
        </p:nvSpPr>
        <p:spPr/>
        <p:txBody>
          <a:bodyPr/>
          <a:lstStyle/>
          <a:p>
            <a:pPr eaLnBrk="1" hangingPunct="1">
              <a:lnSpc>
                <a:spcPct val="110000"/>
              </a:lnSpc>
            </a:pPr>
            <a:r>
              <a:rPr lang="el-GR" altLang="el-GR" dirty="0" smtClean="0"/>
              <a:t>Διακρίνουμε:</a:t>
            </a:r>
            <a:endParaRPr lang="el-GR" altLang="el-GR" u="sng" dirty="0" smtClean="0"/>
          </a:p>
          <a:p>
            <a:pPr lvl="1">
              <a:lnSpc>
                <a:spcPct val="110000"/>
              </a:lnSpc>
            </a:pPr>
            <a:r>
              <a:rPr lang="el-GR" altLang="el-GR" dirty="0" smtClean="0"/>
              <a:t>ομόζυγη ή μείζονα θαλασσαιμία ή νόσο του </a:t>
            </a:r>
            <a:r>
              <a:rPr lang="en-US" altLang="el-GR" dirty="0" smtClean="0"/>
              <a:t>Cooley</a:t>
            </a:r>
            <a:r>
              <a:rPr lang="el-GR" altLang="el-GR" dirty="0" smtClean="0"/>
              <a:t>,</a:t>
            </a:r>
          </a:p>
          <a:p>
            <a:pPr lvl="1">
              <a:lnSpc>
                <a:spcPct val="110000"/>
              </a:lnSpc>
            </a:pPr>
            <a:r>
              <a:rPr lang="el-GR" altLang="el-GR" dirty="0" smtClean="0"/>
              <a:t>ενδιάμεσο τύπο θαλασσαιμίας και </a:t>
            </a:r>
          </a:p>
          <a:p>
            <a:pPr lvl="1">
              <a:lnSpc>
                <a:spcPct val="110000"/>
              </a:lnSpc>
            </a:pPr>
            <a:r>
              <a:rPr lang="el-GR" altLang="el-GR" dirty="0" err="1" smtClean="0"/>
              <a:t>ετερόζυγη</a:t>
            </a:r>
            <a:r>
              <a:rPr lang="el-GR" altLang="el-GR" dirty="0" smtClean="0"/>
              <a:t> ή ελάσσονα β-θαλασσαιμία (το γνωστό καλούμενο στίγμα θαλασσαιμίας).</a:t>
            </a:r>
          </a:p>
          <a:p>
            <a:pPr eaLnBrk="1" hangingPunct="1">
              <a:lnSpc>
                <a:spcPct val="110000"/>
              </a:lnSpc>
            </a:pPr>
            <a:r>
              <a:rPr lang="el-GR" altLang="el-GR" dirty="0" smtClean="0"/>
              <a:t>Στην ομόζυγη μορφή, κληρονομείται το γονίδιο (α) και από τους δύο γονείς, και η προκύπτουσα βαριά αναιμία είναι εμφανής στον 3-6 μήνα της ζωής.</a:t>
            </a:r>
          </a:p>
          <a:p>
            <a:pPr eaLnBrk="1" hangingPunct="1">
              <a:lnSpc>
                <a:spcPct val="110000"/>
              </a:lnSpc>
            </a:pPr>
            <a:r>
              <a:rPr lang="el-GR" altLang="el-GR" dirty="0" smtClean="0"/>
              <a:t>Έτσι μπορεί σήμερα να διαγνωσθεί με </a:t>
            </a:r>
            <a:r>
              <a:rPr lang="el-GR" altLang="el-GR" dirty="0" err="1" smtClean="0"/>
              <a:t>αμνιοπαρακέντηση</a:t>
            </a:r>
            <a:r>
              <a:rPr lang="el-GR" altLang="el-GR" dirty="0" smtClean="0"/>
              <a:t> (12-20η εβδομάδα).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2892944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Β-θαλασσαιμία (β-</a:t>
            </a:r>
            <a:r>
              <a:rPr lang="el-GR" dirty="0" err="1"/>
              <a:t>μεσογειακ</a:t>
            </a:r>
            <a:r>
              <a:rPr lang="el-GR" dirty="0"/>
              <a:t>ή αναιμία)</a:t>
            </a:r>
            <a:r>
              <a:rPr lang="en-US" dirty="0"/>
              <a:t> </a:t>
            </a:r>
            <a:r>
              <a:rPr lang="en-US" sz="3000" b="0" dirty="0" smtClean="0"/>
              <a:t>2/3</a:t>
            </a:r>
            <a:endParaRPr lang="el-GR" dirty="0"/>
          </a:p>
        </p:txBody>
      </p:sp>
      <p:sp>
        <p:nvSpPr>
          <p:cNvPr id="70658" name="Rectangle 3"/>
          <p:cNvSpPr>
            <a:spLocks noGrp="1" noChangeArrowheads="1"/>
          </p:cNvSpPr>
          <p:nvPr>
            <p:ph idx="1"/>
          </p:nvPr>
        </p:nvSpPr>
        <p:spPr/>
        <p:txBody>
          <a:bodyPr>
            <a:noAutofit/>
          </a:bodyPr>
          <a:lstStyle/>
          <a:p>
            <a:pPr eaLnBrk="1" hangingPunct="1"/>
            <a:r>
              <a:rPr lang="el-GR" altLang="el-GR" b="1" dirty="0" smtClean="0"/>
              <a:t>Στην γέννηση</a:t>
            </a:r>
            <a:r>
              <a:rPr lang="el-GR" altLang="el-GR" dirty="0" smtClean="0"/>
              <a:t>, το βρέφος εμφανίζει ελλειμματική ανάπτυξη, με έντονη ωχρότητα, διόγκωση της κοιλιάς λόγω της </a:t>
            </a:r>
            <a:r>
              <a:rPr lang="el-GR" altLang="el-GR" dirty="0" err="1" smtClean="0"/>
              <a:t>ηπατοσπληνομεγαλίας</a:t>
            </a:r>
            <a:r>
              <a:rPr lang="el-GR" altLang="el-GR" dirty="0" smtClean="0"/>
              <a:t> που υπάρχει, και αργότερα παρουσιάζει </a:t>
            </a:r>
            <a:r>
              <a:rPr lang="el-GR" altLang="el-GR" dirty="0" err="1" smtClean="0"/>
              <a:t>μογγολοειδές</a:t>
            </a:r>
            <a:r>
              <a:rPr lang="el-GR" altLang="el-GR" dirty="0" smtClean="0"/>
              <a:t> πρόσωπο, με παραμόρφωση της κεφαλής.</a:t>
            </a:r>
          </a:p>
          <a:p>
            <a:pPr eaLnBrk="1" hangingPunct="1"/>
            <a:r>
              <a:rPr lang="el-GR" altLang="el-GR" dirty="0" smtClean="0"/>
              <a:t>Υπάρχει </a:t>
            </a:r>
            <a:r>
              <a:rPr lang="el-GR" altLang="el-GR" b="1" dirty="0" smtClean="0"/>
              <a:t>συνεχής ελλειμματική ανάπτυξη </a:t>
            </a:r>
            <a:r>
              <a:rPr lang="el-GR" altLang="el-GR" dirty="0" smtClean="0"/>
              <a:t>και προδιάθεση σε λοιμώξεις, </a:t>
            </a:r>
            <a:r>
              <a:rPr lang="el-GR" altLang="el-GR" b="1" dirty="0" smtClean="0"/>
              <a:t>τα δε άτομα χρειάζονται μεταγγίσεις αίματος για να επιβιώσουν.</a:t>
            </a:r>
          </a:p>
          <a:p>
            <a:pPr eaLnBrk="1" hangingPunct="1"/>
            <a:r>
              <a:rPr lang="el-GR" altLang="el-GR" dirty="0" smtClean="0"/>
              <a:t>Λόγω των συχνών μεταγγίσεων, εναποτίθεται σίδηρος σε διάφορα όργανα </a:t>
            </a:r>
            <a:r>
              <a:rPr lang="el-GR" altLang="el-GR" b="1" dirty="0" smtClean="0"/>
              <a:t>(</a:t>
            </a:r>
            <a:r>
              <a:rPr lang="el-GR" altLang="el-GR" b="1" dirty="0" err="1" smtClean="0"/>
              <a:t>αιμοσιδήρωση</a:t>
            </a:r>
            <a:r>
              <a:rPr lang="el-GR" altLang="el-GR" b="1" dirty="0" smtClean="0"/>
              <a:t>).  </a:t>
            </a:r>
          </a:p>
          <a:p>
            <a:pPr eaLnBrk="1" hangingPunct="1"/>
            <a:r>
              <a:rPr lang="el-GR" altLang="el-GR" dirty="0" smtClean="0"/>
              <a:t>Παραδείγματα αποτελούν η υπόφυση με περαιτέρω διαταραχή ανάπτυξης, οι </a:t>
            </a:r>
            <a:r>
              <a:rPr lang="el-GR" altLang="el-GR" dirty="0" err="1" smtClean="0"/>
              <a:t>γονάδες</a:t>
            </a:r>
            <a:r>
              <a:rPr lang="el-GR" altLang="el-GR" dirty="0" smtClean="0"/>
              <a:t> (δυσλειτουργία), το μυοκάρδιο με αποτέλεσμα καρδιακή ανεπάρκεια κ.α.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6530633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Β-θαλασσαιμία (β-</a:t>
            </a:r>
            <a:r>
              <a:rPr lang="el-GR" dirty="0" err="1"/>
              <a:t>μεσογειακ</a:t>
            </a:r>
            <a:r>
              <a:rPr lang="el-GR" dirty="0"/>
              <a:t>ή αναιμία)</a:t>
            </a:r>
            <a:r>
              <a:rPr lang="en-US" dirty="0"/>
              <a:t> </a:t>
            </a:r>
            <a:r>
              <a:rPr lang="en-US" sz="3000" b="0" dirty="0" smtClean="0"/>
              <a:t>3/3</a:t>
            </a:r>
            <a:endParaRPr lang="el-GR" dirty="0"/>
          </a:p>
        </p:txBody>
      </p:sp>
      <p:sp>
        <p:nvSpPr>
          <p:cNvPr id="71682" name="Rectangle 3"/>
          <p:cNvSpPr>
            <a:spLocks noGrp="1" noChangeArrowheads="1"/>
          </p:cNvSpPr>
          <p:nvPr>
            <p:ph idx="1"/>
          </p:nvPr>
        </p:nvSpPr>
        <p:spPr/>
        <p:txBody>
          <a:bodyPr/>
          <a:lstStyle/>
          <a:p>
            <a:pPr eaLnBrk="1" hangingPunct="1"/>
            <a:r>
              <a:rPr lang="el-GR" altLang="el-GR" dirty="0" smtClean="0"/>
              <a:t>Η χρήση της </a:t>
            </a:r>
            <a:r>
              <a:rPr lang="el-GR" altLang="el-GR" b="1" dirty="0" err="1" smtClean="0"/>
              <a:t>δεσφεριοξαμίνης</a:t>
            </a:r>
            <a:r>
              <a:rPr lang="el-GR" altLang="el-GR" b="1" dirty="0" smtClean="0"/>
              <a:t> </a:t>
            </a:r>
            <a:r>
              <a:rPr lang="el-GR" altLang="el-GR" dirty="0" smtClean="0"/>
              <a:t>που δεσμεύει τον σίδηρο και τον απομακρύνει με τα ούρα έχει βελτιώσει πολύ την </a:t>
            </a:r>
            <a:r>
              <a:rPr lang="el-GR" altLang="el-GR" dirty="0" err="1" smtClean="0"/>
              <a:t>αιμοσιδήρωση</a:t>
            </a:r>
            <a:r>
              <a:rPr lang="el-GR" altLang="el-GR" dirty="0" smtClean="0"/>
              <a:t> και την πρόγνωσή της. </a:t>
            </a:r>
          </a:p>
          <a:p>
            <a:pPr eaLnBrk="1" hangingPunct="1"/>
            <a:r>
              <a:rPr lang="el-GR" altLang="el-GR" dirty="0" smtClean="0"/>
              <a:t>Με τις συχνές </a:t>
            </a:r>
            <a:r>
              <a:rPr lang="el-GR" altLang="el-GR" b="1" dirty="0" smtClean="0"/>
              <a:t>μεταγγίσεις και την χρήση της </a:t>
            </a:r>
            <a:r>
              <a:rPr lang="el-GR" altLang="el-GR" b="1" dirty="0" err="1" smtClean="0"/>
              <a:t>δεσφεριοξαμίνης</a:t>
            </a:r>
            <a:r>
              <a:rPr lang="el-GR" altLang="el-GR" b="1" dirty="0" smtClean="0"/>
              <a:t>, η πρόγνωση της νόσου έχει πολύ βελτιωθεί.  </a:t>
            </a:r>
          </a:p>
          <a:p>
            <a:pPr eaLnBrk="1" hangingPunct="1"/>
            <a:r>
              <a:rPr lang="el-GR" altLang="el-GR" dirty="0" smtClean="0"/>
              <a:t>Μπορεί να χρειαστεί </a:t>
            </a:r>
            <a:r>
              <a:rPr lang="el-GR" altLang="el-GR" dirty="0" err="1" smtClean="0"/>
              <a:t>σπληνεκτομή</a:t>
            </a:r>
            <a:r>
              <a:rPr lang="el-GR" altLang="el-GR" dirty="0" smtClean="0"/>
              <a:t> και χορήγηση </a:t>
            </a:r>
            <a:r>
              <a:rPr lang="el-GR" altLang="el-GR" dirty="0" err="1" smtClean="0"/>
              <a:t>φυλικού</a:t>
            </a:r>
            <a:r>
              <a:rPr lang="el-GR" altLang="el-GR" dirty="0" smtClean="0"/>
              <a:t> οξέος.  </a:t>
            </a:r>
          </a:p>
          <a:p>
            <a:pPr eaLnBrk="1" hangingPunct="1"/>
            <a:r>
              <a:rPr lang="el-GR" altLang="el-GR" dirty="0" smtClean="0"/>
              <a:t>Η πρόοδοι στην μεταμόσχευση του μυελού υπόσχονται πολλά.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2912430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αναιμιών </a:t>
            </a:r>
            <a:r>
              <a:rPr lang="el-GR" sz="3000" b="0" dirty="0"/>
              <a:t>3</a:t>
            </a:r>
            <a:r>
              <a:rPr lang="el-GR" sz="3000" b="0" dirty="0" smtClean="0"/>
              <a:t>/3</a:t>
            </a:r>
            <a:endParaRPr lang="el-GR" dirty="0"/>
          </a:p>
        </p:txBody>
      </p:sp>
      <p:sp>
        <p:nvSpPr>
          <p:cNvPr id="6146" name="Rectangle 3"/>
          <p:cNvSpPr>
            <a:spLocks noGrp="1" noChangeArrowheads="1"/>
          </p:cNvSpPr>
          <p:nvPr>
            <p:ph idx="1"/>
          </p:nvPr>
        </p:nvSpPr>
        <p:spPr/>
        <p:txBody>
          <a:bodyPr/>
          <a:lstStyle/>
          <a:p>
            <a:pPr marL="514350" indent="-514350" eaLnBrk="1" hangingPunct="1">
              <a:buFont typeface="+mj-lt"/>
              <a:buAutoNum type="romanUcPeriod" startAt="2"/>
            </a:pPr>
            <a:r>
              <a:rPr lang="el-GR" altLang="el-GR" b="1" dirty="0" smtClean="0"/>
              <a:t>Με βάση</a:t>
            </a:r>
            <a:r>
              <a:rPr lang="el-GR" altLang="el-GR" dirty="0" smtClean="0"/>
              <a:t> τις τιμές του </a:t>
            </a:r>
            <a:r>
              <a:rPr lang="en-US" altLang="el-GR" b="1" dirty="0" smtClean="0"/>
              <a:t>MCV</a:t>
            </a:r>
            <a:r>
              <a:rPr lang="el-GR" altLang="el-GR" b="1" dirty="0" smtClean="0"/>
              <a:t> (</a:t>
            </a:r>
            <a:r>
              <a:rPr lang="en-US" altLang="el-GR" b="1" dirty="0" smtClean="0"/>
              <a:t>mean corpuscular volume</a:t>
            </a:r>
            <a:r>
              <a:rPr lang="el-GR" altLang="el-GR" b="1" dirty="0" smtClean="0"/>
              <a:t>)</a:t>
            </a:r>
            <a:r>
              <a:rPr lang="el-GR" altLang="el-GR" dirty="0" smtClean="0"/>
              <a:t>, οι αναιμίες ταξινομούνται σε:</a:t>
            </a:r>
            <a:endParaRPr lang="el-GR" altLang="el-GR" b="1" dirty="0" smtClean="0"/>
          </a:p>
          <a:p>
            <a:pPr marL="457200" indent="-457200" eaLnBrk="1" hangingPunct="1">
              <a:buFont typeface="+mj-lt"/>
              <a:buAutoNum type="arabicPeriod"/>
            </a:pPr>
            <a:r>
              <a:rPr lang="el-GR" altLang="el-GR" b="1" dirty="0" err="1" smtClean="0"/>
              <a:t>Μικροκυτταρικές</a:t>
            </a:r>
            <a:r>
              <a:rPr lang="el-GR" altLang="el-GR" dirty="0" smtClean="0"/>
              <a:t> (πχ σιδηροπενικές, </a:t>
            </a:r>
            <a:r>
              <a:rPr lang="el-GR" altLang="el-GR" dirty="0" err="1" smtClean="0"/>
              <a:t>χρονίων</a:t>
            </a:r>
            <a:r>
              <a:rPr lang="el-GR" altLang="el-GR" dirty="0" smtClean="0"/>
              <a:t> νόσων, θαλασσαιμίες κ.α.).</a:t>
            </a:r>
            <a:endParaRPr lang="el-GR" altLang="el-GR" b="1" dirty="0" smtClean="0"/>
          </a:p>
          <a:p>
            <a:pPr marL="457200" indent="-457200" eaLnBrk="1" hangingPunct="1">
              <a:buFont typeface="+mj-lt"/>
              <a:buAutoNum type="arabicPeriod"/>
            </a:pPr>
            <a:r>
              <a:rPr lang="el-GR" altLang="el-GR" b="1" dirty="0" err="1" smtClean="0"/>
              <a:t>Μακροκυτταρικές</a:t>
            </a:r>
            <a:r>
              <a:rPr lang="el-GR" altLang="el-GR" dirty="0" smtClean="0"/>
              <a:t> (πχ </a:t>
            </a:r>
            <a:r>
              <a:rPr lang="el-GR" altLang="el-GR" dirty="0" err="1" smtClean="0"/>
              <a:t>μεγαλοβλαστικές</a:t>
            </a:r>
            <a:r>
              <a:rPr lang="el-GR" altLang="el-GR" dirty="0" smtClean="0"/>
              <a:t> (έλλειψη Β12 ή </a:t>
            </a:r>
            <a:r>
              <a:rPr lang="el-GR" altLang="el-GR" dirty="0" err="1" smtClean="0"/>
              <a:t>φυλικού</a:t>
            </a:r>
            <a:r>
              <a:rPr lang="el-GR" altLang="el-GR" dirty="0" smtClean="0"/>
              <a:t>), και μη </a:t>
            </a:r>
            <a:r>
              <a:rPr lang="el-GR" altLang="el-GR" dirty="0" err="1" smtClean="0"/>
              <a:t>μεγαλοβλαστικές</a:t>
            </a:r>
            <a:r>
              <a:rPr lang="el-GR" altLang="el-GR" dirty="0" smtClean="0"/>
              <a:t> (</a:t>
            </a:r>
            <a:r>
              <a:rPr lang="el-GR" altLang="el-GR" dirty="0" err="1" smtClean="0"/>
              <a:t>μυελοδυσπλασίες</a:t>
            </a:r>
            <a:r>
              <a:rPr lang="el-GR" altLang="el-GR" dirty="0" smtClean="0"/>
              <a:t>, ηπατοπάθειες, κ.α.).</a:t>
            </a:r>
            <a:endParaRPr lang="el-GR" altLang="el-GR" b="1" dirty="0" smtClean="0"/>
          </a:p>
          <a:p>
            <a:pPr marL="457200" indent="-457200" eaLnBrk="1" hangingPunct="1">
              <a:buFont typeface="+mj-lt"/>
              <a:buAutoNum type="arabicPeriod"/>
            </a:pPr>
            <a:r>
              <a:rPr lang="el-GR" altLang="el-GR" b="1" dirty="0" err="1" smtClean="0"/>
              <a:t>Νορμοκυτταρικές</a:t>
            </a:r>
            <a:r>
              <a:rPr lang="el-GR" altLang="el-GR" dirty="0" smtClean="0"/>
              <a:t> (όπου τα αίτια είναι ποικίλα).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6920359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t>Εργαστηριακά ευρήματα επί </a:t>
            </a:r>
            <a:r>
              <a:rPr lang="el-GR" dirty="0" smtClean="0"/>
              <a:t>θαλασσαιμίας</a:t>
            </a:r>
            <a:r>
              <a:rPr lang="en-US" dirty="0" smtClean="0"/>
              <a:t> </a:t>
            </a:r>
            <a:r>
              <a:rPr lang="en-US" sz="3000" b="0" dirty="0" smtClean="0"/>
              <a:t>1/2</a:t>
            </a:r>
            <a:endParaRPr lang="el-GR" sz="3000" b="0" dirty="0"/>
          </a:p>
        </p:txBody>
      </p:sp>
      <p:sp>
        <p:nvSpPr>
          <p:cNvPr id="72706" name="Rectangle 3"/>
          <p:cNvSpPr>
            <a:spLocks noGrp="1" noChangeArrowheads="1"/>
          </p:cNvSpPr>
          <p:nvPr>
            <p:ph idx="1"/>
          </p:nvPr>
        </p:nvSpPr>
        <p:spPr>
          <a:xfrm>
            <a:off x="457200" y="1196752"/>
            <a:ext cx="8291264" cy="5040560"/>
          </a:xfrm>
        </p:spPr>
        <p:txBody>
          <a:bodyPr>
            <a:noAutofit/>
          </a:bodyPr>
          <a:lstStyle/>
          <a:p>
            <a:pPr eaLnBrk="1" hangingPunct="1">
              <a:lnSpc>
                <a:spcPct val="110000"/>
              </a:lnSpc>
            </a:pPr>
            <a:r>
              <a:rPr lang="el-GR" altLang="el-GR" dirty="0" smtClean="0"/>
              <a:t>Χωρίς αγωγή (μεταγγίσεις), η </a:t>
            </a:r>
            <a:r>
              <a:rPr lang="en-US" altLang="el-GR" dirty="0" smtClean="0"/>
              <a:t>Hb </a:t>
            </a:r>
            <a:r>
              <a:rPr lang="el-GR" altLang="el-GR" dirty="0" smtClean="0"/>
              <a:t>είναι πολύ χαμηλή στα 2-4 </a:t>
            </a:r>
            <a:r>
              <a:rPr lang="en-US" altLang="el-GR" dirty="0" smtClean="0"/>
              <a:t>gr</a:t>
            </a:r>
            <a:r>
              <a:rPr lang="el-GR" altLang="el-GR" dirty="0" smtClean="0"/>
              <a:t>/</a:t>
            </a:r>
            <a:r>
              <a:rPr lang="en-US" altLang="el-GR" dirty="0" smtClean="0"/>
              <a:t>dl.</a:t>
            </a:r>
            <a:endParaRPr lang="el-GR" altLang="el-GR" dirty="0" smtClean="0"/>
          </a:p>
          <a:p>
            <a:pPr eaLnBrk="1" hangingPunct="1">
              <a:lnSpc>
                <a:spcPct val="110000"/>
              </a:lnSpc>
            </a:pPr>
            <a:r>
              <a:rPr lang="el-GR" altLang="el-GR" dirty="0" smtClean="0"/>
              <a:t>Ο αιματοκρίτης είναι επίσης πολύ χαμηλός.</a:t>
            </a:r>
          </a:p>
          <a:p>
            <a:pPr eaLnBrk="1" hangingPunct="1">
              <a:lnSpc>
                <a:spcPct val="110000"/>
              </a:lnSpc>
            </a:pPr>
            <a:r>
              <a:rPr lang="el-GR" altLang="el-GR" dirty="0" smtClean="0"/>
              <a:t>Η αιμοσφαιρίνη </a:t>
            </a:r>
            <a:r>
              <a:rPr lang="en-US" altLang="el-GR" dirty="0" smtClean="0"/>
              <a:t>F </a:t>
            </a:r>
            <a:r>
              <a:rPr lang="el-GR" altLang="el-GR" dirty="0" smtClean="0"/>
              <a:t>(εμβρυική αιμοσφαιρίνη) (α2γ2) ανιχνεύεται σε υψηλά ποσοστά (40-95%)</a:t>
            </a:r>
            <a:r>
              <a:rPr lang="en-US" altLang="el-GR" dirty="0" smtClean="0"/>
              <a:t>.</a:t>
            </a:r>
            <a:endParaRPr lang="el-GR" altLang="el-GR" dirty="0" smtClean="0"/>
          </a:p>
          <a:p>
            <a:pPr eaLnBrk="1" hangingPunct="1">
              <a:lnSpc>
                <a:spcPct val="110000"/>
              </a:lnSpc>
            </a:pPr>
            <a:r>
              <a:rPr lang="el-GR" altLang="el-GR" dirty="0" smtClean="0"/>
              <a:t>Υπάρχει ποικίλη αύξηση της αιμοσφαιρίνης Α2 (α2δ2), συνήθως &gt; 3%.</a:t>
            </a:r>
          </a:p>
          <a:p>
            <a:pPr eaLnBrk="1" hangingPunct="1">
              <a:lnSpc>
                <a:spcPct val="110000"/>
              </a:lnSpc>
            </a:pPr>
            <a:r>
              <a:rPr lang="el-GR" altLang="el-GR" dirty="0" smtClean="0"/>
              <a:t>Τα ερυθρά δείχνουν υποχρωμία, </a:t>
            </a:r>
            <a:r>
              <a:rPr lang="el-GR" altLang="el-GR" dirty="0" err="1" smtClean="0"/>
              <a:t>ανισοκυττάρωση</a:t>
            </a:r>
            <a:r>
              <a:rPr lang="el-GR" altLang="el-GR" dirty="0" smtClean="0"/>
              <a:t>, </a:t>
            </a:r>
            <a:r>
              <a:rPr lang="el-GR" altLang="el-GR" dirty="0" err="1" smtClean="0"/>
              <a:t>ποικιλοκυττάρωση</a:t>
            </a:r>
            <a:r>
              <a:rPr lang="el-GR" altLang="el-GR" dirty="0" smtClean="0"/>
              <a:t>, </a:t>
            </a:r>
            <a:r>
              <a:rPr lang="el-GR" altLang="el-GR" dirty="0" err="1" smtClean="0"/>
              <a:t>στοχοκυττάρωση</a:t>
            </a:r>
            <a:r>
              <a:rPr lang="el-GR" altLang="el-GR" dirty="0" smtClean="0"/>
              <a:t>, </a:t>
            </a:r>
            <a:r>
              <a:rPr lang="el-GR" altLang="el-GR" dirty="0" err="1" smtClean="0"/>
              <a:t>βασεόφιλη</a:t>
            </a:r>
            <a:r>
              <a:rPr lang="el-GR" altLang="el-GR" dirty="0" smtClean="0"/>
              <a:t> στίξη, και αρκετούς </a:t>
            </a:r>
            <a:r>
              <a:rPr lang="el-GR" altLang="el-GR" dirty="0" err="1" smtClean="0"/>
              <a:t>ερυθροβλάστες</a:t>
            </a:r>
            <a:r>
              <a:rPr lang="el-GR" altLang="el-GR" dirty="0" smtClean="0"/>
              <a:t> στο περιφερικό αίμα.</a:t>
            </a:r>
          </a:p>
          <a:p>
            <a:pPr eaLnBrk="1" hangingPunct="1">
              <a:lnSpc>
                <a:spcPct val="110000"/>
              </a:lnSpc>
            </a:pPr>
            <a:r>
              <a:rPr lang="el-GR" altLang="el-GR" dirty="0" smtClean="0"/>
              <a:t>Τα λευκά είναι αυξημένα στον αριθμό</a:t>
            </a:r>
            <a:r>
              <a:rPr lang="en-US" altLang="el-GR" dirty="0" smtClean="0"/>
              <a:t>.</a:t>
            </a:r>
            <a:endParaRPr lang="el-GR" altLang="el-GR" dirty="0" smtClean="0"/>
          </a:p>
          <a:p>
            <a:pPr eaLnBrk="1" hangingPunct="1">
              <a:lnSpc>
                <a:spcPct val="110000"/>
              </a:lnSpc>
            </a:pPr>
            <a:r>
              <a:rPr lang="el-GR" altLang="el-GR" dirty="0" smtClean="0"/>
              <a:t>Τα αιμοπετάλια είναι φυσιολογικά στον αριθμό</a:t>
            </a:r>
            <a:r>
              <a:rPr lang="en-US" altLang="el-GR" dirty="0" smtClean="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16590978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t>Εργαστηριακά ευρήματα επί </a:t>
            </a:r>
            <a:r>
              <a:rPr lang="el-GR" dirty="0" smtClean="0"/>
              <a:t>θαλασσαιμίας</a:t>
            </a:r>
            <a:r>
              <a:rPr lang="en-US" dirty="0" smtClean="0"/>
              <a:t> </a:t>
            </a:r>
            <a:r>
              <a:rPr lang="en-US" sz="3000" b="0" dirty="0"/>
              <a:t>2</a:t>
            </a:r>
            <a:r>
              <a:rPr lang="en-US" sz="3000" b="0" dirty="0" smtClean="0"/>
              <a:t>/2</a:t>
            </a:r>
            <a:endParaRPr lang="el-GR" sz="3000" b="0" dirty="0"/>
          </a:p>
        </p:txBody>
      </p:sp>
      <p:sp>
        <p:nvSpPr>
          <p:cNvPr id="72706" name="Rectangle 3"/>
          <p:cNvSpPr>
            <a:spLocks noGrp="1" noChangeArrowheads="1"/>
          </p:cNvSpPr>
          <p:nvPr>
            <p:ph idx="1"/>
          </p:nvPr>
        </p:nvSpPr>
        <p:spPr>
          <a:xfrm>
            <a:off x="457200" y="1196752"/>
            <a:ext cx="8291264" cy="5040560"/>
          </a:xfrm>
        </p:spPr>
        <p:txBody>
          <a:bodyPr>
            <a:noAutofit/>
          </a:bodyPr>
          <a:lstStyle/>
          <a:p>
            <a:pPr eaLnBrk="1" hangingPunct="1">
              <a:lnSpc>
                <a:spcPct val="110000"/>
              </a:lnSpc>
            </a:pPr>
            <a:r>
              <a:rPr lang="el-GR" altLang="el-GR" dirty="0" smtClean="0"/>
              <a:t>Παρά την υποχρωμία των ερυθρών, ο σίδηρος είναι φυσιολογικός, διότι σε αυτήν την αναιμία ο σίδηρος δεν χρησιμοποιείται.  Καλούνται δε τέτοιες αναιμίες και </a:t>
            </a:r>
            <a:r>
              <a:rPr lang="el-GR" altLang="el-GR" dirty="0" err="1" smtClean="0"/>
              <a:t>σιδηροαχρηστικές</a:t>
            </a:r>
            <a:r>
              <a:rPr lang="el-GR" altLang="el-GR" dirty="0" smtClean="0"/>
              <a:t>.</a:t>
            </a:r>
          </a:p>
          <a:p>
            <a:pPr eaLnBrk="1" hangingPunct="1">
              <a:lnSpc>
                <a:spcPct val="110000"/>
              </a:lnSpc>
            </a:pPr>
            <a:r>
              <a:rPr lang="el-GR" altLang="el-GR" dirty="0" smtClean="0"/>
              <a:t>Ο μυελός φαίνεται </a:t>
            </a:r>
            <a:r>
              <a:rPr lang="el-GR" altLang="el-GR" dirty="0" err="1" smtClean="0"/>
              <a:t>υπερπλαστικός</a:t>
            </a:r>
            <a:r>
              <a:rPr lang="el-GR" altLang="el-GR" dirty="0" smtClean="0"/>
              <a:t> και η υπερπλασία αφορά την ερυθρά σειρά (προσπάθεια του οργανισμού για παραγωγή ερυθρών).</a:t>
            </a:r>
          </a:p>
          <a:p>
            <a:pPr eaLnBrk="1" hangingPunct="1">
              <a:lnSpc>
                <a:spcPct val="110000"/>
              </a:lnSpc>
            </a:pPr>
            <a:r>
              <a:rPr lang="el-GR" altLang="el-GR" dirty="0" smtClean="0"/>
              <a:t>Παράλληλα οι αποθήκες σιδήρου του μυελού είναι γεμάτες.  Σε αυτό συνεπικουρούν και οι μεταγγίσεις που φορτίζουν με σίδηρο τον οργανισμό.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3272071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err="1" smtClean="0"/>
              <a:t>Ετερόζυγη</a:t>
            </a:r>
            <a:r>
              <a:rPr lang="el-GR" dirty="0" smtClean="0"/>
              <a:t> </a:t>
            </a:r>
            <a:r>
              <a:rPr lang="el-GR" dirty="0"/>
              <a:t>μορφή της </a:t>
            </a:r>
            <a:r>
              <a:rPr lang="el-GR" dirty="0" smtClean="0"/>
              <a:t>θαλασσαιμίας</a:t>
            </a:r>
            <a:r>
              <a:rPr lang="en-US" dirty="0" smtClean="0"/>
              <a:t> (</a:t>
            </a:r>
            <a:r>
              <a:rPr lang="el-GR" dirty="0" smtClean="0"/>
              <a:t>Στίγμα)</a:t>
            </a:r>
            <a:endParaRPr lang="el-GR" dirty="0"/>
          </a:p>
        </p:txBody>
      </p:sp>
      <p:sp>
        <p:nvSpPr>
          <p:cNvPr id="73730" name="Rectangle 3"/>
          <p:cNvSpPr>
            <a:spLocks noGrp="1" noChangeArrowheads="1"/>
          </p:cNvSpPr>
          <p:nvPr>
            <p:ph idx="1"/>
          </p:nvPr>
        </p:nvSpPr>
        <p:spPr/>
        <p:txBody>
          <a:bodyPr/>
          <a:lstStyle/>
          <a:p>
            <a:pPr eaLnBrk="1" hangingPunct="1"/>
            <a:r>
              <a:rPr lang="el-GR" altLang="el-GR" dirty="0" smtClean="0"/>
              <a:t>Κληρονομείται το φερόμενο γονίδιο από τον ένα γονέα και τα άτομα είναι υγιή, με ενδεχόμενο να εμφανίσουν μικρού βαθμού αναιμία σε περιόδους αυξημένων αναγκών, που μπορεί να συγχυστεί με την σιδηροπενική αναιμία κυρίως λόγω της υποχρωμίας των ερυθρών.</a:t>
            </a:r>
          </a:p>
          <a:p>
            <a:pPr eaLnBrk="1" hangingPunct="1"/>
            <a:r>
              <a:rPr lang="el-GR" altLang="el-GR" b="1" dirty="0" smtClean="0"/>
              <a:t>Αν συνυπάρχει σιδηροπενική αναιμία λόγω παρεμπόδισης της παραγωγής Α2 αιμοσφαιρίνης, συχνά η ύπαρξη στίγματος υποκρύπτεται.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3901628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Εργαστηριακά ευρήματα στο </a:t>
            </a:r>
            <a:r>
              <a:rPr lang="el-GR" dirty="0"/>
              <a:t>στίγμα της β-θαλασσαιμίας </a:t>
            </a:r>
            <a:r>
              <a:rPr lang="el-GR" sz="3000" b="0" dirty="0" smtClean="0"/>
              <a:t>1/2</a:t>
            </a:r>
            <a:endParaRPr lang="el-GR" sz="3000" b="0" dirty="0"/>
          </a:p>
        </p:txBody>
      </p:sp>
      <p:sp>
        <p:nvSpPr>
          <p:cNvPr id="74754" name="Rectangle 3"/>
          <p:cNvSpPr>
            <a:spLocks noGrp="1" noChangeArrowheads="1"/>
          </p:cNvSpPr>
          <p:nvPr>
            <p:ph idx="1"/>
          </p:nvPr>
        </p:nvSpPr>
        <p:spPr>
          <a:xfrm>
            <a:off x="467544" y="1484784"/>
            <a:ext cx="8229600" cy="5040560"/>
          </a:xfrm>
        </p:spPr>
        <p:txBody>
          <a:bodyPr>
            <a:noAutofit/>
          </a:bodyPr>
          <a:lstStyle/>
          <a:p>
            <a:pPr eaLnBrk="1" hangingPunct="1"/>
            <a:r>
              <a:rPr lang="en-US" altLang="el-GR" dirty="0" smtClean="0"/>
              <a:t>Hb</a:t>
            </a:r>
            <a:r>
              <a:rPr lang="el-GR" altLang="el-GR" dirty="0" smtClean="0"/>
              <a:t> σε φυσιολογικές τιμές ή κυμαινόμενες μεταξύ 9-11</a:t>
            </a:r>
            <a:r>
              <a:rPr lang="en-US" altLang="el-GR" dirty="0" smtClean="0"/>
              <a:t>g</a:t>
            </a:r>
            <a:r>
              <a:rPr lang="el-GR" altLang="el-GR" dirty="0" smtClean="0"/>
              <a:t>/</a:t>
            </a:r>
            <a:r>
              <a:rPr lang="en-US" altLang="el-GR" dirty="0" smtClean="0"/>
              <a:t>dl</a:t>
            </a:r>
            <a:r>
              <a:rPr lang="el-GR" altLang="el-GR" dirty="0" smtClean="0"/>
              <a:t>.</a:t>
            </a:r>
          </a:p>
          <a:p>
            <a:pPr eaLnBrk="1" hangingPunct="1"/>
            <a:r>
              <a:rPr lang="el-GR" altLang="el-GR" dirty="0" smtClean="0"/>
              <a:t>Διάφορες μορφολογικές αλλοιώσεις των ερυθρών όπως υποχρωμία, </a:t>
            </a:r>
            <a:r>
              <a:rPr lang="el-GR" altLang="el-GR" dirty="0" err="1" smtClean="0"/>
              <a:t>μικροκυττάρωση</a:t>
            </a:r>
            <a:r>
              <a:rPr lang="el-GR" altLang="el-GR" dirty="0" smtClean="0"/>
              <a:t>, </a:t>
            </a:r>
            <a:r>
              <a:rPr lang="el-GR" altLang="el-GR" dirty="0" err="1" smtClean="0"/>
              <a:t>σχιστοκυττάρωση</a:t>
            </a:r>
            <a:r>
              <a:rPr lang="el-GR" altLang="el-GR" dirty="0" smtClean="0"/>
              <a:t>, </a:t>
            </a:r>
            <a:r>
              <a:rPr lang="el-GR" altLang="el-GR" dirty="0" err="1" smtClean="0"/>
              <a:t>στοχοκυττάρωση</a:t>
            </a:r>
            <a:r>
              <a:rPr lang="el-GR" altLang="el-GR" dirty="0" smtClean="0"/>
              <a:t>, </a:t>
            </a:r>
            <a:r>
              <a:rPr lang="el-GR" altLang="el-GR" dirty="0" err="1" smtClean="0"/>
              <a:t>ποικιλοκυττάρωση</a:t>
            </a:r>
            <a:r>
              <a:rPr lang="el-GR" altLang="el-GR" dirty="0" smtClean="0"/>
              <a:t> και </a:t>
            </a:r>
            <a:r>
              <a:rPr lang="el-GR" altLang="el-GR" dirty="0" err="1" smtClean="0"/>
              <a:t>βασεόφιλη</a:t>
            </a:r>
            <a:r>
              <a:rPr lang="el-GR" altLang="el-GR" dirty="0" smtClean="0"/>
              <a:t> στίξη που μας καθοδηγούν.</a:t>
            </a:r>
          </a:p>
          <a:p>
            <a:pPr eaLnBrk="1" hangingPunct="1"/>
            <a:r>
              <a:rPr lang="el-GR" altLang="el-GR" dirty="0" smtClean="0"/>
              <a:t>Σε σχέση με την τιμή της αιμοσφαιρίνης, ο αριθμός των ερυθρών είναι δυσανάλογα αυξημένος (</a:t>
            </a:r>
            <a:r>
              <a:rPr lang="en-US" altLang="el-GR" dirty="0" smtClean="0"/>
              <a:t>MCH </a:t>
            </a:r>
            <a:r>
              <a:rPr lang="el-GR" altLang="el-GR" dirty="0" smtClean="0"/>
              <a:t>κυμαίνεται στο 18-24 </a:t>
            </a:r>
            <a:r>
              <a:rPr lang="en-US" altLang="el-GR" dirty="0" err="1" smtClean="0"/>
              <a:t>pg</a:t>
            </a:r>
            <a:r>
              <a:rPr lang="el-GR" altLang="el-GR" dirty="0" smtClean="0"/>
              <a:t>, ενώ φυσιολογικά είναι 29 </a:t>
            </a:r>
            <a:r>
              <a:rPr lang="en-US" altLang="el-GR" dirty="0" err="1" smtClean="0"/>
              <a:t>pg</a:t>
            </a:r>
            <a:r>
              <a:rPr lang="el-GR" altLang="el-GR" dirty="0" smtClean="0"/>
              <a:t>.</a:t>
            </a:r>
          </a:p>
          <a:p>
            <a:pPr eaLnBrk="1" hangingPunct="1"/>
            <a:r>
              <a:rPr lang="el-GR" altLang="el-GR" dirty="0" smtClean="0"/>
              <a:t>Η αιμοσφαιρίνη Α2 είναι αυξημένη &gt; 3%, συνήθως κυμαίνεται στο 3.5-6.5%.</a:t>
            </a:r>
          </a:p>
          <a:p>
            <a:pPr eaLnBrk="1" hangingPunct="1"/>
            <a:r>
              <a:rPr lang="el-GR" altLang="el-GR" dirty="0" smtClean="0"/>
              <a:t>Η </a:t>
            </a:r>
            <a:r>
              <a:rPr lang="en-US" altLang="el-GR" dirty="0" err="1" smtClean="0"/>
              <a:t>HbF</a:t>
            </a:r>
            <a:r>
              <a:rPr lang="en-US" altLang="el-GR" dirty="0" smtClean="0"/>
              <a:t> </a:t>
            </a:r>
            <a:r>
              <a:rPr lang="el-GR" altLang="el-GR" dirty="0" smtClean="0"/>
              <a:t>(εμβρυική αιμοσφαιρίνη) είναι σπάνια αυξημένη.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3466593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Εργαστηριακά ευρήματα στο </a:t>
            </a:r>
            <a:r>
              <a:rPr lang="el-GR" dirty="0"/>
              <a:t>στίγμα της β-θαλασσαιμίας </a:t>
            </a:r>
            <a:r>
              <a:rPr lang="el-GR" sz="3000" b="0" dirty="0"/>
              <a:t>2</a:t>
            </a:r>
            <a:r>
              <a:rPr lang="el-GR" sz="3000" b="0" dirty="0" smtClean="0"/>
              <a:t>/2</a:t>
            </a:r>
            <a:endParaRPr lang="el-GR" sz="3000" b="0" dirty="0"/>
          </a:p>
        </p:txBody>
      </p:sp>
      <p:sp>
        <p:nvSpPr>
          <p:cNvPr id="74754" name="Rectangle 3"/>
          <p:cNvSpPr>
            <a:spLocks noGrp="1" noChangeArrowheads="1"/>
          </p:cNvSpPr>
          <p:nvPr>
            <p:ph idx="1"/>
          </p:nvPr>
        </p:nvSpPr>
        <p:spPr>
          <a:xfrm>
            <a:off x="467544" y="1484784"/>
            <a:ext cx="8229600" cy="5040560"/>
          </a:xfrm>
        </p:spPr>
        <p:txBody>
          <a:bodyPr>
            <a:noAutofit/>
          </a:bodyPr>
          <a:lstStyle/>
          <a:p>
            <a:pPr eaLnBrk="1" hangingPunct="1"/>
            <a:r>
              <a:rPr lang="el-GR" altLang="el-GR" dirty="0" smtClean="0"/>
              <a:t>Άρα η ανίχνευση του ποσού της Α2 παραμένει η καλύτερη εξέταση για την διάγνωση, και γίνεται με την </a:t>
            </a:r>
            <a:r>
              <a:rPr lang="el-GR" altLang="el-GR" dirty="0" err="1" smtClean="0"/>
              <a:t>ηλεκτροφόρηση</a:t>
            </a:r>
            <a:r>
              <a:rPr lang="el-GR" altLang="el-GR" dirty="0" smtClean="0"/>
              <a:t> της αιμοσφαιρίνης.</a:t>
            </a:r>
          </a:p>
          <a:p>
            <a:pPr eaLnBrk="1" hangingPunct="1"/>
            <a:r>
              <a:rPr lang="el-GR" altLang="el-GR" dirty="0" smtClean="0"/>
              <a:t>Καλόν είναι το στίγμα της β-θαλασσαιμίας να ελέγχεται προ του γάμου και για τους δύο συντρόφους.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10692939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Α-θαλασσαιμία (Α-</a:t>
            </a:r>
            <a:r>
              <a:rPr lang="el-GR" dirty="0" err="1" smtClean="0"/>
              <a:t>μεσογειακ</a:t>
            </a:r>
            <a:r>
              <a:rPr lang="el-GR" dirty="0" smtClean="0"/>
              <a:t>ή αναιμία)</a:t>
            </a:r>
            <a:endParaRPr lang="el-GR" dirty="0"/>
          </a:p>
        </p:txBody>
      </p:sp>
      <p:sp>
        <p:nvSpPr>
          <p:cNvPr id="75778" name="Rectangle 3"/>
          <p:cNvSpPr>
            <a:spLocks noGrp="1" noChangeArrowheads="1"/>
          </p:cNvSpPr>
          <p:nvPr>
            <p:ph idx="1"/>
          </p:nvPr>
        </p:nvSpPr>
        <p:spPr>
          <a:xfrm>
            <a:off x="457200" y="1196752"/>
            <a:ext cx="8507288" cy="5544616"/>
          </a:xfrm>
        </p:spPr>
        <p:txBody>
          <a:bodyPr>
            <a:noAutofit/>
          </a:bodyPr>
          <a:lstStyle/>
          <a:p>
            <a:pPr eaLnBrk="1" hangingPunct="1">
              <a:lnSpc>
                <a:spcPct val="105000"/>
              </a:lnSpc>
              <a:spcBef>
                <a:spcPts val="600"/>
              </a:spcBef>
            </a:pPr>
            <a:r>
              <a:rPr lang="el-GR" altLang="el-GR" dirty="0" smtClean="0"/>
              <a:t>Στην </a:t>
            </a:r>
            <a:r>
              <a:rPr lang="el-GR" altLang="el-GR" dirty="0" err="1" smtClean="0"/>
              <a:t>αιμοσφαιρινοπάθεια</a:t>
            </a:r>
            <a:r>
              <a:rPr lang="el-GR" altLang="el-GR" dirty="0" smtClean="0"/>
              <a:t> αυτή έχουμε ανεπαρκή σύνθεση της α-αλυσίδας.  Όμως η α αλυσίδα είναι κοινή τόσο στην </a:t>
            </a:r>
            <a:r>
              <a:rPr lang="en-US" altLang="el-GR" dirty="0" err="1" smtClean="0"/>
              <a:t>HbF</a:t>
            </a:r>
            <a:r>
              <a:rPr lang="el-GR" altLang="el-GR" dirty="0" smtClean="0"/>
              <a:t>, όσο και στις </a:t>
            </a:r>
            <a:r>
              <a:rPr lang="en-US" altLang="el-GR" dirty="0" smtClean="0"/>
              <a:t>A </a:t>
            </a:r>
            <a:r>
              <a:rPr lang="el-GR" altLang="el-GR" dirty="0" smtClean="0"/>
              <a:t>και </a:t>
            </a:r>
            <a:r>
              <a:rPr lang="en-US" altLang="el-GR" dirty="0" smtClean="0"/>
              <a:t>A</a:t>
            </a:r>
            <a:r>
              <a:rPr lang="el-GR" altLang="el-GR" dirty="0" smtClean="0"/>
              <a:t>2 </a:t>
            </a:r>
            <a:r>
              <a:rPr lang="el-GR" altLang="el-GR" dirty="0" err="1" smtClean="0"/>
              <a:t>αιμοσφαιρίνες</a:t>
            </a:r>
            <a:r>
              <a:rPr lang="el-GR" altLang="el-GR" dirty="0" smtClean="0"/>
              <a:t>.</a:t>
            </a:r>
          </a:p>
          <a:p>
            <a:pPr eaLnBrk="1" hangingPunct="1">
              <a:lnSpc>
                <a:spcPct val="105000"/>
              </a:lnSpc>
              <a:spcBef>
                <a:spcPts val="600"/>
              </a:spcBef>
            </a:pPr>
            <a:r>
              <a:rPr lang="el-GR" altLang="el-GR" dirty="0" smtClean="0"/>
              <a:t>Έτσι η σύνθεση όλων αυτών παρεμποδίζεται από την εμβρυική ζωή.</a:t>
            </a:r>
            <a:endParaRPr lang="el-GR" altLang="el-GR" u="sng" dirty="0" smtClean="0"/>
          </a:p>
          <a:p>
            <a:pPr eaLnBrk="1" hangingPunct="1">
              <a:lnSpc>
                <a:spcPct val="105000"/>
              </a:lnSpc>
              <a:spcBef>
                <a:spcPts val="600"/>
              </a:spcBef>
            </a:pPr>
            <a:r>
              <a:rPr lang="el-GR" altLang="el-GR" b="1" dirty="0" smtClean="0"/>
              <a:t>Η ομόζυγη α-θαλασσαιμία δεν είναι συμβατή με την ζωή </a:t>
            </a:r>
            <a:r>
              <a:rPr lang="el-GR" altLang="el-GR" dirty="0" smtClean="0"/>
              <a:t>και τα πάσχοντα έμβρυα γεννιούνται νεκρά με βαρύ εμβρυικό </a:t>
            </a:r>
            <a:r>
              <a:rPr lang="el-GR" altLang="el-GR" dirty="0" err="1" smtClean="0"/>
              <a:t>ύδρωπα</a:t>
            </a:r>
            <a:r>
              <a:rPr lang="el-GR" altLang="el-GR" dirty="0" smtClean="0"/>
              <a:t>.</a:t>
            </a:r>
          </a:p>
          <a:p>
            <a:pPr eaLnBrk="1" hangingPunct="1">
              <a:lnSpc>
                <a:spcPct val="105000"/>
              </a:lnSpc>
              <a:spcBef>
                <a:spcPts val="600"/>
              </a:spcBef>
            </a:pPr>
            <a:r>
              <a:rPr lang="el-GR" altLang="el-GR" dirty="0" smtClean="0"/>
              <a:t>Στα ερυθρά αυτών των εμβρύων ανευρίσκεται αιμοσφαιρίνη που αποτελείται από 4 γ αλυσίδες (</a:t>
            </a:r>
            <a:r>
              <a:rPr lang="en-US" altLang="el-GR" dirty="0" err="1" smtClean="0"/>
              <a:t>Hb</a:t>
            </a:r>
            <a:r>
              <a:rPr lang="el-GR" altLang="el-GR" dirty="0" smtClean="0"/>
              <a:t>γ4 ή </a:t>
            </a:r>
            <a:r>
              <a:rPr lang="en-US" altLang="el-GR" dirty="0" err="1" smtClean="0"/>
              <a:t>Barts</a:t>
            </a:r>
            <a:r>
              <a:rPr lang="el-GR" altLang="el-GR" dirty="0" smtClean="0"/>
              <a:t>).</a:t>
            </a:r>
          </a:p>
          <a:p>
            <a:pPr eaLnBrk="1" hangingPunct="1">
              <a:lnSpc>
                <a:spcPct val="105000"/>
              </a:lnSpc>
              <a:spcBef>
                <a:spcPts val="600"/>
              </a:spcBef>
            </a:pPr>
            <a:r>
              <a:rPr lang="el-GR" altLang="el-GR" dirty="0" smtClean="0"/>
              <a:t>Υπάρχει ωστόσο </a:t>
            </a:r>
            <a:r>
              <a:rPr lang="el-GR" altLang="el-GR" dirty="0" err="1" smtClean="0"/>
              <a:t>ετερόζυγη</a:t>
            </a:r>
            <a:r>
              <a:rPr lang="el-GR" altLang="el-GR" dirty="0" smtClean="0"/>
              <a:t> μορφή που είναι συμβατή με υγιή ζωή αλλά που </a:t>
            </a:r>
            <a:r>
              <a:rPr lang="el-GR" altLang="el-GR" b="1" dirty="0" smtClean="0"/>
              <a:t>δεν διαγιγνώσκεται με την ίδια ευκολία όπως η </a:t>
            </a:r>
            <a:r>
              <a:rPr lang="el-GR" altLang="el-GR" b="1" dirty="0" err="1" smtClean="0"/>
              <a:t>ετερόζυγη</a:t>
            </a:r>
            <a:r>
              <a:rPr lang="el-GR" altLang="el-GR" b="1" dirty="0" smtClean="0"/>
              <a:t> β-θαλασσαιμία.  </a:t>
            </a:r>
          </a:p>
          <a:p>
            <a:pPr eaLnBrk="1" hangingPunct="1">
              <a:lnSpc>
                <a:spcPct val="105000"/>
              </a:lnSpc>
              <a:spcBef>
                <a:spcPts val="600"/>
              </a:spcBef>
            </a:pPr>
            <a:r>
              <a:rPr lang="el-GR" altLang="el-GR" dirty="0" smtClean="0"/>
              <a:t>Συνήθως μετά από τον πλήρη έλεγχο, η διάγνωση της </a:t>
            </a:r>
            <a:r>
              <a:rPr lang="el-GR" altLang="el-GR" dirty="0" err="1" smtClean="0"/>
              <a:t>ετερόζυγης</a:t>
            </a:r>
            <a:r>
              <a:rPr lang="el-GR" altLang="el-GR" dirty="0" smtClean="0"/>
              <a:t> α-θαλασσαιμίας γίνεται </a:t>
            </a:r>
            <a:r>
              <a:rPr lang="el-GR" altLang="el-GR" b="1" dirty="0" smtClean="0"/>
              <a:t>εξ αποκλεισμού ή </a:t>
            </a:r>
            <a:r>
              <a:rPr lang="el-GR" altLang="el-GR" dirty="0" smtClean="0"/>
              <a:t>με την ανεύρεση μικρών ποσοτήτων αιμοσφαιρίνης </a:t>
            </a:r>
            <a:r>
              <a:rPr lang="en-US" altLang="el-GR" dirty="0" err="1" smtClean="0"/>
              <a:t>Barts</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2348168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Ενδιάμεση μορφή </a:t>
            </a:r>
            <a:r>
              <a:rPr lang="el-GR" dirty="0" smtClean="0"/>
              <a:t>θαλασσαιμίας</a:t>
            </a:r>
            <a:endParaRPr lang="el-GR" dirty="0"/>
          </a:p>
        </p:txBody>
      </p:sp>
      <p:sp>
        <p:nvSpPr>
          <p:cNvPr id="86018" name="Rectangle 3"/>
          <p:cNvSpPr>
            <a:spLocks noGrp="1" noChangeArrowheads="1"/>
          </p:cNvSpPr>
          <p:nvPr>
            <p:ph idx="1"/>
          </p:nvPr>
        </p:nvSpPr>
        <p:spPr/>
        <p:txBody>
          <a:bodyPr/>
          <a:lstStyle/>
          <a:p>
            <a:pPr eaLnBrk="1" hangingPunct="1"/>
            <a:r>
              <a:rPr lang="el-GR" altLang="el-GR" b="1" dirty="0" smtClean="0"/>
              <a:t>Είναι η </a:t>
            </a:r>
            <a:r>
              <a:rPr lang="el-GR" altLang="el-GR" b="1" dirty="0" err="1" smtClean="0"/>
              <a:t>αιμοσφαιρινοπάθεια</a:t>
            </a:r>
            <a:r>
              <a:rPr lang="el-GR" altLang="el-GR" b="1" dirty="0" smtClean="0"/>
              <a:t> Η, </a:t>
            </a:r>
            <a:r>
              <a:rPr lang="el-GR" altLang="el-GR" dirty="0" smtClean="0"/>
              <a:t>όπου μεγάλο ποσοστό της αιμοσφαιρίνης είναι </a:t>
            </a:r>
            <a:r>
              <a:rPr lang="en-US" altLang="el-GR" dirty="0" err="1" smtClean="0"/>
              <a:t>HbH</a:t>
            </a:r>
            <a:r>
              <a:rPr lang="en-US" altLang="el-GR" dirty="0" smtClean="0"/>
              <a:t> </a:t>
            </a:r>
            <a:r>
              <a:rPr lang="el-GR" altLang="el-GR" dirty="0" smtClean="0"/>
              <a:t>(</a:t>
            </a:r>
            <a:r>
              <a:rPr lang="el-GR" altLang="el-GR" dirty="0" err="1" smtClean="0"/>
              <a:t>β4</a:t>
            </a:r>
            <a:r>
              <a:rPr lang="el-GR" altLang="el-GR" dirty="0" smtClean="0"/>
              <a:t>).  Είναι η πιο συχνή μορφή α-θαλασσαιμίας, και η κλινική εικόνα μοιάζει με την β-θαλασσαιμία, ωστόσο η αναιμία μπορεί να ποικίλλει από ελαφρά μέχρι βαριά μορφή.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7083964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Δρεπανοκυτταρική αναιμία </a:t>
            </a:r>
            <a:r>
              <a:rPr lang="el-GR" sz="3000" b="0" dirty="0" smtClean="0"/>
              <a:t>(</a:t>
            </a:r>
            <a:r>
              <a:rPr lang="el-GR" sz="3000" b="0" dirty="0" err="1" smtClean="0"/>
              <a:t>αιμοσφαιρινοπάθεια</a:t>
            </a:r>
            <a:r>
              <a:rPr lang="el-GR" sz="3000" b="0" dirty="0" smtClean="0"/>
              <a:t> </a:t>
            </a:r>
            <a:r>
              <a:rPr lang="en-US" sz="3000" b="0" dirty="0" smtClean="0"/>
              <a:t>S)</a:t>
            </a:r>
            <a:r>
              <a:rPr lang="el-GR" sz="3000" b="0" dirty="0" smtClean="0"/>
              <a:t> 1/2</a:t>
            </a:r>
            <a:endParaRPr lang="el-GR" sz="3000" b="0" dirty="0"/>
          </a:p>
        </p:txBody>
      </p:sp>
      <p:sp>
        <p:nvSpPr>
          <p:cNvPr id="87042" name="Rectangle 3"/>
          <p:cNvSpPr>
            <a:spLocks noGrp="1" noChangeArrowheads="1"/>
          </p:cNvSpPr>
          <p:nvPr>
            <p:ph idx="1"/>
          </p:nvPr>
        </p:nvSpPr>
        <p:spPr>
          <a:xfrm>
            <a:off x="457200" y="1340768"/>
            <a:ext cx="8229600" cy="4896544"/>
          </a:xfrm>
        </p:spPr>
        <p:txBody>
          <a:bodyPr>
            <a:noAutofit/>
          </a:bodyPr>
          <a:lstStyle/>
          <a:p>
            <a:pPr eaLnBrk="1" hangingPunct="1"/>
            <a:r>
              <a:rPr lang="el-GR" altLang="el-GR" dirty="0" smtClean="0"/>
              <a:t>Η δρεπανοκυτταρική αναιμία είναι νόσος γενετική.</a:t>
            </a:r>
          </a:p>
          <a:p>
            <a:pPr eaLnBrk="1" hangingPunct="1"/>
            <a:r>
              <a:rPr lang="el-GR" altLang="el-GR" dirty="0" smtClean="0"/>
              <a:t>Οφείλεται σε μια ποιοτική διαταραχή στην σύνθεση της β-αλυσίδας, στην οποία στην θέση 6, ένα </a:t>
            </a:r>
            <a:r>
              <a:rPr lang="el-GR" altLang="el-GR" dirty="0" err="1" smtClean="0"/>
              <a:t>αμινοξύ</a:t>
            </a:r>
            <a:r>
              <a:rPr lang="el-GR" altLang="el-GR" dirty="0" smtClean="0"/>
              <a:t> (το </a:t>
            </a:r>
            <a:r>
              <a:rPr lang="el-GR" altLang="el-GR" dirty="0" err="1" smtClean="0"/>
              <a:t>γλουταμινικό</a:t>
            </a:r>
            <a:r>
              <a:rPr lang="el-GR" altLang="el-GR" dirty="0" smtClean="0"/>
              <a:t> οξύ), έχει αντικατασταθεί από ένα άλλο την </a:t>
            </a:r>
            <a:r>
              <a:rPr lang="el-GR" altLang="el-GR" dirty="0" err="1" smtClean="0"/>
              <a:t>βαλίνη</a:t>
            </a:r>
            <a:r>
              <a:rPr lang="el-GR" altLang="el-GR" dirty="0" smtClean="0"/>
              <a:t>. </a:t>
            </a:r>
          </a:p>
          <a:p>
            <a:pPr eaLnBrk="1" hangingPunct="1"/>
            <a:r>
              <a:rPr lang="el-GR" altLang="el-GR" dirty="0" smtClean="0"/>
              <a:t>Λόγω αυτής της ποιοτικής διαταραχής προκύπτει μια άλλη αιμοσφαιρίνη, η οποία καλείται αιμοσφαιρίνη </a:t>
            </a:r>
            <a:r>
              <a:rPr lang="en-US" altLang="el-GR" dirty="0" smtClean="0"/>
              <a:t>S</a:t>
            </a:r>
            <a:r>
              <a:rPr lang="el-GR" altLang="el-GR" dirty="0" smtClean="0"/>
              <a:t> (</a:t>
            </a:r>
            <a:r>
              <a:rPr lang="en-US" altLang="el-GR" dirty="0" smtClean="0"/>
              <a:t>sickle</a:t>
            </a:r>
            <a:r>
              <a:rPr lang="el-GR" altLang="el-GR" dirty="0" smtClean="0"/>
              <a:t>=δρεπάνι).</a:t>
            </a:r>
          </a:p>
          <a:p>
            <a:pPr eaLnBrk="1" hangingPunct="1"/>
            <a:r>
              <a:rPr lang="el-GR" altLang="el-GR" dirty="0" smtClean="0"/>
              <a:t>Η δρεπανοκυτταρική αναιμία έχει ομόζυγη και </a:t>
            </a:r>
            <a:r>
              <a:rPr lang="el-GR" altLang="el-GR" dirty="0" err="1" smtClean="0"/>
              <a:t>ετερόζυγη</a:t>
            </a:r>
            <a:r>
              <a:rPr lang="el-GR" altLang="el-GR" dirty="0" smtClean="0"/>
              <a:t> μορφή.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1004044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Δρεπανοκυτταρική αναιμία </a:t>
            </a:r>
            <a:r>
              <a:rPr lang="el-GR" sz="3000" b="0" dirty="0" smtClean="0"/>
              <a:t>(</a:t>
            </a:r>
            <a:r>
              <a:rPr lang="el-GR" sz="3000" b="0" dirty="0" err="1" smtClean="0"/>
              <a:t>αιμοσφαιρινοπάθεια</a:t>
            </a:r>
            <a:r>
              <a:rPr lang="el-GR" sz="3000" b="0" dirty="0" smtClean="0"/>
              <a:t> </a:t>
            </a:r>
            <a:r>
              <a:rPr lang="en-US" sz="3000" b="0" dirty="0" smtClean="0"/>
              <a:t>S)</a:t>
            </a:r>
            <a:r>
              <a:rPr lang="el-GR" sz="3000" b="0" dirty="0" smtClean="0"/>
              <a:t> 2/2</a:t>
            </a:r>
            <a:endParaRPr lang="el-GR" sz="3000" b="0" dirty="0"/>
          </a:p>
        </p:txBody>
      </p:sp>
      <p:sp>
        <p:nvSpPr>
          <p:cNvPr id="87042" name="Rectangle 3"/>
          <p:cNvSpPr>
            <a:spLocks noGrp="1" noChangeArrowheads="1"/>
          </p:cNvSpPr>
          <p:nvPr>
            <p:ph idx="1"/>
          </p:nvPr>
        </p:nvSpPr>
        <p:spPr>
          <a:xfrm>
            <a:off x="457200" y="1340768"/>
            <a:ext cx="8229600" cy="4896544"/>
          </a:xfrm>
        </p:spPr>
        <p:txBody>
          <a:bodyPr>
            <a:noAutofit/>
          </a:bodyPr>
          <a:lstStyle/>
          <a:p>
            <a:pPr eaLnBrk="1" hangingPunct="1"/>
            <a:r>
              <a:rPr lang="el-GR" altLang="el-GR" dirty="0" smtClean="0"/>
              <a:t>Η επίπτωση της νόσου ή του στίγματος (</a:t>
            </a:r>
            <a:r>
              <a:rPr lang="el-GR" altLang="el-GR" dirty="0" err="1" smtClean="0"/>
              <a:t>ετερόζυγη</a:t>
            </a:r>
            <a:r>
              <a:rPr lang="el-GR" altLang="el-GR" dirty="0" smtClean="0"/>
              <a:t> μορφή) ποικίλλει αλλά είναι συχνή στην Αφρική και την Μεσόγειο και παρατηρήθηκε αυξημένη επίπτωση του παθολογικού γονιδίου σε </a:t>
            </a:r>
            <a:r>
              <a:rPr lang="el-GR" altLang="el-GR" dirty="0" err="1" smtClean="0"/>
              <a:t>ελονοσιόπληκτες</a:t>
            </a:r>
            <a:r>
              <a:rPr lang="el-GR" altLang="el-GR" dirty="0" smtClean="0"/>
              <a:t> και πρώην </a:t>
            </a:r>
            <a:r>
              <a:rPr lang="el-GR" altLang="el-GR" dirty="0" err="1" smtClean="0"/>
              <a:t>ελονοσιόπληκτες</a:t>
            </a:r>
            <a:r>
              <a:rPr lang="el-GR" altLang="el-GR" dirty="0" smtClean="0"/>
              <a:t> περιοχές, έτσι η νόσος συνδέθηκε με την πιθανότητα να προσφέρει πλεονεκτήματα όσον αφορά την προσβολή από το πλασμώδιο του </a:t>
            </a:r>
            <a:r>
              <a:rPr lang="en-US" altLang="el-GR" dirty="0" smtClean="0"/>
              <a:t>Laveran</a:t>
            </a:r>
            <a:r>
              <a:rPr lang="el-GR" altLang="el-GR" dirty="0" smtClean="0"/>
              <a:t>, το οποίο φάνηκε ότι δεν μπορεί να ολοκληρώσει τον κύκλο του στα ερυθρά των </a:t>
            </a:r>
            <a:r>
              <a:rPr lang="el-GR" altLang="el-GR" dirty="0" err="1" smtClean="0"/>
              <a:t>ομο</a:t>
            </a:r>
            <a:r>
              <a:rPr lang="el-GR" altLang="el-GR" dirty="0" smtClean="0"/>
              <a:t>- και </a:t>
            </a:r>
            <a:r>
              <a:rPr lang="el-GR" altLang="el-GR" dirty="0" err="1" smtClean="0"/>
              <a:t>ετεροζυγωτών</a:t>
            </a:r>
            <a:r>
              <a:rPr lang="el-GR" altLang="el-GR" dirty="0" smtClean="0"/>
              <a:t> αυτών με αποτέλεσμα να μην προσβάλλονται από τον τριταίο και τεταρταίο πυρετό της ελονοσίας! (θεωρία του </a:t>
            </a:r>
            <a:r>
              <a:rPr lang="en-US" altLang="el-GR" dirty="0" smtClean="0"/>
              <a:t>Alisson</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32850310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dirty="0" smtClean="0"/>
              <a:t>Περιοχές με υψηλή επίπτωση δρεπανοκυτταρικής αναιμίας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pic>
        <p:nvPicPr>
          <p:cNvPr id="2050" name="Picture 2" descr="File:Sickle cell distrib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897" y="1844824"/>
            <a:ext cx="5476206" cy="37444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781944" y="5805264"/>
            <a:ext cx="558011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Sickle cell </a:t>
            </a:r>
            <a:r>
              <a:rPr lang="en-US" sz="1200" dirty="0" smtClean="0">
                <a:latin typeface="+mn-lt"/>
                <a:hlinkClick r:id="rId4"/>
              </a:rPr>
              <a:t>distribution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Filip em"/>
              </a:rPr>
              <a:t>Filip </a:t>
            </a:r>
            <a:r>
              <a:rPr lang="en-US" sz="1200" dirty="0" err="1">
                <a:latin typeface="+mn-lt"/>
                <a:hlinkClick r:id="rId5" tooltip="User:Filip em"/>
              </a:rPr>
              <a:t>em</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738553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Σιδηροπενική αναιμία</a:t>
            </a:r>
            <a:endParaRPr lang="el-GR" dirty="0"/>
          </a:p>
        </p:txBody>
      </p:sp>
      <p:sp>
        <p:nvSpPr>
          <p:cNvPr id="7170" name="Rectangle 3"/>
          <p:cNvSpPr>
            <a:spLocks noGrp="1" noChangeArrowheads="1"/>
          </p:cNvSpPr>
          <p:nvPr>
            <p:ph idx="1"/>
          </p:nvPr>
        </p:nvSpPr>
        <p:spPr/>
        <p:txBody>
          <a:bodyPr/>
          <a:lstStyle/>
          <a:p>
            <a:pPr eaLnBrk="1" hangingPunct="1"/>
            <a:r>
              <a:rPr lang="el-GR" altLang="el-GR" dirty="0" smtClean="0"/>
              <a:t>Η </a:t>
            </a:r>
            <a:r>
              <a:rPr lang="el-GR" altLang="el-GR" b="1" dirty="0" smtClean="0"/>
              <a:t>πιο συχνή αιτία αναιμίας είναι η έλλειψη του σιδήρου (</a:t>
            </a:r>
            <a:r>
              <a:rPr lang="en-US" altLang="el-GR" b="1" dirty="0" smtClean="0"/>
              <a:t>Fe</a:t>
            </a:r>
            <a:r>
              <a:rPr lang="el-GR" altLang="el-GR" b="1" dirty="0" smtClean="0"/>
              <a:t>).  </a:t>
            </a:r>
          </a:p>
          <a:p>
            <a:pPr eaLnBrk="1" hangingPunct="1"/>
            <a:r>
              <a:rPr lang="el-GR" altLang="el-GR" dirty="0" smtClean="0"/>
              <a:t>Παρουσιάζεται </a:t>
            </a:r>
            <a:r>
              <a:rPr lang="el-GR" altLang="el-GR" b="1" dirty="0" smtClean="0"/>
              <a:t>σε διάφορες διαβαθμίσεις.  </a:t>
            </a:r>
          </a:p>
          <a:p>
            <a:pPr eaLnBrk="1" hangingPunct="1"/>
            <a:r>
              <a:rPr lang="el-GR" altLang="el-GR" dirty="0" smtClean="0"/>
              <a:t>Μπορεί να εμφανισθεί είτε σε πολύ ήπια μορφή είτε σε μέτρια, είτε σε πολύ σοβαρή.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285157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Κληρονομικότητα της δρεπανοκυτταρικής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pic>
        <p:nvPicPr>
          <p:cNvPr id="3074" name="Picture 2" descr="File:Sickle cell 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831" y="1124744"/>
            <a:ext cx="6442338" cy="5400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023118" y="6565294"/>
            <a:ext cx="509776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Sickle cell </a:t>
            </a:r>
            <a:r>
              <a:rPr lang="en-US" sz="1200" dirty="0" smtClean="0">
                <a:latin typeface="+mn-lt"/>
                <a:hlinkClick r:id="rId4"/>
              </a:rPr>
              <a:t>02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CFCF"/>
              </a:rPr>
              <a:t>CFCF</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0979127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Δρεπανοκυτταρική </a:t>
            </a:r>
            <a:r>
              <a:rPr lang="el-GR" dirty="0" smtClean="0"/>
              <a:t>αναιμία-μορφολογία ερυθρών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pic>
        <p:nvPicPr>
          <p:cNvPr id="1026" name="Picture 2" descr="File:Sickle cell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052736"/>
            <a:ext cx="3571875" cy="571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66324" y="6306071"/>
            <a:ext cx="233975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Sickle cell </a:t>
            </a:r>
            <a:r>
              <a:rPr lang="en-US" sz="1200" dirty="0" smtClean="0">
                <a:latin typeface="+mn-lt"/>
                <a:hlinkClick r:id="rId3"/>
              </a:rPr>
              <a:t>01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Dr.saptarshi"/>
              </a:rPr>
              <a:t>Dr.saptarshi</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667983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Ομόζυγη δρεπανοκυτταρική </a:t>
            </a:r>
            <a:r>
              <a:rPr lang="el-GR" dirty="0" smtClean="0"/>
              <a:t>αναιμία</a:t>
            </a:r>
            <a:endParaRPr lang="el-GR" dirty="0"/>
          </a:p>
        </p:txBody>
      </p:sp>
      <p:sp>
        <p:nvSpPr>
          <p:cNvPr id="92162" name="Rectangle 3"/>
          <p:cNvSpPr>
            <a:spLocks noGrp="1" noChangeArrowheads="1"/>
          </p:cNvSpPr>
          <p:nvPr>
            <p:ph idx="1"/>
          </p:nvPr>
        </p:nvSpPr>
        <p:spPr/>
        <p:txBody>
          <a:bodyPr/>
          <a:lstStyle/>
          <a:p>
            <a:pPr eaLnBrk="1" hangingPunct="1"/>
            <a:r>
              <a:rPr lang="el-GR" altLang="el-GR" dirty="0" smtClean="0"/>
              <a:t>Είναι βαριά αιμολυτική αναιμία και οι πάσχοντες γεννιούνται με πολύ χαμηλό αιματοκρίτη και αιμοσφαιρίνη και πολύ έντονη ωχρότητα.</a:t>
            </a:r>
          </a:p>
          <a:p>
            <a:pPr eaLnBrk="1" hangingPunct="1"/>
            <a:r>
              <a:rPr lang="el-GR" altLang="el-GR" dirty="0" smtClean="0"/>
              <a:t>Ο τύπος ωχρότητας μοιάζει με εκείνον της </a:t>
            </a:r>
            <a:r>
              <a:rPr lang="el-GR" altLang="el-GR" dirty="0" err="1" smtClean="0"/>
              <a:t>μεγαλοβλαστικής</a:t>
            </a:r>
            <a:r>
              <a:rPr lang="el-GR" altLang="el-GR" dirty="0" smtClean="0"/>
              <a:t> αναιμίας, είναι δηλαδή </a:t>
            </a:r>
            <a:r>
              <a:rPr lang="el-GR" altLang="el-GR" dirty="0" err="1" smtClean="0"/>
              <a:t>λεμονοειδούς</a:t>
            </a:r>
            <a:r>
              <a:rPr lang="el-GR" altLang="el-GR" dirty="0" smtClean="0"/>
              <a:t> απόχρωσης.</a:t>
            </a:r>
          </a:p>
          <a:p>
            <a:pPr eaLnBrk="1" hangingPunct="1"/>
            <a:r>
              <a:rPr lang="el-GR" altLang="el-GR" dirty="0" smtClean="0"/>
              <a:t>Στην νεογνική και παιδική ηλικία παρατηρείται κακή ανάπτυξη και σπληνομεγαλία, ωστόσο με τον χρόνο ο σπλήνας </a:t>
            </a:r>
            <a:r>
              <a:rPr lang="el-GR" altLang="el-GR" dirty="0" err="1" smtClean="0"/>
              <a:t>ινούται</a:t>
            </a:r>
            <a:r>
              <a:rPr lang="el-GR" altLang="el-GR" dirty="0" smtClean="0"/>
              <a:t> και η σπληνομεγαλία υποχωρεί.</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422820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Συμπτώματα δρεπανοκυτταρικής αναιμίας </a:t>
            </a:r>
            <a:r>
              <a:rPr lang="el-GR" sz="3000" b="0" dirty="0" smtClean="0"/>
              <a:t>1/2</a:t>
            </a:r>
            <a:endParaRPr lang="el-GR" sz="3000" b="0" dirty="0"/>
          </a:p>
        </p:txBody>
      </p:sp>
      <p:sp>
        <p:nvSpPr>
          <p:cNvPr id="93186" name="Rectangle 3"/>
          <p:cNvSpPr>
            <a:spLocks noGrp="1" noChangeArrowheads="1"/>
          </p:cNvSpPr>
          <p:nvPr>
            <p:ph idx="1"/>
          </p:nvPr>
        </p:nvSpPr>
        <p:spPr>
          <a:xfrm>
            <a:off x="457200" y="1196752"/>
            <a:ext cx="8291264" cy="5328592"/>
          </a:xfrm>
        </p:spPr>
        <p:txBody>
          <a:bodyPr>
            <a:normAutofit/>
          </a:bodyPr>
          <a:lstStyle/>
          <a:p>
            <a:pPr eaLnBrk="1" hangingPunct="1"/>
            <a:r>
              <a:rPr lang="el-GR" altLang="el-GR" b="1" dirty="0" smtClean="0"/>
              <a:t>Τα συνήθη συμπτώματα </a:t>
            </a:r>
            <a:r>
              <a:rPr lang="el-GR" altLang="el-GR" dirty="0" smtClean="0"/>
              <a:t>της νόσου προέρχονται από την ιδιότητα που έχει η αιμοσφαιρίνη </a:t>
            </a:r>
            <a:r>
              <a:rPr lang="en-US" altLang="el-GR" dirty="0" smtClean="0"/>
              <a:t>S </a:t>
            </a:r>
            <a:r>
              <a:rPr lang="el-GR" altLang="el-GR" dirty="0" smtClean="0"/>
              <a:t>δηλαδή να αλλοιώνει το σχήμα των </a:t>
            </a:r>
            <a:r>
              <a:rPr lang="el-GR" altLang="el-GR" dirty="0" err="1" smtClean="0"/>
              <a:t>ερυθροκυττάρων</a:t>
            </a:r>
            <a:r>
              <a:rPr lang="el-GR" altLang="el-GR" dirty="0" smtClean="0"/>
              <a:t> και κατά συνέπεια να δημιουργούνται </a:t>
            </a:r>
            <a:r>
              <a:rPr lang="el-GR" altLang="el-GR" b="1" dirty="0" err="1" smtClean="0"/>
              <a:t>έμφρακτα</a:t>
            </a:r>
            <a:r>
              <a:rPr lang="el-GR" altLang="el-GR" b="1" dirty="0" smtClean="0"/>
              <a:t> και θρομβώσεις σε διάφορα όργανα.</a:t>
            </a:r>
          </a:p>
          <a:p>
            <a:pPr eaLnBrk="1" hangingPunct="1"/>
            <a:r>
              <a:rPr lang="el-GR" altLang="el-GR" dirty="0" smtClean="0"/>
              <a:t>Παρατηρούνται ημιπληγία (ΚΝΣ), τύφλωση (όταν αποφραχθεί αρτηρία του αμφιβληστροειδούς), αιματουρία, άσηπτη νέκρωση της κεφαλής του μηριαίου, αρθρίτιδες, σπονδυλίτιδες με αλλοιώσεις των σωμάτων των σπονδύλων, οσφυαλγίες, οστεομυελίτιδες από σαλμονέλες, άτονα έλκη στα σφυρά.  Παράλληλα συνυπάρχουν συχνές κεφαλαλγίες, μπορεί και λήθαργος, πνευμονική υπέρταση καθώς πιθανότητες να καμφθεί η λειτουργία της δεξιάς κοιλίας.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6035410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Συμπτώματα δρεπανοκυτταρικής αναιμίας </a:t>
            </a:r>
            <a:r>
              <a:rPr lang="en-US" sz="3000" b="0" dirty="0" smtClean="0"/>
              <a:t>2</a:t>
            </a:r>
            <a:r>
              <a:rPr lang="el-GR" sz="3000" b="0" dirty="0" smtClean="0"/>
              <a:t>/2</a:t>
            </a:r>
            <a:endParaRPr lang="el-GR" dirty="0"/>
          </a:p>
        </p:txBody>
      </p:sp>
      <p:sp>
        <p:nvSpPr>
          <p:cNvPr id="94210" name="Rectangle 3"/>
          <p:cNvSpPr>
            <a:spLocks noGrp="1" noChangeArrowheads="1"/>
          </p:cNvSpPr>
          <p:nvPr>
            <p:ph idx="1"/>
          </p:nvPr>
        </p:nvSpPr>
        <p:spPr/>
        <p:txBody>
          <a:bodyPr>
            <a:normAutofit/>
          </a:bodyPr>
          <a:lstStyle/>
          <a:p>
            <a:pPr eaLnBrk="1" hangingPunct="1"/>
            <a:r>
              <a:rPr lang="el-GR" altLang="el-GR" dirty="0" smtClean="0"/>
              <a:t>Ένα από τα χαρακτηριστικά της πάθησης </a:t>
            </a:r>
            <a:r>
              <a:rPr lang="el-GR" altLang="el-GR" b="1" dirty="0" smtClean="0"/>
              <a:t>είναι οι κρίσεις εντόνου κοιλιακού πόνου και πόνου στις αρθρώσεις, </a:t>
            </a:r>
            <a:r>
              <a:rPr lang="el-GR" altLang="el-GR" dirty="0" smtClean="0"/>
              <a:t>με ταυτόχρονη εμφάνιση πυρετού και </a:t>
            </a:r>
            <a:r>
              <a:rPr lang="el-GR" altLang="el-GR" dirty="0" err="1" smtClean="0"/>
              <a:t>αιμόλυσης</a:t>
            </a:r>
            <a:r>
              <a:rPr lang="el-GR" altLang="el-GR" dirty="0" smtClean="0"/>
              <a:t>.  </a:t>
            </a:r>
          </a:p>
          <a:p>
            <a:pPr eaLnBrk="1" hangingPunct="1"/>
            <a:r>
              <a:rPr lang="el-GR" altLang="el-GR" dirty="0" smtClean="0"/>
              <a:t>Οι κρίσεις παρουσιάζονται συχνά </a:t>
            </a:r>
            <a:r>
              <a:rPr lang="el-GR" altLang="el-GR" b="1" dirty="0" smtClean="0"/>
              <a:t>μετά </a:t>
            </a:r>
            <a:r>
              <a:rPr lang="el-GR" altLang="el-GR" dirty="0" smtClean="0"/>
              <a:t>από κάποια λοίμωξη, σωματική ή ψυχική καταπόνηση ή μετά από μετάγγιση και μπορεί να διαρκέσουν και 4-6 ημέρες.  </a:t>
            </a:r>
          </a:p>
          <a:p>
            <a:pPr eaLnBrk="1" hangingPunct="1"/>
            <a:r>
              <a:rPr lang="el-GR" altLang="el-GR" dirty="0" smtClean="0"/>
              <a:t>Μπορεί επίσης να συγχυστούν με </a:t>
            </a:r>
            <a:r>
              <a:rPr lang="el-GR" altLang="el-GR" b="1" dirty="0" smtClean="0"/>
              <a:t>οξεία κοιλία.</a:t>
            </a:r>
          </a:p>
          <a:p>
            <a:pPr eaLnBrk="1" hangingPunct="1"/>
            <a:r>
              <a:rPr lang="el-GR" altLang="el-GR" dirty="0" smtClean="0"/>
              <a:t>Καμιά φορά οι ασθενείς με δρεπανοκυτταρική ομόζυγο αιμολυτική αναιμία μπορεί να εμφανίσουν και </a:t>
            </a:r>
            <a:r>
              <a:rPr lang="el-GR" altLang="el-GR" b="1" dirty="0" err="1" smtClean="0"/>
              <a:t>απλαστική</a:t>
            </a:r>
            <a:r>
              <a:rPr lang="el-GR" altLang="el-GR" b="1" dirty="0" smtClean="0"/>
              <a:t> κρίση </a:t>
            </a:r>
            <a:r>
              <a:rPr lang="el-GR" altLang="el-GR" dirty="0" smtClean="0"/>
              <a:t>(</a:t>
            </a:r>
            <a:r>
              <a:rPr lang="el-GR" altLang="el-GR" dirty="0" err="1" smtClean="0"/>
              <a:t>κυτταροπενία</a:t>
            </a:r>
            <a:r>
              <a:rPr lang="el-GR" altLang="el-GR" dirty="0" smtClean="0"/>
              <a:t> μυελού, αναστολή ωρίμανσης </a:t>
            </a:r>
            <a:r>
              <a:rPr lang="el-GR" altLang="el-GR" dirty="0" err="1" smtClean="0"/>
              <a:t>ερυθροβλαστών</a:t>
            </a:r>
            <a:r>
              <a:rPr lang="el-GR" altLang="el-GR" dirty="0" smtClean="0"/>
              <a:t>, ελάττωση του αριθμού των </a:t>
            </a:r>
            <a:r>
              <a:rPr lang="el-GR" altLang="el-GR" dirty="0" err="1" smtClean="0"/>
              <a:t>δικτυοερυθροκυττάρων</a:t>
            </a:r>
            <a:r>
              <a:rPr lang="el-GR" altLang="el-GR" dirty="0" smtClean="0"/>
              <a:t> κτλ).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6726271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Εργαστηριακά ευρήματα </a:t>
            </a:r>
            <a:r>
              <a:rPr lang="el-GR" dirty="0" smtClean="0"/>
              <a:t>δρεπανοκυτταρικής αναιμίας</a:t>
            </a:r>
            <a:endParaRPr lang="el-GR" dirty="0"/>
          </a:p>
        </p:txBody>
      </p:sp>
      <p:sp>
        <p:nvSpPr>
          <p:cNvPr id="95234" name="Rectangle 3"/>
          <p:cNvSpPr>
            <a:spLocks noGrp="1" noChangeArrowheads="1"/>
          </p:cNvSpPr>
          <p:nvPr>
            <p:ph idx="1"/>
          </p:nvPr>
        </p:nvSpPr>
        <p:spPr>
          <a:xfrm>
            <a:off x="457200" y="1484784"/>
            <a:ext cx="8579296" cy="5373216"/>
          </a:xfrm>
        </p:spPr>
        <p:txBody>
          <a:bodyPr>
            <a:noAutofit/>
          </a:bodyPr>
          <a:lstStyle/>
          <a:p>
            <a:pPr eaLnBrk="1" hangingPunct="1">
              <a:lnSpc>
                <a:spcPct val="100000"/>
              </a:lnSpc>
              <a:spcBef>
                <a:spcPts val="600"/>
              </a:spcBef>
            </a:pPr>
            <a:r>
              <a:rPr lang="el-GR" altLang="el-GR" b="1" dirty="0" smtClean="0"/>
              <a:t>Στην δοκιμασία </a:t>
            </a:r>
            <a:r>
              <a:rPr lang="el-GR" altLang="el-GR" b="1" dirty="0" err="1" smtClean="0"/>
              <a:t>δρεπανώσεως</a:t>
            </a:r>
            <a:r>
              <a:rPr lang="el-GR" altLang="el-GR" b="1" dirty="0" smtClean="0"/>
              <a:t>, </a:t>
            </a:r>
            <a:r>
              <a:rPr lang="el-GR" altLang="el-GR" dirty="0" smtClean="0"/>
              <a:t>όταν δηλαδή σε μια σταγόνα αίματος προστίθεται μια αναγωγική ουσία, τα ερυθρά παίρνουν δρεπανοειδές σχήμα.</a:t>
            </a:r>
          </a:p>
          <a:p>
            <a:pPr eaLnBrk="1" hangingPunct="1">
              <a:lnSpc>
                <a:spcPct val="100000"/>
              </a:lnSpc>
              <a:spcBef>
                <a:spcPts val="600"/>
              </a:spcBef>
            </a:pPr>
            <a:r>
              <a:rPr lang="el-GR" altLang="el-GR" b="1" dirty="0" smtClean="0"/>
              <a:t>Με την </a:t>
            </a:r>
            <a:r>
              <a:rPr lang="el-GR" altLang="el-GR" b="1" dirty="0" err="1" smtClean="0"/>
              <a:t>ηλεκτροφόρηση</a:t>
            </a:r>
            <a:r>
              <a:rPr lang="el-GR" altLang="el-GR" b="1" dirty="0" smtClean="0"/>
              <a:t> της αιμοσφαιρίνης </a:t>
            </a:r>
            <a:r>
              <a:rPr lang="el-GR" altLang="el-GR" dirty="0" smtClean="0"/>
              <a:t>παρατηρείται ότι η αιμοσφαιρίνη είναι 100% (η 80-98%) </a:t>
            </a:r>
            <a:r>
              <a:rPr lang="en-US" altLang="el-GR" dirty="0" smtClean="0"/>
              <a:t>S</a:t>
            </a:r>
            <a:r>
              <a:rPr lang="el-GR" altLang="el-GR" dirty="0" smtClean="0"/>
              <a:t>.  </a:t>
            </a:r>
          </a:p>
          <a:p>
            <a:pPr eaLnBrk="1" hangingPunct="1">
              <a:lnSpc>
                <a:spcPct val="100000"/>
              </a:lnSpc>
              <a:spcBef>
                <a:spcPts val="600"/>
              </a:spcBef>
            </a:pPr>
            <a:r>
              <a:rPr lang="el-GR" altLang="el-GR" dirty="0" smtClean="0"/>
              <a:t>Η </a:t>
            </a:r>
            <a:r>
              <a:rPr lang="en-US" altLang="el-GR" dirty="0" err="1" smtClean="0"/>
              <a:t>HbF</a:t>
            </a:r>
            <a:r>
              <a:rPr lang="en-US" altLang="el-GR" dirty="0" smtClean="0"/>
              <a:t> </a:t>
            </a:r>
            <a:r>
              <a:rPr lang="el-GR" altLang="el-GR" dirty="0" smtClean="0"/>
              <a:t>είναι γύρω στο 2-20%.</a:t>
            </a:r>
          </a:p>
          <a:p>
            <a:pPr eaLnBrk="1" hangingPunct="1">
              <a:lnSpc>
                <a:spcPct val="100000"/>
              </a:lnSpc>
              <a:spcBef>
                <a:spcPts val="600"/>
              </a:spcBef>
            </a:pPr>
            <a:r>
              <a:rPr lang="el-GR" altLang="el-GR" dirty="0" smtClean="0"/>
              <a:t>Τα ερυθρά είναι </a:t>
            </a:r>
            <a:r>
              <a:rPr lang="el-GR" altLang="el-GR" dirty="0" err="1" smtClean="0"/>
              <a:t>ορθόχρωμα</a:t>
            </a:r>
            <a:r>
              <a:rPr lang="el-GR" altLang="el-GR" dirty="0" smtClean="0"/>
              <a:t> (δηλ. με φυσιολογικό </a:t>
            </a:r>
            <a:r>
              <a:rPr lang="en-US" altLang="el-GR" dirty="0" smtClean="0"/>
              <a:t>MCV</a:t>
            </a:r>
            <a:r>
              <a:rPr lang="el-GR" altLang="el-GR" dirty="0" smtClean="0"/>
              <a:t>, </a:t>
            </a:r>
            <a:r>
              <a:rPr lang="en-US" altLang="el-GR" dirty="0" smtClean="0"/>
              <a:t>MCH</a:t>
            </a:r>
            <a:r>
              <a:rPr lang="el-GR" altLang="el-GR" dirty="0" smtClean="0"/>
              <a:t>, </a:t>
            </a:r>
            <a:r>
              <a:rPr lang="en-US" altLang="el-GR" dirty="0" smtClean="0"/>
              <a:t>MCHC</a:t>
            </a:r>
            <a:r>
              <a:rPr lang="el-GR" altLang="el-GR" dirty="0" smtClean="0"/>
              <a:t>) </a:t>
            </a:r>
          </a:p>
          <a:p>
            <a:pPr eaLnBrk="1" hangingPunct="1">
              <a:lnSpc>
                <a:spcPct val="100000"/>
              </a:lnSpc>
              <a:spcBef>
                <a:spcPts val="600"/>
              </a:spcBef>
            </a:pPr>
            <a:r>
              <a:rPr lang="el-GR" altLang="el-GR" dirty="0" smtClean="0"/>
              <a:t>Υπάρχει σχεδόν πάντα </a:t>
            </a:r>
            <a:r>
              <a:rPr lang="el-GR" altLang="el-GR" dirty="0" err="1" smtClean="0"/>
              <a:t>δικτυοερυθροκυττάρωση</a:t>
            </a:r>
            <a:endParaRPr lang="el-GR" altLang="el-GR" dirty="0" smtClean="0"/>
          </a:p>
          <a:p>
            <a:pPr eaLnBrk="1" hangingPunct="1">
              <a:lnSpc>
                <a:spcPct val="100000"/>
              </a:lnSpc>
              <a:spcBef>
                <a:spcPts val="600"/>
              </a:spcBef>
            </a:pPr>
            <a:r>
              <a:rPr lang="el-GR" altLang="el-GR" dirty="0" smtClean="0"/>
              <a:t>Υπάρχει συχνά </a:t>
            </a:r>
            <a:r>
              <a:rPr lang="el-GR" altLang="el-GR" dirty="0" err="1" smtClean="0"/>
              <a:t>λευκοκυττάρωση</a:t>
            </a:r>
            <a:r>
              <a:rPr lang="el-GR" altLang="el-GR" dirty="0" smtClean="0"/>
              <a:t> και κυρίως μετά από μια </a:t>
            </a:r>
            <a:r>
              <a:rPr lang="el-GR" altLang="el-GR" dirty="0" err="1" smtClean="0"/>
              <a:t>αιμόλυση</a:t>
            </a:r>
            <a:r>
              <a:rPr lang="el-GR" altLang="el-GR" dirty="0" smtClean="0"/>
              <a:t> ή αιμολυτική κρίση)</a:t>
            </a:r>
          </a:p>
          <a:p>
            <a:pPr eaLnBrk="1" hangingPunct="1">
              <a:lnSpc>
                <a:spcPct val="100000"/>
              </a:lnSpc>
              <a:spcBef>
                <a:spcPts val="600"/>
              </a:spcBef>
            </a:pPr>
            <a:r>
              <a:rPr lang="el-GR" altLang="el-GR" dirty="0" smtClean="0"/>
              <a:t>Στον μυελό παρατηρούμε αύξηση του αριθμού των </a:t>
            </a:r>
            <a:r>
              <a:rPr lang="el-GR" altLang="el-GR" dirty="0" err="1" smtClean="0"/>
              <a:t>ερυθροβλαστών</a:t>
            </a:r>
            <a:r>
              <a:rPr lang="el-GR" altLang="el-GR" dirty="0" smtClean="0"/>
              <a:t>.</a:t>
            </a:r>
          </a:p>
          <a:p>
            <a:pPr eaLnBrk="1" hangingPunct="1">
              <a:lnSpc>
                <a:spcPct val="100000"/>
              </a:lnSpc>
              <a:spcBef>
                <a:spcPts val="600"/>
              </a:spcBef>
            </a:pPr>
            <a:r>
              <a:rPr lang="el-GR" altLang="el-GR" dirty="0" smtClean="0"/>
              <a:t>Λόγω των </a:t>
            </a:r>
            <a:r>
              <a:rPr lang="el-GR" altLang="el-GR" dirty="0" err="1" smtClean="0"/>
              <a:t>εμφράκτων</a:t>
            </a:r>
            <a:r>
              <a:rPr lang="el-GR" altLang="el-GR" dirty="0" smtClean="0"/>
              <a:t>, σε ακτινογραφίες μπορούμε να δούμε αλλοιώσεις των οστών.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26653460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δρεπανοκυτταρικής αναιμίας</a:t>
            </a:r>
            <a:endParaRPr lang="el-GR" dirty="0"/>
          </a:p>
        </p:txBody>
      </p:sp>
      <p:sp>
        <p:nvSpPr>
          <p:cNvPr id="96258" name="Rectangle 3"/>
          <p:cNvSpPr>
            <a:spLocks noGrp="1" noChangeArrowheads="1"/>
          </p:cNvSpPr>
          <p:nvPr>
            <p:ph idx="1"/>
          </p:nvPr>
        </p:nvSpPr>
        <p:spPr/>
        <p:txBody>
          <a:bodyPr/>
          <a:lstStyle/>
          <a:p>
            <a:pPr eaLnBrk="1" hangingPunct="1"/>
            <a:r>
              <a:rPr lang="el-GR" altLang="el-GR" b="1" dirty="0" smtClean="0"/>
              <a:t>Μεταγγίσεις επί εντόνου αναιμίας και επί κρίσεων.</a:t>
            </a:r>
          </a:p>
          <a:p>
            <a:pPr eaLnBrk="1" hangingPunct="1"/>
            <a:r>
              <a:rPr lang="el-GR" altLang="el-GR" dirty="0" smtClean="0"/>
              <a:t>Γενικά υποστηρικτικά μέτρα καλής υγείας ώστε </a:t>
            </a:r>
            <a:r>
              <a:rPr lang="el-GR" altLang="el-GR" b="1" dirty="0" smtClean="0"/>
              <a:t>να αποφεύγονται οι λοιμώξεις </a:t>
            </a:r>
            <a:r>
              <a:rPr lang="el-GR" altLang="el-GR" dirty="0" smtClean="0"/>
              <a:t>και οι </a:t>
            </a:r>
            <a:r>
              <a:rPr lang="el-GR" altLang="el-GR" dirty="0" err="1" smtClean="0"/>
              <a:t>επακολουθείσες</a:t>
            </a:r>
            <a:r>
              <a:rPr lang="el-GR" altLang="el-GR" dirty="0" smtClean="0"/>
              <a:t> κρίσεις. Εμβολιασμός κατά του </a:t>
            </a:r>
            <a:r>
              <a:rPr lang="el-GR" altLang="el-GR" dirty="0" err="1" smtClean="0"/>
              <a:t>πνευμονιοκόκκου</a:t>
            </a:r>
            <a:r>
              <a:rPr lang="el-GR" altLang="el-GR" dirty="0" smtClean="0"/>
              <a:t>. </a:t>
            </a:r>
          </a:p>
          <a:p>
            <a:pPr eaLnBrk="1" hangingPunct="1"/>
            <a:r>
              <a:rPr lang="el-GR" altLang="el-GR" b="1" dirty="0" smtClean="0"/>
              <a:t>Αποφεύγονται η καταπόνηση αλλά και οι συνθήκες </a:t>
            </a:r>
            <a:r>
              <a:rPr lang="el-GR" altLang="el-GR" b="1" dirty="0" err="1" smtClean="0"/>
              <a:t>υποξίας</a:t>
            </a:r>
            <a:r>
              <a:rPr lang="el-GR" altLang="el-GR" dirty="0" smtClean="0"/>
              <a:t>.</a:t>
            </a:r>
          </a:p>
          <a:p>
            <a:pPr eaLnBrk="1" hangingPunct="1"/>
            <a:r>
              <a:rPr lang="el-GR" altLang="el-GR" dirty="0" smtClean="0"/>
              <a:t>Έχει χρησιμοποιηθεί η </a:t>
            </a:r>
            <a:r>
              <a:rPr lang="el-GR" altLang="el-GR" b="1" dirty="0" err="1" smtClean="0"/>
              <a:t>υδροξυουρία</a:t>
            </a:r>
            <a:r>
              <a:rPr lang="el-GR" altLang="el-GR" b="1" dirty="0" smtClean="0"/>
              <a:t> </a:t>
            </a:r>
            <a:r>
              <a:rPr lang="el-GR" altLang="el-GR" dirty="0" smtClean="0"/>
              <a:t>για την μείωση των κρίσεων πόνου.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7027920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err="1"/>
              <a:t>Ετερόζυγος</a:t>
            </a:r>
            <a:r>
              <a:rPr lang="el-GR" dirty="0"/>
              <a:t> δρεπανοκυτταρική αναιμία </a:t>
            </a:r>
            <a:r>
              <a:rPr lang="el-GR" sz="3000" b="0" dirty="0"/>
              <a:t>(στίγμα δρεπανοκυτταρικής</a:t>
            </a:r>
            <a:r>
              <a:rPr lang="el-GR" sz="3000" b="0" dirty="0" smtClean="0"/>
              <a:t>)</a:t>
            </a:r>
            <a:endParaRPr lang="el-GR" sz="3000" b="0" dirty="0"/>
          </a:p>
        </p:txBody>
      </p:sp>
      <p:sp>
        <p:nvSpPr>
          <p:cNvPr id="97282" name="Rectangle 3"/>
          <p:cNvSpPr>
            <a:spLocks noGrp="1" noChangeArrowheads="1"/>
          </p:cNvSpPr>
          <p:nvPr>
            <p:ph idx="1"/>
          </p:nvPr>
        </p:nvSpPr>
        <p:spPr>
          <a:xfrm>
            <a:off x="457200" y="1412776"/>
            <a:ext cx="8229600" cy="5040560"/>
          </a:xfrm>
        </p:spPr>
        <p:txBody>
          <a:bodyPr>
            <a:normAutofit/>
          </a:bodyPr>
          <a:lstStyle/>
          <a:p>
            <a:pPr eaLnBrk="1" hangingPunct="1"/>
            <a:r>
              <a:rPr lang="el-GR" altLang="el-GR" dirty="0" smtClean="0"/>
              <a:t>Εδώ δεν έχουμε συμπτώματα.</a:t>
            </a:r>
          </a:p>
          <a:p>
            <a:pPr eaLnBrk="1" hangingPunct="1"/>
            <a:r>
              <a:rPr lang="el-GR" altLang="el-GR" dirty="0" smtClean="0"/>
              <a:t>Τα άτομα είναι υγιή.</a:t>
            </a:r>
          </a:p>
          <a:p>
            <a:pPr eaLnBrk="1" hangingPunct="1"/>
            <a:r>
              <a:rPr lang="el-GR" altLang="el-GR" dirty="0" smtClean="0"/>
              <a:t>Ωστόσο σε συνθήκες </a:t>
            </a:r>
            <a:r>
              <a:rPr lang="el-GR" altLang="el-GR" dirty="0" err="1" smtClean="0"/>
              <a:t>υποξίας</a:t>
            </a:r>
            <a:r>
              <a:rPr lang="el-GR" altLang="el-GR" dirty="0" smtClean="0"/>
              <a:t> (όπως σε περίδεση άκρου, σε καταδύσεις, μετά από αεροπορικά ταξίδια έχουμε δημιουργία δρεπανοκυττάρων που μπορεί να προκαλέσουν </a:t>
            </a:r>
            <a:r>
              <a:rPr lang="el-GR" altLang="el-GR" dirty="0" err="1" smtClean="0"/>
              <a:t>έμφρακτα</a:t>
            </a:r>
            <a:r>
              <a:rPr lang="el-GR" altLang="el-GR" dirty="0" smtClean="0"/>
              <a:t> και να εκδηλωθεί πχ αιματουρία κτλ.</a:t>
            </a:r>
          </a:p>
          <a:p>
            <a:pPr eaLnBrk="1" hangingPunct="1"/>
            <a:r>
              <a:rPr lang="el-GR" altLang="el-GR" dirty="0" smtClean="0"/>
              <a:t>Η </a:t>
            </a:r>
            <a:r>
              <a:rPr lang="el-GR" altLang="el-GR" dirty="0" err="1" smtClean="0"/>
              <a:t>ηλεκτροφόρηση</a:t>
            </a:r>
            <a:r>
              <a:rPr lang="el-GR" altLang="el-GR" dirty="0" smtClean="0"/>
              <a:t> αιμοσφαιρίνης θέτει την διάγνωση του στίγματος της δρεπανοκυτταρικής και η αιμοσφαιρίνη </a:t>
            </a:r>
            <a:r>
              <a:rPr lang="en-US" altLang="el-GR" dirty="0" smtClean="0"/>
              <a:t>S </a:t>
            </a:r>
            <a:r>
              <a:rPr lang="el-GR" altLang="el-GR" dirty="0" smtClean="0"/>
              <a:t>είναι 20-45%, ενώ η Α κυμαίνεται στο 55-80%.</a:t>
            </a:r>
          </a:p>
          <a:p>
            <a:pPr eaLnBrk="1" hangingPunct="1"/>
            <a:r>
              <a:rPr lang="el-GR" altLang="el-GR" dirty="0" smtClean="0"/>
              <a:t>Το προσδόκιμο επιβίωσης των ατόμων με </a:t>
            </a:r>
            <a:r>
              <a:rPr lang="el-GR" altLang="el-GR" dirty="0" err="1" smtClean="0"/>
              <a:t>ετερόζυγη</a:t>
            </a:r>
            <a:r>
              <a:rPr lang="el-GR" altLang="el-GR" dirty="0" smtClean="0"/>
              <a:t> δρεπανοκυτταρική αναιμία είναι φυσιολογικό.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3276612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Μικροδρεπανοκυτταρική</a:t>
            </a:r>
            <a:r>
              <a:rPr lang="el-GR" dirty="0" smtClean="0"/>
              <a:t> αναιμία</a:t>
            </a:r>
            <a:endParaRPr lang="el-GR" dirty="0"/>
          </a:p>
        </p:txBody>
      </p:sp>
      <p:sp>
        <p:nvSpPr>
          <p:cNvPr id="98306" name="Rectangle 3"/>
          <p:cNvSpPr>
            <a:spLocks noGrp="1" noChangeArrowheads="1"/>
          </p:cNvSpPr>
          <p:nvPr>
            <p:ph idx="1"/>
          </p:nvPr>
        </p:nvSpPr>
        <p:spPr/>
        <p:txBody>
          <a:bodyPr/>
          <a:lstStyle/>
          <a:p>
            <a:pPr eaLnBrk="1" hangingPunct="1"/>
            <a:r>
              <a:rPr lang="el-GR" altLang="el-GR" dirty="0" smtClean="0"/>
              <a:t>Είναι ο συνδυασμός </a:t>
            </a:r>
            <a:r>
              <a:rPr lang="el-GR" altLang="el-GR" b="1" dirty="0" smtClean="0"/>
              <a:t>στίγματος δρεπανοκυτταρικής και στίγματος μεσογειακής αναιμίας στο ίδιο άτομο.</a:t>
            </a:r>
          </a:p>
          <a:p>
            <a:pPr eaLnBrk="1" hangingPunct="1"/>
            <a:r>
              <a:rPr lang="el-GR" altLang="el-GR" dirty="0" smtClean="0"/>
              <a:t>Η αναιμία είναι αιμολυτική και μοιάζει κλινικά με την δρεπανοκυτταρική, ωστόσο τα συμπτώματά της ηπιότερα.</a:t>
            </a:r>
          </a:p>
          <a:p>
            <a:pPr eaLnBrk="1" hangingPunct="1"/>
            <a:r>
              <a:rPr lang="el-GR" altLang="el-GR" dirty="0" smtClean="0"/>
              <a:t>Στην </a:t>
            </a:r>
            <a:r>
              <a:rPr lang="el-GR" altLang="el-GR" dirty="0" err="1" smtClean="0"/>
              <a:t>ηλεκτροφόρηση</a:t>
            </a:r>
            <a:r>
              <a:rPr lang="el-GR" altLang="el-GR" dirty="0" smtClean="0"/>
              <a:t> αιμοσφαιρίνης αυτά τα άτομα εμφανίζουν </a:t>
            </a:r>
            <a:r>
              <a:rPr lang="en-US" altLang="el-GR" dirty="0" err="1" smtClean="0"/>
              <a:t>HbS</a:t>
            </a:r>
            <a:r>
              <a:rPr lang="el-GR" altLang="el-GR" dirty="0" smtClean="0"/>
              <a:t> 60-80%, </a:t>
            </a:r>
            <a:r>
              <a:rPr lang="en-US" altLang="el-GR" dirty="0" err="1" smtClean="0"/>
              <a:t>HbF</a:t>
            </a:r>
            <a:r>
              <a:rPr lang="en-US" altLang="el-GR" dirty="0" smtClean="0"/>
              <a:t> </a:t>
            </a:r>
            <a:r>
              <a:rPr lang="el-GR" altLang="el-GR" dirty="0" smtClean="0"/>
              <a:t>έως 20%  και </a:t>
            </a:r>
            <a:r>
              <a:rPr lang="en-US" altLang="el-GR" dirty="0" err="1" smtClean="0"/>
              <a:t>HbA</a:t>
            </a:r>
            <a:r>
              <a:rPr lang="en-US" altLang="el-GR" dirty="0" smtClean="0"/>
              <a:t> </a:t>
            </a:r>
            <a:r>
              <a:rPr lang="el-GR" altLang="el-GR" dirty="0" smtClean="0"/>
              <a:t>απαραίτητα 20%.</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42311339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Τα βασικά στοιχεία στην δρεπανοκυτταρική αναιμία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pic>
        <p:nvPicPr>
          <p:cNvPr id="5122" name="Picture 2" descr="File:Sickle Cell Anem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804" y="1556792"/>
            <a:ext cx="3528392" cy="47104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447054" y="6419665"/>
            <a:ext cx="624989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Sickle Cell </a:t>
            </a:r>
            <a:r>
              <a:rPr lang="en-US" sz="1200" dirty="0" smtClean="0">
                <a:latin typeface="+mn-lt"/>
                <a:hlinkClick r:id="rId4"/>
              </a:rPr>
              <a:t>Anemia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Bcheon1 (page does not exist)"/>
              </a:rPr>
              <a:t>Bcheon1</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74874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Αιτίες σιδηροπενικής </a:t>
            </a:r>
            <a:r>
              <a:rPr lang="el-GR" dirty="0" smtClean="0"/>
              <a:t>αναιμίας </a:t>
            </a:r>
            <a:r>
              <a:rPr lang="el-GR" sz="3000" b="0" dirty="0" smtClean="0"/>
              <a:t>1/2</a:t>
            </a:r>
            <a:endParaRPr lang="el-GR" sz="3000" b="0" dirty="0"/>
          </a:p>
        </p:txBody>
      </p:sp>
      <p:sp>
        <p:nvSpPr>
          <p:cNvPr id="8194" name="Rectangle 3"/>
          <p:cNvSpPr>
            <a:spLocks noGrp="1" noChangeArrowheads="1"/>
          </p:cNvSpPr>
          <p:nvPr>
            <p:ph idx="1"/>
          </p:nvPr>
        </p:nvSpPr>
        <p:spPr/>
        <p:txBody>
          <a:bodyPr>
            <a:normAutofit lnSpcReduction="10000"/>
          </a:bodyPr>
          <a:lstStyle/>
          <a:p>
            <a:pPr marL="457200" indent="-457200" eaLnBrk="1" hangingPunct="1">
              <a:buFont typeface="+mj-lt"/>
              <a:buAutoNum type="arabicPeriod"/>
            </a:pPr>
            <a:r>
              <a:rPr lang="el-GR" altLang="el-GR" b="1" dirty="0" smtClean="0"/>
              <a:t>Μειωμένη λήψη </a:t>
            </a:r>
            <a:r>
              <a:rPr lang="en-US" altLang="el-GR" b="1" dirty="0" smtClean="0"/>
              <a:t>Fe</a:t>
            </a:r>
            <a:r>
              <a:rPr lang="el-GR" altLang="el-GR" b="1" dirty="0" smtClean="0"/>
              <a:t> λόγω ελλιπούς διατροφής</a:t>
            </a:r>
          </a:p>
          <a:p>
            <a:pPr marL="457200" indent="-457200" eaLnBrk="1" hangingPunct="1">
              <a:buFont typeface="+mj-lt"/>
              <a:buAutoNum type="arabicPeriod"/>
            </a:pPr>
            <a:r>
              <a:rPr lang="el-GR" altLang="el-GR" b="1" dirty="0" smtClean="0"/>
              <a:t>Μειωμένη απορρόφηση </a:t>
            </a:r>
            <a:r>
              <a:rPr lang="en-US" altLang="el-GR" b="1" dirty="0" smtClean="0"/>
              <a:t>Fe</a:t>
            </a:r>
            <a:r>
              <a:rPr lang="el-GR" altLang="el-GR" b="1" dirty="0" smtClean="0"/>
              <a:t> </a:t>
            </a:r>
            <a:r>
              <a:rPr lang="el-GR" altLang="el-GR" dirty="0" smtClean="0"/>
              <a:t>(σε διάφορες παθήσεις όπως γαστρεκτομή, μεγάλες εγχειρήσεις λεπτού, </a:t>
            </a:r>
            <a:r>
              <a:rPr lang="el-GR" altLang="el-GR" dirty="0" err="1" smtClean="0"/>
              <a:t>στεατόρροιες</a:t>
            </a:r>
            <a:r>
              <a:rPr lang="el-GR" altLang="el-GR" dirty="0" smtClean="0"/>
              <a:t>)</a:t>
            </a:r>
          </a:p>
          <a:p>
            <a:pPr marL="457200" indent="-457200" eaLnBrk="1" hangingPunct="1">
              <a:buFont typeface="+mj-lt"/>
              <a:buAutoNum type="arabicPeriod"/>
            </a:pPr>
            <a:r>
              <a:rPr lang="el-GR" altLang="el-GR" b="1" dirty="0" smtClean="0"/>
              <a:t>Αυξημένες ανάγκες λήψης σιδήρου </a:t>
            </a:r>
            <a:r>
              <a:rPr lang="el-GR" altLang="el-GR" dirty="0" smtClean="0"/>
              <a:t>σε διάφορες περιόδους της ζωής (εφηβεία, κύηση, θηλασμός)</a:t>
            </a:r>
          </a:p>
          <a:p>
            <a:pPr marL="457200" indent="-457200" eaLnBrk="1" hangingPunct="1">
              <a:buFont typeface="+mj-lt"/>
              <a:buAutoNum type="arabicPeriod"/>
            </a:pPr>
            <a:r>
              <a:rPr lang="el-GR" altLang="el-GR" b="1" dirty="0" smtClean="0"/>
              <a:t>Απώλεια αίματος </a:t>
            </a:r>
            <a:r>
              <a:rPr lang="el-GR" altLang="el-GR" dirty="0" smtClean="0"/>
              <a:t>(αιμορραγίες ποικίλων αιτίων).  Μερικά παραδείγματα αποτελούν, οι </a:t>
            </a:r>
            <a:r>
              <a:rPr lang="el-GR" altLang="el-GR" dirty="0" err="1" smtClean="0"/>
              <a:t>διαφραγματοκήλες</a:t>
            </a:r>
            <a:r>
              <a:rPr lang="el-GR" altLang="el-GR" dirty="0" smtClean="0"/>
              <a:t>, οι καρκίνοι </a:t>
            </a:r>
            <a:r>
              <a:rPr lang="el-GR" altLang="el-GR" dirty="0" err="1" smtClean="0"/>
              <a:t>παχέος</a:t>
            </a:r>
            <a:r>
              <a:rPr lang="el-GR" altLang="el-GR" dirty="0" smtClean="0"/>
              <a:t> εντέρου, οι αιμορροΐδες, οι μητρορραγίες, η βαριά έμμηνος ρύση, κ.α.).</a:t>
            </a:r>
          </a:p>
          <a:p>
            <a:pPr marL="444500" indent="0" eaLnBrk="1" hangingPunct="1">
              <a:buNone/>
            </a:pPr>
            <a:r>
              <a:rPr lang="el-GR" altLang="el-GR" dirty="0" smtClean="0"/>
              <a:t>Σε ηλικιωμένα άτομα, λόγω συνυπάρχουσας αρθρίτιδας γίνεται πολλές φορές κατανάλωση σαλικυλικών με αποτέλεσμα γαστρορραγία.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9342278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Αιμοσφαιρινοπάθεια</a:t>
            </a:r>
            <a:r>
              <a:rPr lang="el-GR" dirty="0" smtClean="0"/>
              <a:t> τύπου </a:t>
            </a:r>
            <a:r>
              <a:rPr lang="en-US" dirty="0" smtClean="0"/>
              <a:t>LEPORE</a:t>
            </a:r>
            <a:endParaRPr lang="el-GR" dirty="0"/>
          </a:p>
        </p:txBody>
      </p:sp>
      <p:sp>
        <p:nvSpPr>
          <p:cNvPr id="113666" name="Rectangle 3"/>
          <p:cNvSpPr>
            <a:spLocks noGrp="1" noChangeArrowheads="1"/>
          </p:cNvSpPr>
          <p:nvPr>
            <p:ph idx="1"/>
          </p:nvPr>
        </p:nvSpPr>
        <p:spPr/>
        <p:txBody>
          <a:bodyPr/>
          <a:lstStyle/>
          <a:p>
            <a:pPr eaLnBrk="1" hangingPunct="1"/>
            <a:r>
              <a:rPr lang="el-GR" altLang="el-GR" dirty="0" smtClean="0"/>
              <a:t>Η </a:t>
            </a:r>
            <a:r>
              <a:rPr lang="el-GR" altLang="el-GR" dirty="0" err="1" smtClean="0"/>
              <a:t>αιμοσφαιρινοπάθεια</a:t>
            </a:r>
            <a:r>
              <a:rPr lang="el-GR" altLang="el-GR" dirty="0" smtClean="0"/>
              <a:t> αυτή οφείλεται στην δημιουργία αιμοσφαιρίνης τύπου α2+(δβ).  </a:t>
            </a:r>
          </a:p>
          <a:p>
            <a:pPr eaLnBrk="1" hangingPunct="1"/>
            <a:r>
              <a:rPr lang="el-GR" altLang="el-GR" dirty="0" smtClean="0"/>
              <a:t>Στην </a:t>
            </a:r>
            <a:r>
              <a:rPr lang="el-GR" altLang="el-GR" dirty="0" err="1" smtClean="0"/>
              <a:t>ηλεκτροφόρηση</a:t>
            </a:r>
            <a:r>
              <a:rPr lang="el-GR" altLang="el-GR" dirty="0" smtClean="0"/>
              <a:t> η αιμοσφαιρίνη </a:t>
            </a:r>
            <a:r>
              <a:rPr lang="en-US" altLang="el-GR" dirty="0" err="1" smtClean="0"/>
              <a:t>Lepore</a:t>
            </a:r>
            <a:r>
              <a:rPr lang="en-US" altLang="el-GR" dirty="0" smtClean="0"/>
              <a:t> </a:t>
            </a:r>
            <a:r>
              <a:rPr lang="el-GR" altLang="el-GR" dirty="0" smtClean="0"/>
              <a:t>εμφανίζεται στην ίδια ακριβώς </a:t>
            </a:r>
            <a:r>
              <a:rPr lang="el-GR" altLang="el-GR" dirty="0" err="1" smtClean="0"/>
              <a:t>ηλεκτροφορητική</a:t>
            </a:r>
            <a:r>
              <a:rPr lang="el-GR" altLang="el-GR" dirty="0" smtClean="0"/>
              <a:t> θέση με την </a:t>
            </a:r>
            <a:r>
              <a:rPr lang="en-US" altLang="el-GR" dirty="0" smtClean="0"/>
              <a:t>S</a:t>
            </a:r>
            <a:r>
              <a:rPr lang="el-GR" altLang="el-GR" dirty="0" smtClean="0"/>
              <a:t>.</a:t>
            </a:r>
          </a:p>
          <a:p>
            <a:pPr eaLnBrk="1" hangingPunct="1"/>
            <a:r>
              <a:rPr lang="el-GR" altLang="el-GR" dirty="0" smtClean="0"/>
              <a:t>Έτσι κάλλιστα μπορεί να μπερδευτεί με την </a:t>
            </a:r>
            <a:r>
              <a:rPr lang="en-US" altLang="el-GR" dirty="0" err="1" smtClean="0"/>
              <a:t>HbS</a:t>
            </a:r>
            <a:r>
              <a:rPr lang="el-GR" altLang="el-GR" dirty="0" smtClean="0"/>
              <a:t>.</a:t>
            </a:r>
          </a:p>
          <a:p>
            <a:pPr eaLnBrk="1" hangingPunct="1"/>
            <a:r>
              <a:rPr lang="el-GR" altLang="el-GR" dirty="0" smtClean="0"/>
              <a:t>Κλινικά μοιάζει όταν είναι </a:t>
            </a:r>
            <a:r>
              <a:rPr lang="el-GR" altLang="el-GR" dirty="0" err="1" smtClean="0"/>
              <a:t>ετερόζυγη</a:t>
            </a:r>
            <a:r>
              <a:rPr lang="el-GR" altLang="el-GR" dirty="0" smtClean="0"/>
              <a:t> με την </a:t>
            </a:r>
            <a:r>
              <a:rPr lang="el-GR" altLang="el-GR" dirty="0" err="1" smtClean="0"/>
              <a:t>ετερόζυγη</a:t>
            </a:r>
            <a:r>
              <a:rPr lang="el-GR" altLang="el-GR" dirty="0" smtClean="0"/>
              <a:t> β-θαλασσαιμία.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val="21506531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Οικογενής</a:t>
            </a:r>
            <a:r>
              <a:rPr lang="el-GR" dirty="0" smtClean="0"/>
              <a:t> </a:t>
            </a:r>
            <a:r>
              <a:rPr lang="el-GR" dirty="0" err="1" smtClean="0"/>
              <a:t>σφαιροκυττάρωση</a:t>
            </a:r>
            <a:r>
              <a:rPr lang="el-GR" dirty="0" smtClean="0"/>
              <a:t> </a:t>
            </a:r>
            <a:r>
              <a:rPr lang="el-GR" sz="3000" b="0" dirty="0" smtClean="0"/>
              <a:t>1/3</a:t>
            </a:r>
            <a:endParaRPr lang="el-GR" sz="3000" b="0" dirty="0"/>
          </a:p>
        </p:txBody>
      </p:sp>
      <p:sp>
        <p:nvSpPr>
          <p:cNvPr id="114690" name="Rectangle 3"/>
          <p:cNvSpPr>
            <a:spLocks noGrp="1" noChangeArrowheads="1"/>
          </p:cNvSpPr>
          <p:nvPr>
            <p:ph idx="1"/>
          </p:nvPr>
        </p:nvSpPr>
        <p:spPr/>
        <p:txBody>
          <a:bodyPr>
            <a:noAutofit/>
          </a:bodyPr>
          <a:lstStyle/>
          <a:p>
            <a:pPr eaLnBrk="1" hangingPunct="1">
              <a:lnSpc>
                <a:spcPct val="122000"/>
              </a:lnSpc>
            </a:pPr>
            <a:r>
              <a:rPr lang="el-GR" altLang="el-GR" dirty="0" smtClean="0"/>
              <a:t>Πάθηση που κληρονομείται </a:t>
            </a:r>
            <a:r>
              <a:rPr lang="el-GR" altLang="el-GR" b="1" dirty="0" smtClean="0"/>
              <a:t>κατά τον επικρατούντα χαρακτήρα και χαρακτηρίζεται από διαταραχή της μεμβράνης των ερυθρών (αυξημένη δραστηριότητα της </a:t>
            </a:r>
            <a:r>
              <a:rPr lang="en-US" altLang="el-GR" b="1" dirty="0" smtClean="0"/>
              <a:t>ATP</a:t>
            </a:r>
            <a:r>
              <a:rPr lang="el-GR" altLang="el-GR" b="1" dirty="0" err="1" smtClean="0"/>
              <a:t>άσης</a:t>
            </a:r>
            <a:r>
              <a:rPr lang="el-GR" altLang="el-GR" b="1" dirty="0" smtClean="0"/>
              <a:t>) </a:t>
            </a:r>
            <a:r>
              <a:rPr lang="el-GR" altLang="el-GR" dirty="0" smtClean="0"/>
              <a:t>τα οποία είναι σφαιρικού σχήματος και κατά συνέπεια δεν έχουν ούτε το γνωστό ιδανικό σχήμα του </a:t>
            </a:r>
            <a:r>
              <a:rPr lang="el-GR" altLang="el-GR" dirty="0" err="1" smtClean="0"/>
              <a:t>αμφικοίλου</a:t>
            </a:r>
            <a:r>
              <a:rPr lang="el-GR" altLang="el-GR" dirty="0" smtClean="0"/>
              <a:t> δίσκου, είναι δε εύθραυστα με μικρότερο προσδόκιμο επιβίωσης σε σχέση με τα φυσιολογικά ερυθρά.  </a:t>
            </a:r>
          </a:p>
          <a:p>
            <a:pPr eaLnBrk="1" hangingPunct="1">
              <a:lnSpc>
                <a:spcPct val="122000"/>
              </a:lnSpc>
            </a:pPr>
            <a:r>
              <a:rPr lang="el-GR" altLang="el-GR" dirty="0" smtClean="0"/>
              <a:t>Τα ερυθρά παρουσιάζουν μικρότερη ωσμωτική αντίσταση και λύονται ευκολότερα προκαλώντας </a:t>
            </a:r>
            <a:r>
              <a:rPr lang="el-GR" altLang="el-GR" dirty="0" err="1" smtClean="0"/>
              <a:t>αιμόλυση</a:t>
            </a:r>
            <a:r>
              <a:rPr lang="el-GR" altLang="el-GR" dirty="0" smtClean="0"/>
              <a:t>.  </a:t>
            </a:r>
          </a:p>
          <a:p>
            <a:pPr eaLnBrk="1" hangingPunct="1">
              <a:lnSpc>
                <a:spcPct val="122000"/>
              </a:lnSpc>
            </a:pPr>
            <a:r>
              <a:rPr lang="el-GR" altLang="el-GR" dirty="0" smtClean="0"/>
              <a:t>Για να τεθεί η διάγνωση πρέπει τα </a:t>
            </a:r>
            <a:r>
              <a:rPr lang="el-GR" altLang="el-GR" dirty="0" err="1" smtClean="0"/>
              <a:t>σφαιροκύτταρα</a:t>
            </a:r>
            <a:r>
              <a:rPr lang="el-GR" altLang="el-GR" dirty="0" smtClean="0"/>
              <a:t> να είναι πάνω από 15% στο σύνολο των ερυθρών στο περιφερικό αίμα.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val="2744106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Οικογενής</a:t>
            </a:r>
            <a:r>
              <a:rPr lang="el-GR" dirty="0" smtClean="0"/>
              <a:t> </a:t>
            </a:r>
            <a:r>
              <a:rPr lang="el-GR" dirty="0" err="1" smtClean="0"/>
              <a:t>σφαιροκυττάρωση</a:t>
            </a:r>
            <a:r>
              <a:rPr lang="el-GR" dirty="0" smtClean="0"/>
              <a:t> </a:t>
            </a:r>
            <a:r>
              <a:rPr lang="el-GR" sz="3000" b="0" dirty="0" smtClean="0"/>
              <a:t>2/3</a:t>
            </a:r>
            <a:endParaRPr lang="el-GR" sz="3000" b="0" dirty="0"/>
          </a:p>
        </p:txBody>
      </p:sp>
      <p:sp>
        <p:nvSpPr>
          <p:cNvPr id="114690" name="Rectangle 3"/>
          <p:cNvSpPr>
            <a:spLocks noGrp="1" noChangeArrowheads="1"/>
          </p:cNvSpPr>
          <p:nvPr>
            <p:ph idx="1"/>
          </p:nvPr>
        </p:nvSpPr>
        <p:spPr/>
        <p:txBody>
          <a:bodyPr>
            <a:noAutofit/>
          </a:bodyPr>
          <a:lstStyle/>
          <a:p>
            <a:pPr eaLnBrk="1" hangingPunct="1">
              <a:lnSpc>
                <a:spcPct val="122000"/>
              </a:lnSpc>
            </a:pPr>
            <a:r>
              <a:rPr lang="el-GR" altLang="el-GR" b="1" dirty="0" smtClean="0"/>
              <a:t>Χαρακτηριστικά αιμολυτικής αναιμίας. </a:t>
            </a:r>
            <a:r>
              <a:rPr lang="el-GR" altLang="el-GR" dirty="0" smtClean="0"/>
              <a:t>Οι ασθενείς εμφανίζουν χολολιθίαση (αυξημένη αποβολή </a:t>
            </a:r>
            <a:r>
              <a:rPr lang="el-GR" altLang="el-GR" dirty="0" err="1" smtClean="0"/>
              <a:t>χολερυθρίνης</a:t>
            </a:r>
            <a:r>
              <a:rPr lang="el-GR" altLang="el-GR" dirty="0" smtClean="0"/>
              <a:t> στην χολή). Επίσης η νόσος συνδυάζεται με διογκωμένο σπλήνα και έλκη κνημών.</a:t>
            </a:r>
            <a:endParaRPr lang="el-GR" altLang="el-GR" b="1" dirty="0" smtClean="0"/>
          </a:p>
          <a:p>
            <a:pPr eaLnBrk="1" hangingPunct="1">
              <a:lnSpc>
                <a:spcPct val="122000"/>
              </a:lnSpc>
            </a:pPr>
            <a:r>
              <a:rPr lang="el-GR" altLang="el-GR" b="1" dirty="0" smtClean="0"/>
              <a:t>Θεραπεία: </a:t>
            </a:r>
            <a:r>
              <a:rPr lang="el-GR" altLang="el-GR" dirty="0" err="1" smtClean="0"/>
              <a:t>Σπληνεκτομή</a:t>
            </a:r>
            <a:r>
              <a:rPr lang="el-GR" altLang="el-GR" dirty="0" smtClean="0"/>
              <a:t> που συνήθως οδηγεί σε υποχώρηση της αναιμίας.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11864388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Οικογενής</a:t>
            </a:r>
            <a:r>
              <a:rPr lang="el-GR" dirty="0"/>
              <a:t> </a:t>
            </a:r>
            <a:r>
              <a:rPr lang="el-GR" dirty="0" err="1"/>
              <a:t>σφαιροκυττάρωση</a:t>
            </a:r>
            <a:r>
              <a:rPr lang="el-GR" dirty="0"/>
              <a:t> </a:t>
            </a:r>
            <a:r>
              <a:rPr lang="el-GR" sz="3000" b="0" dirty="0" smtClean="0"/>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pic>
        <p:nvPicPr>
          <p:cNvPr id="6146" name="Picture 2" descr="File:Hereditary Spherocytosis smear 2010-0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6048672" cy="45289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331640" y="6381328"/>
            <a:ext cx="648072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Hereditary Spherocytosis smear </a:t>
            </a:r>
            <a:r>
              <a:rPr lang="en-US" sz="1200" dirty="0" smtClean="0">
                <a:latin typeface="+mn-lt"/>
                <a:hlinkClick r:id="rId3"/>
              </a:rPr>
              <a:t>2010-03-17</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Paulo Mourao (page does not exist)"/>
              </a:rPr>
              <a:t>Paulo </a:t>
            </a:r>
            <a:r>
              <a:rPr lang="en-US" sz="1200" dirty="0" err="1" smtClean="0">
                <a:latin typeface="+mn-lt"/>
                <a:hlinkClick r:id="rId4" tooltip="User:Paulo Mourao (page does not exist)"/>
              </a:rPr>
              <a:t>Mourao</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2651786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err="1" smtClean="0"/>
              <a:t>Παροξυσμική</a:t>
            </a:r>
            <a:r>
              <a:rPr lang="el-GR" dirty="0" smtClean="0"/>
              <a:t> νυκτερινή </a:t>
            </a:r>
            <a:r>
              <a:rPr lang="el-GR" dirty="0" err="1" smtClean="0"/>
              <a:t>αιμοσφαιρινουρία</a:t>
            </a:r>
            <a:endParaRPr lang="el-GR" dirty="0"/>
          </a:p>
        </p:txBody>
      </p:sp>
      <p:sp>
        <p:nvSpPr>
          <p:cNvPr id="122882" name="Rectangle 3"/>
          <p:cNvSpPr>
            <a:spLocks noGrp="1" noChangeArrowheads="1"/>
          </p:cNvSpPr>
          <p:nvPr>
            <p:ph idx="1"/>
          </p:nvPr>
        </p:nvSpPr>
        <p:spPr>
          <a:xfrm>
            <a:off x="457200" y="1412776"/>
            <a:ext cx="8435280" cy="5256584"/>
          </a:xfrm>
        </p:spPr>
        <p:txBody>
          <a:bodyPr>
            <a:noAutofit/>
          </a:bodyPr>
          <a:lstStyle/>
          <a:p>
            <a:pPr eaLnBrk="1" hangingPunct="1">
              <a:lnSpc>
                <a:spcPct val="105000"/>
              </a:lnSpc>
              <a:spcBef>
                <a:spcPts val="600"/>
              </a:spcBef>
            </a:pPr>
            <a:r>
              <a:rPr lang="el-GR" altLang="el-GR" dirty="0" smtClean="0"/>
              <a:t>Σπάνια νόσος που χαρακτηρίζεται από την μειωμένη δραστικότητα </a:t>
            </a:r>
            <a:r>
              <a:rPr lang="el-GR" altLang="el-GR" b="1" dirty="0" smtClean="0"/>
              <a:t>της </a:t>
            </a:r>
            <a:r>
              <a:rPr lang="el-GR" altLang="el-GR" b="1" dirty="0" err="1" smtClean="0"/>
              <a:t>ακετυλοχολινεστεράσης</a:t>
            </a:r>
            <a:r>
              <a:rPr lang="el-GR" altLang="el-GR" b="1" dirty="0" smtClean="0"/>
              <a:t> </a:t>
            </a:r>
            <a:r>
              <a:rPr lang="el-GR" altLang="el-GR" dirty="0" smtClean="0"/>
              <a:t>των ερυθρών αιμοσφαιρίων και ταυτόχρονα από τάση προς </a:t>
            </a:r>
            <a:r>
              <a:rPr lang="el-GR" altLang="el-GR" b="1" dirty="0" smtClean="0"/>
              <a:t>λύση των ερυθρών από το συμπλήρωμα (</a:t>
            </a:r>
            <a:r>
              <a:rPr lang="en-US" altLang="el-GR" b="1" dirty="0" smtClean="0"/>
              <a:t>C</a:t>
            </a:r>
            <a:r>
              <a:rPr lang="el-GR" altLang="el-GR" b="1" dirty="0" smtClean="0"/>
              <a:t>3).  </a:t>
            </a:r>
          </a:p>
          <a:p>
            <a:pPr eaLnBrk="1" hangingPunct="1">
              <a:lnSpc>
                <a:spcPct val="105000"/>
              </a:lnSpc>
              <a:spcBef>
                <a:spcPts val="600"/>
              </a:spcBef>
            </a:pPr>
            <a:r>
              <a:rPr lang="el-GR" altLang="el-GR" dirty="0" smtClean="0"/>
              <a:t>Η νόσος </a:t>
            </a:r>
            <a:r>
              <a:rPr lang="el-GR" altLang="el-GR" b="1" dirty="0" smtClean="0"/>
              <a:t>αυτή δεν είναι κληρονομική και πλήττει τους ενήλικες.  </a:t>
            </a:r>
          </a:p>
          <a:p>
            <a:pPr eaLnBrk="1" hangingPunct="1">
              <a:lnSpc>
                <a:spcPct val="105000"/>
              </a:lnSpc>
              <a:spcBef>
                <a:spcPts val="600"/>
              </a:spcBef>
            </a:pPr>
            <a:r>
              <a:rPr lang="el-GR" altLang="el-GR" dirty="0" smtClean="0"/>
              <a:t>Η </a:t>
            </a:r>
            <a:r>
              <a:rPr lang="el-GR" altLang="el-GR" dirty="0" err="1" smtClean="0"/>
              <a:t>αιμόλυση</a:t>
            </a:r>
            <a:r>
              <a:rPr lang="el-GR" altLang="el-GR" dirty="0" smtClean="0"/>
              <a:t> συμβαίνει κυρίως την νύκτα και ο ασθενής ξυπνά με κόκκινα ούρα λόγω </a:t>
            </a:r>
            <a:r>
              <a:rPr lang="el-GR" altLang="el-GR" dirty="0" err="1" smtClean="0"/>
              <a:t>αιμοσφαιρινουρίας</a:t>
            </a:r>
            <a:r>
              <a:rPr lang="el-GR" altLang="el-GR" dirty="0" smtClean="0"/>
              <a:t>.  </a:t>
            </a:r>
          </a:p>
          <a:p>
            <a:pPr eaLnBrk="1" hangingPunct="1">
              <a:lnSpc>
                <a:spcPct val="105000"/>
              </a:lnSpc>
              <a:spcBef>
                <a:spcPts val="600"/>
              </a:spcBef>
            </a:pPr>
            <a:r>
              <a:rPr lang="el-GR" altLang="el-GR" dirty="0" smtClean="0"/>
              <a:t>Συνυπάρχει </a:t>
            </a:r>
            <a:r>
              <a:rPr lang="el-GR" altLang="el-GR" dirty="0" err="1" smtClean="0"/>
              <a:t>θρομβοπενία</a:t>
            </a:r>
            <a:r>
              <a:rPr lang="el-GR" altLang="el-GR" dirty="0" smtClean="0"/>
              <a:t>, </a:t>
            </a:r>
            <a:r>
              <a:rPr lang="el-GR" altLang="el-GR" dirty="0" err="1" smtClean="0"/>
              <a:t>λευκοπενία</a:t>
            </a:r>
            <a:r>
              <a:rPr lang="el-GR" altLang="el-GR" dirty="0" smtClean="0"/>
              <a:t> </a:t>
            </a:r>
            <a:r>
              <a:rPr lang="el-GR" altLang="el-GR" dirty="0" err="1" smtClean="0"/>
              <a:t>θροβωτικά</a:t>
            </a:r>
            <a:r>
              <a:rPr lang="el-GR" altLang="el-GR" dirty="0" smtClean="0"/>
              <a:t> φαινόμενα, απλασία του μυελού κτλ.  </a:t>
            </a:r>
          </a:p>
          <a:p>
            <a:pPr eaLnBrk="1" hangingPunct="1">
              <a:lnSpc>
                <a:spcPct val="105000"/>
              </a:lnSpc>
              <a:spcBef>
                <a:spcPts val="600"/>
              </a:spcBef>
            </a:pPr>
            <a:r>
              <a:rPr lang="el-GR" altLang="el-GR" dirty="0" smtClean="0"/>
              <a:t>Οι ασθενείς με </a:t>
            </a:r>
            <a:r>
              <a:rPr lang="el-GR" altLang="el-GR" dirty="0" err="1" smtClean="0"/>
              <a:t>παροξυσμική</a:t>
            </a:r>
            <a:r>
              <a:rPr lang="el-GR" altLang="el-GR" dirty="0" smtClean="0"/>
              <a:t> νυκτερινή </a:t>
            </a:r>
            <a:r>
              <a:rPr lang="el-GR" altLang="el-GR" dirty="0" err="1" smtClean="0"/>
              <a:t>αιμοσφαιρινουρία</a:t>
            </a:r>
            <a:r>
              <a:rPr lang="el-GR" altLang="el-GR" dirty="0" smtClean="0"/>
              <a:t> είναι επιρρεπείς στις λοιμώξεις.</a:t>
            </a:r>
          </a:p>
          <a:p>
            <a:pPr eaLnBrk="1" hangingPunct="1">
              <a:lnSpc>
                <a:spcPct val="105000"/>
              </a:lnSpc>
              <a:spcBef>
                <a:spcPts val="600"/>
              </a:spcBef>
            </a:pPr>
            <a:r>
              <a:rPr lang="el-GR" altLang="el-GR" dirty="0" smtClean="0"/>
              <a:t>Εργαστηριακά στα ούρα εμπεριέχεται </a:t>
            </a:r>
            <a:r>
              <a:rPr lang="el-GR" altLang="el-GR" dirty="0" err="1" smtClean="0"/>
              <a:t>αιμοσιδηρίνη</a:t>
            </a:r>
            <a:r>
              <a:rPr lang="el-GR" altLang="el-GR" dirty="0" smtClean="0"/>
              <a:t> (δοκιμασία </a:t>
            </a:r>
            <a:r>
              <a:rPr lang="en-US" altLang="el-GR" dirty="0" smtClean="0"/>
              <a:t>Ham </a:t>
            </a:r>
            <a:r>
              <a:rPr lang="el-GR" altLang="el-GR" dirty="0" smtClean="0"/>
              <a:t>θετική).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Tree>
    <p:extLst>
      <p:ext uri="{BB962C8B-B14F-4D97-AF65-F5344CB8AC3E}">
        <p14:creationId xmlns:p14="http://schemas.microsoft.com/office/powerpoint/2010/main" val="41362051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Αυτοάνοση</a:t>
            </a:r>
            <a:r>
              <a:rPr lang="el-GR" dirty="0" smtClean="0"/>
              <a:t> αιμολυτική αναιμία </a:t>
            </a:r>
            <a:r>
              <a:rPr lang="el-GR" sz="3000" b="0" dirty="0" smtClean="0"/>
              <a:t>1/2</a:t>
            </a:r>
            <a:endParaRPr lang="el-GR" sz="3000" b="0" dirty="0"/>
          </a:p>
        </p:txBody>
      </p:sp>
      <p:sp>
        <p:nvSpPr>
          <p:cNvPr id="123906" name="Rectangle 3"/>
          <p:cNvSpPr>
            <a:spLocks noGrp="1" noChangeArrowheads="1"/>
          </p:cNvSpPr>
          <p:nvPr>
            <p:ph idx="1"/>
          </p:nvPr>
        </p:nvSpPr>
        <p:spPr>
          <a:xfrm>
            <a:off x="457200" y="1196752"/>
            <a:ext cx="8579296" cy="5472608"/>
          </a:xfrm>
        </p:spPr>
        <p:txBody>
          <a:bodyPr>
            <a:noAutofit/>
          </a:bodyPr>
          <a:lstStyle/>
          <a:p>
            <a:pPr eaLnBrk="1" hangingPunct="1">
              <a:lnSpc>
                <a:spcPct val="110000"/>
              </a:lnSpc>
            </a:pPr>
            <a:r>
              <a:rPr lang="el-GR" altLang="el-GR" dirty="0" smtClean="0"/>
              <a:t>Ανήκει σε </a:t>
            </a:r>
            <a:r>
              <a:rPr lang="el-GR" altLang="el-GR" b="1" dirty="0" smtClean="0"/>
              <a:t>αιμολυτικές αναιμίες που οφείλονται σε </a:t>
            </a:r>
            <a:r>
              <a:rPr lang="el-GR" altLang="el-GR" b="1" dirty="0" err="1" smtClean="0"/>
              <a:t>εξωερυθροκυτταρικά</a:t>
            </a:r>
            <a:r>
              <a:rPr lang="el-GR" altLang="el-GR" b="1" dirty="0" smtClean="0"/>
              <a:t> αίτια και είναι επίκτητη </a:t>
            </a:r>
            <a:r>
              <a:rPr lang="el-GR" altLang="el-GR" b="1" dirty="0" err="1" smtClean="0"/>
              <a:t>αυτοάνοση</a:t>
            </a:r>
            <a:r>
              <a:rPr lang="el-GR" altLang="el-GR" b="1" dirty="0" smtClean="0"/>
              <a:t> </a:t>
            </a:r>
            <a:r>
              <a:rPr lang="el-GR" altLang="el-GR" dirty="0" smtClean="0"/>
              <a:t>κατάσταση όπου ο οργανισμός παράγει </a:t>
            </a:r>
            <a:r>
              <a:rPr lang="en-US" altLang="el-GR" dirty="0" smtClean="0"/>
              <a:t>IgG </a:t>
            </a:r>
            <a:r>
              <a:rPr lang="el-GR" altLang="el-GR" b="1" dirty="0" smtClean="0"/>
              <a:t>αντισώματα ενάντια των δικών του ερυθρών.</a:t>
            </a:r>
          </a:p>
          <a:p>
            <a:pPr eaLnBrk="1" hangingPunct="1">
              <a:lnSpc>
                <a:spcPct val="110000"/>
              </a:lnSpc>
            </a:pPr>
            <a:r>
              <a:rPr lang="el-GR" altLang="el-GR" dirty="0" smtClean="0"/>
              <a:t>Είναι </a:t>
            </a:r>
            <a:r>
              <a:rPr lang="el-GR" altLang="el-GR" dirty="0" err="1" smtClean="0"/>
              <a:t>αυτοαντισώματα</a:t>
            </a:r>
            <a:r>
              <a:rPr lang="el-GR" altLang="el-GR" dirty="0" smtClean="0"/>
              <a:t> </a:t>
            </a:r>
            <a:r>
              <a:rPr lang="el-GR" altLang="el-GR" b="1" dirty="0" smtClean="0"/>
              <a:t>θερμού τύπου (λέγονται και ατελή λόγω του μικρού ΜΒ και μικρού μήκους τους*)  </a:t>
            </a:r>
            <a:r>
              <a:rPr lang="el-GR" altLang="el-GR" dirty="0" smtClean="0"/>
              <a:t>και η </a:t>
            </a:r>
            <a:r>
              <a:rPr lang="el-GR" altLang="el-GR" b="1" dirty="0" smtClean="0"/>
              <a:t>άμεση αντίδραση </a:t>
            </a:r>
            <a:r>
              <a:rPr lang="en-US" altLang="el-GR" b="1" dirty="0" smtClean="0"/>
              <a:t>Coombs</a:t>
            </a:r>
            <a:r>
              <a:rPr lang="el-GR" altLang="el-GR" b="1" dirty="0" smtClean="0"/>
              <a:t> είναι θετική.</a:t>
            </a:r>
          </a:p>
          <a:p>
            <a:pPr eaLnBrk="1" hangingPunct="1">
              <a:lnSpc>
                <a:spcPct val="110000"/>
              </a:lnSpc>
            </a:pPr>
            <a:r>
              <a:rPr lang="el-GR" altLang="el-GR" dirty="0" smtClean="0"/>
              <a:t>Μπορεί η αναιμία να οφείλεται σε αντισώματα </a:t>
            </a:r>
            <a:r>
              <a:rPr lang="en-US" altLang="el-GR" dirty="0" err="1" smtClean="0"/>
              <a:t>IgM</a:t>
            </a:r>
            <a:r>
              <a:rPr lang="el-GR" altLang="el-GR" dirty="0" smtClean="0"/>
              <a:t> (τέλεια αντισώματα**)  που είναι ψυχρού τύπου(***).</a:t>
            </a:r>
          </a:p>
          <a:p>
            <a:pPr marL="0" indent="0" eaLnBrk="1" hangingPunct="1">
              <a:lnSpc>
                <a:spcPct val="110000"/>
              </a:lnSpc>
              <a:buNone/>
            </a:pPr>
            <a:r>
              <a:rPr lang="el-GR" altLang="el-GR" sz="1800" dirty="0" smtClean="0"/>
              <a:t>*Τα ατελή αντισώματα στο εργαστήριο δεν συγκολλούν τα ερυθρά, μια και δεν μπορούν να παίξουν συνδετικό κρίκο μεταξύ 2 ερυθρών</a:t>
            </a:r>
          </a:p>
          <a:p>
            <a:pPr marL="0" indent="0" eaLnBrk="1" hangingPunct="1">
              <a:lnSpc>
                <a:spcPct val="110000"/>
              </a:lnSpc>
              <a:buNone/>
            </a:pPr>
            <a:r>
              <a:rPr lang="el-GR" altLang="el-GR" sz="1800" dirty="0" smtClean="0"/>
              <a:t>**Τα τέλεια αντισώματα μπορούν να συγκολλήσουν ερυθρά στο εργαστήριο</a:t>
            </a:r>
          </a:p>
          <a:p>
            <a:pPr marL="0" indent="0" eaLnBrk="1" hangingPunct="1">
              <a:lnSpc>
                <a:spcPct val="110000"/>
              </a:lnSpc>
              <a:buNone/>
            </a:pPr>
            <a:r>
              <a:rPr lang="el-GR" altLang="el-GR" sz="1800" dirty="0" smtClean="0"/>
              <a:t>*** Λέγεται και νόσος των ψυχρών </a:t>
            </a:r>
            <a:r>
              <a:rPr lang="el-GR" altLang="el-GR" sz="1800" dirty="0" err="1" smtClean="0"/>
              <a:t>συγκολλητινών</a:t>
            </a:r>
            <a:endParaRPr lang="el-GR" altLang="el-GR" sz="18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extLst>
      <p:ext uri="{BB962C8B-B14F-4D97-AF65-F5344CB8AC3E}">
        <p14:creationId xmlns:p14="http://schemas.microsoft.com/office/powerpoint/2010/main" val="491244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Αυτοάνοση</a:t>
            </a:r>
            <a:r>
              <a:rPr lang="el-GR" dirty="0" smtClean="0"/>
              <a:t> αιμολυτική αναιμία </a:t>
            </a:r>
            <a:r>
              <a:rPr lang="el-GR" sz="3000" b="0" dirty="0" smtClean="0"/>
              <a:t>2/2</a:t>
            </a:r>
            <a:endParaRPr lang="el-GR" sz="3000" b="0" dirty="0"/>
          </a:p>
        </p:txBody>
      </p:sp>
      <p:sp>
        <p:nvSpPr>
          <p:cNvPr id="123906" name="Rectangle 3"/>
          <p:cNvSpPr>
            <a:spLocks noGrp="1" noChangeArrowheads="1"/>
          </p:cNvSpPr>
          <p:nvPr>
            <p:ph idx="1"/>
          </p:nvPr>
        </p:nvSpPr>
        <p:spPr/>
        <p:txBody>
          <a:bodyPr>
            <a:noAutofit/>
          </a:bodyPr>
          <a:lstStyle/>
          <a:p>
            <a:pPr eaLnBrk="1" hangingPunct="1"/>
            <a:r>
              <a:rPr lang="el-GR" altLang="el-GR" dirty="0" smtClean="0"/>
              <a:t>Η </a:t>
            </a:r>
            <a:r>
              <a:rPr lang="el-GR" altLang="el-GR" dirty="0" err="1" smtClean="0"/>
              <a:t>αιτιοπαθογένεια</a:t>
            </a:r>
            <a:r>
              <a:rPr lang="el-GR" altLang="el-GR" dirty="0" smtClean="0"/>
              <a:t> της </a:t>
            </a:r>
            <a:r>
              <a:rPr lang="el-GR" altLang="el-GR" dirty="0" err="1" smtClean="0"/>
              <a:t>αυτοάνοσης</a:t>
            </a:r>
            <a:r>
              <a:rPr lang="el-GR" altLang="el-GR" dirty="0" smtClean="0"/>
              <a:t> αιμολυτικής αναιμίας δεν είναι σαφής, έτσι θεωρείται </a:t>
            </a:r>
            <a:r>
              <a:rPr lang="el-GR" altLang="el-GR" b="1" dirty="0" smtClean="0"/>
              <a:t>ιδιοπαθής στο 50% των περιπτώσεων.  </a:t>
            </a:r>
          </a:p>
          <a:p>
            <a:pPr eaLnBrk="1" hangingPunct="1"/>
            <a:r>
              <a:rPr lang="el-GR" altLang="el-GR" dirty="0" smtClean="0"/>
              <a:t>Στο υπόλοιπο 50% συνδυάζεται με λευχαιμίες, κυρίως </a:t>
            </a:r>
            <a:r>
              <a:rPr lang="el-GR" altLang="el-GR" dirty="0" err="1" smtClean="0"/>
              <a:t>λεμφογενή</a:t>
            </a:r>
            <a:r>
              <a:rPr lang="el-GR" altLang="el-GR" dirty="0" smtClean="0"/>
              <a:t> λευχαιμία, με κακοήθη λεμφώματα και νοσήματα του κολλαγόνου όπως ο συστηματικός </a:t>
            </a:r>
            <a:r>
              <a:rPr lang="el-GR" altLang="el-GR" dirty="0" err="1" smtClean="0"/>
              <a:t>ερυθηματώδης</a:t>
            </a:r>
            <a:r>
              <a:rPr lang="el-GR" altLang="el-GR" dirty="0" smtClean="0"/>
              <a:t> λύκος.</a:t>
            </a:r>
          </a:p>
          <a:p>
            <a:pPr eaLnBrk="1" hangingPunct="1"/>
            <a:r>
              <a:rPr lang="el-GR" altLang="el-GR" dirty="0" smtClean="0"/>
              <a:t>Ως αναιμία παρουσιάζει ποικίλη κλινική πορεία άλλοτε ελαφρά με βραδεία και ήπια έναρξη και άλλοτε με έντονα συμπτώματα.</a:t>
            </a:r>
          </a:p>
          <a:p>
            <a:pPr eaLnBrk="1" hangingPunct="1"/>
            <a:r>
              <a:rPr lang="el-GR" altLang="el-GR" dirty="0" smtClean="0"/>
              <a:t>Όταν είναι δευτεροπαθής παρατηρούμε και τα συμπτώματα της κύριας νόσου.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Tree>
    <p:extLst>
      <p:ext uri="{BB962C8B-B14F-4D97-AF65-F5344CB8AC3E}">
        <p14:creationId xmlns:p14="http://schemas.microsoft.com/office/powerpoint/2010/main" val="6436597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ttp://photos1.blogger.com/blogger/2608/483/1600/Coombs_test_schemati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971798"/>
            <a:ext cx="7633429" cy="55535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n-US" dirty="0" smtClean="0"/>
              <a:t>Coombs test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
        <p:nvSpPr>
          <p:cNvPr id="6" name="Rectangle 7"/>
          <p:cNvSpPr/>
          <p:nvPr/>
        </p:nvSpPr>
        <p:spPr>
          <a:xfrm>
            <a:off x="1331640" y="6597352"/>
            <a:ext cx="648072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Coombs test </a:t>
            </a:r>
            <a:r>
              <a:rPr lang="en-US" sz="1200" dirty="0" smtClean="0">
                <a:latin typeface="+mn-lt"/>
                <a:hlinkClick r:id="rId4"/>
              </a:rPr>
              <a:t>schematic</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A. Rad"/>
              </a:rPr>
              <a:t>A. </a:t>
            </a:r>
            <a:r>
              <a:rPr lang="en-US" sz="1200" dirty="0" smtClean="0">
                <a:latin typeface="+mn-lt"/>
                <a:hlinkClick r:id="rId5" tooltip="User:A. Rad"/>
              </a:rPr>
              <a:t>Rad</a:t>
            </a:r>
            <a:r>
              <a:rPr lang="en-US"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7797164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Αιμολυτική νόσος των νεογνών</a:t>
            </a:r>
            <a:r>
              <a:rPr lang="en-US" dirty="0" smtClean="0"/>
              <a:t> </a:t>
            </a:r>
            <a:r>
              <a:rPr lang="en-US" sz="3000" b="0" dirty="0" smtClean="0"/>
              <a:t>1/</a:t>
            </a:r>
            <a:r>
              <a:rPr lang="el-GR" sz="3000" b="0" dirty="0" smtClean="0"/>
              <a:t>3</a:t>
            </a:r>
            <a:endParaRPr lang="el-GR" sz="3000" b="0" dirty="0"/>
          </a:p>
        </p:txBody>
      </p:sp>
      <p:sp>
        <p:nvSpPr>
          <p:cNvPr id="136194" name="Rectangle 3"/>
          <p:cNvSpPr>
            <a:spLocks noGrp="1" noChangeArrowheads="1"/>
          </p:cNvSpPr>
          <p:nvPr>
            <p:ph idx="1"/>
          </p:nvPr>
        </p:nvSpPr>
        <p:spPr>
          <a:xfrm>
            <a:off x="457200" y="1196752"/>
            <a:ext cx="8363272" cy="5184576"/>
          </a:xfrm>
        </p:spPr>
        <p:txBody>
          <a:bodyPr>
            <a:noAutofit/>
          </a:bodyPr>
          <a:lstStyle/>
          <a:p>
            <a:pPr eaLnBrk="1" hangingPunct="1">
              <a:lnSpc>
                <a:spcPct val="110000"/>
              </a:lnSpc>
              <a:spcBef>
                <a:spcPts val="1000"/>
              </a:spcBef>
            </a:pPr>
            <a:r>
              <a:rPr lang="el-GR" altLang="el-GR" dirty="0" smtClean="0"/>
              <a:t>Οφείλεται σε ασυμβατότητα του παράγοντα </a:t>
            </a:r>
            <a:r>
              <a:rPr lang="en-US" altLang="el-GR" dirty="0" smtClean="0"/>
              <a:t>Rhesus</a:t>
            </a:r>
            <a:r>
              <a:rPr lang="el-GR" altLang="el-GR" dirty="0" smtClean="0"/>
              <a:t> (</a:t>
            </a:r>
            <a:r>
              <a:rPr lang="en-US" altLang="el-GR" dirty="0" smtClean="0"/>
              <a:t>Rh</a:t>
            </a:r>
            <a:r>
              <a:rPr lang="el-GR" altLang="el-GR" dirty="0" smtClean="0"/>
              <a:t>).  </a:t>
            </a:r>
          </a:p>
          <a:p>
            <a:pPr eaLnBrk="1" hangingPunct="1">
              <a:lnSpc>
                <a:spcPct val="110000"/>
              </a:lnSpc>
              <a:spcBef>
                <a:spcPts val="1000"/>
              </a:spcBef>
            </a:pPr>
            <a:r>
              <a:rPr lang="el-GR" altLang="el-GR" dirty="0" smtClean="0"/>
              <a:t>Το έμβρυο ή νεογέννητο που προσβάλλεται μπορεί να εμφανίσει </a:t>
            </a:r>
            <a:r>
              <a:rPr lang="el-GR" altLang="el-GR" dirty="0" err="1" smtClean="0"/>
              <a:t>εμβρυοπλακούντιο</a:t>
            </a:r>
            <a:r>
              <a:rPr lang="el-GR" altLang="el-GR" dirty="0" smtClean="0"/>
              <a:t> </a:t>
            </a:r>
            <a:r>
              <a:rPr lang="el-GR" altLang="el-GR" dirty="0" err="1" smtClean="0"/>
              <a:t>ύδρωπα</a:t>
            </a:r>
            <a:r>
              <a:rPr lang="el-GR" altLang="el-GR" dirty="0" smtClean="0"/>
              <a:t>, βαρύ νεογνικό ίκτερο ή αναιμία στην γέννηση.</a:t>
            </a:r>
          </a:p>
          <a:p>
            <a:pPr eaLnBrk="1" hangingPunct="1">
              <a:lnSpc>
                <a:spcPct val="110000"/>
              </a:lnSpc>
              <a:spcBef>
                <a:spcPts val="1000"/>
              </a:spcBef>
            </a:pPr>
            <a:r>
              <a:rPr lang="el-GR" altLang="el-GR" dirty="0" smtClean="0"/>
              <a:t>Συχνότητα – 1/150 κυήσεις</a:t>
            </a:r>
            <a:r>
              <a:rPr lang="en-US" altLang="el-GR" dirty="0" smtClean="0"/>
              <a:t>.</a:t>
            </a:r>
            <a:endParaRPr lang="el-GR" altLang="el-GR" dirty="0" smtClean="0"/>
          </a:p>
          <a:p>
            <a:pPr eaLnBrk="1" hangingPunct="1">
              <a:lnSpc>
                <a:spcPct val="110000"/>
              </a:lnSpc>
              <a:spcBef>
                <a:spcPts val="1000"/>
              </a:spcBef>
            </a:pPr>
            <a:r>
              <a:rPr lang="el-GR" altLang="el-GR" dirty="0" smtClean="0"/>
              <a:t>Επισυμβαίνει σε </a:t>
            </a:r>
            <a:r>
              <a:rPr lang="en-US" altLang="el-GR" dirty="0" smtClean="0"/>
              <a:t>Rh</a:t>
            </a:r>
            <a:r>
              <a:rPr lang="el-GR" altLang="el-GR" dirty="0" smtClean="0"/>
              <a:t>- μητέρα που κυοφορεί έμβρυο </a:t>
            </a:r>
            <a:r>
              <a:rPr lang="en-US" altLang="el-GR" dirty="0" smtClean="0"/>
              <a:t>Rh</a:t>
            </a:r>
            <a:r>
              <a:rPr lang="el-GR" altLang="el-GR" dirty="0" smtClean="0"/>
              <a:t>+  και που ευαισθητοποιείται στην πρώτη της κύηση και σχηματίζει αντισώματα ενάντια στον </a:t>
            </a:r>
            <a:r>
              <a:rPr lang="en-US" altLang="el-GR" dirty="0" smtClean="0"/>
              <a:t>Rh</a:t>
            </a:r>
            <a:r>
              <a:rPr lang="el-GR" altLang="el-GR" dirty="0" smtClean="0"/>
              <a:t>.  Η ευαισθητοποίηση και η παραγωγή αντισωμάτων μπορεί να συμβεί ακόμη και αν η κύηση δεν είναι </a:t>
            </a:r>
            <a:r>
              <a:rPr lang="el-GR" altLang="el-GR" dirty="0" err="1" smtClean="0"/>
              <a:t>τελειόμηνη</a:t>
            </a:r>
            <a:r>
              <a:rPr lang="el-GR" altLang="el-GR" dirty="0" smtClean="0"/>
              <a:t>.  Το εμπλεκόμενο αντιγόνο του παράγοντα </a:t>
            </a:r>
            <a:r>
              <a:rPr lang="en-US" altLang="el-GR" dirty="0" smtClean="0"/>
              <a:t>Rh </a:t>
            </a:r>
            <a:r>
              <a:rPr lang="el-GR" altLang="el-GR" dirty="0" smtClean="0"/>
              <a:t>είναι το </a:t>
            </a:r>
            <a:r>
              <a:rPr lang="en-US" altLang="el-GR" dirty="0" smtClean="0"/>
              <a:t>D</a:t>
            </a:r>
            <a:r>
              <a:rPr lang="el-GR" altLang="el-GR" dirty="0" smtClean="0"/>
              <a:t>.</a:t>
            </a:r>
          </a:p>
          <a:p>
            <a:pPr eaLnBrk="1" hangingPunct="1">
              <a:lnSpc>
                <a:spcPct val="110000"/>
              </a:lnSpc>
              <a:spcBef>
                <a:spcPts val="1000"/>
              </a:spcBef>
            </a:pPr>
            <a:r>
              <a:rPr lang="el-GR" altLang="el-GR" dirty="0" smtClean="0"/>
              <a:t>Η πάθηση είναι επομένως σπάνια στην πρώτη κύηση.</a:t>
            </a:r>
          </a:p>
          <a:p>
            <a:pPr eaLnBrk="1" hangingPunct="1">
              <a:lnSpc>
                <a:spcPct val="110000"/>
              </a:lnSpc>
              <a:spcBef>
                <a:spcPts val="1000"/>
              </a:spcBef>
            </a:pPr>
            <a:r>
              <a:rPr lang="el-GR" altLang="el-GR" dirty="0" smtClean="0"/>
              <a:t>Στην δεύτερη όμως πρέπει να ληφθούν προφυλάξεις.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Tree>
    <p:extLst>
      <p:ext uri="{BB962C8B-B14F-4D97-AF65-F5344CB8AC3E}">
        <p14:creationId xmlns:p14="http://schemas.microsoft.com/office/powerpoint/2010/main" val="12556285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Αιμολυτική νόσος των νεογνών</a:t>
            </a:r>
            <a:r>
              <a:rPr lang="en-US" dirty="0"/>
              <a:t> </a:t>
            </a:r>
            <a:r>
              <a:rPr lang="el-GR" sz="3000" b="0" dirty="0" smtClean="0"/>
              <a:t>2</a:t>
            </a:r>
            <a:r>
              <a:rPr lang="en-US" sz="3000" b="0" dirty="0" smtClean="0"/>
              <a:t>/</a:t>
            </a:r>
            <a:r>
              <a:rPr lang="el-GR" sz="3000" b="0" dirty="0"/>
              <a:t>3</a:t>
            </a:r>
          </a:p>
        </p:txBody>
      </p:sp>
      <p:sp>
        <p:nvSpPr>
          <p:cNvPr id="136194" name="Rectangle 3"/>
          <p:cNvSpPr>
            <a:spLocks noGrp="1" noChangeArrowheads="1"/>
          </p:cNvSpPr>
          <p:nvPr>
            <p:ph idx="1"/>
          </p:nvPr>
        </p:nvSpPr>
        <p:spPr>
          <a:xfrm>
            <a:off x="457200" y="1196752"/>
            <a:ext cx="8363272" cy="5184576"/>
          </a:xfrm>
        </p:spPr>
        <p:txBody>
          <a:bodyPr>
            <a:noAutofit/>
          </a:bodyPr>
          <a:lstStyle/>
          <a:p>
            <a:pPr eaLnBrk="1" hangingPunct="1"/>
            <a:r>
              <a:rPr lang="el-GR" altLang="el-GR" dirty="0" smtClean="0"/>
              <a:t>Ο νεογνικός ίκτερος εμφανίζεται λίγες ώρες μετά την γέννηση και βαίνει αυξανόμενος.  Δεν είναι τόσο η </a:t>
            </a:r>
            <a:r>
              <a:rPr lang="el-GR" altLang="el-GR" dirty="0" err="1" smtClean="0"/>
              <a:t>αιμόλυση</a:t>
            </a:r>
            <a:r>
              <a:rPr lang="el-GR" altLang="el-GR" dirty="0" smtClean="0"/>
              <a:t> όσο η ανεπαρκής αποβολή της </a:t>
            </a:r>
            <a:r>
              <a:rPr lang="el-GR" altLang="el-GR" dirty="0" err="1" smtClean="0"/>
              <a:t>χολερυθρίνης</a:t>
            </a:r>
            <a:r>
              <a:rPr lang="el-GR" altLang="el-GR" dirty="0" smtClean="0"/>
              <a:t> που προκαλεί τα συμπτώματα, λόγω διόδου της από τον μη αναπτυχθέντα εγκεφαλικό φραγμό και επιβλαβούς επίδρασής της στα κύτταρα των εγκεφαλικών πυρήνων.  Η ονομασία πυρηνικός ίκτερος εντοπίζει την βαριά εγκεφαλική βλάβη του νεογνού.</a:t>
            </a:r>
            <a:endParaRPr lang="el-GR" altLang="el-GR" b="1" dirty="0" smtClean="0"/>
          </a:p>
          <a:p>
            <a:pPr eaLnBrk="1" hangingPunct="1"/>
            <a:r>
              <a:rPr lang="el-GR" altLang="el-GR" b="1" dirty="0" smtClean="0"/>
              <a:t>Θεραπεία </a:t>
            </a:r>
            <a:r>
              <a:rPr lang="el-GR" altLang="el-GR" dirty="0" smtClean="0"/>
              <a:t>Αφαιμαξομετάγγιση, φωτοθεραπεία νεογνού.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extLst>
      <p:ext uri="{BB962C8B-B14F-4D97-AF65-F5344CB8AC3E}">
        <p14:creationId xmlns:p14="http://schemas.microsoft.com/office/powerpoint/2010/main" val="890511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Αιτίες σιδηροπενικής </a:t>
            </a:r>
            <a:r>
              <a:rPr lang="el-GR" dirty="0" smtClean="0"/>
              <a:t>αναιμίας </a:t>
            </a:r>
            <a:r>
              <a:rPr lang="el-GR" sz="3000" b="0" dirty="0"/>
              <a:t>2</a:t>
            </a:r>
            <a:r>
              <a:rPr lang="el-GR" sz="3000" b="0" dirty="0" smtClean="0"/>
              <a:t>/2</a:t>
            </a:r>
            <a:endParaRPr lang="el-GR" sz="3000" b="0" dirty="0"/>
          </a:p>
        </p:txBody>
      </p:sp>
      <p:sp>
        <p:nvSpPr>
          <p:cNvPr id="8194" name="Rectangle 3"/>
          <p:cNvSpPr>
            <a:spLocks noGrp="1" noChangeArrowheads="1"/>
          </p:cNvSpPr>
          <p:nvPr>
            <p:ph idx="1"/>
          </p:nvPr>
        </p:nvSpPr>
        <p:spPr/>
        <p:txBody>
          <a:bodyPr>
            <a:normAutofit/>
          </a:bodyPr>
          <a:lstStyle/>
          <a:p>
            <a:pPr marL="457200" indent="-457200" eaLnBrk="1" hangingPunct="1">
              <a:buFont typeface="+mj-lt"/>
              <a:buAutoNum type="arabicPeriod" startAt="5"/>
            </a:pPr>
            <a:r>
              <a:rPr lang="el-GR" altLang="el-GR" dirty="0" smtClean="0"/>
              <a:t>Σιδηροπενική αναιμία μπορεί </a:t>
            </a:r>
            <a:r>
              <a:rPr lang="el-GR" altLang="el-GR" b="1" dirty="0" smtClean="0"/>
              <a:t>να συνοδεύει διάφορα χρόνια νοσήματα </a:t>
            </a:r>
            <a:r>
              <a:rPr lang="el-GR" altLang="el-GR" dirty="0" smtClean="0"/>
              <a:t>όπως χρόνιες λοιμώξεις, φλεγμονές, νοσήματα όπως η ρευματοειδής αρθρίτιδα, καρκίνους ποικίλης εντόπισης, ηπατοπάθειες, καθώς και </a:t>
            </a:r>
            <a:r>
              <a:rPr lang="el-GR" altLang="el-GR" dirty="0" err="1" smtClean="0"/>
              <a:t>χρονία</a:t>
            </a:r>
            <a:r>
              <a:rPr lang="el-GR" altLang="el-GR" dirty="0" smtClean="0"/>
              <a:t> νεφρική ανεπάρκεια.  </a:t>
            </a:r>
          </a:p>
          <a:p>
            <a:pPr marL="457200" indent="-457200" eaLnBrk="1" hangingPunct="1">
              <a:buFont typeface="+mj-lt"/>
              <a:buAutoNum type="arabicPeriod" startAt="5"/>
            </a:pPr>
            <a:r>
              <a:rPr lang="el-GR" altLang="el-GR" dirty="0" smtClean="0"/>
              <a:t>Λοίμωξη από </a:t>
            </a:r>
            <a:r>
              <a:rPr lang="en-US" altLang="el-GR" dirty="0" smtClean="0"/>
              <a:t>H Pylori </a:t>
            </a:r>
            <a:r>
              <a:rPr lang="el-GR" altLang="el-GR" dirty="0" smtClean="0"/>
              <a:t>προκαλεί ανθεκτική σιδηροπενική αναιμία παράλληλα με </a:t>
            </a:r>
            <a:r>
              <a:rPr lang="el-GR" altLang="el-GR" dirty="0" err="1" smtClean="0"/>
              <a:t>επιγαστραλγία</a:t>
            </a:r>
            <a:r>
              <a:rPr lang="el-GR" altLang="el-GR" dirty="0" smtClean="0"/>
              <a:t> και εμέτους.</a:t>
            </a:r>
          </a:p>
        </p:txBody>
      </p:sp>
      <p:sp>
        <p:nvSpPr>
          <p:cNvPr id="3" name="Ορθογώνιο 2"/>
          <p:cNvSpPr/>
          <p:nvPr/>
        </p:nvSpPr>
        <p:spPr>
          <a:xfrm>
            <a:off x="827584" y="4365104"/>
            <a:ext cx="7416824" cy="850746"/>
          </a:xfrm>
          <a:prstGeom prst="rect">
            <a:avLst/>
          </a:prstGeom>
        </p:spPr>
        <p:txBody>
          <a:bodyPr wrap="square">
            <a:spAutoFit/>
          </a:bodyPr>
          <a:lstStyle/>
          <a:p>
            <a:pPr marL="342900" lvl="0" indent="-342900" algn="ctr" fontAlgn="auto">
              <a:lnSpc>
                <a:spcPct val="112000"/>
              </a:lnSpc>
              <a:spcBef>
                <a:spcPts val="1200"/>
              </a:spcBef>
              <a:spcAft>
                <a:spcPts val="0"/>
              </a:spcAft>
              <a:buFont typeface="Wingdings" panose="05000000000000000000" pitchFamily="2" charset="2"/>
              <a:buChar char="ü"/>
            </a:pPr>
            <a:r>
              <a:rPr lang="el-GR" altLang="el-GR" sz="2200" b="1" dirty="0">
                <a:solidFill>
                  <a:prstClr val="black"/>
                </a:solidFill>
                <a:latin typeface="Calibri"/>
              </a:rPr>
              <a:t>Πάντοτε επιβάλλεται να διερευνούμε την αιτία της σιδηροπενικής </a:t>
            </a:r>
            <a:r>
              <a:rPr lang="el-GR" altLang="el-GR" sz="2200" b="1" dirty="0" smtClean="0">
                <a:solidFill>
                  <a:prstClr val="black"/>
                </a:solidFill>
                <a:latin typeface="Calibri"/>
              </a:rPr>
              <a:t>αναιμίας</a:t>
            </a:r>
            <a:r>
              <a:rPr lang="el-GR" altLang="el-GR" sz="2200" dirty="0" smtClean="0">
                <a:solidFill>
                  <a:prstClr val="black"/>
                </a:solidFill>
                <a:latin typeface="Calibri"/>
              </a:rPr>
              <a:t>.</a:t>
            </a:r>
            <a:endParaRPr lang="el-GR" altLang="el-GR" sz="2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674895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Αιμολυτική νόσος των νεογνών</a:t>
            </a:r>
            <a:r>
              <a:rPr lang="en-US" dirty="0"/>
              <a:t> </a:t>
            </a:r>
            <a:r>
              <a:rPr lang="el-GR" sz="3000" b="0" dirty="0" smtClean="0"/>
              <a:t>3</a:t>
            </a:r>
            <a:r>
              <a:rPr lang="en-US" sz="3000" b="0" dirty="0" smtClean="0"/>
              <a:t>/</a:t>
            </a:r>
            <a:r>
              <a:rPr lang="el-GR" sz="3000" b="0" dirty="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pic>
        <p:nvPicPr>
          <p:cNvPr id="7170" name="Picture 2" descr="File:1910 Erythroblastosis Feta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980728"/>
            <a:ext cx="6425817" cy="58772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259632" y="6309320"/>
            <a:ext cx="26642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1910 </a:t>
            </a:r>
            <a:r>
              <a:rPr lang="en-US" sz="1200" dirty="0" err="1">
                <a:latin typeface="+mn-lt"/>
                <a:hlinkClick r:id="rId3"/>
              </a:rPr>
              <a:t>Erythroblastosis</a:t>
            </a:r>
            <a:r>
              <a:rPr lang="en-US" sz="1200" dirty="0">
                <a:latin typeface="+mn-lt"/>
                <a:hlinkClick r:id="rId3"/>
              </a:rPr>
              <a:t> </a:t>
            </a:r>
            <a:r>
              <a:rPr lang="en-US" sz="1200" dirty="0" err="1" smtClean="0">
                <a:latin typeface="+mn-lt"/>
                <a:hlinkClick r:id="rId3"/>
              </a:rPr>
              <a:t>Fetalis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CFCF"/>
              </a:rPr>
              <a:t>CFCF</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 </a:t>
            </a:r>
            <a:r>
              <a:rPr lang="en-US" sz="1200" dirty="0" smtClean="0">
                <a:latin typeface="+mn-lt"/>
                <a:hlinkClick r:id="rId5"/>
              </a:rPr>
              <a:t>3.0</a:t>
            </a:r>
            <a:endParaRPr lang="en-US" sz="1200" dirty="0">
              <a:latin typeface="+mn-lt"/>
            </a:endParaRPr>
          </a:p>
        </p:txBody>
      </p:sp>
    </p:spTree>
    <p:extLst>
      <p:ext uri="{BB962C8B-B14F-4D97-AF65-F5344CB8AC3E}">
        <p14:creationId xmlns:p14="http://schemas.microsoft.com/office/powerpoint/2010/main" val="37577820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err="1" smtClean="0"/>
              <a:t>Μικροαγγειοπαθητικ</a:t>
            </a:r>
            <a:r>
              <a:rPr lang="el-GR" dirty="0" err="1"/>
              <a:t>ή</a:t>
            </a:r>
            <a:r>
              <a:rPr lang="el-GR" dirty="0" smtClean="0"/>
              <a:t> αιμολυτική αναιμία</a:t>
            </a:r>
            <a:endParaRPr lang="el-GR" dirty="0"/>
          </a:p>
        </p:txBody>
      </p:sp>
      <p:sp>
        <p:nvSpPr>
          <p:cNvPr id="137218" name="Rectangle 3"/>
          <p:cNvSpPr>
            <a:spLocks noGrp="1" noChangeArrowheads="1"/>
          </p:cNvSpPr>
          <p:nvPr>
            <p:ph idx="1"/>
          </p:nvPr>
        </p:nvSpPr>
        <p:spPr>
          <a:xfrm>
            <a:off x="457200" y="1196752"/>
            <a:ext cx="8579296" cy="5400600"/>
          </a:xfrm>
        </p:spPr>
        <p:txBody>
          <a:bodyPr>
            <a:normAutofit lnSpcReduction="10000"/>
          </a:bodyPr>
          <a:lstStyle/>
          <a:p>
            <a:pPr eaLnBrk="1" hangingPunct="1">
              <a:lnSpc>
                <a:spcPct val="110000"/>
              </a:lnSpc>
            </a:pPr>
            <a:r>
              <a:rPr lang="el-GR" altLang="el-GR" dirty="0" smtClean="0"/>
              <a:t>Η </a:t>
            </a:r>
            <a:r>
              <a:rPr lang="el-GR" altLang="el-GR" dirty="0" err="1" smtClean="0"/>
              <a:t>μικροαγγειοπαθητική</a:t>
            </a:r>
            <a:r>
              <a:rPr lang="el-GR" altLang="el-GR" dirty="0" smtClean="0"/>
              <a:t> </a:t>
            </a:r>
            <a:r>
              <a:rPr lang="el-GR" altLang="el-GR" b="1" dirty="0" smtClean="0"/>
              <a:t>αιμολυτική αναιμία </a:t>
            </a:r>
            <a:r>
              <a:rPr lang="el-GR" altLang="el-GR" dirty="0" smtClean="0"/>
              <a:t>προκαλείται από διάφορα αίτια και παρουσιάζει </a:t>
            </a:r>
            <a:r>
              <a:rPr lang="el-GR" altLang="el-GR" dirty="0" err="1" smtClean="0"/>
              <a:t>ενδαγγειακή</a:t>
            </a:r>
            <a:r>
              <a:rPr lang="el-GR" altLang="el-GR" dirty="0" smtClean="0"/>
              <a:t> </a:t>
            </a:r>
            <a:r>
              <a:rPr lang="el-GR" altLang="el-GR" dirty="0" err="1" smtClean="0"/>
              <a:t>αιμόλυση</a:t>
            </a:r>
            <a:r>
              <a:rPr lang="el-GR" altLang="el-GR" dirty="0" smtClean="0"/>
              <a:t> από </a:t>
            </a:r>
            <a:r>
              <a:rPr lang="el-GR" altLang="el-GR" b="1" dirty="0" smtClean="0"/>
              <a:t>βλάβη των τριχοειδών.  </a:t>
            </a:r>
          </a:p>
          <a:p>
            <a:pPr eaLnBrk="1" hangingPunct="1">
              <a:lnSpc>
                <a:spcPct val="110000"/>
              </a:lnSpc>
            </a:pPr>
            <a:r>
              <a:rPr lang="el-GR" altLang="el-GR" dirty="0" smtClean="0"/>
              <a:t>Το πιο χαρακτηριστικό της εύρημα είναι η ύπαρξη στο περιφερικό αίμα πολλών </a:t>
            </a:r>
            <a:r>
              <a:rPr lang="el-GR" altLang="el-GR" b="1" dirty="0" err="1" smtClean="0"/>
              <a:t>κατάκερματισμένων</a:t>
            </a:r>
            <a:r>
              <a:rPr lang="el-GR" altLang="el-GR" b="1" dirty="0" smtClean="0"/>
              <a:t> </a:t>
            </a:r>
            <a:r>
              <a:rPr lang="el-GR" altLang="el-GR" dirty="0" smtClean="0"/>
              <a:t>ερυθρών.</a:t>
            </a:r>
          </a:p>
          <a:p>
            <a:pPr eaLnBrk="1" hangingPunct="1">
              <a:lnSpc>
                <a:spcPct val="110000"/>
              </a:lnSpc>
            </a:pPr>
            <a:r>
              <a:rPr lang="el-GR" altLang="el-GR" dirty="0" smtClean="0"/>
              <a:t>Μπορεί να συνυπάρχει διάχυτος </a:t>
            </a:r>
            <a:r>
              <a:rPr lang="el-GR" altLang="el-GR" dirty="0" err="1" smtClean="0"/>
              <a:t>ενδαγγειακή</a:t>
            </a:r>
            <a:r>
              <a:rPr lang="el-GR" altLang="el-GR" dirty="0" smtClean="0"/>
              <a:t> πήξη με δημιουργία </a:t>
            </a:r>
            <a:r>
              <a:rPr lang="el-GR" altLang="el-GR" dirty="0" err="1" smtClean="0"/>
              <a:t>μικροθρομβίων</a:t>
            </a:r>
            <a:r>
              <a:rPr lang="el-GR" altLang="el-GR" dirty="0" smtClean="0"/>
              <a:t> στα αγγεία που οδηγεί στην καταστροφή των ερυθρών.</a:t>
            </a:r>
          </a:p>
          <a:p>
            <a:pPr eaLnBrk="1" hangingPunct="1">
              <a:lnSpc>
                <a:spcPct val="110000"/>
              </a:lnSpc>
            </a:pPr>
            <a:r>
              <a:rPr lang="el-GR" altLang="el-GR" dirty="0" smtClean="0"/>
              <a:t>Η πήξη καταναλώνει τους παράγοντες πήξης με αποτέλεσμα να επέρχεται </a:t>
            </a:r>
            <a:r>
              <a:rPr lang="el-GR" altLang="el-GR" b="1" dirty="0" smtClean="0"/>
              <a:t>αιμορραγική διάθεση.</a:t>
            </a:r>
          </a:p>
          <a:p>
            <a:pPr eaLnBrk="1" hangingPunct="1">
              <a:lnSpc>
                <a:spcPct val="110000"/>
              </a:lnSpc>
            </a:pPr>
            <a:r>
              <a:rPr lang="el-GR" altLang="el-GR" dirty="0" smtClean="0"/>
              <a:t> Η πιο γνωστή πάθηση που συνυπάρχει με την </a:t>
            </a:r>
            <a:r>
              <a:rPr lang="el-GR" altLang="el-GR" dirty="0" err="1" smtClean="0"/>
              <a:t>μικροαγγειοπαθητική</a:t>
            </a:r>
            <a:r>
              <a:rPr lang="el-GR" altLang="el-GR" dirty="0" smtClean="0"/>
              <a:t> αιμολυτική αναιμία είναι</a:t>
            </a:r>
            <a:r>
              <a:rPr lang="el-GR" altLang="el-GR" b="1" dirty="0" smtClean="0"/>
              <a:t> η </a:t>
            </a:r>
            <a:r>
              <a:rPr lang="el-GR" altLang="el-GR" b="1" dirty="0" err="1" smtClean="0"/>
              <a:t>θρομβωτική</a:t>
            </a:r>
            <a:r>
              <a:rPr lang="el-GR" altLang="el-GR" b="1" dirty="0" smtClean="0"/>
              <a:t> </a:t>
            </a:r>
            <a:r>
              <a:rPr lang="el-GR" altLang="el-GR" b="1" dirty="0" err="1" smtClean="0"/>
              <a:t>θρομβοπενική</a:t>
            </a:r>
            <a:r>
              <a:rPr lang="el-GR" altLang="el-GR" b="1" dirty="0" smtClean="0"/>
              <a:t> πορφύρα (σύνδρομο </a:t>
            </a:r>
            <a:r>
              <a:rPr lang="en-US" altLang="el-GR" b="1" dirty="0" err="1" smtClean="0"/>
              <a:t>Moschowitz</a:t>
            </a:r>
            <a:r>
              <a:rPr lang="el-GR" altLang="el-GR"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spTree>
    <p:extLst>
      <p:ext uri="{BB962C8B-B14F-4D97-AF65-F5344CB8AC3E}">
        <p14:creationId xmlns:p14="http://schemas.microsoft.com/office/powerpoint/2010/main" val="1983075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Απλαστική</a:t>
            </a:r>
            <a:r>
              <a:rPr lang="el-GR" dirty="0" smtClean="0"/>
              <a:t> αναιμία</a:t>
            </a:r>
            <a:endParaRPr lang="el-GR" dirty="0"/>
          </a:p>
        </p:txBody>
      </p:sp>
      <p:sp>
        <p:nvSpPr>
          <p:cNvPr id="138242" name="Rectangle 3"/>
          <p:cNvSpPr>
            <a:spLocks noGrp="1" noChangeArrowheads="1"/>
          </p:cNvSpPr>
          <p:nvPr>
            <p:ph idx="1"/>
          </p:nvPr>
        </p:nvSpPr>
        <p:spPr>
          <a:xfrm>
            <a:off x="457200" y="1196752"/>
            <a:ext cx="8507288" cy="5256584"/>
          </a:xfrm>
        </p:spPr>
        <p:txBody>
          <a:bodyPr>
            <a:normAutofit/>
          </a:bodyPr>
          <a:lstStyle/>
          <a:p>
            <a:pPr eaLnBrk="1" hangingPunct="1">
              <a:lnSpc>
                <a:spcPct val="100000"/>
              </a:lnSpc>
              <a:spcBef>
                <a:spcPts val="1000"/>
              </a:spcBef>
            </a:pPr>
            <a:r>
              <a:rPr lang="el-GR" altLang="el-GR" dirty="0" smtClean="0"/>
              <a:t>Η πάθηση αυτή χαρακτηρίζεται από είτε μεγάλη υποπλασία είτε πλήρη απλασία του μυελού που εμφανίζεται με αναιμία, </a:t>
            </a:r>
            <a:r>
              <a:rPr lang="el-GR" altLang="el-GR" dirty="0" err="1" smtClean="0"/>
              <a:t>λευκοπενία</a:t>
            </a:r>
            <a:r>
              <a:rPr lang="el-GR" altLang="el-GR" dirty="0" smtClean="0"/>
              <a:t> και </a:t>
            </a:r>
            <a:r>
              <a:rPr lang="el-GR" altLang="el-GR" dirty="0" err="1" smtClean="0"/>
              <a:t>θρομβοπενία</a:t>
            </a:r>
            <a:r>
              <a:rPr lang="el-GR" altLang="el-GR" dirty="0" smtClean="0"/>
              <a:t>.</a:t>
            </a:r>
          </a:p>
          <a:p>
            <a:pPr eaLnBrk="1" hangingPunct="1">
              <a:lnSpc>
                <a:spcPct val="100000"/>
              </a:lnSpc>
              <a:spcBef>
                <a:spcPts val="1000"/>
              </a:spcBef>
            </a:pPr>
            <a:r>
              <a:rPr lang="el-GR" altLang="el-GR" dirty="0" smtClean="0"/>
              <a:t>Υπάρχει απλασία και των τριών σειρών.</a:t>
            </a:r>
          </a:p>
          <a:p>
            <a:pPr eaLnBrk="1" hangingPunct="1">
              <a:lnSpc>
                <a:spcPct val="100000"/>
              </a:lnSpc>
              <a:spcBef>
                <a:spcPts val="1000"/>
              </a:spcBef>
            </a:pPr>
            <a:r>
              <a:rPr lang="el-GR" altLang="el-GR" dirty="0" smtClean="0"/>
              <a:t>Είναι συνηθέστατα επίκτητη </a:t>
            </a:r>
            <a:r>
              <a:rPr lang="el-GR" altLang="el-GR" b="1" dirty="0" smtClean="0"/>
              <a:t>και στο 50% είναι ιδιοπαθής</a:t>
            </a:r>
            <a:r>
              <a:rPr lang="el-GR" altLang="el-GR" dirty="0" smtClean="0"/>
              <a:t>, ενώ στο υπόλοιπο των περιπτώσεων είναι δευτεροπαθής.</a:t>
            </a:r>
          </a:p>
          <a:p>
            <a:pPr eaLnBrk="1" hangingPunct="1">
              <a:lnSpc>
                <a:spcPct val="100000"/>
              </a:lnSpc>
              <a:spcBef>
                <a:spcPts val="1000"/>
              </a:spcBef>
            </a:pPr>
            <a:r>
              <a:rPr lang="el-GR" altLang="el-GR" b="1" dirty="0" smtClean="0"/>
              <a:t>Ενοχοποιούνται:</a:t>
            </a:r>
          </a:p>
          <a:p>
            <a:pPr marL="722313" indent="-457200" eaLnBrk="1" hangingPunct="1">
              <a:lnSpc>
                <a:spcPct val="100000"/>
              </a:lnSpc>
              <a:spcBef>
                <a:spcPts val="1000"/>
              </a:spcBef>
              <a:buFont typeface="+mj-lt"/>
              <a:buAutoNum type="arabicPeriod"/>
            </a:pPr>
            <a:r>
              <a:rPr lang="el-GR" altLang="el-GR" dirty="0" smtClean="0"/>
              <a:t>Φάρμακα όπως </a:t>
            </a:r>
            <a:r>
              <a:rPr lang="el-GR" altLang="el-GR" dirty="0" err="1" smtClean="0"/>
              <a:t>χλωραμφενικόλη</a:t>
            </a:r>
            <a:r>
              <a:rPr lang="el-GR" altLang="el-GR" dirty="0" smtClean="0"/>
              <a:t>, </a:t>
            </a:r>
            <a:r>
              <a:rPr lang="el-GR" altLang="el-GR" dirty="0" err="1" smtClean="0"/>
              <a:t>χλωροπρομαζίνη</a:t>
            </a:r>
            <a:r>
              <a:rPr lang="el-GR" altLang="el-GR" dirty="0" smtClean="0"/>
              <a:t>, </a:t>
            </a:r>
            <a:r>
              <a:rPr lang="el-GR" altLang="el-GR" dirty="0" err="1" smtClean="0"/>
              <a:t>θειουρακίλη</a:t>
            </a:r>
            <a:r>
              <a:rPr lang="el-GR" altLang="el-GR" dirty="0" smtClean="0"/>
              <a:t>, </a:t>
            </a:r>
            <a:r>
              <a:rPr lang="el-GR" altLang="el-GR" dirty="0" err="1" smtClean="0"/>
              <a:t>φαινυλβουταζόνη</a:t>
            </a:r>
            <a:r>
              <a:rPr lang="el-GR" altLang="el-GR" dirty="0" smtClean="0"/>
              <a:t>, χρυσός, παρασιτοκτόνα, εντομοκτόνα, </a:t>
            </a:r>
            <a:r>
              <a:rPr lang="el-GR" altLang="el-GR" dirty="0" err="1" smtClean="0"/>
              <a:t>υδαντοίνη</a:t>
            </a:r>
            <a:r>
              <a:rPr lang="el-GR" altLang="el-GR" dirty="0" smtClean="0"/>
              <a:t>, βενζόλιο, </a:t>
            </a:r>
            <a:r>
              <a:rPr lang="el-GR" altLang="el-GR" dirty="0" err="1" smtClean="0"/>
              <a:t>σουλφοναμίδες</a:t>
            </a:r>
            <a:r>
              <a:rPr lang="el-GR" altLang="el-GR" dirty="0" smtClean="0"/>
              <a:t>, αντιεπιληπτικά, </a:t>
            </a:r>
            <a:r>
              <a:rPr lang="el-GR" altLang="el-GR" dirty="0" err="1" smtClean="0"/>
              <a:t>κυτταροστατικά</a:t>
            </a:r>
            <a:r>
              <a:rPr lang="el-GR" altLang="el-GR" dirty="0" smtClean="0"/>
              <a:t>, βαφές μαλλιών κ.α.</a:t>
            </a:r>
          </a:p>
          <a:p>
            <a:pPr marL="722313" indent="-457200" eaLnBrk="1" hangingPunct="1">
              <a:lnSpc>
                <a:spcPct val="100000"/>
              </a:lnSpc>
              <a:spcBef>
                <a:spcPts val="1000"/>
              </a:spcBef>
              <a:buFont typeface="+mj-lt"/>
              <a:buAutoNum type="arabicPeriod"/>
            </a:pPr>
            <a:r>
              <a:rPr lang="el-GR" altLang="el-GR" dirty="0" err="1" smtClean="0"/>
              <a:t>Ιονίζουσα</a:t>
            </a:r>
            <a:r>
              <a:rPr lang="el-GR" altLang="el-GR" dirty="0" smtClean="0"/>
              <a:t> ακτινοβολία σε μεγάλες δόσεις.</a:t>
            </a:r>
          </a:p>
          <a:p>
            <a:pPr marL="722313" indent="-457200" eaLnBrk="1" hangingPunct="1">
              <a:lnSpc>
                <a:spcPct val="100000"/>
              </a:lnSpc>
              <a:spcBef>
                <a:spcPts val="1000"/>
              </a:spcBef>
              <a:buFont typeface="+mj-lt"/>
              <a:buAutoNum type="arabicPeriod"/>
            </a:pPr>
            <a:r>
              <a:rPr lang="el-GR" altLang="el-GR" dirty="0" smtClean="0"/>
              <a:t>Διάφορες λοιμώξεις όπως η ιογενής ηπατίτιδα.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Tree>
    <p:extLst>
      <p:ext uri="{BB962C8B-B14F-4D97-AF65-F5344CB8AC3E}">
        <p14:creationId xmlns:p14="http://schemas.microsoft.com/office/powerpoint/2010/main" val="12292767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err="1"/>
              <a:t>απλαστικών</a:t>
            </a:r>
            <a:r>
              <a:rPr lang="el-GR" dirty="0"/>
              <a:t> </a:t>
            </a:r>
            <a:r>
              <a:rPr lang="el-GR" dirty="0" smtClean="0"/>
              <a:t>αναιμιών</a:t>
            </a:r>
            <a:endParaRPr lang="el-GR" dirty="0"/>
          </a:p>
        </p:txBody>
      </p:sp>
      <p:sp>
        <p:nvSpPr>
          <p:cNvPr id="139266" name="Rectangle 3"/>
          <p:cNvSpPr>
            <a:spLocks noGrp="1" noChangeArrowheads="1"/>
          </p:cNvSpPr>
          <p:nvPr>
            <p:ph idx="1"/>
          </p:nvPr>
        </p:nvSpPr>
        <p:spPr/>
        <p:txBody>
          <a:bodyPr>
            <a:normAutofit/>
          </a:bodyPr>
          <a:lstStyle/>
          <a:p>
            <a:pPr eaLnBrk="1" hangingPunct="1"/>
            <a:r>
              <a:rPr lang="el-GR" altLang="el-GR" dirty="0" smtClean="0"/>
              <a:t>Η νόσος συνήθως αρχίζει σταδιακά και σιγά-σιγά επιδεινώνεται.</a:t>
            </a:r>
          </a:p>
          <a:p>
            <a:pPr eaLnBrk="1" hangingPunct="1"/>
            <a:r>
              <a:rPr lang="el-GR" altLang="el-GR" dirty="0" smtClean="0"/>
              <a:t>Συνήθη συμπτώματα αποτελούν η καταβολή των δυνάμεων, η αναιμία, η δύσπνοια, η ταχυκαρδία, οι αιμορραγίες, οι εύκολες και επιμένουσες λοιμώξεις.</a:t>
            </a:r>
            <a:endParaRPr lang="el-GR" altLang="el-GR" b="1" dirty="0" smtClean="0"/>
          </a:p>
          <a:p>
            <a:pPr eaLnBrk="1" hangingPunct="1"/>
            <a:r>
              <a:rPr lang="el-GR" altLang="el-GR" b="1" dirty="0" smtClean="0"/>
              <a:t>Εργαστηριακά </a:t>
            </a:r>
            <a:r>
              <a:rPr lang="el-GR" altLang="el-GR" dirty="0" smtClean="0"/>
              <a:t>βρίσκουμε τον μυελό έρημο από όλες τις κυτταρικές σειρές.  </a:t>
            </a:r>
          </a:p>
          <a:p>
            <a:pPr eaLnBrk="1" hangingPunct="1"/>
            <a:r>
              <a:rPr lang="el-GR" altLang="el-GR" dirty="0" smtClean="0"/>
              <a:t>Στο περιφερικό αίμα έχουμε αναιμία, </a:t>
            </a:r>
            <a:r>
              <a:rPr lang="el-GR" altLang="el-GR" dirty="0" err="1" smtClean="0"/>
              <a:t>λευκοπενία</a:t>
            </a:r>
            <a:r>
              <a:rPr lang="el-GR" altLang="el-GR" dirty="0" smtClean="0"/>
              <a:t> και </a:t>
            </a:r>
            <a:r>
              <a:rPr lang="el-GR" altLang="el-GR" dirty="0" err="1" smtClean="0"/>
              <a:t>θρομβοπενία</a:t>
            </a:r>
            <a:r>
              <a:rPr lang="el-GR" altLang="el-GR" dirty="0" smtClean="0"/>
              <a:t>.  </a:t>
            </a:r>
          </a:p>
          <a:p>
            <a:pPr eaLnBrk="1" hangingPunct="1"/>
            <a:r>
              <a:rPr lang="el-GR" altLang="el-GR" dirty="0" smtClean="0"/>
              <a:t>Μπορεί η </a:t>
            </a:r>
            <a:r>
              <a:rPr lang="el-GR" altLang="el-GR" dirty="0" err="1" smtClean="0"/>
              <a:t>λευκοπενία</a:t>
            </a:r>
            <a:r>
              <a:rPr lang="el-GR" altLang="el-GR" dirty="0" smtClean="0"/>
              <a:t> να εμφανιστεί και πριν από την αναιμία.  </a:t>
            </a:r>
          </a:p>
          <a:p>
            <a:pPr eaLnBrk="1" hangingPunct="1"/>
            <a:r>
              <a:rPr lang="el-GR" altLang="el-GR" dirty="0" smtClean="0"/>
              <a:t>Υπάρχει αύξηση της τιμής της </a:t>
            </a:r>
            <a:r>
              <a:rPr lang="el-GR" altLang="el-GR" dirty="0" err="1" smtClean="0"/>
              <a:t>ερυθροποιητίνης</a:t>
            </a:r>
            <a:r>
              <a:rPr lang="el-GR" altLang="el-GR" dirty="0" smtClean="0"/>
              <a:t> στο πλάσμα.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82</a:t>
            </a:fld>
            <a:endParaRPr lang="el-GR"/>
          </a:p>
        </p:txBody>
      </p:sp>
    </p:spTree>
    <p:extLst>
      <p:ext uri="{BB962C8B-B14F-4D97-AF65-F5344CB8AC3E}">
        <p14:creationId xmlns:p14="http://schemas.microsoft.com/office/powerpoint/2010/main" val="37963669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err="1"/>
              <a:t>απλαστικών</a:t>
            </a:r>
            <a:r>
              <a:rPr lang="el-GR" dirty="0"/>
              <a:t> </a:t>
            </a:r>
            <a:r>
              <a:rPr lang="el-GR" dirty="0" smtClean="0"/>
              <a:t>αναιμιών</a:t>
            </a:r>
            <a:endParaRPr lang="el-GR" dirty="0"/>
          </a:p>
        </p:txBody>
      </p:sp>
      <p:sp>
        <p:nvSpPr>
          <p:cNvPr id="140290" name="Rectangle 3"/>
          <p:cNvSpPr>
            <a:spLocks noGrp="1" noChangeArrowheads="1"/>
          </p:cNvSpPr>
          <p:nvPr>
            <p:ph idx="1"/>
          </p:nvPr>
        </p:nvSpPr>
        <p:spPr>
          <a:xfrm>
            <a:off x="457200" y="1196752"/>
            <a:ext cx="8291264" cy="5184576"/>
          </a:xfrm>
        </p:spPr>
        <p:txBody>
          <a:bodyPr>
            <a:noAutofit/>
          </a:bodyPr>
          <a:lstStyle/>
          <a:p>
            <a:pPr eaLnBrk="1" hangingPunct="1"/>
            <a:r>
              <a:rPr lang="el-GR" altLang="el-GR" dirty="0" smtClean="0"/>
              <a:t>Θα χρειαστούν μεταγγίσεις.</a:t>
            </a:r>
          </a:p>
          <a:p>
            <a:pPr eaLnBrk="1" hangingPunct="1"/>
            <a:r>
              <a:rPr lang="el-GR" altLang="el-GR" dirty="0" smtClean="0"/>
              <a:t>Σκοπός είναι να διατηρηθεί η </a:t>
            </a:r>
            <a:r>
              <a:rPr lang="en-US" altLang="el-GR" dirty="0" smtClean="0"/>
              <a:t>Hb </a:t>
            </a:r>
            <a:r>
              <a:rPr lang="el-GR" altLang="el-GR" dirty="0" smtClean="0"/>
              <a:t>στα 8 </a:t>
            </a:r>
            <a:r>
              <a:rPr lang="en-US" altLang="el-GR" dirty="0" smtClean="0"/>
              <a:t>g</a:t>
            </a:r>
            <a:r>
              <a:rPr lang="el-GR" altLang="el-GR" dirty="0" smtClean="0"/>
              <a:t>/</a:t>
            </a:r>
            <a:r>
              <a:rPr lang="en-US" altLang="el-GR" dirty="0" smtClean="0"/>
              <a:t>dl</a:t>
            </a:r>
            <a:r>
              <a:rPr lang="el-GR" altLang="el-GR" dirty="0" smtClean="0"/>
              <a:t>.  </a:t>
            </a:r>
          </a:p>
          <a:p>
            <a:pPr eaLnBrk="1" hangingPunct="1"/>
            <a:r>
              <a:rPr lang="el-GR" altLang="el-GR" dirty="0" smtClean="0"/>
              <a:t>Μπορεί να γίνει χορήγηση συμπυκνωμένων αιμοπεταλίων αν χρειαστεί.  </a:t>
            </a:r>
          </a:p>
          <a:p>
            <a:pPr eaLnBrk="1" hangingPunct="1"/>
            <a:r>
              <a:rPr lang="el-GR" altLang="el-GR" dirty="0" smtClean="0"/>
              <a:t>Κορτικοειδή μπορεί να χρειαστούν.  </a:t>
            </a:r>
          </a:p>
          <a:p>
            <a:pPr eaLnBrk="1" hangingPunct="1"/>
            <a:r>
              <a:rPr lang="el-GR" altLang="el-GR" dirty="0" smtClean="0"/>
              <a:t>Κατάλληλη κάλυψη για τις λοιμώξεις λόγω της συνυπάρχουσας </a:t>
            </a:r>
            <a:r>
              <a:rPr lang="el-GR" altLang="el-GR" dirty="0" err="1" smtClean="0"/>
              <a:t>λευκοπενίας</a:t>
            </a:r>
            <a:r>
              <a:rPr lang="el-GR" altLang="el-GR" dirty="0" smtClean="0"/>
              <a:t>.  </a:t>
            </a:r>
          </a:p>
          <a:p>
            <a:pPr eaLnBrk="1" hangingPunct="1"/>
            <a:r>
              <a:rPr lang="el-GR" altLang="el-GR" dirty="0" smtClean="0"/>
              <a:t>Δίδονται αναβολικά για την διέγερση του μυελού.  </a:t>
            </a:r>
          </a:p>
          <a:p>
            <a:pPr eaLnBrk="1" hangingPunct="1"/>
            <a:r>
              <a:rPr lang="el-GR" altLang="el-GR" dirty="0" smtClean="0"/>
              <a:t>Μπορεί να χορηγηθούν </a:t>
            </a:r>
            <a:r>
              <a:rPr lang="el-GR" altLang="el-GR" dirty="0" err="1" smtClean="0"/>
              <a:t>σφαιρίνες</a:t>
            </a:r>
            <a:r>
              <a:rPr lang="el-GR" altLang="el-GR" dirty="0" smtClean="0"/>
              <a:t> δεδομένου ότι θεωρητικά έχει ενοχοποιηθεί και ο ανοσολογικός μηχανισμός στην γένεση των </a:t>
            </a:r>
            <a:r>
              <a:rPr lang="el-GR" altLang="el-GR" dirty="0" err="1" smtClean="0"/>
              <a:t>απλαστικών</a:t>
            </a:r>
            <a:r>
              <a:rPr lang="el-GR" altLang="el-GR" dirty="0" smtClean="0"/>
              <a:t> αναιμιών.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spTree>
    <p:extLst>
      <p:ext uri="{BB962C8B-B14F-4D97-AF65-F5344CB8AC3E}">
        <p14:creationId xmlns:p14="http://schemas.microsoft.com/office/powerpoint/2010/main" val="285302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Πορφυρίες</a:t>
            </a:r>
            <a:r>
              <a:rPr lang="el-GR" dirty="0" smtClean="0"/>
              <a:t> </a:t>
            </a:r>
            <a:r>
              <a:rPr lang="el-GR" sz="3000" b="0" dirty="0" smtClean="0"/>
              <a:t>1/4</a:t>
            </a:r>
            <a:r>
              <a:rPr lang="el-GR" dirty="0" smtClean="0"/>
              <a:t> </a:t>
            </a:r>
            <a:endParaRPr lang="el-GR" dirty="0"/>
          </a:p>
        </p:txBody>
      </p:sp>
      <p:sp>
        <p:nvSpPr>
          <p:cNvPr id="141314" name="Rectangle 3"/>
          <p:cNvSpPr>
            <a:spLocks noGrp="1" noChangeArrowheads="1"/>
          </p:cNvSpPr>
          <p:nvPr>
            <p:ph idx="1"/>
          </p:nvPr>
        </p:nvSpPr>
        <p:spPr/>
        <p:txBody>
          <a:bodyPr/>
          <a:lstStyle/>
          <a:p>
            <a:pPr eaLnBrk="1" hangingPunct="1"/>
            <a:r>
              <a:rPr lang="el-GR" altLang="el-GR" dirty="0" smtClean="0"/>
              <a:t>Οι </a:t>
            </a:r>
            <a:r>
              <a:rPr lang="el-GR" altLang="el-GR" dirty="0" err="1" smtClean="0"/>
              <a:t>πορφυρίες</a:t>
            </a:r>
            <a:r>
              <a:rPr lang="el-GR" altLang="el-GR" dirty="0" smtClean="0"/>
              <a:t> είναι μια ετερογενής ομάδα διαταραχών που αφορούν την σύνθεση </a:t>
            </a:r>
            <a:r>
              <a:rPr lang="el-GR" altLang="el-GR" b="1" dirty="0" smtClean="0"/>
              <a:t>της </a:t>
            </a:r>
            <a:r>
              <a:rPr lang="el-GR" altLang="el-GR" b="1" dirty="0" err="1" smtClean="0"/>
              <a:t>αίμης</a:t>
            </a:r>
            <a:r>
              <a:rPr lang="el-GR" altLang="el-GR" b="1" dirty="0" smtClean="0"/>
              <a:t> </a:t>
            </a:r>
            <a:r>
              <a:rPr lang="el-GR" altLang="el-GR" dirty="0" smtClean="0"/>
              <a:t>και είναι κληρονομικές.</a:t>
            </a:r>
          </a:p>
          <a:p>
            <a:pPr eaLnBrk="1" hangingPunct="1"/>
            <a:r>
              <a:rPr lang="el-GR" altLang="el-GR" dirty="0" smtClean="0"/>
              <a:t>Χαρακτηρίζονται από διαταραχές των ενζύμων που εμπλέκονται στην σύνθεση της </a:t>
            </a:r>
            <a:r>
              <a:rPr lang="el-GR" altLang="el-GR" dirty="0" err="1" smtClean="0"/>
              <a:t>αίμης</a:t>
            </a:r>
            <a:r>
              <a:rPr lang="el-GR" altLang="el-GR" dirty="0" smtClean="0"/>
              <a:t>, συγκεκριμένα διαταραχές του μεταβολισμού των </a:t>
            </a:r>
            <a:r>
              <a:rPr lang="el-GR" altLang="el-GR" dirty="0" err="1" smtClean="0"/>
              <a:t>πορφυρινών</a:t>
            </a:r>
            <a:r>
              <a:rPr lang="el-GR" altLang="el-GR" dirty="0" smtClean="0"/>
              <a:t> και των προδρόμων ουσιών τους.  </a:t>
            </a:r>
          </a:p>
          <a:p>
            <a:pPr eaLnBrk="1" hangingPunct="1"/>
            <a:r>
              <a:rPr lang="el-GR" altLang="el-GR" dirty="0" smtClean="0"/>
              <a:t>Τελικά, προκαλείται υπερπαραγωγή και συσσώρευση των ενδιαμέσων ουσιών δηλ. </a:t>
            </a:r>
            <a:r>
              <a:rPr lang="el-GR" altLang="el-GR" b="1" dirty="0" smtClean="0"/>
              <a:t>των </a:t>
            </a:r>
            <a:r>
              <a:rPr lang="el-GR" altLang="el-GR" b="1" dirty="0" err="1" smtClean="0"/>
              <a:t>πορφυρινών</a:t>
            </a:r>
            <a:r>
              <a:rPr lang="el-GR" altLang="el-GR" b="1" dirty="0" smtClean="0"/>
              <a:t>. </a:t>
            </a:r>
          </a:p>
          <a:p>
            <a:pPr eaLnBrk="1" hangingPunct="1"/>
            <a:r>
              <a:rPr lang="el-GR" altLang="el-GR" dirty="0" smtClean="0"/>
              <a:t>Η υπερπαραγωγή των </a:t>
            </a:r>
            <a:r>
              <a:rPr lang="el-GR" altLang="el-GR" dirty="0" err="1" smtClean="0"/>
              <a:t>πορφυρινών</a:t>
            </a:r>
            <a:r>
              <a:rPr lang="el-GR" altLang="el-GR" dirty="0" smtClean="0"/>
              <a:t> μπορεί να γίνεται είτε στον μυελό είτε στο ήπαρ.</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84</a:t>
            </a:fld>
            <a:endParaRPr lang="el-GR"/>
          </a:p>
        </p:txBody>
      </p:sp>
    </p:spTree>
    <p:extLst>
      <p:ext uri="{BB962C8B-B14F-4D97-AF65-F5344CB8AC3E}">
        <p14:creationId xmlns:p14="http://schemas.microsoft.com/office/powerpoint/2010/main" val="29736299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Πορφυρίες</a:t>
            </a:r>
            <a:r>
              <a:rPr lang="el-GR" dirty="0"/>
              <a:t> </a:t>
            </a:r>
            <a:r>
              <a:rPr lang="el-GR" sz="3000" b="0" dirty="0" smtClean="0"/>
              <a:t>2/4</a:t>
            </a:r>
            <a:r>
              <a:rPr lang="el-GR" dirty="0" smtClean="0"/>
              <a:t> </a:t>
            </a:r>
            <a:endParaRPr lang="el-GR" dirty="0"/>
          </a:p>
        </p:txBody>
      </p:sp>
      <p:sp>
        <p:nvSpPr>
          <p:cNvPr id="142338" name="Rectangle 3"/>
          <p:cNvSpPr>
            <a:spLocks noGrp="1" noChangeArrowheads="1"/>
          </p:cNvSpPr>
          <p:nvPr>
            <p:ph idx="1"/>
          </p:nvPr>
        </p:nvSpPr>
        <p:spPr>
          <a:xfrm>
            <a:off x="457200" y="1196752"/>
            <a:ext cx="8507288" cy="5400600"/>
          </a:xfrm>
        </p:spPr>
        <p:txBody>
          <a:bodyPr>
            <a:noAutofit/>
          </a:bodyPr>
          <a:lstStyle/>
          <a:p>
            <a:pPr eaLnBrk="1" hangingPunct="1">
              <a:lnSpc>
                <a:spcPct val="110000"/>
              </a:lnSpc>
              <a:spcBef>
                <a:spcPts val="1000"/>
              </a:spcBef>
            </a:pPr>
            <a:r>
              <a:rPr lang="el-GR" altLang="el-GR" dirty="0" smtClean="0"/>
              <a:t>Διακρίνουμε </a:t>
            </a:r>
            <a:r>
              <a:rPr lang="el-GR" altLang="el-GR" b="1" dirty="0" smtClean="0"/>
              <a:t>τις </a:t>
            </a:r>
            <a:r>
              <a:rPr lang="el-GR" altLang="el-GR" b="1" dirty="0" err="1" smtClean="0"/>
              <a:t>ερυθροποιητικές</a:t>
            </a:r>
            <a:r>
              <a:rPr lang="el-GR" altLang="el-GR" b="1" dirty="0" smtClean="0"/>
              <a:t> </a:t>
            </a:r>
            <a:r>
              <a:rPr lang="el-GR" altLang="el-GR" b="1" dirty="0" err="1" smtClean="0"/>
              <a:t>πορφυρίες</a:t>
            </a:r>
            <a:r>
              <a:rPr lang="el-GR" altLang="el-GR" b="1" dirty="0" smtClean="0"/>
              <a:t> </a:t>
            </a:r>
            <a:r>
              <a:rPr lang="el-GR" altLang="el-GR" dirty="0" smtClean="0"/>
              <a:t>(φωτοευαισθησία και αναιμία </a:t>
            </a:r>
            <a:r>
              <a:rPr lang="el-GR" altLang="el-GR" b="1" dirty="0" smtClean="0"/>
              <a:t>και τις ηπατικές </a:t>
            </a:r>
            <a:r>
              <a:rPr lang="el-GR" altLang="el-GR" dirty="0" err="1" smtClean="0"/>
              <a:t>πορφυρίες</a:t>
            </a:r>
            <a:r>
              <a:rPr lang="el-GR" altLang="el-GR" dirty="0" smtClean="0"/>
              <a:t>.</a:t>
            </a:r>
            <a:endParaRPr lang="el-GR" altLang="el-GR" b="1" u="sng" dirty="0" smtClean="0"/>
          </a:p>
          <a:p>
            <a:pPr eaLnBrk="1" hangingPunct="1">
              <a:lnSpc>
                <a:spcPct val="110000"/>
              </a:lnSpc>
              <a:spcBef>
                <a:spcPts val="1000"/>
              </a:spcBef>
            </a:pPr>
            <a:r>
              <a:rPr lang="el-GR" altLang="el-GR" b="1" dirty="0" smtClean="0"/>
              <a:t>Οι ηπατικές </a:t>
            </a:r>
            <a:r>
              <a:rPr lang="el-GR" altLang="el-GR" b="1" dirty="0" err="1" smtClean="0"/>
              <a:t>πορφυρίες</a:t>
            </a:r>
            <a:r>
              <a:rPr lang="el-GR" altLang="el-GR" b="1" dirty="0" smtClean="0"/>
              <a:t> </a:t>
            </a:r>
            <a:r>
              <a:rPr lang="el-GR" altLang="el-GR" dirty="0" smtClean="0"/>
              <a:t>εκτός της αναιμίας λόγω διαταραχής της βιοσύνθεσης της </a:t>
            </a:r>
            <a:r>
              <a:rPr lang="el-GR" altLang="el-GR" dirty="0" err="1" smtClean="0"/>
              <a:t>αίμης</a:t>
            </a:r>
            <a:r>
              <a:rPr lang="el-GR" altLang="el-GR" dirty="0" smtClean="0"/>
              <a:t>, παρουσιάζουν οξύ κοιλιακό άλγος (μπορεί να συγχυστεί με κωλικούς, σκωληκοειδίτιδα, η παγκρεατίτιδα).</a:t>
            </a:r>
            <a:endParaRPr lang="el-GR" altLang="el-GR" b="1" u="sng" dirty="0" smtClean="0"/>
          </a:p>
          <a:p>
            <a:pPr eaLnBrk="1" hangingPunct="1">
              <a:lnSpc>
                <a:spcPct val="110000"/>
              </a:lnSpc>
              <a:spcBef>
                <a:spcPts val="1000"/>
              </a:spcBef>
            </a:pPr>
            <a:r>
              <a:rPr lang="el-GR" altLang="el-GR" b="1" dirty="0" smtClean="0"/>
              <a:t>Ειδικά η οξεία διαλείπουσα </a:t>
            </a:r>
            <a:r>
              <a:rPr lang="el-GR" altLang="el-GR" b="1" dirty="0" err="1" smtClean="0"/>
              <a:t>πορφυρία</a:t>
            </a:r>
            <a:r>
              <a:rPr lang="el-GR" altLang="el-GR" b="1" dirty="0" smtClean="0"/>
              <a:t> </a:t>
            </a:r>
            <a:r>
              <a:rPr lang="el-GR" altLang="el-GR" dirty="0" smtClean="0"/>
              <a:t>εκδηλώνεται συχνά σε νέα άτομα, συνήθως γυναίκες και μπορεί να πυροδοτηθεί από διάφορα φάρμακα όπως αλκοόλ, βαρβιτουρικά, </a:t>
            </a:r>
            <a:r>
              <a:rPr lang="el-GR" altLang="el-GR" dirty="0" err="1" smtClean="0"/>
              <a:t>καρβαμαζεπίνη</a:t>
            </a:r>
            <a:r>
              <a:rPr lang="el-GR" altLang="el-GR" dirty="0" smtClean="0"/>
              <a:t> και άλλα αντιεπιληπτικά, </a:t>
            </a:r>
            <a:r>
              <a:rPr lang="el-GR" altLang="el-GR" dirty="0" err="1" smtClean="0"/>
              <a:t>χλωροκίνη</a:t>
            </a:r>
            <a:r>
              <a:rPr lang="el-GR" altLang="el-GR" dirty="0" smtClean="0"/>
              <a:t>, </a:t>
            </a:r>
            <a:r>
              <a:rPr lang="el-GR" altLang="el-GR" dirty="0" err="1" smtClean="0"/>
              <a:t>ερυθρομυκίνη</a:t>
            </a:r>
            <a:r>
              <a:rPr lang="el-GR" altLang="el-GR" dirty="0" smtClean="0"/>
              <a:t>, </a:t>
            </a:r>
            <a:r>
              <a:rPr lang="el-GR" altLang="el-GR" dirty="0" err="1" smtClean="0"/>
              <a:t>ριφαμπικίνη</a:t>
            </a:r>
            <a:r>
              <a:rPr lang="el-GR" altLang="el-GR" dirty="0" smtClean="0"/>
              <a:t>, </a:t>
            </a:r>
            <a:r>
              <a:rPr lang="el-GR" altLang="el-GR" dirty="0" err="1" smtClean="0"/>
              <a:t>σουλφοναμίδες</a:t>
            </a:r>
            <a:r>
              <a:rPr lang="el-GR" altLang="el-GR" dirty="0" smtClean="0"/>
              <a:t>, μερικά </a:t>
            </a:r>
            <a:r>
              <a:rPr lang="el-GR" altLang="el-GR" dirty="0" err="1" smtClean="0"/>
              <a:t>τρικυκλικά</a:t>
            </a:r>
            <a:r>
              <a:rPr lang="el-GR" altLang="el-GR" dirty="0" smtClean="0"/>
              <a:t> αντικαταθλιπτικά όπως </a:t>
            </a:r>
            <a:r>
              <a:rPr lang="el-GR" altLang="el-GR" dirty="0" err="1" smtClean="0"/>
              <a:t>νορτριπτυλίνη</a:t>
            </a:r>
            <a:r>
              <a:rPr lang="el-GR" altLang="el-GR" dirty="0" smtClean="0"/>
              <a:t> κ.α.  Ειδικά η οξεία διαλείπουσα </a:t>
            </a:r>
            <a:r>
              <a:rPr lang="el-GR" altLang="el-GR" dirty="0" err="1" smtClean="0"/>
              <a:t>πορφυρία</a:t>
            </a:r>
            <a:r>
              <a:rPr lang="el-GR" altLang="el-GR" dirty="0" smtClean="0"/>
              <a:t> δεν έχει δερματικές εκδηλώσεις, αλλά μπορεί να εμφανίσει νευρολογικές και ψυχιατρικές εκδηλώσεις.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85</a:t>
            </a:fld>
            <a:endParaRPr lang="el-GR"/>
          </a:p>
        </p:txBody>
      </p:sp>
    </p:spTree>
    <p:extLst>
      <p:ext uri="{BB962C8B-B14F-4D97-AF65-F5344CB8AC3E}">
        <p14:creationId xmlns:p14="http://schemas.microsoft.com/office/powerpoint/2010/main" val="42457982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Πορφυρίες</a:t>
            </a:r>
            <a:r>
              <a:rPr lang="el-GR" dirty="0"/>
              <a:t> </a:t>
            </a:r>
            <a:r>
              <a:rPr lang="el-GR" sz="3000" b="0" dirty="0" smtClean="0"/>
              <a:t>3/4</a:t>
            </a:r>
            <a:r>
              <a:rPr lang="el-GR" dirty="0" smtClean="0"/>
              <a:t> </a:t>
            </a:r>
            <a:endParaRPr lang="el-GR" dirty="0"/>
          </a:p>
        </p:txBody>
      </p:sp>
      <p:sp>
        <p:nvSpPr>
          <p:cNvPr id="142338" name="Rectangle 3"/>
          <p:cNvSpPr>
            <a:spLocks noGrp="1" noChangeArrowheads="1"/>
          </p:cNvSpPr>
          <p:nvPr>
            <p:ph idx="1"/>
          </p:nvPr>
        </p:nvSpPr>
        <p:spPr>
          <a:xfrm>
            <a:off x="457200" y="1196752"/>
            <a:ext cx="8507288" cy="5400600"/>
          </a:xfrm>
        </p:spPr>
        <p:txBody>
          <a:bodyPr>
            <a:noAutofit/>
          </a:bodyPr>
          <a:lstStyle/>
          <a:p>
            <a:pPr eaLnBrk="1" hangingPunct="1">
              <a:lnSpc>
                <a:spcPct val="110000"/>
              </a:lnSpc>
              <a:spcBef>
                <a:spcPts val="1000"/>
              </a:spcBef>
            </a:pPr>
            <a:r>
              <a:rPr lang="el-GR" altLang="el-GR" dirty="0" smtClean="0"/>
              <a:t>Τα ούρα σε κρίσεις παίρνουν σκούρο χρώμα λόγω αποβολής </a:t>
            </a:r>
            <a:r>
              <a:rPr lang="el-GR" altLang="el-GR" dirty="0" err="1" smtClean="0"/>
              <a:t>πορφοχολινογόνου</a:t>
            </a:r>
            <a:r>
              <a:rPr lang="el-GR" altLang="el-GR" dirty="0" smtClean="0"/>
              <a:t>.  Οι κρίσεις πυροδοτούνται σε στέρηση τροφής.</a:t>
            </a:r>
          </a:p>
          <a:p>
            <a:pPr>
              <a:lnSpc>
                <a:spcPct val="90000"/>
              </a:lnSpc>
            </a:pPr>
            <a:r>
              <a:rPr lang="el-GR" altLang="el-GR" b="1" dirty="0"/>
              <a:t>Θεραπεία</a:t>
            </a:r>
            <a:endParaRPr lang="el-GR" altLang="el-GR" dirty="0"/>
          </a:p>
          <a:p>
            <a:pPr marL="355600" indent="0">
              <a:lnSpc>
                <a:spcPct val="90000"/>
              </a:lnSpc>
              <a:buNone/>
            </a:pPr>
            <a:r>
              <a:rPr lang="el-GR" altLang="el-GR" dirty="0"/>
              <a:t>Χορηγούνται σακχαρούχοι οροί και εκτός σακχάρου </a:t>
            </a:r>
            <a:r>
              <a:rPr lang="el-GR" altLang="el-GR" dirty="0" err="1"/>
              <a:t>αιματίνη</a:t>
            </a:r>
            <a:r>
              <a:rPr lang="el-GR" altLang="el-GR" dirty="0"/>
              <a:t>.</a:t>
            </a:r>
          </a:p>
          <a:p>
            <a:pPr>
              <a:lnSpc>
                <a:spcPct val="90000"/>
              </a:lnSpc>
              <a:buNone/>
            </a:pPr>
            <a:endParaRPr lang="el-GR" altLang="el-GR" dirty="0"/>
          </a:p>
          <a:p>
            <a:pPr>
              <a:lnSpc>
                <a:spcPct val="90000"/>
              </a:lnSpc>
              <a:buFont typeface="Wingdings" panose="05000000000000000000" pitchFamily="2" charset="2"/>
              <a:buChar char="ü"/>
            </a:pPr>
            <a:r>
              <a:rPr lang="el-GR" altLang="el-GR" dirty="0"/>
              <a:t>Να μην συγχέονται οι </a:t>
            </a:r>
            <a:r>
              <a:rPr lang="el-GR" altLang="el-GR" dirty="0" err="1"/>
              <a:t>πορφυρίες</a:t>
            </a:r>
            <a:r>
              <a:rPr lang="el-GR" altLang="el-GR" dirty="0"/>
              <a:t> που είναι διαταραχές της </a:t>
            </a:r>
            <a:r>
              <a:rPr lang="el-GR" altLang="el-GR" dirty="0" err="1"/>
              <a:t>αίμης</a:t>
            </a:r>
            <a:r>
              <a:rPr lang="el-GR" altLang="el-GR" dirty="0"/>
              <a:t> με τις πορφύρες που είναι διαταραχές σχετιζόμενες με τα αιμοπετάλια όπως θα δούμε</a:t>
            </a:r>
            <a:r>
              <a:rPr lang="el-GR" altLang="el-GR" dirty="0" smtClean="0"/>
              <a:t>.</a:t>
            </a:r>
            <a:endParaRPr lang="el-GR" alt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86</a:t>
            </a:fld>
            <a:endParaRPr lang="el-GR"/>
          </a:p>
        </p:txBody>
      </p:sp>
    </p:spTree>
    <p:extLst>
      <p:ext uri="{BB962C8B-B14F-4D97-AF65-F5344CB8AC3E}">
        <p14:creationId xmlns:p14="http://schemas.microsoft.com/office/powerpoint/2010/main" val="8369005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a:p>
        </p:txBody>
      </p:sp>
      <p:sp>
        <p:nvSpPr>
          <p:cNvPr id="5" name="Ορθογώνιο 4"/>
          <p:cNvSpPr/>
          <p:nvPr/>
        </p:nvSpPr>
        <p:spPr>
          <a:xfrm>
            <a:off x="2286000" y="5949279"/>
            <a:ext cx="4572000" cy="276999"/>
          </a:xfrm>
          <a:prstGeom prst="rect">
            <a:avLst/>
          </a:prstGeom>
        </p:spPr>
        <p:txBody>
          <a:bodyPr>
            <a:spAutoFit/>
          </a:bodyPr>
          <a:lstStyle/>
          <a:p>
            <a:pPr algn="ctr"/>
            <a:r>
              <a:rPr lang="en-US" sz="1200" dirty="0">
                <a:latin typeface="+mn-lt"/>
                <a:hlinkClick r:id="rId5"/>
              </a:rPr>
              <a:t>Genetic Disease, Porphyria (Also known as the Vampire Disease)</a:t>
            </a:r>
            <a:endParaRPr lang="en-US" sz="1200" dirty="0">
              <a:latin typeface="+mn-lt"/>
            </a:endParaRPr>
          </a:p>
        </p:txBody>
      </p:sp>
      <p:sp>
        <p:nvSpPr>
          <p:cNvPr id="6" name="Τίτλος 1"/>
          <p:cNvSpPr txBox="1">
            <a:spLocks/>
          </p:cNvSpPr>
          <p:nvPr/>
        </p:nvSpPr>
        <p:spPr>
          <a:xfrm>
            <a:off x="619944" y="269032"/>
            <a:ext cx="82296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rgbClr val="004A82"/>
                </a:solidFill>
                <a:latin typeface="+mj-lt"/>
                <a:ea typeface="+mj-ea"/>
                <a:cs typeface="+mj-cs"/>
              </a:defRPr>
            </a:lvl1pPr>
          </a:lstStyle>
          <a:p>
            <a:pPr fontAlgn="auto">
              <a:spcAft>
                <a:spcPts val="0"/>
              </a:spcAft>
            </a:pPr>
            <a:r>
              <a:rPr lang="el-GR" dirty="0" err="1" smtClean="0"/>
              <a:t>Πορφυρίες</a:t>
            </a:r>
            <a:r>
              <a:rPr lang="el-GR" dirty="0" smtClean="0"/>
              <a:t> </a:t>
            </a:r>
            <a:r>
              <a:rPr lang="el-GR" b="0" dirty="0" smtClean="0"/>
              <a:t>4/4</a:t>
            </a:r>
            <a:endParaRPr lang="en-US" b="0" dirty="0"/>
          </a:p>
        </p:txBody>
      </p:sp>
    </p:spTree>
    <p:controls>
      <mc:AlternateContent xmlns:mc="http://schemas.openxmlformats.org/markup-compatibility/2006">
        <mc:Choice xmlns:v="urn:schemas-microsoft-com:vml" Requires="v">
          <p:control spid="9225" name="ShockwaveFlash1" r:id="rId2" imgW="6857143" imgH="3847619"/>
        </mc:Choice>
        <mc:Fallback>
          <p:control name="ShockwaveFlash1" r:id="rId2" imgW="6857143" imgH="3847619">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187450" y="1628775"/>
                  <a:ext cx="6858000" cy="3848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8258988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Ερυθρό αιμοσφαίριο-αιμοσφαιρίνη</a:t>
            </a:r>
            <a:endParaRPr lang="el-GR" dirty="0"/>
          </a:p>
        </p:txBody>
      </p:sp>
      <p:grpSp>
        <p:nvGrpSpPr>
          <p:cNvPr id="6" name="Ομάδα 5"/>
          <p:cNvGrpSpPr/>
          <p:nvPr/>
        </p:nvGrpSpPr>
        <p:grpSpPr>
          <a:xfrm>
            <a:off x="212391" y="1879106"/>
            <a:ext cx="8800343" cy="4214190"/>
            <a:chOff x="212391" y="1484784"/>
            <a:chExt cx="8800343" cy="4214190"/>
          </a:xfrm>
        </p:grpSpPr>
        <p:pic>
          <p:nvPicPr>
            <p:cNvPr id="7" name="Picture 2" descr="File:1904 Hemoglobin.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30" r="44194"/>
            <a:stretch/>
          </p:blipFill>
          <p:spPr bwMode="auto">
            <a:xfrm>
              <a:off x="3203848" y="1484784"/>
              <a:ext cx="5808886" cy="42141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Red blood ce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91" y="2780928"/>
              <a:ext cx="2546578" cy="1909934"/>
            </a:xfrm>
            <a:prstGeom prst="rect">
              <a:avLst/>
            </a:prstGeom>
            <a:noFill/>
            <a:extLst>
              <a:ext uri="{909E8E84-426E-40DD-AFC4-6F175D3DCCD1}">
                <a14:hiddenFill xmlns:a14="http://schemas.microsoft.com/office/drawing/2010/main">
                  <a:solidFill>
                    <a:srgbClr val="FFFFFF"/>
                  </a:solidFill>
                </a14:hiddenFill>
              </a:ext>
            </a:extLst>
          </p:spPr>
        </p:pic>
        <p:sp>
          <p:nvSpPr>
            <p:cNvPr id="9" name="Ισοσκελές τρίγωνο 8"/>
            <p:cNvSpPr/>
            <p:nvPr/>
          </p:nvSpPr>
          <p:spPr>
            <a:xfrm rot="16200000">
              <a:off x="2591780" y="3104964"/>
              <a:ext cx="1512167" cy="1440160"/>
            </a:xfrm>
            <a:prstGeom prst="triangle">
              <a:avLst>
                <a:gd name="adj" fmla="val 51075"/>
              </a:avLst>
            </a:prstGeom>
            <a:pattFill prst="ltHorz">
              <a:fgClr>
                <a:srgbClr val="E36779"/>
              </a:fgClr>
              <a:bgClr>
                <a:sysClr val="window" lastClr="FFFFFF"/>
              </a:bgClr>
            </a:pattFill>
            <a:ln w="25400" cap="flat" cmpd="sng" algn="ctr">
              <a:noFill/>
              <a:prstDash val="solid"/>
            </a:ln>
            <a:effectLst>
              <a:glow rad="50800">
                <a:sysClr val="window" lastClr="FFFFFF">
                  <a:lumMod val="85000"/>
                  <a:alpha val="96000"/>
                </a:sysClr>
              </a:glow>
              <a:reflection endPos="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10" name="Rectangle 7"/>
          <p:cNvSpPr/>
          <p:nvPr/>
        </p:nvSpPr>
        <p:spPr>
          <a:xfrm>
            <a:off x="1187624" y="6263177"/>
            <a:ext cx="6659893" cy="276999"/>
          </a:xfrm>
          <a:prstGeom prst="rect">
            <a:avLst/>
          </a:prstGeom>
        </p:spPr>
        <p:txBody>
          <a:bodyPr wrap="square">
            <a:spAutoFit/>
          </a:bodyPr>
          <a:lstStyle/>
          <a:p>
            <a:pPr algn="ctr"/>
            <a:r>
              <a:rPr lang="el-GR" sz="1200" dirty="0" smtClean="0">
                <a:solidFill>
                  <a:prstClr val="black">
                    <a:lumMod val="75000"/>
                    <a:lumOff val="25000"/>
                  </a:prstClr>
                </a:solidFill>
                <a:latin typeface="Calibri"/>
              </a:rPr>
              <a:t>Αναδημιουργία  από: </a:t>
            </a: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5"/>
              </a:rPr>
              <a:t>1904 Hemoglobin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6"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7"/>
              </a:rPr>
              <a:t>CC BY 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5825804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«Παθολογία Ι. Ενότητα 1</a:t>
            </a:r>
            <a:r>
              <a:rPr lang="en-US" sz="2000" dirty="0" smtClean="0"/>
              <a:t>:</a:t>
            </a:r>
            <a:r>
              <a:rPr lang="el-GR" sz="2000" dirty="0"/>
              <a:t> Αιμοποιητικό σύστημα (</a:t>
            </a:r>
            <a:r>
              <a:rPr lang="el-GR" sz="2000" dirty="0" err="1"/>
              <a:t>α΄</a:t>
            </a:r>
            <a:r>
              <a:rPr lang="el-GR" sz="2000" dirty="0"/>
              <a:t>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8pth186_qjQ"/>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723</TotalTime>
  <Words>6248</Words>
  <Application>Microsoft Office PowerPoint</Application>
  <PresentationFormat>Προβολή στην οθόνη (4:3)</PresentationFormat>
  <Paragraphs>568</Paragraphs>
  <Slides>95</Slides>
  <Notes>30</Notes>
  <HiddenSlides>0</HiddenSlides>
  <MMClips>0</MMClips>
  <ScaleCrop>false</ScaleCrop>
  <HeadingPairs>
    <vt:vector size="4" baseType="variant">
      <vt:variant>
        <vt:lpstr>Θέμα</vt:lpstr>
      </vt:variant>
      <vt:variant>
        <vt:i4>2</vt:i4>
      </vt:variant>
      <vt:variant>
        <vt:lpstr>Τίτλοι διαφανειών</vt:lpstr>
      </vt:variant>
      <vt:variant>
        <vt:i4>95</vt:i4>
      </vt:variant>
    </vt:vector>
  </HeadingPairs>
  <TitlesOfParts>
    <vt:vector size="97" baseType="lpstr">
      <vt:lpstr>OC_template_updated</vt:lpstr>
      <vt:lpstr>1_OC_template_updated</vt:lpstr>
      <vt:lpstr>Παθολογία Ι</vt:lpstr>
      <vt:lpstr>Αναιμίες </vt:lpstr>
      <vt:lpstr>Ταξινόμηση αναιμιών 1/3</vt:lpstr>
      <vt:lpstr>Ταξινόμηση αναιμιών 2/3</vt:lpstr>
      <vt:lpstr>Ταξινόμηση αναιμιών 3/3</vt:lpstr>
      <vt:lpstr>Σιδηροπενική αναιμία</vt:lpstr>
      <vt:lpstr>Αιτίες σιδηροπενικής αναιμίας 1/2</vt:lpstr>
      <vt:lpstr>Αιτίες σιδηροπενικής αναιμίας 2/2</vt:lpstr>
      <vt:lpstr>Ερυθρό αιμοσφαίριο-αιμοσφαιρίνη</vt:lpstr>
      <vt:lpstr>Ερυθρά και λευκά αιμοσφαίρια</vt:lpstr>
      <vt:lpstr>Σιδηροπενική αναιμία</vt:lpstr>
      <vt:lpstr>Κλινική εικόνα σιδηροπενικής αναιμίας 1/2</vt:lpstr>
      <vt:lpstr>Κλινική εικόνα σιδηροπενικής αναιμίας 2/2</vt:lpstr>
      <vt:lpstr>Συμπτώματα της αναιμίας</vt:lpstr>
      <vt:lpstr>Διαταραχές ονύχων και χειλέων στην αναιμία</vt:lpstr>
      <vt:lpstr>Εργαστηριακά ευρήματα σιδηροπενικής αναιμίας 1/2</vt:lpstr>
      <vt:lpstr>Εργαστηριακά ευρήματα σιδηροπενικής αναιμίας 2/2</vt:lpstr>
      <vt:lpstr>Θεραπεία σιδηροπενικής αναιμίας 1/3</vt:lpstr>
      <vt:lpstr>Θεραπεία σιδηροπενικής αναιμίας 2/3</vt:lpstr>
      <vt:lpstr>Θεραπεία σιδηροπενικής αναιμίας 3/3</vt:lpstr>
      <vt:lpstr>Μεγαλοβλαστική αναιμία</vt:lpstr>
      <vt:lpstr>Κύκλος φυλικού-Β12</vt:lpstr>
      <vt:lpstr>Βιταμίνη Β12</vt:lpstr>
      <vt:lpstr>Τροφές πλούσιες σε Β12</vt:lpstr>
      <vt:lpstr>Φυλικό</vt:lpstr>
      <vt:lpstr>Αιτιολογία της μεγαλοβλαστικής αναιμίας 1/2</vt:lpstr>
      <vt:lpstr>Αιτιολογία της μεγαλοβλαστικής αναιμίας 2/2</vt:lpstr>
      <vt:lpstr>Άλλες αιτίες έλλειψης Β12 είναι </vt:lpstr>
      <vt:lpstr>Κλινική εικόνα μεγαλοβλαστικής αναιμίας</vt:lpstr>
      <vt:lpstr>Ευρήματα στην μεγαλοβλαστική αναιμία</vt:lpstr>
      <vt:lpstr>Συμπτώματα και ευρήματα από το ΚΝΣ</vt:lpstr>
      <vt:lpstr>Εργαστηριακά ευρήματα μεγαλοβλαστικής αναιμίας 1/2</vt:lpstr>
      <vt:lpstr>Εργαστηριακά ευρήματα μεγαλοβλαστικής αναιμίας 2/2</vt:lpstr>
      <vt:lpstr>Θεραπεία μεγαλοβλαστικής αναιμίας</vt:lpstr>
      <vt:lpstr>Αιμολυτικές αναιμίες 1/2</vt:lpstr>
      <vt:lpstr>Αιμολυτικές αναιμίες 2/2</vt:lpstr>
      <vt:lpstr>Αιμόλυση από έλλειψη του G6PD</vt:lpstr>
      <vt:lpstr>Κύκλος του G6PD</vt:lpstr>
      <vt:lpstr>Φυλοσύνδετος κληρονομικότητα</vt:lpstr>
      <vt:lpstr>Θεωρία του Alisson</vt:lpstr>
      <vt:lpstr>Επικίνδυνες ουσίες για τα άτομα με έλλειψη του G6PD</vt:lpstr>
      <vt:lpstr>Έλεγχος του G6PD</vt:lpstr>
      <vt:lpstr>Κλινική εικόνα έλλειψης G6PD</vt:lpstr>
      <vt:lpstr>Εργαστηριακά ευρήματα και Θεραπεία (G6PD)</vt:lpstr>
      <vt:lpstr>Θαλασσαιμία (Μεσογειακή Αναιμία) 1/2</vt:lpstr>
      <vt:lpstr>Θαλασσαιμία (Μεσογειακή Αναιμία) 2/2</vt:lpstr>
      <vt:lpstr>Β-θαλασσαιμία (β-μεσογειακή αναιμία) 1/3</vt:lpstr>
      <vt:lpstr>Β-θαλασσαιμία (β-μεσογειακή αναιμία) 2/3</vt:lpstr>
      <vt:lpstr>Β-θαλασσαιμία (β-μεσογειακή αναιμία) 3/3</vt:lpstr>
      <vt:lpstr>Εργαστηριακά ευρήματα επί θαλασσαιμίας 1/2</vt:lpstr>
      <vt:lpstr>Εργαστηριακά ευρήματα επί θαλασσαιμίας 2/2</vt:lpstr>
      <vt:lpstr>Ετερόζυγη μορφή της θαλασσαιμίας (Στίγμα)</vt:lpstr>
      <vt:lpstr>Εργαστηριακά ευρήματα στο στίγμα της β-θαλασσαιμίας 1/2</vt:lpstr>
      <vt:lpstr>Εργαστηριακά ευρήματα στο στίγμα της β-θαλασσαιμίας 2/2</vt:lpstr>
      <vt:lpstr>Α-θαλασσαιμία (Α-μεσογειακή αναιμία)</vt:lpstr>
      <vt:lpstr>Ενδιάμεση μορφή θαλασσαιμίας</vt:lpstr>
      <vt:lpstr>Δρεπανοκυτταρική αναιμία (αιμοσφαιρινοπάθεια S) 1/2</vt:lpstr>
      <vt:lpstr>Δρεπανοκυτταρική αναιμία (αιμοσφαιρινοπάθεια S) 2/2</vt:lpstr>
      <vt:lpstr>Περιοχές με υψηλή επίπτωση δρεπανοκυτταρικής αναιμίας</vt:lpstr>
      <vt:lpstr>Κληρονομικότητα της δρεπανοκυτταρικής</vt:lpstr>
      <vt:lpstr>Δρεπανοκυτταρική αναιμία-μορφολογία ερυθρών </vt:lpstr>
      <vt:lpstr>Ομόζυγη δρεπανοκυτταρική αναιμία</vt:lpstr>
      <vt:lpstr>Συμπτώματα δρεπανοκυτταρικής αναιμίας 1/2</vt:lpstr>
      <vt:lpstr>Συμπτώματα δρεπανοκυτταρικής αναιμίας 2/2</vt:lpstr>
      <vt:lpstr>Εργαστηριακά ευρήματα δρεπανοκυτταρικής αναιμίας</vt:lpstr>
      <vt:lpstr>Θεραπεία δρεπανοκυτταρικής αναιμίας</vt:lpstr>
      <vt:lpstr>Ετερόζυγος δρεπανοκυτταρική αναιμία (στίγμα δρεπανοκυτταρικής)</vt:lpstr>
      <vt:lpstr>Μικροδρεπανοκυτταρική αναιμία</vt:lpstr>
      <vt:lpstr>Τα βασικά στοιχεία στην δρεπανοκυτταρική αναιμία</vt:lpstr>
      <vt:lpstr>Αιμοσφαιρινοπάθεια τύπου LEPORE</vt:lpstr>
      <vt:lpstr>Οικογενής σφαιροκυττάρωση 1/3</vt:lpstr>
      <vt:lpstr>Οικογενής σφαιροκυττάρωση 2/3</vt:lpstr>
      <vt:lpstr>Οικογενής σφαιροκυττάρωση 3/3</vt:lpstr>
      <vt:lpstr>Παροξυσμική νυκτερινή αιμοσφαιρινουρία</vt:lpstr>
      <vt:lpstr>Αυτοάνοση αιμολυτική αναιμία 1/2</vt:lpstr>
      <vt:lpstr>Αυτοάνοση αιμολυτική αναιμία 2/2</vt:lpstr>
      <vt:lpstr>Coombs test</vt:lpstr>
      <vt:lpstr>Αιμολυτική νόσος των νεογνών 1/3</vt:lpstr>
      <vt:lpstr>Αιμολυτική νόσος των νεογνών 2/3</vt:lpstr>
      <vt:lpstr>Αιμολυτική νόσος των νεογνών 3/3</vt:lpstr>
      <vt:lpstr>Μικροαγγειοπαθητική αιμολυτική αναιμία</vt:lpstr>
      <vt:lpstr>Απλαστική αναιμία</vt:lpstr>
      <vt:lpstr>Κλινική εικόνα απλαστικών αναιμιών</vt:lpstr>
      <vt:lpstr>Θεραπεία απλαστικών αναιμιών</vt:lpstr>
      <vt:lpstr>Πορφυρίες 1/4 </vt:lpstr>
      <vt:lpstr>Πορφυρίες 2/4 </vt:lpstr>
      <vt:lpstr>Πορφυρίες 3/4 </vt:lpstr>
      <vt:lpstr>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fkaram2</cp:lastModifiedBy>
  <cp:revision>63</cp:revision>
  <dcterms:created xsi:type="dcterms:W3CDTF">2014-11-24T12:33:08Z</dcterms:created>
  <dcterms:modified xsi:type="dcterms:W3CDTF">2015-03-05T09:15:51Z</dcterms:modified>
</cp:coreProperties>
</file>