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1"/>
  </p:notesMasterIdLst>
  <p:handoutMasterIdLst>
    <p:handoutMasterId r:id="rId22"/>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57" r:id="rId15"/>
    <p:sldId id="262" r:id="rId16"/>
    <p:sldId id="264" r:id="rId17"/>
    <p:sldId id="265" r:id="rId18"/>
    <p:sldId id="266" r:id="rId19"/>
    <p:sldId id="261" r:id="rId20"/>
  </p:sldIdLst>
  <p:sldSz cx="9144000" cy="6858000" type="screen4x3"/>
  <p:notesSz cx="7104063" cy="10234613"/>
  <p:custDataLst>
    <p:tags r:id="rId2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6" d="100"/>
          <a:sy n="106" d="100"/>
        </p:scale>
        <p:origin x="1884"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3/11/2014</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3/11/2014</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0641063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paper-textures-crumpled-backgrounds-wallpapers-paper-textures-crumpled-phot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698"/>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391384" y="1196752"/>
            <a:ext cx="8361232" cy="5184576"/>
          </a:xfrm>
          <a:prstGeom prst="roundRect">
            <a:avLst>
              <a:gd name="adj" fmla="val 3352"/>
            </a:avLst>
          </a:prstGeom>
          <a:solidFill>
            <a:schemeClr val="bg1">
              <a:alpha val="78000"/>
            </a:schemeClr>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9" name="Τίτλος 1"/>
          <p:cNvSpPr txBox="1">
            <a:spLocks/>
          </p:cNvSpPr>
          <p:nvPr userDrawn="1"/>
        </p:nvSpPr>
        <p:spPr>
          <a:xfrm>
            <a:off x="467544" y="116632"/>
            <a:ext cx="8208912" cy="936104"/>
          </a:xfrm>
          <a:prstGeom prst="rect">
            <a:avLst/>
          </a:prstGeom>
          <a:solidFill>
            <a:schemeClr val="bg1">
              <a:alpha val="56000"/>
            </a:schemeClr>
          </a:solidFill>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l-GR" sz="4000" b="1" dirty="0">
              <a:solidFill>
                <a:prstClr val="black"/>
              </a:solidFill>
            </a:endParaRPr>
          </a:p>
        </p:txBody>
      </p:sp>
      <p:sp>
        <p:nvSpPr>
          <p:cNvPr id="2" name="Title 1"/>
          <p:cNvSpPr>
            <a:spLocks noGrp="1"/>
          </p:cNvSpPr>
          <p:nvPr>
            <p:ph type="title"/>
          </p:nvPr>
        </p:nvSpPr>
        <p:spPr/>
        <p:txBody>
          <a:bodyPr/>
          <a:lstStyle>
            <a:lvl1pPr>
              <a:defRPr>
                <a:solidFill>
                  <a:schemeClr val="accent4">
                    <a:lumMod val="75000"/>
                  </a:schemeClr>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marL="342900" indent="-342900">
              <a:spcBef>
                <a:spcPts val="1200"/>
              </a:spcBef>
              <a:buFont typeface="Courier New" panose="02070309020205020404" pitchFamily="49" charset="0"/>
              <a:buChar char="o"/>
              <a:defRPr sz="2400"/>
            </a:lvl1pPr>
            <a:lvl2pPr marL="742950" indent="-285750">
              <a:buFont typeface="Arial" panose="020B0604020202020204" pitchFamily="34" charset="0"/>
              <a:buChar char="•"/>
              <a:defRPr sz="2200"/>
            </a:lvl2pPr>
            <a:lvl3pPr>
              <a:defRPr sz="2000"/>
            </a:lvl3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3356648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884076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1951067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0178010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4668043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7467340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178000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216535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484049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838083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Τεκμηριωμένη Λήψη Κλινικής Απόφασης</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lnSpcReduction="10000"/>
          </a:bodyPr>
          <a:lstStyle/>
          <a:p>
            <a:pPr>
              <a:spcBef>
                <a:spcPts val="0"/>
              </a:spcBef>
              <a:spcAft>
                <a:spcPts val="1200"/>
              </a:spcAft>
            </a:pPr>
            <a:r>
              <a:rPr lang="el-GR" sz="2800" b="1" dirty="0" smtClean="0"/>
              <a:t>Ενότητα </a:t>
            </a:r>
            <a:r>
              <a:rPr lang="en-US" sz="2800" b="1" dirty="0" smtClean="0"/>
              <a:t>1</a:t>
            </a:r>
            <a:r>
              <a:rPr lang="el-GR" sz="2800" b="1" dirty="0" smtClean="0"/>
              <a:t>2</a:t>
            </a:r>
            <a:r>
              <a:rPr lang="el-GR" sz="2800" dirty="0" smtClean="0"/>
              <a:t>:</a:t>
            </a:r>
            <a:r>
              <a:rPr lang="en-US" sz="2800" dirty="0" smtClean="0"/>
              <a:t> </a:t>
            </a:r>
            <a:r>
              <a:rPr lang="el-GR" sz="2800" dirty="0"/>
              <a:t>Πρωτόκολλα και μαιευτική φροντίδα</a:t>
            </a:r>
          </a:p>
          <a:p>
            <a:pPr>
              <a:spcBef>
                <a:spcPts val="0"/>
              </a:spcBef>
            </a:pPr>
            <a:r>
              <a:rPr lang="el-GR" sz="2400" dirty="0" smtClean="0"/>
              <a:t>Κλαίρη </a:t>
            </a:r>
            <a:r>
              <a:rPr lang="el-GR" sz="2400" dirty="0" err="1" smtClean="0"/>
              <a:t>Γουρουντή</a:t>
            </a:r>
            <a:r>
              <a:rPr lang="el-GR" sz="2400" dirty="0" smtClean="0"/>
              <a:t>, </a:t>
            </a:r>
            <a:r>
              <a:rPr lang="en-US" sz="2400" dirty="0" smtClean="0"/>
              <a:t>PhD</a:t>
            </a:r>
            <a:endParaRPr lang="el-GR" sz="2400" dirty="0"/>
          </a:p>
          <a:p>
            <a:pPr>
              <a:spcBef>
                <a:spcPts val="0"/>
              </a:spcBef>
            </a:pPr>
            <a:r>
              <a:rPr lang="el-GR" sz="2400" dirty="0"/>
              <a:t>Τμήμα </a:t>
            </a:r>
            <a:r>
              <a:rPr lang="el-GR" sz="2400" dirty="0" smtClean="0"/>
              <a:t>Μαιευτικής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600" dirty="0"/>
              <a:t>Διάδοση και εφαρμογή των κατευθυντήριων οδηγιών </a:t>
            </a:r>
            <a:r>
              <a:rPr lang="el-GR" sz="3300" b="0" dirty="0" smtClean="0"/>
              <a:t>(2 </a:t>
            </a:r>
            <a:r>
              <a:rPr lang="el-GR" sz="3300" b="0" dirty="0"/>
              <a:t>από </a:t>
            </a:r>
            <a:r>
              <a:rPr lang="el-GR" sz="3300" b="0" dirty="0" smtClean="0"/>
              <a:t>2)</a:t>
            </a:r>
            <a:endParaRPr lang="el-GR" sz="3300" dirty="0"/>
          </a:p>
        </p:txBody>
      </p:sp>
      <p:sp>
        <p:nvSpPr>
          <p:cNvPr id="3" name="Θέση περιεχομένου 2"/>
          <p:cNvSpPr>
            <a:spLocks noGrp="1"/>
          </p:cNvSpPr>
          <p:nvPr>
            <p:ph idx="1"/>
          </p:nvPr>
        </p:nvSpPr>
        <p:spPr>
          <a:xfrm>
            <a:off x="457200" y="1556792"/>
            <a:ext cx="8229600" cy="4680520"/>
          </a:xfrm>
        </p:spPr>
        <p:txBody>
          <a:bodyPr/>
          <a:lstStyle/>
          <a:p>
            <a:r>
              <a:rPr lang="el-GR" altLang="el-GR" dirty="0"/>
              <a:t>Πέρα από το επίπεδο των γνώσεων του κάθε επαγγελματία, οι παράγοντες που θα επηρεάσουν τη χρήση της κατευθυντήριας οδηγίας στην κλινική πράξη είναι οι </a:t>
            </a:r>
            <a:r>
              <a:rPr lang="el-GR" altLang="el-GR" b="1" dirty="0"/>
              <a:t>κοινωνικές συνθήκες</a:t>
            </a:r>
            <a:r>
              <a:rPr lang="el-GR" altLang="el-GR" dirty="0"/>
              <a:t>, </a:t>
            </a:r>
            <a:r>
              <a:rPr lang="el-GR" altLang="el-GR" b="1" dirty="0"/>
              <a:t>ηθικοί παράμετροι</a:t>
            </a:r>
            <a:r>
              <a:rPr lang="el-GR" altLang="el-GR" dirty="0"/>
              <a:t>, οι </a:t>
            </a:r>
            <a:r>
              <a:rPr lang="el-GR" altLang="el-GR" b="1" dirty="0"/>
              <a:t>τοπικοί κανονισμοί</a:t>
            </a:r>
            <a:r>
              <a:rPr lang="el-GR" altLang="el-GR" dirty="0"/>
              <a:t>, το </a:t>
            </a:r>
            <a:r>
              <a:rPr lang="el-GR" altLang="el-GR" b="1" dirty="0"/>
              <a:t>προσωπικό κίνητρο</a:t>
            </a:r>
            <a:r>
              <a:rPr lang="el-GR" altLang="el-GR" dirty="0"/>
              <a:t> και η </a:t>
            </a:r>
            <a:r>
              <a:rPr lang="el-GR" altLang="el-GR" b="1" dirty="0"/>
              <a:t>ειδική φύση κάθε κλινικού </a:t>
            </a:r>
            <a:r>
              <a:rPr lang="el-GR" altLang="el-GR" b="1" dirty="0" smtClean="0"/>
              <a:t>προβλήματος.</a:t>
            </a:r>
            <a:r>
              <a:rPr lang="el-GR" altLang="el-GR" dirty="0" smtClean="0"/>
              <a:t> </a:t>
            </a:r>
            <a:endParaRPr lang="el-GR" alt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2037136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dirty="0"/>
              <a:t>Παράγοντες που επηρεάζουν την επιτυχή εφαρμογή των νέων πρωτοκόλλων</a:t>
            </a:r>
          </a:p>
        </p:txBody>
      </p:sp>
      <p:sp>
        <p:nvSpPr>
          <p:cNvPr id="3" name="Θέση περιεχομένου 2"/>
          <p:cNvSpPr>
            <a:spLocks noGrp="1"/>
          </p:cNvSpPr>
          <p:nvPr>
            <p:ph idx="1"/>
          </p:nvPr>
        </p:nvSpPr>
        <p:spPr/>
        <p:txBody>
          <a:bodyPr>
            <a:normAutofit fontScale="92500" lnSpcReduction="10000"/>
          </a:bodyPr>
          <a:lstStyle/>
          <a:p>
            <a:r>
              <a:rPr lang="el-GR" dirty="0"/>
              <a:t>Έλλειψη προσωπικού, έλλειψη χρόνου και έλλειψη υλικοτεχνικού </a:t>
            </a:r>
            <a:r>
              <a:rPr lang="el-GR" dirty="0" smtClean="0"/>
              <a:t>εξοπλισμού,</a:t>
            </a:r>
            <a:endParaRPr lang="el-GR" dirty="0"/>
          </a:p>
          <a:p>
            <a:r>
              <a:rPr lang="el-GR" dirty="0"/>
              <a:t>Διαφωνία με το περιεχόμενο των </a:t>
            </a:r>
            <a:r>
              <a:rPr lang="el-GR" dirty="0" smtClean="0"/>
              <a:t>οδηγιών,</a:t>
            </a:r>
            <a:endParaRPr lang="el-GR" dirty="0"/>
          </a:p>
          <a:p>
            <a:r>
              <a:rPr lang="el-GR" dirty="0"/>
              <a:t>Δύναμη της συνήθειας και της παλιάς </a:t>
            </a:r>
            <a:r>
              <a:rPr lang="el-GR" dirty="0" smtClean="0"/>
              <a:t>ρουτίνας,</a:t>
            </a:r>
            <a:endParaRPr lang="el-GR" dirty="0"/>
          </a:p>
          <a:p>
            <a:r>
              <a:rPr lang="el-GR" dirty="0"/>
              <a:t>Αδιαφορία για την αποδοτικότητα της νέας </a:t>
            </a:r>
            <a:r>
              <a:rPr lang="el-GR" dirty="0" smtClean="0"/>
              <a:t>τεχνικής,</a:t>
            </a:r>
            <a:endParaRPr lang="el-GR" dirty="0"/>
          </a:p>
          <a:p>
            <a:r>
              <a:rPr lang="el-GR" dirty="0"/>
              <a:t>Έλλειψη αυτοπεποίθησης του προσωπικού για την ικανότητα εφαρμογής νέων </a:t>
            </a:r>
            <a:r>
              <a:rPr lang="el-GR" dirty="0" smtClean="0"/>
              <a:t>μεθόδων,</a:t>
            </a:r>
            <a:endParaRPr lang="el-GR" dirty="0"/>
          </a:p>
          <a:p>
            <a:r>
              <a:rPr lang="el-GR" dirty="0"/>
              <a:t>Ανησυχία για την απώλεια της επαγγελματικής αυτονομίας και </a:t>
            </a:r>
            <a:r>
              <a:rPr lang="el-GR" dirty="0" smtClean="0"/>
              <a:t>ελευθερίας,</a:t>
            </a:r>
            <a:endParaRPr lang="el-GR" dirty="0"/>
          </a:p>
          <a:p>
            <a:r>
              <a:rPr lang="el-GR" dirty="0"/>
              <a:t>Ανησυχία για την νομική </a:t>
            </a:r>
            <a:r>
              <a:rPr lang="el-GR" dirty="0" smtClean="0"/>
              <a:t>κατοχύρωση,</a:t>
            </a:r>
            <a:endParaRPr lang="el-GR" dirty="0"/>
          </a:p>
          <a:p>
            <a:r>
              <a:rPr lang="el-GR" dirty="0"/>
              <a:t>Αντίδραση άλλων επαγγελματιών υγείας και περιορισμένη συνεργασία μεταξύ των </a:t>
            </a:r>
            <a:r>
              <a:rPr lang="el-GR" dirty="0" smtClean="0"/>
              <a:t>επαγγελματιών.</a:t>
            </a:r>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2092918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dirty="0"/>
              <a:t>Παρεμβάσεις για την επιτυχή εφαρμογή των πρωτοκόλλων</a:t>
            </a:r>
          </a:p>
        </p:txBody>
      </p:sp>
      <p:sp>
        <p:nvSpPr>
          <p:cNvPr id="3" name="Θέση περιεχομένου 2"/>
          <p:cNvSpPr>
            <a:spLocks noGrp="1"/>
          </p:cNvSpPr>
          <p:nvPr>
            <p:ph idx="1"/>
          </p:nvPr>
        </p:nvSpPr>
        <p:spPr/>
        <p:txBody>
          <a:bodyPr>
            <a:normAutofit lnSpcReduction="10000"/>
          </a:bodyPr>
          <a:lstStyle/>
          <a:p>
            <a:pPr marL="0" indent="0">
              <a:lnSpc>
                <a:spcPct val="90000"/>
              </a:lnSpc>
              <a:buFont typeface="Wingdings" pitchFamily="2" charset="2"/>
              <a:buNone/>
            </a:pPr>
            <a:r>
              <a:rPr lang="el-GR" altLang="el-GR" dirty="0"/>
              <a:t>Υπάρχουν διάφοροι τρόποι να επηρεαστούν οι επαγγελματίες υγείας για την εφαρμογή των κατευθυντήριων οδηγιών όπως: </a:t>
            </a:r>
          </a:p>
          <a:p>
            <a:pPr>
              <a:lnSpc>
                <a:spcPct val="90000"/>
              </a:lnSpc>
            </a:pPr>
            <a:r>
              <a:rPr lang="el-GR" altLang="el-GR" dirty="0"/>
              <a:t>α) </a:t>
            </a:r>
            <a:r>
              <a:rPr lang="el-GR" altLang="el-GR" b="1" dirty="0"/>
              <a:t>οι ανταμοιβές και οι ποινές</a:t>
            </a:r>
            <a:r>
              <a:rPr lang="el-GR" altLang="el-GR" dirty="0"/>
              <a:t>, κυρίως οικονομικής φύσης, ανάλογα με την εφαρμογή ή όχι των συστάσεων στην κλινική πρακτική,</a:t>
            </a:r>
          </a:p>
          <a:p>
            <a:pPr>
              <a:lnSpc>
                <a:spcPct val="90000"/>
              </a:lnSpc>
            </a:pPr>
            <a:r>
              <a:rPr lang="el-GR" altLang="el-GR" dirty="0"/>
              <a:t>β) </a:t>
            </a:r>
            <a:r>
              <a:rPr lang="el-GR" altLang="el-GR" b="1" dirty="0"/>
              <a:t>προσπάθεια να πεισθεί ο επαγγελματίας</a:t>
            </a:r>
            <a:r>
              <a:rPr lang="el-GR" altLang="el-GR" dirty="0"/>
              <a:t> ότι η  εφαρμογή των κατευθυντήριων οδηγιών θα οδηγήσει σε καλύτερη έκβαση γα τον ασθενή </a:t>
            </a:r>
            <a:r>
              <a:rPr lang="en-US" altLang="el-GR" b="1" dirty="0"/>
              <a:t>(</a:t>
            </a:r>
            <a:r>
              <a:rPr lang="el-GR" altLang="el-GR" b="1" dirty="0"/>
              <a:t>σεμινάρια</a:t>
            </a:r>
            <a:r>
              <a:rPr lang="en-US" altLang="el-GR" b="1" dirty="0"/>
              <a:t> </a:t>
            </a:r>
            <a:r>
              <a:rPr lang="el-GR" altLang="el-GR" b="1" dirty="0" err="1"/>
              <a:t>απο</a:t>
            </a:r>
            <a:r>
              <a:rPr lang="el-GR" altLang="el-GR" b="1" dirty="0"/>
              <a:t> ειδικό και συζήτηση σε ομάδες εργασίας που αποτελεί μια </a:t>
            </a:r>
            <a:r>
              <a:rPr lang="el-GR" altLang="el-GR" b="1" dirty="0" err="1"/>
              <a:t>διαδραστική</a:t>
            </a:r>
            <a:r>
              <a:rPr lang="el-GR" altLang="el-GR" b="1" dirty="0"/>
              <a:t> μέθοδο εκπαίδευσης και τροποποίησης της κλινικής πρακτικής</a:t>
            </a:r>
            <a:r>
              <a:rPr lang="en-US" altLang="el-GR" b="1" dirty="0" smtClean="0"/>
              <a:t>)</a:t>
            </a:r>
            <a:r>
              <a:rPr lang="el-GR" altLang="el-GR" b="1" dirty="0" smtClean="0"/>
              <a:t>.</a:t>
            </a:r>
            <a:r>
              <a:rPr lang="el-GR" altLang="el-GR" dirty="0" smtClean="0"/>
              <a:t> </a:t>
            </a:r>
            <a:endParaRPr lang="el-GR" altLang="el-GR" dirty="0"/>
          </a:p>
          <a:p>
            <a:pPr>
              <a:lnSpc>
                <a:spcPct val="90000"/>
              </a:lnSpc>
            </a:pPr>
            <a:r>
              <a:rPr lang="el-GR" altLang="el-GR" dirty="0"/>
              <a:t>γ) </a:t>
            </a:r>
            <a:r>
              <a:rPr lang="el-GR" altLang="el-GR" b="1" dirty="0"/>
              <a:t>επαγγελματική αναγνώριση</a:t>
            </a:r>
            <a:r>
              <a:rPr lang="el-GR" altLang="el-GR" dirty="0"/>
              <a:t> για την συνεισφορά στην εφαρμογή των </a:t>
            </a:r>
            <a:r>
              <a:rPr lang="el-GR" altLang="el-GR"/>
              <a:t>νέων </a:t>
            </a:r>
            <a:r>
              <a:rPr lang="el-GR" altLang="el-GR" smtClean="0"/>
              <a:t>οδηγιών.</a:t>
            </a:r>
            <a:endParaRPr lang="el-GR" altLang="el-GR" dirty="0"/>
          </a:p>
          <a:p>
            <a:pPr>
              <a:lnSpc>
                <a:spcPct val="90000"/>
              </a:lnSpc>
            </a:pPr>
            <a:r>
              <a:rPr lang="el-GR" altLang="el-GR" b="1" dirty="0"/>
              <a:t>ε</a:t>
            </a:r>
            <a:r>
              <a:rPr lang="en-US" altLang="el-GR" b="1" dirty="0"/>
              <a:t>) </a:t>
            </a:r>
            <a:r>
              <a:rPr lang="el-GR" altLang="el-GR" b="1" dirty="0"/>
              <a:t>επιτήρηση της συμμόρφωσης </a:t>
            </a:r>
            <a:r>
              <a:rPr lang="el-GR" altLang="el-GR" dirty="0"/>
              <a:t>με τις κατευθυντήριες οδηγίες από ομάδες ειδικών.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2025844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Κλαίρη </a:t>
            </a:r>
            <a:r>
              <a:rPr lang="el-GR" sz="2000" dirty="0" err="1" smtClean="0"/>
              <a:t>Γουρουντή</a:t>
            </a:r>
            <a:r>
              <a:rPr lang="el-GR" sz="2000" dirty="0" smtClean="0"/>
              <a:t> 2014. </a:t>
            </a:r>
            <a:r>
              <a:rPr lang="el-GR" sz="2000" dirty="0"/>
              <a:t>Κλαίρη </a:t>
            </a:r>
            <a:r>
              <a:rPr lang="el-GR" sz="2000" dirty="0" err="1" smtClean="0"/>
              <a:t>Γουρουντή</a:t>
            </a:r>
            <a:r>
              <a:rPr lang="el-GR" sz="2000" dirty="0" smtClean="0"/>
              <a:t>. «Τεκμηριωμένη Λήψη Κλινικής Απόφασης. Ενότητα </a:t>
            </a:r>
            <a:r>
              <a:rPr lang="el-GR" sz="2000" dirty="0" smtClean="0"/>
              <a:t>12</a:t>
            </a:r>
            <a:r>
              <a:rPr lang="en-US" sz="2000" dirty="0" smtClean="0"/>
              <a:t>:</a:t>
            </a:r>
            <a:r>
              <a:rPr lang="el-GR" sz="2000" dirty="0"/>
              <a:t> Πρωτόκολλα και μαιευτική </a:t>
            </a:r>
            <a:r>
              <a:rPr lang="el-GR" sz="2000" dirty="0" smtClean="0"/>
              <a:t>φροντίδα</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dirty="0"/>
              <a:t>Λόγοι που καθιστούν αναγκαία την δημιουργία </a:t>
            </a:r>
            <a:r>
              <a:rPr lang="el-GR" sz="3200" dirty="0" smtClean="0"/>
              <a:t>πρωτοκόλλων</a:t>
            </a:r>
            <a:r>
              <a:rPr lang="en-US" sz="3200" dirty="0" smtClean="0"/>
              <a:t> </a:t>
            </a:r>
            <a:r>
              <a:rPr lang="en-US" sz="3000" b="0" dirty="0" smtClean="0"/>
              <a:t>(1 </a:t>
            </a:r>
            <a:r>
              <a:rPr lang="el-GR" sz="3000" b="0" dirty="0" smtClean="0"/>
              <a:t>από 3)</a:t>
            </a:r>
            <a:endParaRPr lang="el-GR" sz="3000" b="0" dirty="0"/>
          </a:p>
        </p:txBody>
      </p:sp>
      <p:sp>
        <p:nvSpPr>
          <p:cNvPr id="3" name="Θέση περιεχομένου 2"/>
          <p:cNvSpPr>
            <a:spLocks noGrp="1"/>
          </p:cNvSpPr>
          <p:nvPr>
            <p:ph idx="1"/>
          </p:nvPr>
        </p:nvSpPr>
        <p:spPr>
          <a:xfrm>
            <a:off x="457200" y="1628800"/>
            <a:ext cx="8229600" cy="4608512"/>
          </a:xfrm>
        </p:spPr>
        <p:txBody>
          <a:bodyPr/>
          <a:lstStyle/>
          <a:p>
            <a:r>
              <a:rPr lang="el-GR" dirty="0"/>
              <a:t>ετερογένεια της εφαρμοζόμενης κλινικής ιατρικής και νοσηλευτικής φροντίδας </a:t>
            </a:r>
          </a:p>
          <a:p>
            <a:r>
              <a:rPr lang="el-GR" dirty="0"/>
              <a:t>εφαρμογή εσφαλμένων και αναποτελεσματικών πρακτικών  </a:t>
            </a:r>
          </a:p>
          <a:p>
            <a:r>
              <a:rPr lang="el-GR" dirty="0"/>
              <a:t>αύξηση του κόστους περίθαλψης και του χρόνου παροχής φροντίδας από περιττές ιατρικές και νοσηλευτικές πράξεις.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33875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600" dirty="0"/>
              <a:t>Λόγοι που καθιστούν αναγκαία την δημιουργία πρωτοκόλλων</a:t>
            </a:r>
            <a:r>
              <a:rPr lang="en-US" sz="3600" dirty="0"/>
              <a:t> </a:t>
            </a:r>
            <a:r>
              <a:rPr lang="en-US" sz="3300" b="0" dirty="0" smtClean="0"/>
              <a:t>(</a:t>
            </a:r>
            <a:r>
              <a:rPr lang="el-GR" sz="3300" b="0" dirty="0" smtClean="0"/>
              <a:t>2</a:t>
            </a:r>
            <a:r>
              <a:rPr lang="en-US" sz="3300" b="0" dirty="0" smtClean="0"/>
              <a:t> </a:t>
            </a:r>
            <a:r>
              <a:rPr lang="el-GR" sz="3300" b="0" dirty="0"/>
              <a:t>από </a:t>
            </a:r>
            <a:r>
              <a:rPr lang="el-GR" sz="3300" b="0" dirty="0" smtClean="0"/>
              <a:t>3)</a:t>
            </a:r>
            <a:endParaRPr lang="el-GR" sz="3300" dirty="0"/>
          </a:p>
        </p:txBody>
      </p:sp>
      <p:sp>
        <p:nvSpPr>
          <p:cNvPr id="3" name="Θέση περιεχομένου 2"/>
          <p:cNvSpPr>
            <a:spLocks noGrp="1"/>
          </p:cNvSpPr>
          <p:nvPr>
            <p:ph idx="1"/>
          </p:nvPr>
        </p:nvSpPr>
        <p:spPr/>
        <p:txBody>
          <a:bodyPr/>
          <a:lstStyle/>
          <a:p>
            <a:r>
              <a:rPr lang="el-GR" altLang="el-GR" dirty="0"/>
              <a:t>Ως εκ τούτου, η ανάγκη </a:t>
            </a:r>
            <a:r>
              <a:rPr lang="el-GR" altLang="el-GR" b="1" dirty="0"/>
              <a:t>ύπαρξης ομοιογενούς κλινικής πρακτικής είναι αδιαμφισβήτητη</a:t>
            </a:r>
            <a:r>
              <a:rPr lang="el-GR" altLang="el-GR" dirty="0"/>
              <a:t>. Οι κλινικές κατευθυντήριες οδηγίες, αποτελούν έναν από τους σπουδαιότερους τρόπους </a:t>
            </a:r>
            <a:r>
              <a:rPr lang="el-GR" altLang="el-GR" b="1" dirty="0"/>
              <a:t>τεκμηρίωσης και βελτίωσης του επιπέδου της παρεχόμενης υγειονομικής περίθαλψης</a:t>
            </a:r>
          </a:p>
          <a:p>
            <a:r>
              <a:rPr lang="en-US" altLang="el-GR" dirty="0"/>
              <a:t>O</a:t>
            </a:r>
            <a:r>
              <a:rPr lang="el-GR" altLang="el-GR" dirty="0"/>
              <a:t>ι κατευθυντήριες οδηγίες εξασφαλίζουν την </a:t>
            </a:r>
            <a:r>
              <a:rPr lang="el-GR" altLang="el-GR" b="1" dirty="0"/>
              <a:t>αξιοποίηση των δεδομένων που προκύπτουν από την κλινική έρευνα</a:t>
            </a:r>
            <a:r>
              <a:rPr lang="el-GR" altLang="el-GR" dirty="0"/>
              <a:t>, έτσι ώστε να χρησιμοποιούνται </a:t>
            </a:r>
            <a:r>
              <a:rPr lang="el-GR" altLang="el-GR" b="1" dirty="0"/>
              <a:t>μέθοδοι </a:t>
            </a:r>
            <a:r>
              <a:rPr lang="el-GR" altLang="el-GR" dirty="0"/>
              <a:t>οι οποίες έχει αποδειχθεί αντικειμενικά ότι </a:t>
            </a:r>
            <a:r>
              <a:rPr lang="el-GR" altLang="el-GR" b="1" dirty="0"/>
              <a:t>αποδίδουν</a:t>
            </a:r>
            <a:r>
              <a:rPr lang="el-GR" altLang="el-GR" dirty="0"/>
              <a:t>, ενώ ταυτόχρονα να </a:t>
            </a:r>
            <a:r>
              <a:rPr lang="el-GR" altLang="el-GR" b="1" dirty="0"/>
              <a:t>απορρίπτονται πρακτικές οι οποίες είναι αναποτελεσματικές</a:t>
            </a:r>
            <a:r>
              <a:rPr lang="el-GR" altLang="el-GR"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553001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600" dirty="0"/>
              <a:t>Λόγοι που καθιστούν αναγκαία την δημιουργία πρωτοκόλλων</a:t>
            </a:r>
            <a:r>
              <a:rPr lang="en-US" sz="3600" dirty="0"/>
              <a:t> </a:t>
            </a:r>
            <a:r>
              <a:rPr lang="en-US" sz="3300" b="0" dirty="0" smtClean="0"/>
              <a:t>(</a:t>
            </a:r>
            <a:r>
              <a:rPr lang="el-GR" sz="3300" b="0" dirty="0" smtClean="0"/>
              <a:t>3</a:t>
            </a:r>
            <a:r>
              <a:rPr lang="en-US" sz="3300" b="0" dirty="0" smtClean="0"/>
              <a:t> </a:t>
            </a:r>
            <a:r>
              <a:rPr lang="el-GR" sz="3300" b="0" dirty="0"/>
              <a:t>από </a:t>
            </a:r>
            <a:r>
              <a:rPr lang="el-GR" sz="3300" b="0" dirty="0" smtClean="0"/>
              <a:t>3)</a:t>
            </a:r>
            <a:endParaRPr lang="el-GR" sz="3300" dirty="0"/>
          </a:p>
        </p:txBody>
      </p:sp>
      <p:sp>
        <p:nvSpPr>
          <p:cNvPr id="3" name="Θέση περιεχομένου 2"/>
          <p:cNvSpPr>
            <a:spLocks noGrp="1"/>
          </p:cNvSpPr>
          <p:nvPr>
            <p:ph idx="1"/>
          </p:nvPr>
        </p:nvSpPr>
        <p:spPr/>
        <p:txBody>
          <a:bodyPr>
            <a:normAutofit lnSpcReduction="10000"/>
          </a:bodyPr>
          <a:lstStyle/>
          <a:p>
            <a:r>
              <a:rPr lang="el-GR" dirty="0"/>
              <a:t>Οι κατευθυντήριες οδηγίες αποτελούν </a:t>
            </a:r>
            <a:r>
              <a:rPr lang="el-GR" b="1" dirty="0"/>
              <a:t>"συστάσεις που έχουν διατυπωθεί με συστηματικό τρόπο και που έχουν ως στόχο να διευκολύνουν τις αποφάσεις τόσο των επαγγελματιών υγείας όσο και του ασθενούς σχετικά με την καταλληλότερη παροχή φροντίδας υγείας για συγκεκριμένες κλινικές καταστάσεις". </a:t>
            </a:r>
          </a:p>
          <a:p>
            <a:r>
              <a:rPr lang="el-GR" dirty="0"/>
              <a:t>Αποτελούν δηλαδή </a:t>
            </a:r>
            <a:r>
              <a:rPr lang="el-GR" b="1" dirty="0"/>
              <a:t>"θέσεις που προκύπτουν μετά από συστηματική βιβλιογραφική έρευνα οι οποίες έχουν ως στόχο να αποτελέσουν σημαντικό επικουρικό εργαλείο για τον επαγγελματία υγείας που αντιμετωπίζει διάφορες κλινικές καταστάσεις" </a:t>
            </a:r>
            <a:r>
              <a:rPr lang="el-GR" dirty="0"/>
              <a:t>(</a:t>
            </a:r>
            <a:r>
              <a:rPr lang="el-GR" dirty="0" err="1"/>
              <a:t>Field</a:t>
            </a:r>
            <a:r>
              <a:rPr lang="el-GR" dirty="0"/>
              <a:t> </a:t>
            </a:r>
            <a:r>
              <a:rPr lang="el-GR" dirty="0" err="1"/>
              <a:t>and</a:t>
            </a:r>
            <a:r>
              <a:rPr lang="el-GR" dirty="0"/>
              <a:t> </a:t>
            </a:r>
            <a:r>
              <a:rPr lang="el-GR" dirty="0" err="1"/>
              <a:t>Lohr</a:t>
            </a:r>
            <a:r>
              <a:rPr lang="el-GR" dirty="0"/>
              <a:t>, 1990), καθώς και μέσο εξασφάλισης της εφαρμογής κλινικής πρακτικής βασισμένης στις ενδείξεις (</a:t>
            </a:r>
            <a:r>
              <a:rPr lang="el-GR" dirty="0" err="1"/>
              <a:t>Μead</a:t>
            </a:r>
            <a:r>
              <a:rPr lang="el-GR" dirty="0"/>
              <a:t> 2000) παρέχοντας συνολικά έναν τρόπο βελτίωσης της ποιότητας της περίθαλψης (</a:t>
            </a:r>
            <a:r>
              <a:rPr lang="el-GR" dirty="0" err="1"/>
              <a:t>Basinsky</a:t>
            </a:r>
            <a:r>
              <a:rPr lang="el-GR" dirty="0"/>
              <a:t> 1995).</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1375009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Σκοπός πρωτοκόλλων</a:t>
            </a:r>
          </a:p>
        </p:txBody>
      </p:sp>
      <p:sp>
        <p:nvSpPr>
          <p:cNvPr id="3" name="Θέση περιεχομένου 2"/>
          <p:cNvSpPr>
            <a:spLocks noGrp="1"/>
          </p:cNvSpPr>
          <p:nvPr>
            <p:ph idx="1"/>
          </p:nvPr>
        </p:nvSpPr>
        <p:spPr/>
        <p:txBody>
          <a:bodyPr>
            <a:normAutofit fontScale="92500" lnSpcReduction="10000"/>
          </a:bodyPr>
          <a:lstStyle/>
          <a:p>
            <a:r>
              <a:rPr lang="el-GR" dirty="0"/>
              <a:t>η βελτίωση της ποιότητας περίθαλψης και η αύξηση της κλινικής </a:t>
            </a:r>
            <a:r>
              <a:rPr lang="el-GR" dirty="0" smtClean="0"/>
              <a:t>αποτελεσματικότητας, </a:t>
            </a:r>
            <a:endParaRPr lang="el-GR" dirty="0"/>
          </a:p>
          <a:p>
            <a:r>
              <a:rPr lang="el-GR" dirty="0"/>
              <a:t>η εξασφάλιση ομοιογενούς παροχής </a:t>
            </a:r>
            <a:r>
              <a:rPr lang="el-GR" dirty="0" smtClean="0"/>
              <a:t>φροντίδας,</a:t>
            </a:r>
            <a:endParaRPr lang="el-GR" dirty="0"/>
          </a:p>
          <a:p>
            <a:r>
              <a:rPr lang="el-GR" dirty="0"/>
              <a:t>η θέσπιση αντικειμενικών κριτηρίων βάσει των οποίων μπορεί να εκτιμηθεί ποιοτικά και ποσοτικά το θεραπευτικό </a:t>
            </a:r>
            <a:r>
              <a:rPr lang="el-GR" dirty="0" smtClean="0"/>
              <a:t>αποτέλεσμα,</a:t>
            </a:r>
            <a:endParaRPr lang="el-GR" dirty="0"/>
          </a:p>
          <a:p>
            <a:r>
              <a:rPr lang="el-GR" dirty="0"/>
              <a:t>ορθολογική διαχείριση των οικονομικών πόρων και του </a:t>
            </a:r>
            <a:r>
              <a:rPr lang="el-GR" dirty="0" smtClean="0"/>
              <a:t>χρόνου, </a:t>
            </a:r>
            <a:endParaRPr lang="el-GR" dirty="0"/>
          </a:p>
          <a:p>
            <a:r>
              <a:rPr lang="el-GR" dirty="0"/>
              <a:t>η χρήση τους ως εκπαιδευτικά εργαλεία κυρίως για νέους επαγγελματίες </a:t>
            </a:r>
            <a:r>
              <a:rPr lang="el-GR" dirty="0" smtClean="0"/>
              <a:t>υγείας,</a:t>
            </a:r>
            <a:endParaRPr lang="el-GR" dirty="0"/>
          </a:p>
          <a:p>
            <a:r>
              <a:rPr lang="el-GR" dirty="0"/>
              <a:t>η αρμονική συνεργασία μεταξύ διαφόρων επαγγελματιών της υγείας ακόμα και αν προέρχονται από διαφορετικές σχολές και δεν έχουν </a:t>
            </a:r>
            <a:r>
              <a:rPr lang="el-GR" dirty="0" err="1" smtClean="0"/>
              <a:t>ξανασυνεργαστεί</a:t>
            </a:r>
            <a:r>
              <a:rPr lang="el-GR" dirty="0" smtClean="0"/>
              <a:t>,</a:t>
            </a:r>
            <a:endParaRPr lang="el-GR" dirty="0"/>
          </a:p>
          <a:p>
            <a:r>
              <a:rPr lang="el-GR" dirty="0"/>
              <a:t>η παροχή νομικής κάλυψης όσον αφορά την επιλογή των ιατρικών </a:t>
            </a:r>
            <a:r>
              <a:rPr lang="el-GR" dirty="0" smtClean="0"/>
              <a:t>πράξεων.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1327669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Δημιουργία πρωτοκόλλων</a:t>
            </a:r>
          </a:p>
        </p:txBody>
      </p:sp>
      <p:sp>
        <p:nvSpPr>
          <p:cNvPr id="3" name="Θέση περιεχομένου 2"/>
          <p:cNvSpPr>
            <a:spLocks noGrp="1"/>
          </p:cNvSpPr>
          <p:nvPr>
            <p:ph idx="1"/>
          </p:nvPr>
        </p:nvSpPr>
        <p:spPr>
          <a:xfrm>
            <a:off x="457200" y="1556792"/>
            <a:ext cx="8229600" cy="4680520"/>
          </a:xfrm>
        </p:spPr>
        <p:txBody>
          <a:bodyPr/>
          <a:lstStyle/>
          <a:p>
            <a:r>
              <a:rPr lang="el-GR" dirty="0"/>
              <a:t>Η βασική παράμετρος που καθορίζει συνολικά την ποιότητα των κατευθυντήριων οδηγιών είναι η ισχυρή στοιχειοθέτηση με ερευνητικά δεδομένα (</a:t>
            </a:r>
            <a:r>
              <a:rPr lang="el-GR" dirty="0" err="1"/>
              <a:t>Duff</a:t>
            </a:r>
            <a:r>
              <a:rPr lang="el-GR" dirty="0"/>
              <a:t> </a:t>
            </a:r>
            <a:r>
              <a:rPr lang="el-GR" dirty="0" err="1"/>
              <a:t>et</a:t>
            </a:r>
            <a:r>
              <a:rPr lang="el-GR" dirty="0"/>
              <a:t> </a:t>
            </a:r>
            <a:r>
              <a:rPr lang="el-GR" dirty="0" err="1"/>
              <a:t>al</a:t>
            </a:r>
            <a:r>
              <a:rPr lang="el-GR" dirty="0"/>
              <a:t>, 1996). </a:t>
            </a:r>
          </a:p>
          <a:p>
            <a:r>
              <a:rPr lang="el-GR" dirty="0"/>
              <a:t>Τα δεδομένα που ενσωματώνονται στις κατευθυντήριες οδηγίες προέρχονται από ποικιλία πηγών όπως γνώμες ειδικών, ανασκόπηση της βιβλιογραφίας και </a:t>
            </a:r>
            <a:r>
              <a:rPr lang="el-GR" dirty="0" err="1"/>
              <a:t>μετα</a:t>
            </a:r>
            <a:r>
              <a:rPr lang="el-GR" dirty="0"/>
              <a:t>-αναλύσεις. </a:t>
            </a:r>
          </a:p>
          <a:p>
            <a:r>
              <a:rPr lang="el-GR" dirty="0"/>
              <a:t>Για τα κλινικά ζητήματα εκείνα όπου δεν υπάρχουν επαρκή ερευνητικά δεδομένα, συνήθως αξιοποιούνται οι γνώμες των ειδικών μέχρι η έρευνα να ολοκληρωθεί.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2646041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Κατάρτιση </a:t>
            </a:r>
            <a:r>
              <a:rPr lang="el-GR" dirty="0" smtClean="0"/>
              <a:t>πρωτοκόλλων </a:t>
            </a:r>
            <a:r>
              <a:rPr lang="el-GR" sz="3200" b="0" dirty="0" smtClean="0"/>
              <a:t>(1 από 2)</a:t>
            </a:r>
            <a:endParaRPr lang="el-GR" sz="3200" b="0" dirty="0"/>
          </a:p>
        </p:txBody>
      </p:sp>
      <p:sp>
        <p:nvSpPr>
          <p:cNvPr id="3" name="Θέση περιεχομένου 2"/>
          <p:cNvSpPr>
            <a:spLocks noGrp="1"/>
          </p:cNvSpPr>
          <p:nvPr>
            <p:ph idx="1"/>
          </p:nvPr>
        </p:nvSpPr>
        <p:spPr/>
        <p:txBody>
          <a:bodyPr/>
          <a:lstStyle/>
          <a:p>
            <a:pPr marL="0" indent="0">
              <a:lnSpc>
                <a:spcPct val="90000"/>
              </a:lnSpc>
              <a:buFont typeface="Wingdings" pitchFamily="2" charset="2"/>
              <a:buNone/>
            </a:pPr>
            <a:r>
              <a:rPr lang="el-GR" altLang="el-GR" dirty="0"/>
              <a:t>Ουσιαστικής σημασίας παράμετροι για την κατάρτιση κατευθυντήριων οδηγιών είναι οι εξής:</a:t>
            </a:r>
          </a:p>
          <a:p>
            <a:pPr>
              <a:lnSpc>
                <a:spcPct val="90000"/>
              </a:lnSpc>
            </a:pPr>
            <a:r>
              <a:rPr lang="el-GR" altLang="el-GR" dirty="0"/>
              <a:t>Ανάπτυξη από ή σε συνεργασία με οργανισμούς κλινικής ιατρικής, μαιευτικής και </a:t>
            </a:r>
            <a:r>
              <a:rPr lang="el-GR" altLang="el-GR" dirty="0" smtClean="0"/>
              <a:t>νοσηλευτικής,</a:t>
            </a:r>
            <a:endParaRPr lang="el-GR" altLang="el-GR" dirty="0"/>
          </a:p>
          <a:p>
            <a:pPr>
              <a:lnSpc>
                <a:spcPct val="90000"/>
              </a:lnSpc>
            </a:pPr>
            <a:r>
              <a:rPr lang="el-GR" altLang="el-GR" dirty="0"/>
              <a:t>Χρήση αξιόπιστης μεθοδολογίας κατά τη σύνθεση και ενσωμάτωση των σχετικών ερευνητικών δεδομένων και της αντίστοιχης κλινικής </a:t>
            </a:r>
            <a:r>
              <a:rPr lang="el-GR" altLang="el-GR" dirty="0" smtClean="0"/>
              <a:t>εμπειρίας,</a:t>
            </a:r>
            <a:endParaRPr lang="el-GR" altLang="el-GR" dirty="0"/>
          </a:p>
          <a:p>
            <a:pPr>
              <a:lnSpc>
                <a:spcPct val="90000"/>
              </a:lnSpc>
            </a:pPr>
            <a:r>
              <a:rPr lang="el-GR" altLang="el-GR" dirty="0"/>
              <a:t>Προσοχή ώστε η κάλυψη του αντικειμένου και ο βαθμός εξειδίκευσης των παρεχόμενων πληροφοριών να αντιστοιχούν στην τρέχουσα </a:t>
            </a:r>
            <a:r>
              <a:rPr lang="el-GR" altLang="el-GR" dirty="0" smtClean="0"/>
              <a:t>γνώση.</a:t>
            </a:r>
            <a:endParaRPr lang="el-GR" alt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2442592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Κατάρτιση πρωτοκόλλων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p:txBody>
          <a:bodyPr/>
          <a:lstStyle/>
          <a:p>
            <a:pPr marL="0" indent="0">
              <a:buNone/>
            </a:pPr>
            <a:r>
              <a:rPr lang="el-GR" dirty="0"/>
              <a:t>Συνεκτίμηση των αποτελεσμάτων των ερευνών που βρέθηκαν με άλλους παράγοντες, ώστε να δημιουργηθεί το πρωτόκολλο. </a:t>
            </a:r>
          </a:p>
          <a:p>
            <a:pPr marL="0" indent="0">
              <a:buNone/>
            </a:pPr>
            <a:r>
              <a:rPr lang="el-GR" dirty="0" smtClean="0"/>
              <a:t>Παράγοντες </a:t>
            </a:r>
            <a:r>
              <a:rPr lang="el-GR" dirty="0"/>
              <a:t>που πρέπει να συνεκτιμηθούν πριν τη δημιουργία του πρωτοκόλλου είναι</a:t>
            </a:r>
            <a:r>
              <a:rPr lang="el-GR" dirty="0" smtClean="0"/>
              <a:t>:</a:t>
            </a:r>
            <a:endParaRPr lang="el-GR" dirty="0"/>
          </a:p>
          <a:p>
            <a:r>
              <a:rPr lang="el-GR" dirty="0" smtClean="0"/>
              <a:t>οι </a:t>
            </a:r>
            <a:r>
              <a:rPr lang="el-GR" dirty="0"/>
              <a:t>προτιμήσεις και οι πεποιθήσεις των γυναικών,</a:t>
            </a:r>
          </a:p>
          <a:p>
            <a:r>
              <a:rPr lang="el-GR" dirty="0" smtClean="0"/>
              <a:t>οι </a:t>
            </a:r>
            <a:r>
              <a:rPr lang="el-GR" dirty="0"/>
              <a:t>προσωπικές ηθικές αξίες του προσωπικού , </a:t>
            </a:r>
          </a:p>
          <a:p>
            <a:r>
              <a:rPr lang="el-GR" dirty="0" smtClean="0"/>
              <a:t>οι </a:t>
            </a:r>
            <a:r>
              <a:rPr lang="el-GR" dirty="0"/>
              <a:t>οικονομικές δυνατότητες καθώς και η επάρκεια και καταλληλότητα του προσωπικού του </a:t>
            </a:r>
            <a:r>
              <a:rPr lang="el-GR" dirty="0" smtClean="0"/>
              <a:t>νοσοκομείου.</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3818452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dirty="0"/>
              <a:t>Διάδοση και εφαρμογή των κατευθυντήριων </a:t>
            </a:r>
            <a:r>
              <a:rPr lang="el-GR" sz="3200" dirty="0" smtClean="0"/>
              <a:t>οδηγιών </a:t>
            </a:r>
            <a:r>
              <a:rPr lang="el-GR" sz="3000" b="0" dirty="0" smtClean="0"/>
              <a:t>(1 από 2)</a:t>
            </a:r>
            <a:endParaRPr lang="el-GR" sz="3000" b="0" dirty="0"/>
          </a:p>
        </p:txBody>
      </p:sp>
      <p:sp>
        <p:nvSpPr>
          <p:cNvPr id="3" name="Θέση περιεχομένου 2"/>
          <p:cNvSpPr>
            <a:spLocks noGrp="1"/>
          </p:cNvSpPr>
          <p:nvPr>
            <p:ph idx="1"/>
          </p:nvPr>
        </p:nvSpPr>
        <p:spPr>
          <a:xfrm>
            <a:off x="457200" y="1556792"/>
            <a:ext cx="8229600" cy="4680520"/>
          </a:xfrm>
        </p:spPr>
        <p:txBody>
          <a:bodyPr/>
          <a:lstStyle/>
          <a:p>
            <a:r>
              <a:rPr lang="el-GR" dirty="0"/>
              <a:t>Η ανάπτυξη κατευθυντήριων οδηγιών χωρίς να λαμβάνεται υπόψη ο τρόπος και τα μέσα που απαιτούνται για την εφαρμογή τους, δεν θα έχουν στην ουσία κανένα αποτέλεσμα. </a:t>
            </a:r>
          </a:p>
          <a:p>
            <a:r>
              <a:rPr lang="el-GR" dirty="0"/>
              <a:t>Ακόμη και οι πιο προσεκτικά καταρτισμένες και τεχνικά άρτιες οδηγίες θα έχουν πενιχρή επίδραση στην ποιότητα της περίθαλψης ή στην έκβαση των ασθενών εάν δεν κατορθώνουν να γίνουν κτήμα των επαγγελματιών υγείας πείθοντάς τους να τις ενστερνισθούν.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25930982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61a14f8274d152b28587659c786752de96993b1"/>
</p:tagLst>
</file>

<file path=ppt/theme/theme1.xml><?xml version="1.0" encoding="utf-8"?>
<a:theme xmlns:a="http://schemas.openxmlformats.org/drawingml/2006/main" name="OC_template_updated">
  <a:themeElements>
    <a:clrScheme name="Προσαρμοσμένο 1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TotalTime>
  <Words>1215</Words>
  <Application>Microsoft Office PowerPoint</Application>
  <PresentationFormat>Προβολή στην οθόνη (4:3)</PresentationFormat>
  <Paragraphs>103</Paragraphs>
  <Slides>18</Slides>
  <Notes>7</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2</vt:i4>
      </vt:variant>
      <vt:variant>
        <vt:lpstr>Τίτλοι διαφανειών</vt:lpstr>
      </vt:variant>
      <vt:variant>
        <vt:i4>18</vt:i4>
      </vt:variant>
    </vt:vector>
  </HeadingPairs>
  <TitlesOfParts>
    <vt:vector size="25" baseType="lpstr">
      <vt:lpstr>Arial</vt:lpstr>
      <vt:lpstr>Calibri</vt:lpstr>
      <vt:lpstr>Courier New</vt:lpstr>
      <vt:lpstr>Times New Roman</vt:lpstr>
      <vt:lpstr>Wingdings</vt:lpstr>
      <vt:lpstr>OC_template_updated</vt:lpstr>
      <vt:lpstr>OC_template_1</vt:lpstr>
      <vt:lpstr>Τεκμηριωμένη Λήψη Κλινικής Απόφασης</vt:lpstr>
      <vt:lpstr>Λόγοι που καθιστούν αναγκαία την δημιουργία πρωτοκόλλων (1 από 3)</vt:lpstr>
      <vt:lpstr>Λόγοι που καθιστούν αναγκαία την δημιουργία πρωτοκόλλων (2 από 3)</vt:lpstr>
      <vt:lpstr>Λόγοι που καθιστούν αναγκαία την δημιουργία πρωτοκόλλων (3 από 3)</vt:lpstr>
      <vt:lpstr>Σκοπός πρωτοκόλλων</vt:lpstr>
      <vt:lpstr>Δημιουργία πρωτοκόλλων</vt:lpstr>
      <vt:lpstr>Κατάρτιση πρωτοκόλλων (1 από 2)</vt:lpstr>
      <vt:lpstr>Κατάρτιση πρωτοκόλλων (2 από 2)</vt:lpstr>
      <vt:lpstr>Διάδοση και εφαρμογή των κατευθυντήριων οδηγιών (1 από 2)</vt:lpstr>
      <vt:lpstr>Διάδοση και εφαρμογή των κατευθυντήριων οδηγιών (2 από 2)</vt:lpstr>
      <vt:lpstr>Παράγοντες που επηρεάζουν την επιτυχή εφαρμογή των νέων πρωτοκόλλων</vt:lpstr>
      <vt:lpstr>Παρεμβάσεις για την επιτυχή εφαρμογή των πρωτοκόλλων</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Elenh Xoumh</cp:lastModifiedBy>
  <cp:revision>36</cp:revision>
  <dcterms:created xsi:type="dcterms:W3CDTF">2013-03-04T13:35:19Z</dcterms:created>
  <dcterms:modified xsi:type="dcterms:W3CDTF">2014-11-03T10:41:30Z</dcterms:modified>
</cp:coreProperties>
</file>