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0"/>
  </p:notesMasterIdLst>
  <p:handoutMasterIdLst>
    <p:handoutMasterId r:id="rId21"/>
  </p:handoutMasterIdLst>
  <p:sldIdLst>
    <p:sldId id="256" r:id="rId3"/>
    <p:sldId id="271" r:id="rId4"/>
    <p:sldId id="280" r:id="rId5"/>
    <p:sldId id="273" r:id="rId6"/>
    <p:sldId id="274" r:id="rId7"/>
    <p:sldId id="281" r:id="rId8"/>
    <p:sldId id="282" r:id="rId9"/>
    <p:sldId id="283" r:id="rId10"/>
    <p:sldId id="278" r:id="rId11"/>
    <p:sldId id="279" r:id="rId12"/>
    <p:sldId id="257" r:id="rId13"/>
    <p:sldId id="262" r:id="rId14"/>
    <p:sldId id="264" r:id="rId15"/>
    <p:sldId id="269" r:id="rId16"/>
    <p:sldId id="270" r:id="rId17"/>
    <p:sldId id="266" r:id="rId18"/>
    <p:sldId id="261" r:id="rId19"/>
  </p:sldIdLst>
  <p:sldSz cx="9144000" cy="6858000" type="screen4x3"/>
  <p:notesSz cx="7104063" cy="10234613"/>
  <p:custDataLst>
    <p:tags r:id="rId22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70" d="100"/>
          <a:sy n="70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17</a:t>
            </a:r>
            <a:r>
              <a:rPr lang="el-GR" sz="2600" dirty="0" smtClean="0"/>
              <a:t>: </a:t>
            </a:r>
            <a:r>
              <a:rPr lang="el-GR" sz="2600" dirty="0" smtClean="0"/>
              <a:t>Η διατροφή του βρέφους</a:t>
            </a: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CE76-A22B-4673-ABE7-302943FB660B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Προσθήκη στερεής τροφής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10801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Μητρικό γάλα  αποκλειστικά για 6 μήνες </a:t>
            </a:r>
            <a:r>
              <a:rPr lang="el-GR" altLang="el-GR" sz="2800" dirty="0" smtClean="0"/>
              <a:t>και προσθήκη τροφής </a:t>
            </a:r>
            <a:r>
              <a:rPr lang="el-GR" altLang="el-GR" sz="2800" dirty="0"/>
              <a:t>(διαφέρει κατά περίπτωση):</a:t>
            </a:r>
          </a:p>
          <a:p>
            <a:pPr>
              <a:lnSpc>
                <a:spcPct val="90000"/>
              </a:lnSpc>
            </a:pPr>
            <a:endParaRPr lang="el-GR" altLang="el-GR" sz="2800" dirty="0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461815"/>
              </p:ext>
            </p:extLst>
          </p:nvPr>
        </p:nvGraphicFramePr>
        <p:xfrm>
          <a:off x="1115616" y="2492896"/>
          <a:ext cx="60960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Χυμός φρούτων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4o </a:t>
                      </a:r>
                      <a:r>
                        <a:rPr lang="el-GR" dirty="0" smtClean="0"/>
                        <a:t>μήνα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altLang="el-GR" sz="1800" dirty="0" smtClean="0"/>
                        <a:t>Ρυζάλευρο/φρούτα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r>
                        <a:rPr lang="el-GR" baseline="30000" dirty="0" smtClean="0"/>
                        <a:t>ο</a:t>
                      </a:r>
                      <a:r>
                        <a:rPr lang="el-GR" dirty="0" smtClean="0"/>
                        <a:t> μήνα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altLang="el-GR" sz="1800" dirty="0" smtClean="0"/>
                        <a:t>Χορταρικά/πατάτα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6</a:t>
                      </a:r>
                      <a:r>
                        <a:rPr lang="el-GR" baseline="30000" dirty="0" smtClean="0"/>
                        <a:t>ο</a:t>
                      </a:r>
                      <a:r>
                        <a:rPr lang="el-GR" dirty="0" smtClean="0"/>
                        <a:t> μήνα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altLang="el-GR" sz="1800" dirty="0" smtClean="0"/>
                        <a:t>Δημητριακά, κρέας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7</a:t>
                      </a:r>
                      <a:r>
                        <a:rPr lang="el-GR" baseline="30000" dirty="0" smtClean="0"/>
                        <a:t>ο</a:t>
                      </a:r>
                      <a:r>
                        <a:rPr lang="el-GR" dirty="0" smtClean="0"/>
                        <a:t> μήνα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altLang="el-GR" sz="1800" dirty="0" smtClean="0"/>
                        <a:t>Αβγό/ ψάρι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8</a:t>
                      </a:r>
                      <a:r>
                        <a:rPr lang="el-GR" baseline="30000" dirty="0" smtClean="0"/>
                        <a:t>ο</a:t>
                      </a:r>
                      <a:r>
                        <a:rPr lang="el-GR" dirty="0" smtClean="0"/>
                        <a:t> μήνα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Ορθογώνιο 6"/>
          <p:cNvSpPr/>
          <p:nvPr/>
        </p:nvSpPr>
        <p:spPr>
          <a:xfrm>
            <a:off x="467544" y="4725144"/>
            <a:ext cx="7128792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sz="2800" dirty="0">
                <a:latin typeface="+mn-lt"/>
              </a:rPr>
              <a:t>Μετά τον 1ο χρόνο πλήρης τροφή (ως 2έτη συνδυασμένο με θηλασμό)</a:t>
            </a:r>
          </a:p>
        </p:txBody>
      </p:sp>
    </p:spTree>
    <p:extLst>
      <p:ext uri="{BB962C8B-B14F-4D97-AF65-F5344CB8AC3E}">
        <p14:creationId xmlns:p14="http://schemas.microsoft.com/office/powerpoint/2010/main" val="1731708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</a:t>
            </a:r>
            <a:r>
              <a:rPr lang="el-GR" sz="2000" dirty="0" smtClean="0"/>
              <a:t>Κανέλλου</a:t>
            </a:r>
            <a:r>
              <a:rPr lang="el-GR" sz="2000" dirty="0"/>
              <a:t>. «Διατροφή γυναίκας, παιδιού. </a:t>
            </a:r>
            <a:r>
              <a:rPr lang="el-GR" sz="2000" dirty="0"/>
              <a:t>Ενότητα </a:t>
            </a:r>
            <a:r>
              <a:rPr lang="el-GR" sz="2000" dirty="0" smtClean="0"/>
              <a:t>17</a:t>
            </a:r>
            <a:r>
              <a:rPr lang="el-GR" sz="2000" dirty="0" smtClean="0"/>
              <a:t>: </a:t>
            </a:r>
            <a:r>
              <a:rPr lang="el-GR" sz="2000" dirty="0"/>
              <a:t>Η διατροφή του </a:t>
            </a:r>
            <a:r>
              <a:rPr lang="el-GR" sz="2000" dirty="0" smtClean="0"/>
              <a:t>βρέφους».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smtClean="0"/>
              <a:t>.</a:t>
            </a:r>
            <a:endParaRPr 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Προσαρμογή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νεογνό προσαρμόζεται στην πρόσληψη τροφής από το στόμα</a:t>
            </a:r>
          </a:p>
          <a:p>
            <a:r>
              <a:rPr lang="el-GR" dirty="0"/>
              <a:t>Σταδιακά ωριμάζουν τον 1ο χρόνο </a:t>
            </a:r>
          </a:p>
          <a:p>
            <a:pPr lvl="1"/>
            <a:r>
              <a:rPr lang="el-GR" dirty="0"/>
              <a:t>πεπτικό σύστημα, </a:t>
            </a:r>
          </a:p>
          <a:p>
            <a:pPr lvl="1"/>
            <a:r>
              <a:rPr lang="el-GR" dirty="0"/>
              <a:t>μεταβολισμός και </a:t>
            </a:r>
          </a:p>
          <a:p>
            <a:pPr lvl="1"/>
            <a:r>
              <a:rPr lang="el-GR" dirty="0"/>
              <a:t>λειτουργία νεφρών 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62E2-997E-424F-9CA3-95FC0647CADC}" type="slidenum">
              <a:rPr lang="el-GR" altLang="el-GR"/>
              <a:pPr/>
              <a:t>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03236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Αύξηση βάρους βρέφους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826361"/>
              </p:ext>
            </p:extLst>
          </p:nvPr>
        </p:nvGraphicFramePr>
        <p:xfrm>
          <a:off x="457200" y="1341438"/>
          <a:ext cx="8229600" cy="3261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3 πρώτους  μήνες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25-30gr/</a:t>
                      </a:r>
                      <a:r>
                        <a:rPr lang="el-GR" sz="2800" dirty="0" smtClean="0"/>
                        <a:t>ημέρα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20 εβδομάδες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Διπλασιάζεται βάρος γέννησης </a:t>
                      </a:r>
                      <a:r>
                        <a:rPr lang="en-US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είναι</a:t>
                      </a:r>
                      <a:r>
                        <a:rPr lang="el-GR" altLang="el-GR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συνήθως 3000-3500 </a:t>
                      </a:r>
                      <a:r>
                        <a:rPr lang="en-US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kg)</a:t>
                      </a: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1ο έτος</a:t>
                      </a:r>
                    </a:p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Τριπλασιάζεται βάρος γέννησης και ανέρχεται ~ 10</a:t>
                      </a:r>
                      <a:r>
                        <a:rPr lang="en-US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kg</a:t>
                      </a: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546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23445-04DF-4A88-BBB9-C394A1BFA7EA}" type="slidenum">
              <a:rPr lang="el-GR" altLang="el-GR"/>
              <a:pPr/>
              <a:t>3</a:t>
            </a:fld>
            <a:endParaRPr lang="el-GR" altLang="el-GR" dirty="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Ενεργειακές ανάγκες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b="1" dirty="0">
                <a:solidFill>
                  <a:schemeClr val="tx2"/>
                </a:solidFill>
              </a:rPr>
              <a:t>100 -120</a:t>
            </a:r>
            <a:r>
              <a:rPr lang="el-GR" altLang="el-GR" b="1" dirty="0"/>
              <a:t> </a:t>
            </a:r>
            <a:r>
              <a:rPr lang="en-US" altLang="el-GR" dirty="0"/>
              <a:t>kcal / kg</a:t>
            </a:r>
            <a:r>
              <a:rPr lang="el-GR" altLang="el-GR" dirty="0"/>
              <a:t> σωματικού βάρους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και μειώνεται σταδιακά κατά 10</a:t>
            </a:r>
            <a:r>
              <a:rPr lang="en-US" altLang="el-GR" dirty="0">
                <a:sym typeface="Monotype Sorts" pitchFamily="2" charset="2"/>
              </a:rPr>
              <a:t> kcal</a:t>
            </a:r>
            <a:r>
              <a:rPr lang="el-GR" altLang="el-GR" dirty="0">
                <a:sym typeface="Monotype Sorts" pitchFamily="2" charset="2"/>
              </a:rPr>
              <a:t> κάθε 3 χρόνια </a:t>
            </a: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για </a:t>
            </a:r>
            <a:r>
              <a:rPr lang="el-GR" altLang="el-GR" dirty="0">
                <a:sym typeface="Monotype Sorts" pitchFamily="2" charset="2"/>
              </a:rPr>
              <a:t>να καταλήξει στα </a:t>
            </a:r>
            <a:r>
              <a:rPr lang="el-GR" altLang="el-GR" b="1" dirty="0">
                <a:solidFill>
                  <a:schemeClr val="tx2"/>
                </a:solidFill>
                <a:sym typeface="Monotype Sorts" pitchFamily="2" charset="2"/>
              </a:rPr>
              <a:t>30 -40</a:t>
            </a:r>
            <a:r>
              <a:rPr lang="el-GR" altLang="el-GR" b="1" dirty="0">
                <a:sym typeface="Monotype Sorts" pitchFamily="2" charset="2"/>
              </a:rPr>
              <a:t> </a:t>
            </a:r>
            <a:r>
              <a:rPr lang="en-US" altLang="el-GR" dirty="0">
                <a:sym typeface="Monotype Sorts" pitchFamily="2" charset="2"/>
              </a:rPr>
              <a:t>kcal </a:t>
            </a:r>
            <a:r>
              <a:rPr lang="el-GR" altLang="el-GR" dirty="0">
                <a:sym typeface="Monotype Sorts" pitchFamily="2" charset="2"/>
              </a:rPr>
              <a:t> στους ενήλικες.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40515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A868-F92A-4FFF-B396-58A10D9D09E8}" type="slidenum">
              <a:rPr lang="el-GR" altLang="el-GR"/>
              <a:pPr/>
              <a:t>4</a:t>
            </a:fld>
            <a:endParaRPr lang="el-GR" altLang="el-GR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Μητρικό γάλα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Θηλασμός </a:t>
            </a:r>
          </a:p>
          <a:p>
            <a:r>
              <a:rPr lang="el-GR" altLang="el-GR" b="1" dirty="0">
                <a:solidFill>
                  <a:schemeClr val="tx2"/>
                </a:solidFill>
              </a:rPr>
              <a:t>Πρωτόγαλα</a:t>
            </a:r>
            <a:r>
              <a:rPr lang="el-GR" altLang="el-GR" dirty="0"/>
              <a:t> (=πύαρ) με ψηλή περιεκτικότητα σε αντισώματα </a:t>
            </a:r>
          </a:p>
          <a:p>
            <a:r>
              <a:rPr lang="el-GR" altLang="el-GR" b="1" dirty="0">
                <a:solidFill>
                  <a:schemeClr val="tx2"/>
                </a:solidFill>
              </a:rPr>
              <a:t>Μεταβατική μορφή</a:t>
            </a:r>
            <a:r>
              <a:rPr lang="el-GR" altLang="el-GR" b="1" dirty="0"/>
              <a:t> </a:t>
            </a:r>
            <a:r>
              <a:rPr lang="el-GR" altLang="el-GR" dirty="0"/>
              <a:t>με ψηλή ενεργειακή αξία</a:t>
            </a:r>
          </a:p>
          <a:p>
            <a:r>
              <a:rPr lang="el-GR" altLang="el-GR" b="1" dirty="0">
                <a:solidFill>
                  <a:schemeClr val="tx2"/>
                </a:solidFill>
              </a:rPr>
              <a:t>Ώριμο μητρικό γάλα</a:t>
            </a:r>
            <a:r>
              <a:rPr lang="el-GR" altLang="el-GR" b="1" dirty="0"/>
              <a:t> </a:t>
            </a:r>
            <a:r>
              <a:rPr lang="el-GR" altLang="el-GR" dirty="0"/>
              <a:t>μετά την 10η -15η ημέρα</a:t>
            </a:r>
          </a:p>
        </p:txBody>
      </p:sp>
    </p:spTree>
    <p:extLst>
      <p:ext uri="{BB962C8B-B14F-4D97-AF65-F5344CB8AC3E}">
        <p14:creationId xmlns:p14="http://schemas.microsoft.com/office/powerpoint/2010/main" val="190436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Διαφορές στη σύνθεση </a:t>
            </a:r>
            <a:r>
              <a:rPr lang="el-GR" sz="3200" b="0" dirty="0" smtClean="0"/>
              <a:t>1/3</a:t>
            </a:r>
            <a:endParaRPr lang="el-GR" sz="3200" b="0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567185"/>
              </p:ext>
            </p:extLst>
          </p:nvPr>
        </p:nvGraphicFramePr>
        <p:xfrm>
          <a:off x="457200" y="1341438"/>
          <a:ext cx="8229600" cy="4376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Μητρικό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Αγελαδινό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Πρωτεΐνες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Διαφέρουν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Απαραίτητα αμινοξέα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Πολλά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Παρόμοια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Λιπίδια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Περισσότερα,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πιο εύπεπτα με περισσότερα απαραίτητα λιπαρά</a:t>
                      </a:r>
                      <a:r>
                        <a:rPr lang="el-GR" altLang="el-GR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οξέα</a:t>
                      </a: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Λιγότερα, πιο δύσπεπτα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629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Διαφορές στη σύνθεση </a:t>
            </a:r>
            <a:r>
              <a:rPr lang="el-GR" sz="3200" b="0" dirty="0" smtClean="0"/>
              <a:t>2/3</a:t>
            </a:r>
            <a:endParaRPr lang="el-GR" sz="3200" b="0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439566"/>
              </p:ext>
            </p:extLst>
          </p:nvPr>
        </p:nvGraphicFramePr>
        <p:xfrm>
          <a:off x="457200" y="1341438"/>
          <a:ext cx="8229600" cy="3438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Μητρικό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Αγελαδινό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Βιταμίνες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C E D</a:t>
                      </a:r>
                      <a:endParaRPr lang="el-GR" altLang="el-GR" sz="2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περισσότερες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Μέταλλα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Λιγότερα, ιδίως Νάτριο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n-US" altLang="el-GR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Ca, Fe, Zn</a:t>
                      </a:r>
                      <a:endParaRPr lang="el-GR" altLang="el-GR" sz="2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Απορρόφηση καλύτερη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lang="el-GR" altLang="el-GR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2971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Διαφορές στη σύνθεση </a:t>
            </a:r>
            <a:r>
              <a:rPr lang="el-GR" sz="3200" b="0" dirty="0"/>
              <a:t>3</a:t>
            </a:r>
            <a:r>
              <a:rPr lang="el-GR" sz="3200" b="0" dirty="0" smtClean="0"/>
              <a:t>/3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062099"/>
              </p:ext>
            </p:extLst>
          </p:nvPr>
        </p:nvGraphicFramePr>
        <p:xfrm>
          <a:off x="457200" y="1341438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Περιέχουν: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Σε 100</a:t>
                      </a:r>
                      <a:r>
                        <a:rPr lang="en-US" sz="2400" dirty="0" smtClean="0"/>
                        <a:t>gr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Μητρικό γάλα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Αγελαδινό γάλα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Βιταμίνη </a:t>
                      </a:r>
                      <a:r>
                        <a:rPr lang="en-US" sz="24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mg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4,4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1,7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Βιταμίνη Β12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μ</a:t>
                      </a:r>
                      <a:r>
                        <a:rPr lang="en-US" sz="2400" dirty="0" smtClean="0"/>
                        <a:t>g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190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Βιταμίνη Α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μ</a:t>
                      </a:r>
                      <a:r>
                        <a:rPr lang="en-US" sz="2400" dirty="0" smtClean="0"/>
                        <a:t>g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54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28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mg</a:t>
                      </a:r>
                      <a:endParaRPr lang="el-G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31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120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Μέταλλα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0,21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0,74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Υδατάνθρακες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endParaRPr lang="el-GR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7,1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4,8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Λιπίδια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4,0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3,5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Πρωτεΐνες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1,2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3,3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Ενέργεια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Kcal</a:t>
                      </a:r>
                      <a:r>
                        <a:rPr lang="en-US" sz="2400" baseline="0" dirty="0" smtClean="0"/>
                        <a:t> (KJ)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69(287)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65(271)</a:t>
                      </a:r>
                      <a:endParaRPr lang="el-G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3260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Τροποποιημένο γάλα </a:t>
            </a:r>
            <a:br>
              <a:rPr lang="el-GR" altLang="el-GR" dirty="0"/>
            </a:br>
            <a:r>
              <a:rPr lang="el-GR" altLang="el-GR" dirty="0"/>
              <a:t>(πρώην εξανθρωποποιημένο)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Προορίζονται για βρέφη </a:t>
            </a:r>
          </a:p>
          <a:p>
            <a:r>
              <a:rPr lang="el-GR" dirty="0"/>
              <a:t>που δεν θηλάζουν ή </a:t>
            </a:r>
          </a:p>
          <a:p>
            <a:r>
              <a:rPr lang="el-GR" dirty="0"/>
              <a:t>για συμπλήρωμα στο θηλασμό</a:t>
            </a:r>
          </a:p>
          <a:p>
            <a:pPr marL="0" indent="0">
              <a:buNone/>
            </a:pPr>
            <a:r>
              <a:rPr lang="el-GR" dirty="0"/>
              <a:t>Παράγεται από αγελαδινό και μιμείται το μητρικό γάλα</a:t>
            </a:r>
          </a:p>
          <a:p>
            <a:r>
              <a:rPr lang="el-GR" dirty="0"/>
              <a:t>Αποστείρωση</a:t>
            </a:r>
          </a:p>
          <a:p>
            <a:r>
              <a:rPr lang="el-GR" dirty="0"/>
              <a:t>Αραίωση πρωτεϊνών</a:t>
            </a:r>
          </a:p>
          <a:p>
            <a:r>
              <a:rPr lang="el-GR" dirty="0"/>
              <a:t>Προσθήκη </a:t>
            </a:r>
            <a:r>
              <a:rPr lang="el-GR" dirty="0" smtClean="0"/>
              <a:t>υδατανθράκων και </a:t>
            </a:r>
            <a:r>
              <a:rPr lang="el-GR" dirty="0"/>
              <a:t>λιπιδίων</a:t>
            </a:r>
          </a:p>
          <a:p>
            <a:r>
              <a:rPr lang="el-GR" dirty="0"/>
              <a:t>Μερικά: προσθήκη σάκχαρα, έλαια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CE28B-A8B3-48E2-ADF4-0B475ABE07E8}" type="slidenum">
              <a:rPr lang="el-GR" altLang="el-GR"/>
              <a:pPr/>
              <a:t>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5563131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337</TotalTime>
  <Words>907</Words>
  <Application>Microsoft Office PowerPoint</Application>
  <PresentationFormat>Προβολή στην οθόνη (4:3)</PresentationFormat>
  <Paragraphs>179</Paragraphs>
  <Slides>17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17</vt:i4>
      </vt:variant>
    </vt:vector>
  </HeadingPairs>
  <TitlesOfParts>
    <vt:vector size="25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Προσαρμογή</vt:lpstr>
      <vt:lpstr>Αύξηση βάρους βρέφους</vt:lpstr>
      <vt:lpstr>Ενεργειακές ανάγκες</vt:lpstr>
      <vt:lpstr>Μητρικό γάλα</vt:lpstr>
      <vt:lpstr>Διαφορές στη σύνθεση 1/3</vt:lpstr>
      <vt:lpstr>Διαφορές στη σύνθεση 2/3</vt:lpstr>
      <vt:lpstr>Διαφορές στη σύνθεση 3/3</vt:lpstr>
      <vt:lpstr>Τροποποιημένο γάλα  (πρώην εξανθρωποποιημένο)</vt:lpstr>
      <vt:lpstr>Προσθήκη στερεής τροφής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83</cp:revision>
  <dcterms:created xsi:type="dcterms:W3CDTF">2015-07-21T13:01:13Z</dcterms:created>
  <dcterms:modified xsi:type="dcterms:W3CDTF">2015-10-04T16:45:30Z</dcterms:modified>
</cp:coreProperties>
</file>