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84"/>
  </p:notesMasterIdLst>
  <p:handoutMasterIdLst>
    <p:handoutMasterId r:id="rId85"/>
  </p:handoutMasterIdLst>
  <p:sldIdLst>
    <p:sldId id="426" r:id="rId3"/>
    <p:sldId id="336" r:id="rId4"/>
    <p:sldId id="337" r:id="rId5"/>
    <p:sldId id="338" r:id="rId6"/>
    <p:sldId id="339" r:id="rId7"/>
    <p:sldId id="342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403" r:id="rId60"/>
    <p:sldId id="405" r:id="rId61"/>
    <p:sldId id="406" r:id="rId62"/>
    <p:sldId id="407" r:id="rId63"/>
    <p:sldId id="408" r:id="rId64"/>
    <p:sldId id="412" r:id="rId65"/>
    <p:sldId id="413" r:id="rId66"/>
    <p:sldId id="414" r:id="rId67"/>
    <p:sldId id="415" r:id="rId68"/>
    <p:sldId id="416" r:id="rId69"/>
    <p:sldId id="418" r:id="rId70"/>
    <p:sldId id="419" r:id="rId71"/>
    <p:sldId id="422" r:id="rId72"/>
    <p:sldId id="423" r:id="rId73"/>
    <p:sldId id="424" r:id="rId74"/>
    <p:sldId id="425" r:id="rId75"/>
    <p:sldId id="257" r:id="rId76"/>
    <p:sldId id="262" r:id="rId77"/>
    <p:sldId id="264" r:id="rId78"/>
    <p:sldId id="334" r:id="rId79"/>
    <p:sldId id="335" r:id="rId80"/>
    <p:sldId id="427" r:id="rId81"/>
    <p:sldId id="266" r:id="rId82"/>
    <p:sldId id="261" r:id="rId83"/>
  </p:sldIdLst>
  <p:sldSz cx="9144000" cy="6858000" type="screen4x3"/>
  <p:notesSz cx="7104063" cy="10234613"/>
  <p:custDataLst>
    <p:tags r:id="rId8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22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9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9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E75-1FD1-42C5-A27A-33B4637358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4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ainventos.blogspot.gr/2013/12/papel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pacrafts.com/?Handmade_Lokta_Paper:Lokta_Greeting_Card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kkimfoundation.org/handmade_pap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Jew's%20Mallow,%20Nalta%20jut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rrie84.deviantart.com/art/Chinese-rice-paper-dwg-5025410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rrie84.deviantart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Fine-Handmade-Papers-135301956883/" TargetMode="External"/><Relationship Id="rId4" Type="http://schemas.openxmlformats.org/officeDocument/2006/relationships/image" Target="http://a1.sphotos.ak.fbcdn.net/hphotos-ak-snc6/13323_391034756883_135301956883_4581574_112713_n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ine-Handmade-Papers-135301956883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i_Lu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aldari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estofbooks.com/reference/American-Cyclopaedia-9/Paper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Daderot" TargetMode="External"/><Relationship Id="rId4" Type="http://schemas.openxmlformats.org/officeDocument/2006/relationships/hyperlink" Target="http://commons.wikimedia.org/wiki/File:Robert_Paper_Machine,_model,_invented_by_Nicholas_Louis_Robert,_1798_-_Robert_C._Williams_Paper_Museum_-_DSC00676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jskl.org.cn/images/cza94f65-pz216fe65-jumbo_roll_slitting_machine_pzj_iii.html" TargetMode="External"/><Relationship Id="rId4" Type="http://schemas.openxmlformats.org/officeDocument/2006/relationships/hyperlink" Target="http://www.johnstondandy.com/cylindermoulds.html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per_wasp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://commons.wikimedia.org/wiki/User:Alvesgaspar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i_Lun" TargetMode="External"/><Relationship Id="rId2" Type="http://schemas.openxmlformats.org/officeDocument/2006/relationships/hyperlink" Target="http://sites.google.com/site/paperfi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how.com/Make-Paper" TargetMode="External"/><Relationship Id="rId5" Type="http://schemas.openxmlformats.org/officeDocument/2006/relationships/hyperlink" Target="http://www.uwsp.edu/wist/Pages/labServices/papermaking.aspx" TargetMode="External"/><Relationship Id="rId4" Type="http://schemas.openxmlformats.org/officeDocument/2006/relationships/hyperlink" Target="http://legacy.forestprod.org/cdromdemo/pf/pf8.html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google.com/site/paperfil/" TargetMode="External"/><Relationship Id="rId7" Type="http://schemas.openxmlformats.org/officeDocument/2006/relationships/hyperlink" Target="http://www.wikihow.com/Make-Pap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uwsp.edu/wist/Pages/labServices/papermaking.aspx" TargetMode="External"/><Relationship Id="rId5" Type="http://schemas.openxmlformats.org/officeDocument/2006/relationships/hyperlink" Target="http://legacy.forestprod.org/cdromdemo/pf/pf8.html" TargetMode="External"/><Relationship Id="rId4" Type="http://schemas.openxmlformats.org/officeDocument/2006/relationships/hyperlink" Target="http://en.wikipedia.org/wiki/Cai_Lu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tosdominho.blogspot.gr/2009_02_01_archive.html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92696" y="3096543"/>
            <a:ext cx="7158608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 smtClean="0"/>
              <a:t>Υδατογραφήματα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err="1"/>
              <a:t>Επίκ</a:t>
            </a:r>
            <a:r>
              <a:rPr lang="el-GR" sz="2400" dirty="0"/>
              <a:t>. Καθηγήτρια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 smtClean="0"/>
              <a:t>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4336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 descr="make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46" y="1340768"/>
            <a:ext cx="3178509" cy="509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22076" y="6453336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historiainventos.blogspot.gr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3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Στη συνέχεια οι Κινέζοι βελτίωσαν την μέθοδό τους ώστε να </a:t>
            </a:r>
            <a:r>
              <a:rPr lang="el-GR" altLang="el-GR" sz="2400" dirty="0" err="1" smtClean="0"/>
              <a:t>παράξουν</a:t>
            </a:r>
            <a:r>
              <a:rPr lang="el-GR" altLang="el-GR" sz="2400" dirty="0" smtClean="0"/>
              <a:t> χαρτί καλύτερης ποιότητας και να επιτύχουν μεγαλύτερη παραγωγή.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Αξίζει να σημειωθεί πως είχαν την δυνατότητα να </a:t>
            </a:r>
            <a:r>
              <a:rPr lang="el-GR" altLang="el-GR" sz="2400" dirty="0" err="1" smtClean="0"/>
              <a:t>παράξουν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χαρτί μεγάλων διαστάσεων (3-3.6 m μήκους) </a:t>
            </a:r>
            <a:r>
              <a:rPr lang="el-GR" altLang="el-GR" sz="2400" dirty="0" smtClean="0"/>
              <a:t>χρησιμοποιώντας πλαίσιο αντίστοιχων διαστάσεων το οποίο διαχειρίζονταν με τη βοήθεια συστήματος τροχαλιών.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μέθοδος αυτή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χρησιμοποιείται ακόμη στην Ασία. </a:t>
            </a:r>
            <a:r>
              <a:rPr lang="el-GR" altLang="el-GR" sz="2400" dirty="0" smtClean="0"/>
              <a:t>Οι </a:t>
            </a:r>
            <a:r>
              <a:rPr lang="el-GR" altLang="el-GR" sz="2400" dirty="0" err="1" smtClean="0"/>
              <a:t>Βλέσσας</a:t>
            </a:r>
            <a:r>
              <a:rPr lang="el-GR" altLang="el-GR" sz="2400" dirty="0" smtClean="0"/>
              <a:t> –Μαλακού αναφέρουν δε ότι σήμερα στο Βόρειο Λάος κατά την οικοτεχνική παραγωγή χαρτιού το καλούπι δεν τοποθετείται σε νερό όπως προαναφέρθηκε, αλλά τοποθετείται βρεγμένο στο έδαφος και </a:t>
            </a:r>
            <a:r>
              <a:rPr lang="el-GR" altLang="el-GR" sz="2400" dirty="0" err="1" smtClean="0"/>
              <a:t>αποχύνεται</a:t>
            </a:r>
            <a:r>
              <a:rPr lang="el-GR" altLang="el-GR" sz="2400" dirty="0" smtClean="0"/>
              <a:t> σε αυτό ο αραιωμένος πολτός. Αυτή η μέθοδος θεωρείται ακόμη πιο παλαιά από την προαναφερθείσα. </a:t>
            </a:r>
          </a:p>
        </p:txBody>
      </p:sp>
    </p:spTree>
    <p:extLst>
      <p:ext uri="{BB962C8B-B14F-4D97-AF65-F5344CB8AC3E}">
        <p14:creationId xmlns:p14="http://schemas.microsoft.com/office/powerpoint/2010/main" val="9281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Παραγωγή χειροποίητου χαρτιού στο </a:t>
            </a:r>
            <a:r>
              <a:rPr lang="en-US" altLang="el-GR" sz="4000" b="1" dirty="0" smtClean="0"/>
              <a:t>Nepal</a:t>
            </a:r>
            <a:endParaRPr lang="el-GR" altLang="el-GR" sz="40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Στο </a:t>
            </a:r>
            <a:r>
              <a:rPr lang="el-GR" altLang="el-GR" sz="2400" dirty="0" err="1" smtClean="0"/>
              <a:t>Nepal</a:t>
            </a:r>
            <a:r>
              <a:rPr lang="el-GR" altLang="el-GR" sz="2400" dirty="0" smtClean="0"/>
              <a:t> υπάρχει παραδοσιακή γνώση κατασκευής χαρτιών περισσότερο από 1000 χρόνια.</a:t>
            </a:r>
          </a:p>
          <a:p>
            <a:r>
              <a:rPr lang="el-GR" altLang="el-GR" sz="2400" dirty="0" smtClean="0"/>
              <a:t>Τα χαρτιά φτιάχνονται από τα κλαδάκια δύο θάμνων, του </a:t>
            </a:r>
            <a:r>
              <a:rPr lang="el-GR" altLang="el-GR" sz="2400" dirty="0" err="1" smtClean="0"/>
              <a:t>Lokta</a:t>
            </a:r>
            <a:r>
              <a:rPr lang="el-GR" altLang="el-GR" sz="2400" dirty="0" smtClean="0"/>
              <a:t> [</a:t>
            </a:r>
            <a:r>
              <a:rPr lang="el-GR" altLang="el-GR" sz="2400" dirty="0" err="1" smtClean="0"/>
              <a:t>daphne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papyracea</a:t>
            </a:r>
            <a:r>
              <a:rPr lang="el-GR" altLang="el-GR" sz="2400" dirty="0" smtClean="0"/>
              <a:t>] και του </a:t>
            </a:r>
            <a:r>
              <a:rPr lang="el-GR" altLang="el-GR" sz="2400" dirty="0" err="1" smtClean="0"/>
              <a:t>Argeli</a:t>
            </a:r>
            <a:r>
              <a:rPr lang="el-GR" altLang="el-GR" sz="2400" dirty="0" smtClean="0"/>
              <a:t> [</a:t>
            </a:r>
            <a:r>
              <a:rPr lang="el-GR" altLang="el-GR" sz="2400" dirty="0" err="1" smtClean="0"/>
              <a:t>edgeworthia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gardneri</a:t>
            </a:r>
            <a:r>
              <a:rPr lang="el-GR" altLang="el-GR" sz="2400" dirty="0" smtClean="0"/>
              <a:t>], παρόμοιων με τη μεσογειακή δάφνη.</a:t>
            </a:r>
          </a:p>
          <a:p>
            <a:r>
              <a:rPr lang="el-GR" altLang="el-GR" sz="2400" dirty="0" smtClean="0"/>
              <a:t>Τα χαρτιά αυτά είναι εξαιρετικά </a:t>
            </a:r>
            <a:r>
              <a:rPr lang="el-GR" altLang="el-GR" sz="2400" dirty="0" err="1" smtClean="0"/>
              <a:t>μακρόινα</a:t>
            </a:r>
            <a:r>
              <a:rPr lang="el-GR" altLang="el-GR" sz="2400" dirty="0" smtClean="0"/>
              <a:t>, με ιδιαίτερες αντοχές και πολύ καλή απορροφητικότητα σε κάθε είδους μελάνια.</a:t>
            </a:r>
          </a:p>
          <a:p>
            <a:r>
              <a:rPr lang="el-GR" altLang="el-GR" sz="2400" dirty="0" smtClean="0"/>
              <a:t>Από τον απολύτως φυσικό τρόπο κατασκευής τους δεν περιέχουν οξέα ή αλκάλια και έτσι έχουν πολύ μεγάλη διάρκεια ζωής. </a:t>
            </a:r>
          </a:p>
        </p:txBody>
      </p:sp>
    </p:spTree>
    <p:extLst>
      <p:ext uri="{BB962C8B-B14F-4D97-AF65-F5344CB8AC3E}">
        <p14:creationId xmlns:p14="http://schemas.microsoft.com/office/powerpoint/2010/main" val="3672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φυτό </a:t>
            </a:r>
            <a:r>
              <a:rPr lang="en-US" dirty="0" err="1"/>
              <a:t>Lokta</a:t>
            </a:r>
            <a:r>
              <a:rPr lang="en-US" dirty="0"/>
              <a:t>, </a:t>
            </a:r>
            <a:r>
              <a:rPr lang="en-US" dirty="0" err="1"/>
              <a:t>daphne</a:t>
            </a:r>
            <a:r>
              <a:rPr lang="en-US" dirty="0"/>
              <a:t> </a:t>
            </a:r>
            <a:r>
              <a:rPr lang="en-US" dirty="0" err="1"/>
              <a:t>papyracea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78850" name="Picture 2" descr="http://www.nepacrafts.com/ebay/image/Lokta/Note%20Pad/Large%20Note%20book/daphne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" b="2311"/>
          <a:stretch/>
        </p:blipFill>
        <p:spPr bwMode="auto">
          <a:xfrm>
            <a:off x="1852252" y="1700808"/>
            <a:ext cx="5439496" cy="390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5990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3"/>
              </a:rPr>
              <a:t>Daphne Plant/ </a:t>
            </a:r>
            <a:r>
              <a:rPr lang="en-US" sz="1200" dirty="0" err="1">
                <a:latin typeface="+mn-lt"/>
                <a:hlinkClick r:id="rId3"/>
              </a:rPr>
              <a:t>Lokta</a:t>
            </a:r>
            <a:r>
              <a:rPr lang="en-US" sz="1200" dirty="0">
                <a:latin typeface="+mn-lt"/>
                <a:hlinkClick r:id="rId3"/>
              </a:rPr>
              <a:t> plant For detail about making </a:t>
            </a:r>
            <a:r>
              <a:rPr lang="en-US" sz="1200" dirty="0" err="1">
                <a:latin typeface="+mn-lt"/>
                <a:hlinkClick r:id="rId3"/>
              </a:rPr>
              <a:t>Lokta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paper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8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4" descr="29520_391744766883_135301956883_4604300_113094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5486400" cy="4471416"/>
          </a:xfrm>
          <a:noFill/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6012160" y="1387360"/>
            <a:ext cx="29523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Μαριέττα </a:t>
            </a:r>
            <a:r>
              <a:rPr lang="el-GR" altLang="el-GR" sz="2000" dirty="0" err="1">
                <a:latin typeface="+mn-lt"/>
              </a:rPr>
              <a:t>Καλλονά</a:t>
            </a:r>
            <a:r>
              <a:rPr lang="el-GR" altLang="el-GR" sz="2000" dirty="0">
                <a:latin typeface="+mn-lt"/>
              </a:rPr>
              <a:t/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Μουσική μπάλα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 err="1">
                <a:latin typeface="+mn-lt"/>
              </a:rPr>
              <a:t>παπιέ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μασέ</a:t>
            </a:r>
            <a:r>
              <a:rPr lang="el-GR" altLang="el-GR" sz="2000" dirty="0">
                <a:latin typeface="+mn-lt"/>
              </a:rPr>
              <a:t/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εξωτερικό χαρτί</a:t>
            </a:r>
          </a:p>
          <a:p>
            <a:pPr eaLnBrk="1" hangingPunct="1"/>
            <a:r>
              <a:rPr lang="el-GR" altLang="el-GR" sz="2000" dirty="0" err="1">
                <a:latin typeface="+mn-lt"/>
              </a:rPr>
              <a:t>Lokta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naurangi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Nepal</a:t>
            </a:r>
            <a:r>
              <a:rPr lang="el-GR" altLang="el-GR" sz="2000" dirty="0">
                <a:latin typeface="+mn-lt"/>
              </a:rPr>
              <a:t/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6152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l-GR" altLang="el-GR" sz="4000" dirty="0" smtClean="0"/>
          </a:p>
        </p:txBody>
      </p:sp>
      <p:pic>
        <p:nvPicPr>
          <p:cNvPr id="19459" name="Picture 4" descr="181737_10150093712741884_135301956883_6872010_1098523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268761"/>
            <a:ext cx="5616624" cy="3998590"/>
          </a:xfrm>
          <a:noFill/>
        </p:spPr>
      </p:pic>
      <p:sp>
        <p:nvSpPr>
          <p:cNvPr id="2" name="Rectangle 1"/>
          <p:cNvSpPr/>
          <p:nvPr/>
        </p:nvSpPr>
        <p:spPr>
          <a:xfrm>
            <a:off x="6151992" y="1198285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>
                <a:latin typeface="+mn-lt"/>
              </a:rPr>
              <a:t>ΓΙΩΡΓΟΣ ΚΟΡΔΗΣ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Αυγοτέμπερα και σινική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σε χαρτί LOKTA </a:t>
            </a:r>
            <a:r>
              <a:rPr lang="el-GR" altLang="el-GR" sz="2000" dirty="0" err="1">
                <a:latin typeface="+mn-lt"/>
              </a:rPr>
              <a:t>Nepal</a:t>
            </a:r>
            <a:r>
              <a:rPr lang="el-GR" altLang="el-GR" sz="2000" dirty="0">
                <a:latin typeface="+mn-lt"/>
              </a:rPr>
              <a:t/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50x70cm 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4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3" name="Picture 4" descr="200784_10150149326971884_135301956883_7168696_4410361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144417" cy="3672408"/>
          </a:xfrm>
          <a:noFill/>
        </p:spPr>
      </p:pic>
      <p:sp>
        <p:nvSpPr>
          <p:cNvPr id="2" name="Rectangle 1"/>
          <p:cNvSpPr/>
          <p:nvPr/>
        </p:nvSpPr>
        <p:spPr>
          <a:xfrm>
            <a:off x="6676248" y="1196752"/>
            <a:ext cx="2448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>
                <a:latin typeface="+mn-lt"/>
              </a:rPr>
              <a:t>Γιώργος </a:t>
            </a:r>
            <a:r>
              <a:rPr lang="el-GR" altLang="el-GR" sz="2000" dirty="0" err="1">
                <a:latin typeface="+mn-lt"/>
              </a:rPr>
              <a:t>Κόρδης</a:t>
            </a:r>
            <a:r>
              <a:rPr lang="el-GR" altLang="el-GR" sz="2000" dirty="0">
                <a:latin typeface="+mn-lt"/>
              </a:rPr>
              <a:t/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Τα σύννεφα</a:t>
            </a:r>
            <a:br>
              <a:rPr lang="el-GR" altLang="el-GR" sz="2000" dirty="0">
                <a:latin typeface="+mn-lt"/>
              </a:rPr>
            </a:br>
            <a:r>
              <a:rPr lang="el-GR" altLang="el-GR" sz="2000" dirty="0">
                <a:latin typeface="+mn-lt"/>
              </a:rPr>
              <a:t>Αυγοτέμπερα σε ξύλο προετοιμασμένο με χειροποίητο χαρτί </a:t>
            </a:r>
            <a:r>
              <a:rPr lang="el-GR" altLang="el-GR" sz="2000" dirty="0" err="1">
                <a:latin typeface="+mn-lt"/>
              </a:rPr>
              <a:t>Lokta</a:t>
            </a:r>
            <a:r>
              <a:rPr lang="el-GR" altLang="el-GR" sz="2000" dirty="0">
                <a:latin typeface="+mn-lt"/>
              </a:rPr>
              <a:t> </a:t>
            </a:r>
            <a:r>
              <a:rPr lang="el-GR" altLang="el-GR" sz="2000" dirty="0" err="1">
                <a:latin typeface="+mn-lt"/>
              </a:rPr>
              <a:t>Nepal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77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Lokta</a:t>
            </a:r>
            <a:r>
              <a:rPr lang="el-GR" dirty="0"/>
              <a:t> με φυσικά άνθη </a:t>
            </a:r>
            <a:r>
              <a:rPr lang="el-GR" dirty="0" err="1"/>
              <a:t>naurangi</a:t>
            </a:r>
            <a:r>
              <a:rPr lang="el-GR" dirty="0"/>
              <a:t> </a:t>
            </a:r>
          </a:p>
        </p:txBody>
      </p:sp>
      <p:pic>
        <p:nvPicPr>
          <p:cNvPr id="21506" name="Εικόνα 7" descr="http://a8.sphotos.ak.fbcdn.net/hphotos-ak-snc7/13323_391025706883_135301956883_4581296_213736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3609191" cy="3609191"/>
          </a:xfrm>
          <a:noFill/>
        </p:spPr>
      </p:pic>
    </p:spTree>
    <p:extLst>
      <p:ext uri="{BB962C8B-B14F-4D97-AF65-F5344CB8AC3E}">
        <p14:creationId xmlns:p14="http://schemas.microsoft.com/office/powerpoint/2010/main" val="13852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err="1" smtClean="0"/>
              <a:t>Lokta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recycled</a:t>
            </a:r>
            <a:endParaRPr lang="el-GR" altLang="el-GR" sz="5400" dirty="0" smtClean="0"/>
          </a:p>
        </p:txBody>
      </p:sp>
      <p:pic>
        <p:nvPicPr>
          <p:cNvPr id="22531" name="Εικόνα 10" descr="http://a7.sphotos.ak.fbcdn.net/hphotos-ak-snc6/13323_391026701883_135301956883_4581317_688081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2" y="1910103"/>
            <a:ext cx="3614057" cy="3614057"/>
          </a:xfrm>
          <a:noFill/>
        </p:spPr>
      </p:pic>
    </p:spTree>
    <p:extLst>
      <p:ext uri="{BB962C8B-B14F-4D97-AF65-F5344CB8AC3E}">
        <p14:creationId xmlns:p14="http://schemas.microsoft.com/office/powerpoint/2010/main" val="2099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err="1" smtClean="0"/>
              <a:t>Lokta</a:t>
            </a:r>
            <a:r>
              <a:rPr lang="el-GR" altLang="el-GR" sz="4000" b="1" dirty="0" smtClean="0"/>
              <a:t> με μωβ κλωστές</a:t>
            </a:r>
            <a:r>
              <a:rPr lang="el-GR" altLang="el-GR" sz="4000" dirty="0" smtClean="0"/>
              <a:t> </a:t>
            </a:r>
          </a:p>
        </p:txBody>
      </p:sp>
      <p:pic>
        <p:nvPicPr>
          <p:cNvPr id="23555" name="Εικόνα 13" descr="http://a5.sphotos.ak.fbcdn.net/hphotos-ak-snc6/13323_391027661883_135301956883_4581361_684969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807499" cy="3807499"/>
          </a:xfrm>
          <a:noFill/>
        </p:spPr>
      </p:pic>
    </p:spTree>
    <p:extLst>
      <p:ext uri="{BB962C8B-B14F-4D97-AF65-F5344CB8AC3E}">
        <p14:creationId xmlns:p14="http://schemas.microsoft.com/office/powerpoint/2010/main" val="8941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Στο κεφάλαιο αυτό θα δώσουμε ιστορικά στοιχεία που αφορούν το ταξίδι του χαρτιού στον χρόνο.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ενότητα αυτή είναι πολύ σημαντική για να υπάρχει μία συνέχεια πριν αναφερθούμε σε πιο εφαρμοσμένα θέματα που αφορούν το χαρτί.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Μία πολύ ωραία μελέτη πάνω στην ιστορία του χαρτιού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έχουν κάνει οι </a:t>
            </a:r>
            <a:r>
              <a:rPr lang="el-GR" altLang="el-GR" sz="2400" dirty="0" err="1" smtClean="0"/>
              <a:t>Βλέσσας</a:t>
            </a:r>
            <a:r>
              <a:rPr lang="el-GR" altLang="el-GR" sz="2400" dirty="0" smtClean="0"/>
              <a:t> – Μαλακού</a:t>
            </a:r>
            <a:r>
              <a:rPr lang="en-US" altLang="el-GR" sz="2400" dirty="0" smtClean="0"/>
              <a:t>.</a:t>
            </a:r>
          </a:p>
          <a:p>
            <a:pPr eaLnBrk="1" hangingPunct="1"/>
            <a:r>
              <a:rPr lang="el-GR" altLang="el-GR" sz="2400" dirty="0" smtClean="0"/>
              <a:t>Στοιχεία αυτής θα βρείτε στην βιβλιογραφία του παρόντος κεφαλαίου μια και η ενότητα αυτή στηρίχθηκε αρκετά στη μελέτη αυτή. </a:t>
            </a:r>
          </a:p>
        </p:txBody>
      </p:sp>
    </p:spTree>
    <p:extLst>
      <p:ext uri="{BB962C8B-B14F-4D97-AF65-F5344CB8AC3E}">
        <p14:creationId xmlns:p14="http://schemas.microsoft.com/office/powerpoint/2010/main" val="14680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/>
              <a:t>Παραγωγή του χειροποίητου χαρτιού </a:t>
            </a:r>
            <a:r>
              <a:rPr lang="en-US" altLang="el-GR" sz="3200" b="1" dirty="0" err="1" smtClean="0"/>
              <a:t>argeli</a:t>
            </a:r>
            <a:r>
              <a:rPr lang="en-US" altLang="el-GR" sz="3200" b="1" dirty="0" smtClean="0"/>
              <a:t> </a:t>
            </a:r>
            <a:r>
              <a:rPr lang="el-GR" altLang="el-GR" sz="3200" b="1" dirty="0" smtClean="0"/>
              <a:t>στο </a:t>
            </a:r>
            <a:r>
              <a:rPr lang="en-US" altLang="el-GR" sz="3200" b="1" dirty="0" smtClean="0"/>
              <a:t>Nepal</a:t>
            </a:r>
            <a:endParaRPr lang="el-GR" altLang="el-GR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402138" cy="5040560"/>
          </a:xfrm>
        </p:spPr>
        <p:txBody>
          <a:bodyPr>
            <a:normAutofit/>
          </a:bodyPr>
          <a:lstStyle/>
          <a:p>
            <a:r>
              <a:rPr lang="el-GR" sz="2400" dirty="0"/>
              <a:t>Το </a:t>
            </a:r>
            <a:r>
              <a:rPr lang="el-GR" sz="2400" dirty="0" err="1"/>
              <a:t>argeli</a:t>
            </a:r>
            <a:r>
              <a:rPr lang="el-GR" sz="2400" dirty="0"/>
              <a:t> [</a:t>
            </a:r>
            <a:r>
              <a:rPr lang="el-GR" sz="2400" dirty="0" err="1"/>
              <a:t>edgeworthia</a:t>
            </a:r>
            <a:r>
              <a:rPr lang="el-GR" sz="2400" dirty="0"/>
              <a:t> </a:t>
            </a:r>
            <a:r>
              <a:rPr lang="el-GR" sz="2400" dirty="0" err="1"/>
              <a:t>gardneri</a:t>
            </a:r>
            <a:r>
              <a:rPr lang="el-GR" sz="2400" dirty="0"/>
              <a:t>] είναι ένας θάμνος αυτοφυής στα Ιμαλάια και από τις ίνες του κατασκευάζεται εξαιρετικό χαρτί.</a:t>
            </a:r>
          </a:p>
          <a:p>
            <a:r>
              <a:rPr lang="el-GR" sz="2400" dirty="0"/>
              <a:t>Τις ακόλουθες φωτογραφίες έστειλε ο </a:t>
            </a:r>
            <a:r>
              <a:rPr lang="el-GR" sz="2400" dirty="0" err="1"/>
              <a:t>Mahabir</a:t>
            </a:r>
            <a:r>
              <a:rPr lang="el-GR" sz="2400" dirty="0"/>
              <a:t> </a:t>
            </a:r>
            <a:r>
              <a:rPr lang="el-GR" sz="2400" dirty="0" err="1"/>
              <a:t>Pun</a:t>
            </a:r>
            <a:r>
              <a:rPr lang="el-GR" sz="2400" dirty="0"/>
              <a:t> από το χωριό </a:t>
            </a:r>
            <a:r>
              <a:rPr lang="el-GR" sz="2400" dirty="0" err="1"/>
              <a:t>Nangi</a:t>
            </a:r>
            <a:r>
              <a:rPr lang="el-GR" sz="2400" dirty="0"/>
              <a:t> του </a:t>
            </a:r>
            <a:r>
              <a:rPr lang="el-GR" sz="2400" dirty="0" err="1"/>
              <a:t>Nepal</a:t>
            </a:r>
            <a:r>
              <a:rPr lang="el-GR" sz="2400" dirty="0"/>
              <a:t> [άνοιξη του 2007] στον έμπορο </a:t>
            </a:r>
            <a:r>
              <a:rPr lang="el-GR" sz="2400" dirty="0" smtClean="0"/>
              <a:t>χαρτιού   Δημήτρη </a:t>
            </a:r>
            <a:r>
              <a:rPr lang="el-GR" sz="2400" dirty="0" err="1"/>
              <a:t>Τσοκάκη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  <p:pic>
        <p:nvPicPr>
          <p:cNvPr id="24580" name="Εικόνα 4" descr="http://a5.sphotos.ak.fbcdn.net/hphotos-ak-ash2/29835_394468996883_135301956883_4662911_411677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07" y="1340768"/>
            <a:ext cx="3532068" cy="469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7407" y="6040438"/>
            <a:ext cx="3532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sikkimfoundation.org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46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Ο φλοιός από τα κλαδιά του </a:t>
            </a:r>
            <a:r>
              <a:rPr lang="el-GR" altLang="el-GR" sz="4000" b="1" dirty="0" err="1" smtClean="0"/>
              <a:t>argeli</a:t>
            </a:r>
            <a:r>
              <a:rPr lang="el-GR" altLang="el-GR" sz="4000" dirty="0" smtClean="0"/>
              <a:t> </a:t>
            </a:r>
          </a:p>
        </p:txBody>
      </p:sp>
      <p:pic>
        <p:nvPicPr>
          <p:cNvPr id="25603" name="Εικόνα 1" descr="http://a8.sphotos.ak.fbcdn.net/hphotos-ak-snc1/7225_135478941883_135301956883_3070453_1258131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742027"/>
            <a:ext cx="5522976" cy="3950208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779912" y="57332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7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καθάρισμα του φλοιού</a:t>
            </a:r>
            <a:r>
              <a:rPr lang="el-GR" altLang="el-GR" dirty="0" smtClean="0"/>
              <a:t> </a:t>
            </a:r>
          </a:p>
        </p:txBody>
      </p:sp>
      <p:pic>
        <p:nvPicPr>
          <p:cNvPr id="26627" name="Εικόνα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650587"/>
            <a:ext cx="5522976" cy="413308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871755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καθάρισμα του φλοιού</a:t>
            </a:r>
          </a:p>
        </p:txBody>
      </p:sp>
      <p:pic>
        <p:nvPicPr>
          <p:cNvPr id="27651" name="Εικόνα 7" descr="http://a1.sphotos.ak.fbcdn.net/hphotos-ak-snc1/7225_138542566883_135301956883_3110588_6612645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559719"/>
            <a:ext cx="5753100" cy="431482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6010255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7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Η </a:t>
            </a:r>
            <a:r>
              <a:rPr lang="el-GR" altLang="el-GR" sz="4000" b="1" dirty="0" err="1" smtClean="0"/>
              <a:t>Harimaya</a:t>
            </a:r>
            <a:r>
              <a:rPr lang="el-GR" altLang="el-GR" sz="4000" b="1" dirty="0" smtClean="0"/>
              <a:t> και η </a:t>
            </a:r>
            <a:r>
              <a:rPr lang="el-GR" altLang="el-GR" sz="4000" b="1" dirty="0" err="1" smtClean="0"/>
              <a:t>Dilmaya</a:t>
            </a:r>
            <a:r>
              <a:rPr lang="el-GR" altLang="el-GR" sz="4000" b="1" dirty="0" smtClean="0"/>
              <a:t> καθαρίζουν τα κλαδιά του </a:t>
            </a:r>
            <a:r>
              <a:rPr lang="el-GR" altLang="el-GR" sz="4000" b="1" dirty="0" err="1" smtClean="0"/>
              <a:t>argeli</a:t>
            </a:r>
            <a:r>
              <a:rPr lang="el-GR" altLang="el-GR" sz="4000" dirty="0" smtClean="0"/>
              <a:t> </a:t>
            </a:r>
          </a:p>
        </p:txBody>
      </p:sp>
      <p:pic>
        <p:nvPicPr>
          <p:cNvPr id="28675" name="Εικόνα 10" descr="http://a3.sphotos.ak.fbcdn.net/hphotos-ak-snc1/7225_135482391883_135301956883_3070488_511560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32" y="2060848"/>
            <a:ext cx="4318337" cy="323875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1" y="5445540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8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Τα καθαρισμένα κλαδιά βράζουν σε σιγανή φωτιά</a:t>
            </a:r>
            <a:r>
              <a:rPr lang="el-GR" altLang="el-GR" sz="4000" dirty="0" smtClean="0"/>
              <a:t> </a:t>
            </a:r>
          </a:p>
        </p:txBody>
      </p:sp>
      <p:pic>
        <p:nvPicPr>
          <p:cNvPr id="29699" name="Εικόνα 13" descr="http://a1.sphotos.ak.fbcdn.net/hphotos-ak-snc1/7225_135478971883_135301956883_3070456_2707781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2" y="1627727"/>
            <a:ext cx="5477256" cy="417880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875105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Ο πολτός μετά το βράσιμο μπαίνει στα τελάρα</a:t>
            </a:r>
            <a:r>
              <a:rPr lang="el-GR" altLang="el-GR" sz="4000" dirty="0" smtClean="0"/>
              <a:t> </a:t>
            </a:r>
          </a:p>
        </p:txBody>
      </p:sp>
      <p:pic>
        <p:nvPicPr>
          <p:cNvPr id="30723" name="Εικόνα 22" descr="http://a5.sphotos.ak.fbcdn.net/hphotos-ak-snc1/7225_135348206883_135301956883_3068472_516254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678019"/>
            <a:ext cx="5522976" cy="407822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1" y="5805264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0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400" b="1" dirty="0" smtClean="0"/>
              <a:t>Χτύπημα του βρασμένου φλοιού με ξύλινα σφυριά</a:t>
            </a:r>
            <a:endParaRPr lang="el-GR" altLang="el-GR" sz="3400" dirty="0" smtClean="0"/>
          </a:p>
        </p:txBody>
      </p:sp>
      <p:pic>
        <p:nvPicPr>
          <p:cNvPr id="31747" name="Εικόνα 19" descr="http://a7.sphotos.ak.fbcdn.net/hphotos-ak-snc1/7225_135353556883_135301956883_3068723_173536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04" y="1556793"/>
            <a:ext cx="5499092" cy="3960439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557240" y="5780123"/>
            <a:ext cx="5967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>
                <a:latin typeface="+mn-lt"/>
              </a:rPr>
              <a:t>Το </a:t>
            </a:r>
            <a:r>
              <a:rPr lang="el-GR" altLang="el-GR" sz="2400" dirty="0">
                <a:latin typeface="+mn-lt"/>
              </a:rPr>
              <a:t>πιο σημαντικό στάδιο γιατί γίνεται η απομόνωση των ινών. </a:t>
            </a:r>
            <a:endParaRPr lang="el-GR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1" y="5503124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7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Ο πολτός μαζεύεται σε τελάρα</a:t>
            </a:r>
          </a:p>
        </p:txBody>
      </p:sp>
      <p:pic>
        <p:nvPicPr>
          <p:cNvPr id="32771" name="Εικόνα 22" descr="http://a5.sphotos.ak.fbcdn.net/hphotos-ak-snc1/7225_135348206883_135301956883_3068472_516254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678019"/>
            <a:ext cx="5522976" cy="407822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7332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και στεγνώνει στον ήλιο</a:t>
            </a:r>
          </a:p>
        </p:txBody>
      </p:sp>
      <p:pic>
        <p:nvPicPr>
          <p:cNvPr id="33795" name="Picture 4" descr="7225_135478991883_135301956883_3070458_917634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760315"/>
            <a:ext cx="5522976" cy="3913632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7332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8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Το χαρτί αποτέλεσε και αποτελεί το πιο σημαντικό μέσο μεταφοράς γνώσης αν και ο πάπυρος αποτέλεσε όπως ήδη είδαμε για χρονικό διάστημα μεγαλύτερο των 5.000 ετών τη σημαντικότερη επιφάνεια καταγραφής στοιχείων.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Μάλιστα, κατάφερε να  εκτοπίσει όλα τα μέχρι τότε χρησιμοποιούμενα μέσα πλην της περγαμηνής, που εξακολούθησε να χρησιμοποιείται.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Από τη στιγμή δε που ανακαλύφθηκε και η τυπογραφία τα πάντα άλλαξαν καθοριστικά για την δυνατότητα επικοινωνίας και την ταχύτητα διάχυσης της γνώσης. </a:t>
            </a:r>
          </a:p>
        </p:txBody>
      </p:sp>
    </p:spTree>
    <p:extLst>
      <p:ext uri="{BB962C8B-B14F-4D97-AF65-F5344CB8AC3E}">
        <p14:creationId xmlns:p14="http://schemas.microsoft.com/office/powerpoint/2010/main" val="30784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8" name="Picture 4" descr="7225_135482396883_135301956883_3070489_281543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64" y="1988840"/>
            <a:ext cx="4342472" cy="325685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1" y="5301208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8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Το κάθε φύλλο χαρτιού βγαίνει από το τελάρο</a:t>
            </a:r>
          </a:p>
        </p:txBody>
      </p:sp>
      <p:pic>
        <p:nvPicPr>
          <p:cNvPr id="35843" name="Picture 4" descr="7225_135348191883_135301956883_3068471_1915583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705451"/>
            <a:ext cx="5522976" cy="402336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757708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2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6" name="Picture 4" descr="7225_135482381883_135301956883_3070487_450495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62" y="1484784"/>
            <a:ext cx="3454876" cy="4606501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80268" y="6165304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1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6" descr="7225_135348211883_135301956883_3068473_257959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628800"/>
            <a:ext cx="5522976" cy="399592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7332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13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322712" cy="5661248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sz="2200" dirty="0" smtClean="0"/>
              <a:t>Το εξώφυλλο του βιβλίου </a:t>
            </a:r>
          </a:p>
          <a:p>
            <a:pPr marL="0" indent="0" eaLnBrk="1" hangingPunct="1">
              <a:buNone/>
            </a:pPr>
            <a:r>
              <a:rPr lang="el-GR" altLang="el-GR" sz="2200" dirty="0" smtClean="0"/>
              <a:t>Η ΙΣΤΟΡΙΑ ΤΟΥ ΚΤΙΡΙΟΥ ΤΗΣ ΑΝΩΤΑΤΗΣ ΣΧΟΛΗΣ ΚΑΛΩΝ ΤΕΧΝΩΝ ΕΠΙ ΤΩΝ ΟΔΩΝ ΠΑΤΗΣΙΩΝ ΚΑΙ ΤΟΣΙΤΣΑ είναι του Γιάννη Μόραλη [Η εν Αθήναις Ανωτάτη Σχολή Καλών Τεχνών, 1934, ξυλογραφία 23,5 χ 33 εκ.] </a:t>
            </a:r>
          </a:p>
          <a:p>
            <a:pPr marL="0" indent="0" eaLnBrk="1" hangingPunct="1">
              <a:buNone/>
            </a:pPr>
            <a:r>
              <a:rPr lang="el-GR" altLang="el-GR" sz="2200" dirty="0" smtClean="0"/>
              <a:t>Τυπώθηκε στο χειροποίητο χαρτί </a:t>
            </a:r>
            <a:r>
              <a:rPr lang="el-GR" altLang="el-GR" sz="2200" dirty="0" err="1" smtClean="0"/>
              <a:t>Argeli</a:t>
            </a:r>
            <a:r>
              <a:rPr lang="el-GR" altLang="el-GR" sz="2200" dirty="0" smtClean="0"/>
              <a:t>. </a:t>
            </a:r>
          </a:p>
          <a:p>
            <a:pPr marL="0" indent="0" eaLnBrk="1" hangingPunct="1">
              <a:buNone/>
            </a:pPr>
            <a:r>
              <a:rPr lang="el-GR" altLang="el-GR" sz="2200" dirty="0" smtClean="0"/>
              <a:t>Την έμπνευση και την φροντίδα είχε η </a:t>
            </a:r>
            <a:r>
              <a:rPr lang="el-GR" altLang="el-GR" sz="2200" dirty="0" err="1" smtClean="0"/>
              <a:t>Λεώνη</a:t>
            </a:r>
            <a:r>
              <a:rPr lang="el-GR" altLang="el-GR" sz="2200" dirty="0" smtClean="0"/>
              <a:t> Βιδάλη. </a:t>
            </a:r>
          </a:p>
        </p:txBody>
      </p:sp>
      <p:pic>
        <p:nvPicPr>
          <p:cNvPr id="38915" name="Picture 5" descr="7225_135495426883_135301956883_3070551_195261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90080"/>
            <a:ext cx="4716463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1725" y="5301208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0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9938" name="Picture 4" descr="7635_163004731883_135301956883_3334560_3495761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862296" cy="5040313"/>
          </a:xfrm>
          <a:noFill/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3501" y="1124744"/>
            <a:ext cx="464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l-GR" altLang="el-GR" sz="2400" dirty="0">
                <a:latin typeface="+mn-lt"/>
              </a:rPr>
              <a:t>ΑΙΣΩΠΟΥ ΜΥΘΟΙ ΗΘΙΚΩΤΑΤΟΙ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Βενετία 1877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 smtClean="0">
                <a:latin typeface="+mn-lt"/>
              </a:rPr>
              <a:t>Χειροποίητο </a:t>
            </a:r>
            <a:r>
              <a:rPr lang="el-GR" altLang="el-GR" sz="2400" dirty="0">
                <a:latin typeface="+mn-lt"/>
              </a:rPr>
              <a:t>χαρτί </a:t>
            </a:r>
            <a:r>
              <a:rPr lang="el-GR" altLang="el-GR" sz="2400" dirty="0" err="1">
                <a:latin typeface="+mn-lt"/>
              </a:rPr>
              <a:t>Lokta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Nepal</a:t>
            </a:r>
            <a:r>
              <a:rPr lang="el-GR" altLang="el-GR" sz="2400" dirty="0">
                <a:latin typeface="+mn-lt"/>
              </a:rPr>
              <a:t> 50gr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ΕΚΔΟΣΕΙΣ ΤΟΥ ΦΟΙΝΙΚΑ, 2006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6237312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9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2" name="Picture 4" descr="7635_163004736883_135301956883_3334561_6250557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471473" cy="5040313"/>
          </a:xfrm>
          <a:noFill/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95536" y="1223964"/>
            <a:ext cx="464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l-GR" altLang="el-GR" sz="2400" dirty="0">
                <a:latin typeface="+mn-lt"/>
              </a:rPr>
              <a:t>ΔΙΑΙΤΗΤΙΚΗΣ ΠΑΡΑΓΓΕΛΜΑΤΑ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Εν Βιέννη, 1794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 smtClean="0">
                <a:latin typeface="+mn-lt"/>
              </a:rPr>
              <a:t>Χειροποίητο </a:t>
            </a:r>
            <a:r>
              <a:rPr lang="el-GR" altLang="el-GR" sz="2400" dirty="0">
                <a:latin typeface="+mn-lt"/>
              </a:rPr>
              <a:t>χαρτί </a:t>
            </a:r>
            <a:r>
              <a:rPr lang="el-GR" altLang="el-GR" sz="2400" dirty="0" err="1">
                <a:latin typeface="+mn-lt"/>
              </a:rPr>
              <a:t>Lokta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Nepal</a:t>
            </a:r>
            <a:r>
              <a:rPr lang="el-GR" altLang="el-GR" sz="2400" dirty="0">
                <a:latin typeface="+mn-lt"/>
              </a:rPr>
              <a:t> 50gr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ΕΚΔΟΣΕΙΣ ΤΟΥ ΦΟΙΝΙΚΑ, 2006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6309320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8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Χειροποίητο χαρτί από Ινδία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Στην Ινδία η πρώτη ύλη είναι βαμβάκι ή </a:t>
            </a:r>
            <a:r>
              <a:rPr lang="el-GR" altLang="el-GR" sz="2800" dirty="0" err="1" smtClean="0"/>
              <a:t>γιούτα</a:t>
            </a:r>
            <a:r>
              <a:rPr lang="el-GR" altLang="el-GR" sz="2800" dirty="0" smtClean="0"/>
              <a:t> [</a:t>
            </a:r>
            <a:r>
              <a:rPr lang="el-GR" altLang="el-GR" sz="2800" dirty="0" err="1" smtClean="0"/>
              <a:t>jute</a:t>
            </a:r>
            <a:r>
              <a:rPr lang="el-GR" altLang="el-GR" sz="2800" dirty="0" smtClean="0"/>
              <a:t>].</a:t>
            </a:r>
          </a:p>
          <a:p>
            <a:r>
              <a:rPr lang="el-GR" altLang="el-GR" sz="2800" dirty="0" smtClean="0"/>
              <a:t>Το βοτανικό όνομα του Jute αναφέρεται από τον Πλίνιο ως </a:t>
            </a:r>
            <a:r>
              <a:rPr lang="el-GR" altLang="el-GR" sz="2800" dirty="0" err="1" smtClean="0"/>
              <a:t>Corchorus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olitorius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κόρχορος</a:t>
            </a:r>
            <a:r>
              <a:rPr lang="el-GR" altLang="el-GR" sz="2800" dirty="0" smtClean="0"/>
              <a:t> ο </a:t>
            </a:r>
            <a:r>
              <a:rPr lang="el-GR" altLang="el-GR" sz="2800" dirty="0" err="1" smtClean="0"/>
              <a:t>λαχανικός</a:t>
            </a:r>
            <a:r>
              <a:rPr lang="el-GR" altLang="el-G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37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l-GR" altLang="el-GR" dirty="0" smtClean="0"/>
          </a:p>
        </p:txBody>
      </p:sp>
      <p:pic>
        <p:nvPicPr>
          <p:cNvPr id="43011" name="Picture 4" descr="29835_394462911883_135301956883_4662847_3906598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2912180" cy="5040313"/>
          </a:xfrm>
          <a:noFill/>
        </p:spPr>
      </p:pic>
      <p:sp>
        <p:nvSpPr>
          <p:cNvPr id="2" name="Rectangle 1"/>
          <p:cNvSpPr/>
          <p:nvPr/>
        </p:nvSpPr>
        <p:spPr>
          <a:xfrm>
            <a:off x="3635896" y="4353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sz="2400" dirty="0">
                <a:latin typeface="+mn-lt"/>
              </a:rPr>
              <a:t>Το φυτό Jute, </a:t>
            </a:r>
            <a:r>
              <a:rPr lang="el-GR" altLang="el-GR" sz="2400" dirty="0" err="1">
                <a:latin typeface="+mn-lt"/>
              </a:rPr>
              <a:t>corchorus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olitorius</a:t>
            </a:r>
            <a:r>
              <a:rPr lang="el-GR" altLang="el-GR" sz="2400" dirty="0">
                <a:latin typeface="+mn-lt"/>
              </a:rPr>
              <a:t>.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Η ονομασία του φυτού οφείλεται στον Πλίνιο, έχουμε όμως προγενέστερη αναφορά στον Αριστοφάνη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880" y="6381328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 action="ppaction://hlinkfile"/>
              </a:rPr>
              <a:t>pfaf.org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9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Jute </a:t>
            </a:r>
            <a:r>
              <a:rPr lang="el-GR" dirty="0"/>
              <a:t>σε φυσικό λευκό </a:t>
            </a:r>
          </a:p>
        </p:txBody>
      </p:sp>
      <p:pic>
        <p:nvPicPr>
          <p:cNvPr id="44034" name="Picture 4" descr="13323_391032106883_135301956883_4581436_4064175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58" y="1913889"/>
            <a:ext cx="3606484" cy="360648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99700" y="5584039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55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Τι είναι το χαρτί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sz="2800" dirty="0" smtClean="0"/>
              <a:t>To </a:t>
            </a:r>
            <a:r>
              <a:rPr lang="el-GR" altLang="el-GR" sz="2800" dirty="0" smtClean="0"/>
              <a:t>χαρτί είναι ένα υλικό που αποτελείται από μεμονωμένες ίνες που έρχονται σε επαφή μετά την απομάκρυνση του νερού, </a:t>
            </a:r>
            <a:r>
              <a:rPr lang="el-GR" altLang="el-GR" sz="2800" dirty="0" err="1" smtClean="0"/>
              <a:t>διαμέσω</a:t>
            </a:r>
            <a:r>
              <a:rPr lang="el-GR" altLang="el-GR" sz="2800" dirty="0" smtClean="0"/>
              <a:t> ενός </a:t>
            </a:r>
            <a:r>
              <a:rPr lang="el-GR" altLang="el-GR" sz="2800" dirty="0" err="1" smtClean="0"/>
              <a:t>κοσκίνου</a:t>
            </a:r>
            <a:r>
              <a:rPr lang="el-GR" altLang="el-GR" sz="2800" dirty="0" smtClean="0"/>
              <a:t> στο οποίο έχει εναποτεθεί μία υδατική διασπορά του. </a:t>
            </a:r>
          </a:p>
        </p:txBody>
      </p:sp>
      <p:pic>
        <p:nvPicPr>
          <p:cNvPr id="5123" name="Picture 4" descr="Chinese rice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0559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5973" y="594928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Chinese rice paper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dwg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dorrie84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2007-2015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dorrie84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9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Jute </a:t>
            </a:r>
            <a:r>
              <a:rPr lang="el-GR" altLang="el-GR" sz="3600" b="1" dirty="0" err="1" smtClean="0"/>
              <a:t>orange</a:t>
            </a:r>
            <a:endParaRPr lang="el-GR" altLang="el-GR" sz="5400" dirty="0" smtClean="0"/>
          </a:p>
        </p:txBody>
      </p:sp>
      <p:pic>
        <p:nvPicPr>
          <p:cNvPr id="45059" name="Picture 4" descr="13323_391032116883_135301956883_4581438_5098858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18" y="1911049"/>
            <a:ext cx="3612164" cy="3612164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5947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53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l-GR" altLang="el-GR" sz="4000" dirty="0" smtClean="0"/>
          </a:p>
        </p:txBody>
      </p:sp>
      <p:pic>
        <p:nvPicPr>
          <p:cNvPr id="46083" name="Picture 4" descr="13323_391154391883_135301956883_4585438_3129852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744416" cy="3751454"/>
          </a:xfrm>
          <a:noFill/>
        </p:spPr>
      </p:pic>
      <p:sp>
        <p:nvSpPr>
          <p:cNvPr id="2" name="Rectangle 1"/>
          <p:cNvSpPr/>
          <p:nvPr/>
        </p:nvSpPr>
        <p:spPr>
          <a:xfrm>
            <a:off x="4355976" y="37170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sz="2400" dirty="0">
                <a:latin typeface="+mn-lt"/>
              </a:rPr>
              <a:t>Δημήτρης </a:t>
            </a:r>
            <a:r>
              <a:rPr lang="el-GR" altLang="el-GR" sz="2400" dirty="0" err="1">
                <a:latin typeface="+mn-lt"/>
              </a:rPr>
              <a:t>Μηλιώτης</a:t>
            </a:r>
            <a:r>
              <a:rPr lang="el-GR" altLang="el-GR" sz="2400" dirty="0">
                <a:latin typeface="+mn-lt"/>
              </a:rPr>
              <a:t>, 2009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Μονοτυπία 40 x 40 cm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σε βαμβακερό χαρτί Ινδίας </a:t>
            </a:r>
            <a:br>
              <a:rPr lang="el-GR" altLang="el-GR" sz="2400" dirty="0">
                <a:latin typeface="+mn-lt"/>
              </a:rPr>
            </a:br>
            <a:r>
              <a:rPr lang="el-GR" altLang="el-GR" sz="2400" dirty="0">
                <a:latin typeface="+mn-lt"/>
              </a:rPr>
              <a:t>με φυσικά λουλούδια </a:t>
            </a:r>
            <a:r>
              <a:rPr lang="el-GR" altLang="el-GR" sz="2400" dirty="0" err="1">
                <a:latin typeface="+mn-lt"/>
              </a:rPr>
              <a:t>marigold</a:t>
            </a:r>
            <a:r>
              <a:rPr lang="el-GR" altLang="el-GR" sz="2400" dirty="0">
                <a:latin typeface="+mn-lt"/>
              </a:rPr>
              <a:t>. </a:t>
            </a:r>
            <a:endParaRPr lang="el-GR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5286692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Χειροποίητα χαρτιά Τα</a:t>
            </a:r>
            <a:r>
              <a:rPr lang="el-GR" altLang="el-GR" sz="4000" b="1" dirty="0" smtClean="0">
                <a:cs typeface="Arial" pitchFamily="34" charset="0"/>
              </a:rPr>
              <a:t>ϋ</a:t>
            </a:r>
            <a:r>
              <a:rPr lang="el-GR" altLang="el-GR" sz="4000" b="1" dirty="0" smtClean="0"/>
              <a:t>λάνδης</a:t>
            </a:r>
            <a:r>
              <a:rPr lang="el-GR" altLang="el-GR" sz="4000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/>
          <a:lstStyle/>
          <a:p>
            <a:r>
              <a:rPr lang="el-GR" altLang="el-GR" sz="2800" dirty="0" smtClean="0"/>
              <a:t>Η πρώτη ύλη κατασκευής χαρτιού στην Τα</a:t>
            </a:r>
            <a:r>
              <a:rPr lang="el-GR" altLang="el-GR" sz="2800" dirty="0" smtClean="0">
                <a:cs typeface="Arial" pitchFamily="34" charset="0"/>
              </a:rPr>
              <a:t>ϋ</a:t>
            </a:r>
            <a:r>
              <a:rPr lang="el-GR" altLang="el-GR" sz="2800" dirty="0" smtClean="0"/>
              <a:t>λάνδη είναι η </a:t>
            </a:r>
            <a:r>
              <a:rPr lang="el-GR" altLang="el-GR" sz="2800" dirty="0" err="1" smtClean="0"/>
              <a:t>broussonetia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papyrifera</a:t>
            </a:r>
            <a:r>
              <a:rPr lang="el-GR" altLang="el-GR" sz="2800" dirty="0" smtClean="0"/>
              <a:t> [</a:t>
            </a:r>
            <a:r>
              <a:rPr lang="el-GR" altLang="el-GR" sz="2800" dirty="0" err="1" smtClean="0"/>
              <a:t>paper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mulberry</a:t>
            </a:r>
            <a:r>
              <a:rPr lang="el-GR" altLang="el-GR" sz="2800" dirty="0" smtClean="0"/>
              <a:t>].</a:t>
            </a:r>
          </a:p>
          <a:p>
            <a:r>
              <a:rPr lang="el-GR" altLang="el-GR" sz="2800" dirty="0" smtClean="0"/>
              <a:t>Εδώ υπάρχει παράδοση στα πολύ λεπτά και διαφανή χαρτιά. </a:t>
            </a:r>
          </a:p>
        </p:txBody>
      </p:sp>
      <p:pic>
        <p:nvPicPr>
          <p:cNvPr id="47108" name="Picture 4" descr="29835_394466731883_135301956883_4662878_8014628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31" y="1268760"/>
            <a:ext cx="401893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6497960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4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Διαφανές χαρτί 30gr με μεταξωτές κλωστές </a:t>
            </a:r>
            <a:r>
              <a:rPr lang="el-GR" altLang="el-GR" sz="3600" b="1" dirty="0" err="1" smtClean="0"/>
              <a:t>forest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green</a:t>
            </a:r>
            <a:r>
              <a:rPr lang="el-GR" altLang="el-GR" sz="3600" dirty="0" smtClean="0"/>
              <a:t> </a:t>
            </a:r>
          </a:p>
        </p:txBody>
      </p:sp>
      <p:pic>
        <p:nvPicPr>
          <p:cNvPr id="48131" name="Picture 3" descr="13323_391034491883_135301956883_4581564_5293573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38" y="1907269"/>
            <a:ext cx="3619725" cy="361972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5947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10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/>
              <a:t>Διαφανές χαρτί 30gr με μεταξωτές κλωστές, </a:t>
            </a:r>
            <a:r>
              <a:rPr lang="el-GR" altLang="el-GR" sz="3600" b="1" dirty="0" err="1" smtClean="0"/>
              <a:t>old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brick</a:t>
            </a:r>
            <a:r>
              <a:rPr lang="el-GR" altLang="el-GR" sz="3600" dirty="0" smtClean="0"/>
              <a:t> </a:t>
            </a:r>
          </a:p>
        </p:txBody>
      </p:sp>
      <p:pic>
        <p:nvPicPr>
          <p:cNvPr id="49155" name="Picture 4" descr="13323_391034756883_135301956883_4581574_112713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12" y="2936843"/>
            <a:ext cx="1560576" cy="1560576"/>
          </a:xfrm>
          <a:noFill/>
        </p:spPr>
      </p:pic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2671763" y="2754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49157" name="Picture 6" descr="http://a1.sphotos.ak.fbcdn.net/hphotos-ak-snc6/13323_391034756883_135301956883_4581574_112713_n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60" y="1772816"/>
            <a:ext cx="4104879" cy="410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5949280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Fine &amp; Handmade </a:t>
            </a:r>
            <a:r>
              <a:rPr lang="en-US" sz="1200" dirty="0" smtClean="0">
                <a:latin typeface="+mn-lt"/>
                <a:hlinkClick r:id="rId5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1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err="1" smtClean="0"/>
              <a:t>Αραχνοϋφαντο</a:t>
            </a:r>
            <a:r>
              <a:rPr lang="el-GR" altLang="el-GR" sz="3600" b="1" dirty="0" smtClean="0"/>
              <a:t> χαρτί μόλις 15 </a:t>
            </a:r>
            <a:r>
              <a:rPr lang="el-GR" altLang="el-GR" sz="3600" b="1" dirty="0" err="1" smtClean="0"/>
              <a:t>gr</a:t>
            </a:r>
            <a:r>
              <a:rPr lang="el-GR" altLang="el-GR" sz="3600" b="1" dirty="0" smtClean="0"/>
              <a:t> σε φυσικό λευκό</a:t>
            </a:r>
            <a:endParaRPr lang="el-GR" altLang="el-GR" sz="3600" dirty="0" smtClean="0"/>
          </a:p>
        </p:txBody>
      </p:sp>
      <p:pic>
        <p:nvPicPr>
          <p:cNvPr id="50179" name="Picture 4" descr="13323_391035041883_135301956883_4581584_6123088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51" y="1700909"/>
            <a:ext cx="3818898" cy="3818898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1" y="55947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4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err="1" smtClean="0"/>
              <a:t>dried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green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mango</a:t>
            </a:r>
            <a:endParaRPr lang="el-GR" altLang="el-GR" sz="6000" dirty="0" smtClean="0"/>
          </a:p>
        </p:txBody>
      </p:sp>
      <p:pic>
        <p:nvPicPr>
          <p:cNvPr id="51203" name="Picture 4" descr="13323_391035031883_135301956883_4581583_4010569_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77" y="1915708"/>
            <a:ext cx="3602846" cy="3602846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779912" y="559475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2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6876256" y="1155718"/>
            <a:ext cx="2088232" cy="504056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000" dirty="0" smtClean="0"/>
              <a:t>Μαριέττα </a:t>
            </a:r>
            <a:r>
              <a:rPr lang="el-GR" altLang="el-GR" sz="2000" dirty="0" err="1" smtClean="0"/>
              <a:t>Καλλονά</a:t>
            </a:r>
            <a:endParaRPr lang="el-GR" altLang="el-GR" sz="2000" dirty="0" smtClean="0"/>
          </a:p>
          <a:p>
            <a:pPr marL="0" indent="0" eaLnBrk="1" hangingPunct="1">
              <a:buFontTx/>
              <a:buNone/>
            </a:pPr>
            <a:r>
              <a:rPr lang="el-GR" altLang="el-GR" sz="2000" dirty="0" err="1" smtClean="0"/>
              <a:t>Ιαπωνέζικα</a:t>
            </a:r>
            <a:r>
              <a:rPr lang="el-GR" altLang="el-GR" sz="2000" dirty="0" smtClean="0"/>
              <a:t> Σπίτια</a:t>
            </a:r>
            <a:br>
              <a:rPr lang="el-GR" altLang="el-GR" sz="2000" dirty="0" smtClean="0"/>
            </a:br>
            <a:r>
              <a:rPr lang="el-GR" altLang="el-GR" sz="2000" dirty="0" err="1" smtClean="0"/>
              <a:t>οριγκάμι</a:t>
            </a:r>
            <a:r>
              <a:rPr lang="el-GR" altLang="el-GR" sz="2000" dirty="0" smtClean="0"/>
              <a:t> με χαρτιά</a:t>
            </a:r>
            <a:br>
              <a:rPr lang="el-GR" altLang="el-GR" sz="2000" dirty="0" smtClean="0"/>
            </a:br>
            <a:r>
              <a:rPr lang="el-GR" altLang="el-GR" sz="2000" dirty="0" err="1" smtClean="0"/>
              <a:t>Lokta</a:t>
            </a:r>
            <a:r>
              <a:rPr lang="el-GR" altLang="el-GR" sz="2000" dirty="0" smtClean="0"/>
              <a:t> και </a:t>
            </a:r>
            <a:r>
              <a:rPr lang="el-GR" altLang="el-GR" sz="2000" dirty="0" err="1" smtClean="0"/>
              <a:t>Thailand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dried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straw</a:t>
            </a:r>
            <a:r>
              <a:rPr lang="el-GR" altLang="el-GR" sz="2000" dirty="0" smtClean="0"/>
              <a:t> </a:t>
            </a:r>
            <a:br>
              <a:rPr lang="el-GR" altLang="el-GR" sz="2000" dirty="0" smtClean="0"/>
            </a:br>
            <a:r>
              <a:rPr lang="el-GR" altLang="el-GR" sz="2000" dirty="0" smtClean="0"/>
              <a:t>18x26x11cm </a:t>
            </a:r>
          </a:p>
        </p:txBody>
      </p:sp>
      <p:pic>
        <p:nvPicPr>
          <p:cNvPr id="52227" name="Picture 4" descr="29520_391744496883_135301956883_4604298_121200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1363"/>
            <a:ext cx="6408712" cy="374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5013176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0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6876256" y="1225172"/>
            <a:ext cx="1594520" cy="504056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l-GR" altLang="el-GR" sz="2000" dirty="0" smtClean="0"/>
              <a:t>Μαριέττα</a:t>
            </a:r>
          </a:p>
          <a:p>
            <a:pPr marL="0" indent="0" eaLnBrk="1" hangingPunct="1">
              <a:buFontTx/>
              <a:buNone/>
            </a:pPr>
            <a:r>
              <a:rPr lang="el-GR" altLang="el-GR" sz="2000" dirty="0" err="1" smtClean="0"/>
              <a:t>Καλλονά</a:t>
            </a:r>
            <a:r>
              <a:rPr lang="el-GR" altLang="el-GR" sz="2000" dirty="0" smtClean="0"/>
              <a:t/>
            </a:r>
            <a:br>
              <a:rPr lang="el-GR" altLang="el-GR" sz="2000" dirty="0" smtClean="0"/>
            </a:br>
            <a:r>
              <a:rPr lang="el-GR" altLang="el-GR" sz="2000" dirty="0" smtClean="0"/>
              <a:t>Κυκλάδες</a:t>
            </a:r>
            <a:br>
              <a:rPr lang="el-GR" altLang="el-GR" sz="2000" dirty="0" smtClean="0"/>
            </a:br>
            <a:r>
              <a:rPr lang="el-GR" altLang="el-GR" sz="2000" dirty="0" err="1" smtClean="0"/>
              <a:t>Thailand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mulberry</a:t>
            </a:r>
            <a:r>
              <a:rPr lang="el-GR" altLang="el-GR" sz="2000" dirty="0" smtClean="0"/>
              <a:t> </a:t>
            </a:r>
            <a:br>
              <a:rPr lang="el-GR" altLang="el-GR" sz="2000" dirty="0" smtClean="0"/>
            </a:br>
            <a:r>
              <a:rPr lang="el-GR" altLang="el-GR" sz="2000" dirty="0" smtClean="0"/>
              <a:t>33x22x16cm </a:t>
            </a:r>
          </a:p>
        </p:txBody>
      </p:sp>
      <p:pic>
        <p:nvPicPr>
          <p:cNvPr id="53251" name="Picture 4" descr="34220_410724391883_135301956883_5100195_8031207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3536"/>
            <a:ext cx="6179765" cy="361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9478" y="4941168"/>
            <a:ext cx="1760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  <a:hlinkClick r:id="rId3"/>
              </a:rPr>
              <a:t>Fine &amp; Handmade </a:t>
            </a:r>
            <a:r>
              <a:rPr lang="en-US" sz="1200" dirty="0" smtClean="0">
                <a:latin typeface="+mn-lt"/>
                <a:hlinkClick r:id="rId3"/>
              </a:rPr>
              <a:t>Papers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1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Στη συνέχεια </a:t>
            </a:r>
            <a:r>
              <a:rPr lang="el-GR" sz="3200" dirty="0"/>
              <a:t>ακολουθεί μία σύνοψη των  στοιχείων που αφορούν την εξάπλωση της τέχνης παραγωγής </a:t>
            </a:r>
            <a:r>
              <a:rPr lang="el-GR" sz="3200" dirty="0" smtClean="0"/>
              <a:t>χαρτιού</a:t>
            </a:r>
            <a:endParaRPr lang="el-GR" sz="32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3155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5842992" cy="5040560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Η εφεύρεση </a:t>
            </a:r>
            <a:r>
              <a:rPr lang="el-GR" altLang="el-GR" sz="2400" dirty="0"/>
              <a:t>του χαρτιού θεωρείται ότι έγινε το 105 </a:t>
            </a:r>
            <a:r>
              <a:rPr lang="el-GR" altLang="el-GR" sz="2400" dirty="0" err="1"/>
              <a:t>μ.Χ</a:t>
            </a:r>
            <a:r>
              <a:rPr lang="el-GR" altLang="el-GR" sz="2400" dirty="0"/>
              <a:t>. </a:t>
            </a:r>
            <a:r>
              <a:rPr lang="el-GR" altLang="el-GR" sz="2400" dirty="0" smtClean="0"/>
              <a:t>(δεν είναι ακριβές) από </a:t>
            </a:r>
            <a:r>
              <a:rPr lang="el-GR" altLang="el-GR" sz="2400" dirty="0"/>
              <a:t>τον Κινέζο </a:t>
            </a:r>
            <a:r>
              <a:rPr lang="el-GR" altLang="el-GR" sz="2400" dirty="0" err="1"/>
              <a:t>Ts’ai</a:t>
            </a:r>
            <a:r>
              <a:rPr lang="el-GR" altLang="el-GR" sz="2400" dirty="0"/>
              <a:t> </a:t>
            </a:r>
            <a:r>
              <a:rPr lang="el-GR" altLang="el-GR" sz="2400" dirty="0" err="1"/>
              <a:t>Lun</a:t>
            </a:r>
            <a:r>
              <a:rPr lang="el-GR" altLang="el-GR" sz="2400" dirty="0"/>
              <a:t> (Τσάι </a:t>
            </a:r>
            <a:r>
              <a:rPr lang="el-GR" altLang="el-GR" sz="2400" dirty="0" err="1"/>
              <a:t>Λουν</a:t>
            </a:r>
            <a:r>
              <a:rPr lang="el-GR" altLang="el-GR" sz="2400" dirty="0"/>
              <a:t>), έναν ανώτατο αξιωματούχο της δεύτερης περιόδου της δυναστείας των </a:t>
            </a:r>
            <a:r>
              <a:rPr lang="el-GR" altLang="el-GR" sz="2400" dirty="0" err="1"/>
              <a:t>Han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r>
              <a:rPr lang="el-GR" altLang="el-GR" sz="2400" dirty="0" smtClean="0"/>
              <a:t>Θεωρείται ότι ο </a:t>
            </a:r>
            <a:r>
              <a:rPr lang="el-GR" altLang="el-GR" sz="2400" dirty="0" err="1" smtClean="0"/>
              <a:t>Ts’ai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Lun</a:t>
            </a:r>
            <a:r>
              <a:rPr lang="el-GR" altLang="el-GR" sz="2400" dirty="0" smtClean="0"/>
              <a:t> κατάφερε να βελτιώσει παλαιότερες προσπάθειες παρασκευής φύλλων χαρτιού, αν και για πολλούς δεν υπάρχει ξεκάθαρη απάντηση για την συμβολή του στην παραγωγή του χαρτιού.</a:t>
            </a:r>
            <a:endParaRPr lang="en-US" altLang="el-GR" sz="2400" dirty="0" smtClean="0"/>
          </a:p>
          <a:p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86" y="1340768"/>
            <a:ext cx="2095500" cy="26193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570112" y="398248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Cai-lun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Kaldari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1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1695450" y="407988"/>
            <a:ext cx="45434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16486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13121"/>
              </p:ext>
            </p:extLst>
          </p:nvPr>
        </p:nvGraphicFramePr>
        <p:xfrm>
          <a:off x="179512" y="1268760"/>
          <a:ext cx="8784976" cy="460406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32449"/>
                <a:gridCol w="6952527"/>
              </a:tblGrid>
              <a:tr h="382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105 </a:t>
                      </a:r>
                      <a:r>
                        <a:rPr lang="el-GR" dirty="0" err="1" smtClean="0"/>
                        <a:t>μ.Χ</a:t>
                      </a:r>
                      <a:r>
                        <a:rPr lang="el-GR" dirty="0" smtClean="0"/>
                        <a:t>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Θεωρείται ως η επίσημη ημερομηνία της εφεύρεσης του χαρτιού από τον Κινέζο </a:t>
                      </a:r>
                      <a:r>
                        <a:rPr lang="el-GR" dirty="0" err="1" smtClean="0"/>
                        <a:t>Ts’ai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Lun</a:t>
                      </a:r>
                      <a:r>
                        <a:rPr lang="el-GR" dirty="0" smtClean="0"/>
                        <a:t> (Τσάι </a:t>
                      </a:r>
                      <a:r>
                        <a:rPr lang="el-GR" dirty="0" err="1" smtClean="0"/>
                        <a:t>Λουν</a:t>
                      </a:r>
                      <a:r>
                        <a:rPr lang="el-GR" dirty="0" smtClean="0"/>
                        <a:t>).</a:t>
                      </a:r>
                    </a:p>
                  </a:txBody>
                  <a:tcPr anchor="ctr" horzOverflow="overflow"/>
                </a:tc>
              </a:tr>
              <a:tr h="218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3ος αιώνας </a:t>
                      </a:r>
                      <a:r>
                        <a:rPr lang="el-GR" dirty="0" err="1" smtClean="0"/>
                        <a:t>μ.Χ</a:t>
                      </a:r>
                      <a:r>
                        <a:rPr lang="el-GR" dirty="0" smtClean="0"/>
                        <a:t>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Το χαρτί καθιερώθηκε ως το βασικό υπόστρωμα γραφής.</a:t>
                      </a:r>
                    </a:p>
                  </a:txBody>
                  <a:tcPr anchor="ctr" horzOverflow="overflow"/>
                </a:tc>
              </a:tr>
              <a:tr h="218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4ος αιώνας μ.Χ.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Εισάγεται το κολλάρισμα με φυτική κόλλα ή άμυλο.</a:t>
                      </a:r>
                    </a:p>
                  </a:txBody>
                  <a:tcPr anchor="ctr" horzOverflow="overflow"/>
                </a:tc>
              </a:tr>
              <a:tr h="874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5ος αιώνας μ.Χ.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Οι Κινέζοι εφηύραν την τυπογραφία -κατά την οποία χρησιμοποιούσαν ξύλινα πλακίδια-σφραγίδες, μελάνι και χαρτί. Σύμφωνα με τον D. </a:t>
                      </a:r>
                      <a:r>
                        <a:rPr lang="el-GR" dirty="0" err="1" smtClean="0"/>
                        <a:t>Hunter</a:t>
                      </a:r>
                      <a:r>
                        <a:rPr lang="el-GR" dirty="0" smtClean="0"/>
                        <a:t> (1978) η πρώτη αποτελεσματική τύπωση πάνω σε χαρτί πραγματοποιήθηκε στην Ιαπωνία, υπό την υποστήριξη της Αυτοκράτειρας </a:t>
                      </a:r>
                      <a:r>
                        <a:rPr lang="el-GR" dirty="0" err="1" smtClean="0"/>
                        <a:t>Shotoku</a:t>
                      </a:r>
                      <a:r>
                        <a:rPr lang="el-GR" dirty="0" smtClean="0"/>
                        <a:t> (πιθανώς η ίδια να εφηύρε την τύπωση).</a:t>
                      </a:r>
                    </a:p>
                  </a:txBody>
                  <a:tcPr anchor="ctr" horzOverflow="overflow"/>
                </a:tc>
              </a:tr>
              <a:tr h="1037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7ος αιώνας μ.Χ.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Οι Κινέζοι ήταν οι πρώτοι που κατασκεύασαν χάρτινο χρήμα. </a:t>
                      </a:r>
                    </a:p>
                  </a:txBody>
                  <a:tcPr anchor="ctr" horzOverflow="overflow"/>
                </a:tc>
              </a:tr>
              <a:tr h="218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9ος αιώνας μ.Χ.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Οι Κινέζοι κατασκεύασαν χαρτί τουαλέτας. </a:t>
                      </a:r>
                    </a:p>
                  </a:txBody>
                  <a:tcPr anchor="ctr" horzOverflow="overflow"/>
                </a:tc>
              </a:tr>
              <a:tr h="218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950 μ.Χ.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Οι Κινέζοι κατασκεύασαν τα αναδιπλούμενα βιβλία.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0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Κινέζικο αρχαίο </a:t>
            </a:r>
            <a:r>
              <a:rPr lang="el-GR" sz="3600" dirty="0" smtClean="0"/>
              <a:t>χαρτονόμισμα</a:t>
            </a:r>
            <a:endParaRPr lang="el-GR" sz="3600" dirty="0"/>
          </a:p>
        </p:txBody>
      </p:sp>
      <p:pic>
        <p:nvPicPr>
          <p:cNvPr id="56322" name="Picture 4" descr="Chn 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57" y="1196975"/>
            <a:ext cx="3038486" cy="5040313"/>
          </a:xfrm>
          <a:noFill/>
        </p:spPr>
      </p:pic>
    </p:spTree>
    <p:extLst>
      <p:ext uri="{BB962C8B-B14F-4D97-AF65-F5344CB8AC3E}">
        <p14:creationId xmlns:p14="http://schemas.microsoft.com/office/powerpoint/2010/main" val="1441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Το ταξίδι του χαρτιού από την Κίνα στις υπόλοιπες χώρες και την Ελλάδα έχει εν συντομία ως εξής: </a:t>
            </a:r>
          </a:p>
        </p:txBody>
      </p:sp>
      <p:graphicFrame>
        <p:nvGraphicFramePr>
          <p:cNvPr id="18899" name="Group 4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255008"/>
              </p:ext>
            </p:extLst>
          </p:nvPr>
        </p:nvGraphicFramePr>
        <p:xfrm>
          <a:off x="457200" y="1412776"/>
          <a:ext cx="8229600" cy="468029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404937"/>
                <a:gridCol w="6824663"/>
              </a:tblGrid>
              <a:tr h="1190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280 </a:t>
                      </a:r>
                      <a:r>
                        <a:rPr lang="el-GR" dirty="0" err="1" smtClean="0"/>
                        <a:t>μ.Χ</a:t>
                      </a:r>
                      <a:r>
                        <a:rPr lang="el-GR" dirty="0" smtClean="0"/>
                        <a:t>.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Παραγωγή χαρτιού στο Βιετνάμ από δάφνη, μπαμπού, άχυρο ρυζιού και φύκια. </a:t>
                      </a:r>
                    </a:p>
                  </a:txBody>
                  <a:tcPr marT="45723" marB="45723" anchor="ctr" horzOverflow="overflow"/>
                </a:tc>
              </a:tr>
              <a:tr h="1467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mtClean="0"/>
                        <a:t>4ο-6ο αιώνας μ.Χ.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Ανάπτυξη της </a:t>
                      </a:r>
                      <a:r>
                        <a:rPr lang="el-GR" dirty="0" err="1" smtClean="0"/>
                        <a:t>χαρτοποίας</a:t>
                      </a:r>
                      <a:r>
                        <a:rPr lang="el-GR" baseline="0" dirty="0" smtClean="0"/>
                        <a:t> στο </a:t>
                      </a:r>
                      <a:r>
                        <a:rPr lang="el-GR" dirty="0" smtClean="0"/>
                        <a:t>Θιβέτ και τις κοιλάδες των </a:t>
                      </a:r>
                      <a:r>
                        <a:rPr lang="el-GR" dirty="0" err="1" smtClean="0"/>
                        <a:t>Ιμαλαΐων</a:t>
                      </a:r>
                      <a:r>
                        <a:rPr lang="el-GR" dirty="0" smtClean="0"/>
                        <a:t>.  Πρώτες ύλες αποτέλεσαν ένα είδος </a:t>
                      </a:r>
                      <a:r>
                        <a:rPr lang="el-GR" dirty="0" err="1" smtClean="0"/>
                        <a:t>αυτοφιούς</a:t>
                      </a:r>
                      <a:r>
                        <a:rPr lang="el-GR" dirty="0" smtClean="0"/>
                        <a:t> δάφνης και οι ρίζες του φυτού </a:t>
                      </a:r>
                      <a:r>
                        <a:rPr lang="el-GR" dirty="0" err="1" smtClean="0"/>
                        <a:t>Stellera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Chamaejasme</a:t>
                      </a:r>
                      <a:r>
                        <a:rPr lang="el-GR" dirty="0" smtClean="0"/>
                        <a:t>.</a:t>
                      </a:r>
                    </a:p>
                  </a:txBody>
                  <a:tcPr marT="45723" marB="45723" anchor="ctr" horzOverflow="overflow"/>
                </a:tc>
              </a:tr>
              <a:tr h="202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610 </a:t>
                      </a:r>
                      <a:r>
                        <a:rPr lang="el-GR" dirty="0" err="1" smtClean="0"/>
                        <a:t>μ.Χ</a:t>
                      </a:r>
                      <a:r>
                        <a:rPr lang="el-GR" dirty="0" smtClean="0"/>
                        <a:t>.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dirty="0" smtClean="0"/>
                        <a:t>Η παραγωγή χαρτιού ξεκίνησε στην Ιαπωνία μέσω της Κορέας. Κορυφαίες </a:t>
                      </a:r>
                      <a:r>
                        <a:rPr lang="el-GR" dirty="0" err="1" smtClean="0"/>
                        <a:t>χαρτοποιητικές</a:t>
                      </a:r>
                      <a:r>
                        <a:rPr lang="el-GR" dirty="0" smtClean="0"/>
                        <a:t> πρώτες ύλες της είναι τα </a:t>
                      </a:r>
                      <a:r>
                        <a:rPr lang="el-GR" dirty="0" err="1" smtClean="0"/>
                        <a:t>κόζο</a:t>
                      </a:r>
                      <a:r>
                        <a:rPr lang="el-GR" dirty="0" smtClean="0"/>
                        <a:t>, </a:t>
                      </a:r>
                      <a:r>
                        <a:rPr lang="el-GR" dirty="0" err="1" smtClean="0"/>
                        <a:t>μιτσουμάτα</a:t>
                      </a:r>
                      <a:r>
                        <a:rPr lang="el-GR" dirty="0" smtClean="0"/>
                        <a:t> και </a:t>
                      </a:r>
                      <a:r>
                        <a:rPr lang="el-GR" dirty="0" err="1" smtClean="0"/>
                        <a:t>γκάμπι</a:t>
                      </a:r>
                      <a:r>
                        <a:rPr lang="el-GR" dirty="0" smtClean="0"/>
                        <a:t>. Η Κορέα συνδέθηκε περισσότερο με την τυπογραφία των κινητών μεταλλικών στοιχείων.</a:t>
                      </a:r>
                    </a:p>
                  </a:txBody>
                  <a:tcPr marT="45723" marB="4572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4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5181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200" b="1" dirty="0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751 </a:t>
            </a:r>
            <a:r>
              <a:rPr lang="el-GR" altLang="el-GR" sz="2200" b="1" dirty="0" err="1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μ.Χ</a:t>
            </a:r>
            <a:r>
              <a:rPr lang="el-GR" altLang="el-GR" sz="2200" b="1" dirty="0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.</a:t>
            </a:r>
            <a:r>
              <a:rPr lang="el-GR" altLang="el-GR" sz="2200" b="1" dirty="0" smtClean="0">
                <a:solidFill>
                  <a:schemeClr val="accent2"/>
                </a:solidFill>
                <a:ea typeface="BookmanOldStyle" charset="-128"/>
                <a:cs typeface="Times New Roman" pitchFamily="18" charset="0"/>
              </a:rPr>
              <a:t> </a:t>
            </a:r>
            <a:r>
              <a:rPr lang="el-GR" altLang="el-GR" sz="2200" dirty="0" smtClean="0">
                <a:ea typeface="BookmanOldStyle" charset="-128"/>
                <a:cs typeface="Times New Roman" pitchFamily="18" charset="0"/>
              </a:rPr>
              <a:t>Η νικηφόρος μάχη των Αράβων ενάντια στους Κινέζους στο σημερινό Καζακστάν σηματοδότησε την έναρξη της παραγωγής του χαρτιού στον Ισλαμικό κόσμο.</a:t>
            </a:r>
            <a:endParaRPr lang="en-US" altLang="el-GR" sz="2200" dirty="0" smtClean="0">
              <a:ea typeface="BookmanOldStyle" charset="-128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200" b="1" dirty="0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79</a:t>
            </a:r>
            <a:r>
              <a:rPr lang="en-US" altLang="el-GR" sz="2200" b="1" dirty="0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4</a:t>
            </a:r>
            <a:r>
              <a:rPr lang="el-GR" altLang="el-GR" sz="2200" b="1" dirty="0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 </a:t>
            </a:r>
            <a:r>
              <a:rPr lang="el-GR" altLang="el-GR" sz="2200" b="1" dirty="0" err="1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μ.Χ</a:t>
            </a:r>
            <a:r>
              <a:rPr lang="el-GR" altLang="el-GR" sz="2200" b="1" dirty="0" smtClean="0">
                <a:solidFill>
                  <a:srgbClr val="820000"/>
                </a:solidFill>
                <a:ea typeface="BookmanOldStyle" charset="-128"/>
                <a:cs typeface="Times New Roman" pitchFamily="18" charset="0"/>
              </a:rPr>
              <a:t>. </a:t>
            </a:r>
            <a:r>
              <a:rPr lang="el-GR" altLang="el-GR" sz="2200" b="1" dirty="0" smtClean="0">
                <a:solidFill>
                  <a:schemeClr val="accent2"/>
                </a:solidFill>
                <a:ea typeface="BookmanOldStyle" charset="-128"/>
                <a:cs typeface="Times New Roman" pitchFamily="18" charset="0"/>
              </a:rPr>
              <a:t> </a:t>
            </a:r>
            <a:r>
              <a:rPr lang="el-GR" altLang="el-GR" sz="2200" dirty="0" smtClean="0">
                <a:ea typeface="BookmanOldStyle" charset="-128"/>
                <a:cs typeface="Times New Roman" pitchFamily="18" charset="0"/>
              </a:rPr>
              <a:t>Αναφέρεται η ύπαρξη του πρώτου </a:t>
            </a:r>
            <a:r>
              <a:rPr lang="el-GR" altLang="el-GR" sz="2200" dirty="0" err="1" smtClean="0">
                <a:ea typeface="BookmanOldStyle" charset="-128"/>
                <a:cs typeface="Times New Roman" pitchFamily="18" charset="0"/>
              </a:rPr>
              <a:t>χαρτοποιίου</a:t>
            </a:r>
            <a:r>
              <a:rPr lang="el-GR" altLang="el-GR" sz="2200" dirty="0" smtClean="0">
                <a:ea typeface="BookmanOldStyle" charset="-128"/>
                <a:cs typeface="Times New Roman" pitchFamily="18" charset="0"/>
              </a:rPr>
              <a:t> στη Βαγδάτη. Το περσικό χαρτί ήταν ανώτερης ποιότητας από το αραβικό. Χρησιμοποιούσαν τεχνικές αρκετά συναφείς με τις κινεζικές.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800758"/>
            <a:ext cx="4317256" cy="30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9ος αιώνας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μ.Χ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Διαδεδομένο το Συριακό «δαμασκηνό» χαρτί. Η Αίγυπτος παράγει χαρτί.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Μέσα 11ου αιώνα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μ.Χ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παραγωγή χαρτιού στην Τυνησία.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1140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μ.Χ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r>
              <a:rPr lang="el-GR" altLang="el-GR" sz="2400" b="1" dirty="0" smtClean="0">
                <a:solidFill>
                  <a:srgbClr val="33CC33"/>
                </a:solidFill>
              </a:rPr>
              <a:t> </a:t>
            </a:r>
            <a:r>
              <a:rPr lang="el-GR" altLang="el-GR" sz="2400" dirty="0" smtClean="0"/>
              <a:t>Στην Ισπανία έχει ξεκινήσει η </a:t>
            </a:r>
            <a:r>
              <a:rPr lang="el-GR" altLang="el-GR" sz="2400" dirty="0" err="1" smtClean="0"/>
              <a:t>χαρτοποιΐα</a:t>
            </a:r>
            <a:r>
              <a:rPr lang="el-GR" altLang="el-GR" sz="2400" dirty="0" smtClean="0"/>
              <a:t> (</a:t>
            </a:r>
            <a:r>
              <a:rPr lang="el-GR" altLang="el-GR" sz="2400" dirty="0" err="1" smtClean="0"/>
              <a:t>Χάτιβα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Κόρτομπα</a:t>
            </a:r>
            <a:r>
              <a:rPr lang="el-GR" altLang="el-GR" sz="2400" dirty="0" smtClean="0"/>
              <a:t>).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11ος αιώνας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μ.Χ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altLang="el-GR" sz="2400" dirty="0" smtClean="0"/>
              <a:t>Τον ίδιο αιώνα, η αραβική τεχνική παραγωγής χαρτιού διαδόθηκε στο Βυζάντιο και στην Ιταλία (Σικελία, Αμάλφι, Γένοβα).</a:t>
            </a:r>
          </a:p>
        </p:txBody>
      </p:sp>
    </p:spTree>
    <p:extLst>
      <p:ext uri="{BB962C8B-B14F-4D97-AF65-F5344CB8AC3E}">
        <p14:creationId xmlns:p14="http://schemas.microsoft.com/office/powerpoint/2010/main" val="8694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1270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μ.Χ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Λειτούργησε η </a:t>
            </a:r>
            <a:r>
              <a:rPr lang="el-GR" altLang="el-GR" sz="2400" dirty="0" err="1" smtClean="0"/>
              <a:t>χαρτοποιΐα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Φαμπριάνο</a:t>
            </a:r>
            <a:r>
              <a:rPr lang="el-GR" altLang="el-GR" sz="2400" dirty="0" smtClean="0"/>
              <a:t> (πιθανά η πρώτη </a:t>
            </a:r>
            <a:r>
              <a:rPr lang="el-GR" altLang="el-GR" sz="2400" dirty="0" err="1" smtClean="0"/>
              <a:t>χαρτοποιΐα</a:t>
            </a:r>
            <a:r>
              <a:rPr lang="el-GR" altLang="el-GR" sz="2400" dirty="0" smtClean="0"/>
              <a:t> στην Ιταλία).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14ος αιώνας </a:t>
            </a:r>
            <a:r>
              <a:rPr lang="el-GR" altLang="el-GR" sz="2400" b="1" dirty="0" err="1" smtClean="0">
                <a:solidFill>
                  <a:srgbClr val="820000"/>
                </a:solidFill>
              </a:rPr>
              <a:t>μ.Χ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.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Παραγωγή χαρτιού στην Ινδία, η γνώση διαδόθηκε μέσω Περσίας και Κεντρικής Ασίας.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1455 </a:t>
            </a:r>
            <a:r>
              <a:rPr lang="el-GR" altLang="el-GR" sz="2400" b="1" dirty="0" smtClean="0">
                <a:solidFill>
                  <a:srgbClr val="33CC33"/>
                </a:solidFill>
              </a:rPr>
              <a:t> </a:t>
            </a:r>
            <a:r>
              <a:rPr lang="el-GR" altLang="el-GR" sz="2400" dirty="0" smtClean="0"/>
              <a:t>Εφεύρεση της τυπογραφίας στην Γερμανία. </a:t>
            </a:r>
          </a:p>
        </p:txBody>
      </p:sp>
    </p:spTree>
    <p:extLst>
      <p:ext uri="{BB962C8B-B14F-4D97-AF65-F5344CB8AC3E}">
        <p14:creationId xmlns:p14="http://schemas.microsoft.com/office/powerpoint/2010/main" val="2742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1491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400" dirty="0" smtClean="0"/>
              <a:t>Σε άνθιση η </a:t>
            </a:r>
            <a:r>
              <a:rPr lang="el-GR" altLang="el-GR" sz="2400" dirty="0" err="1" smtClean="0"/>
              <a:t>χαρτοποιΐα</a:t>
            </a:r>
            <a:r>
              <a:rPr lang="el-GR" altLang="el-GR" sz="2400" dirty="0" smtClean="0"/>
              <a:t> στην Κρακοβία (Πολωνία).</a:t>
            </a:r>
            <a:endParaRPr lang="en-US" altLang="el-GR" sz="2400" dirty="0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1495</a:t>
            </a:r>
            <a:r>
              <a:rPr lang="el-GR" altLang="el-GR" sz="2400" b="1" dirty="0" smtClean="0">
                <a:solidFill>
                  <a:srgbClr val="33CC33"/>
                </a:solidFill>
              </a:rPr>
              <a:t> </a:t>
            </a:r>
            <a:r>
              <a:rPr lang="el-GR" altLang="el-GR" sz="2400" dirty="0" smtClean="0"/>
              <a:t>Παραγωγή χαρτιού στην Αγγλία.</a:t>
            </a:r>
            <a:endParaRPr lang="en-US" altLang="el-GR" sz="2400" dirty="0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1570</a:t>
            </a:r>
            <a:r>
              <a:rPr lang="el-GR" altLang="el-GR" sz="2400" b="1" dirty="0" smtClean="0">
                <a:solidFill>
                  <a:srgbClr val="33CC33"/>
                </a:solidFill>
              </a:rPr>
              <a:t> </a:t>
            </a:r>
            <a:r>
              <a:rPr lang="el-GR" altLang="el-GR" sz="2400" dirty="0" smtClean="0"/>
              <a:t>Λειτουργεί </a:t>
            </a:r>
            <a:r>
              <a:rPr lang="el-GR" altLang="el-GR" sz="2400" dirty="0" err="1" smtClean="0"/>
              <a:t>χαρτόμυλος</a:t>
            </a:r>
            <a:r>
              <a:rPr lang="el-GR" altLang="el-GR" sz="2400" dirty="0" smtClean="0"/>
              <a:t> στην Μόσχα.</a:t>
            </a:r>
            <a:endParaRPr lang="en-US" altLang="el-GR" sz="2400" dirty="0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~1575 </a:t>
            </a:r>
            <a:r>
              <a:rPr lang="el-GR" altLang="el-GR" sz="2400" dirty="0" smtClean="0"/>
              <a:t>Οι Ισπανοί εγκατέστησαν την πρώτη χαρτοποιία της Β.    	    Αμερικής, στην πόλη του Μεξικού.</a:t>
            </a:r>
            <a:endParaRPr lang="en-US" altLang="el-GR" sz="2400" dirty="0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1576  </a:t>
            </a:r>
            <a:r>
              <a:rPr lang="el-GR" altLang="el-GR" sz="2400" dirty="0" smtClean="0"/>
              <a:t>Παραγωγή χαρτιού στην Ρωσία.</a:t>
            </a:r>
            <a:endParaRPr lang="en-US" altLang="el-GR" sz="2400" dirty="0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1591</a:t>
            </a:r>
            <a:r>
              <a:rPr lang="el-GR" altLang="el-GR" sz="2400" b="1" dirty="0" smtClean="0">
                <a:solidFill>
                  <a:srgbClr val="33CC33"/>
                </a:solidFill>
              </a:rPr>
              <a:t> 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Παραγωγή χαρτιού στην Σκοτία.</a:t>
            </a:r>
            <a:endParaRPr lang="en-US" altLang="el-GR" sz="2400" dirty="0" smtClean="0"/>
          </a:p>
          <a:p>
            <a:pPr algn="just" eaLnBrk="1" hangingPunct="1"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1690</a:t>
            </a:r>
            <a:r>
              <a:rPr lang="el-GR" altLang="el-GR" sz="2400" b="1" dirty="0" smtClean="0">
                <a:solidFill>
                  <a:srgbClr val="33CC33"/>
                </a:solidFill>
              </a:rPr>
              <a:t>  </a:t>
            </a:r>
            <a:r>
              <a:rPr lang="el-GR" altLang="el-GR" sz="2400" dirty="0" smtClean="0"/>
              <a:t>Παραγωγή χαρτιού στις ΗΠΑ.</a:t>
            </a:r>
          </a:p>
        </p:txBody>
      </p:sp>
    </p:spTree>
    <p:extLst>
      <p:ext uri="{BB962C8B-B14F-4D97-AF65-F5344CB8AC3E}">
        <p14:creationId xmlns:p14="http://schemas.microsoft.com/office/powerpoint/2010/main" val="42792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1799</a:t>
            </a:r>
            <a:r>
              <a:rPr lang="en-US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Κατασκευή της </a:t>
            </a:r>
            <a:r>
              <a:rPr lang="el-GR" altLang="el-GR" sz="2400" dirty="0" err="1" smtClean="0"/>
              <a:t>χαρτοποιητικής</a:t>
            </a:r>
            <a:r>
              <a:rPr lang="el-GR" altLang="el-GR" sz="2400" dirty="0" smtClean="0"/>
              <a:t> μηχανής από τον Λ.-Ν. Ρομπέρ στο Παρίσι. 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1877 </a:t>
            </a:r>
            <a:r>
              <a:rPr lang="el-GR" altLang="el-GR" sz="2400" dirty="0" smtClean="0"/>
              <a:t>Ιδρύθηκε το πρώτο εργοστάσιο </a:t>
            </a:r>
            <a:r>
              <a:rPr lang="el-GR" altLang="el-GR" sz="2400" dirty="0" err="1" smtClean="0"/>
              <a:t>χαρτοποιΐας</a:t>
            </a:r>
            <a:r>
              <a:rPr lang="el-GR" altLang="el-GR" sz="2400" dirty="0" smtClean="0"/>
              <a:t> στο Φάληρο.</a:t>
            </a:r>
            <a:endParaRPr lang="en-US" altLang="el-GR" sz="2400" dirty="0" smtClean="0"/>
          </a:p>
          <a:p>
            <a:pPr eaLnBrk="1" hangingPunct="1"/>
            <a:r>
              <a:rPr lang="el-GR" altLang="el-GR" sz="2400" b="1" dirty="0" smtClean="0">
                <a:solidFill>
                  <a:srgbClr val="820000"/>
                </a:solidFill>
              </a:rPr>
              <a:t>Δεκαετία ’80 </a:t>
            </a:r>
            <a:r>
              <a:rPr lang="el-GR" altLang="el-GR" sz="2400" dirty="0" smtClean="0"/>
              <a:t>Οι μεγαλύτερες ελληνικές επιχειρήσεις χαρτιού κηρύσσουν πτώχευση. </a:t>
            </a:r>
            <a:r>
              <a:rPr lang="el-GR" altLang="el-GR" sz="2400" dirty="0" err="1" smtClean="0"/>
              <a:t>Διεσώθηκαν</a:t>
            </a:r>
            <a:r>
              <a:rPr lang="el-GR" altLang="el-GR" sz="2400" dirty="0" smtClean="0"/>
              <a:t> μόνο η Αθηναϊκή χαρτοποιία και η ΜΕΛ.</a:t>
            </a:r>
          </a:p>
        </p:txBody>
      </p:sp>
    </p:spTree>
    <p:extLst>
      <p:ext uri="{BB962C8B-B14F-4D97-AF65-F5344CB8AC3E}">
        <p14:creationId xmlns:p14="http://schemas.microsoft.com/office/powerpoint/2010/main" val="8850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/>
              <a:t>Σημαντικά στάδια στην εξέλιξη της τεχνικής της </a:t>
            </a:r>
            <a:r>
              <a:rPr lang="el-GR" altLang="el-GR" sz="4000" b="1" dirty="0" err="1" smtClean="0"/>
              <a:t>χαρτοποιΐας</a:t>
            </a:r>
            <a:r>
              <a:rPr lang="el-GR" altLang="el-GR" sz="4000" dirty="0" smtClean="0"/>
              <a:t>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043362" cy="50405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Περίπου το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1680</a:t>
            </a:r>
            <a:r>
              <a:rPr lang="el-GR" altLang="el-GR" sz="2400" dirty="0" smtClean="0"/>
              <a:t>, εφευρέθηκε μία μηχανή </a:t>
            </a:r>
            <a:r>
              <a:rPr lang="el-GR" altLang="el-GR" sz="2400" dirty="0" err="1" smtClean="0"/>
              <a:t>αποΐνωσης</a:t>
            </a:r>
            <a:r>
              <a:rPr lang="el-GR" altLang="el-GR" sz="2400" dirty="0" smtClean="0"/>
              <a:t> (</a:t>
            </a:r>
            <a:r>
              <a:rPr lang="el-GR" altLang="el-GR" sz="2400" b="1" dirty="0" err="1" smtClean="0">
                <a:solidFill>
                  <a:schemeClr val="tx2"/>
                </a:solidFill>
              </a:rPr>
              <a:t>beater</a:t>
            </a:r>
            <a:r>
              <a:rPr lang="el-GR" altLang="el-GR" sz="2400" dirty="0" smtClean="0"/>
              <a:t>), που κατασκευάστηκε στην Ολλανδία και ονομάστηκε “</a:t>
            </a:r>
            <a:r>
              <a:rPr lang="en-GB" altLang="el-GR" sz="2400" dirty="0" smtClean="0"/>
              <a:t>Hollander beater</a:t>
            </a:r>
            <a:r>
              <a:rPr lang="el-GR" altLang="el-GR" sz="2400" dirty="0" smtClean="0"/>
              <a:t>” ή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“</a:t>
            </a:r>
            <a:r>
              <a:rPr lang="en-GB" altLang="el-GR" sz="2400" b="1" dirty="0" smtClean="0">
                <a:solidFill>
                  <a:schemeClr val="tx2"/>
                </a:solidFill>
              </a:rPr>
              <a:t>Hollander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” .  </a:t>
            </a:r>
            <a:r>
              <a:rPr lang="el-GR" altLang="el-GR" sz="2400" dirty="0" smtClean="0"/>
              <a:t>Μέχρι σήμερα όταν αναφερόμαστε σε αυτή, την αποκαλούμε ο Ολλανδός.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endParaRPr lang="el-GR" altLang="el-GR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Horizontal Section of Engin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426715" cy="2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ertical Section of Engin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3413668" cy="16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5857884" y="5572140"/>
            <a:ext cx="206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chestofbooks.com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8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835525" cy="5661248"/>
          </a:xfrm>
        </p:spPr>
        <p:txBody>
          <a:bodyPr/>
          <a:lstStyle/>
          <a:p>
            <a:pPr eaLnBrk="1" hangingPunct="1"/>
            <a:r>
              <a:rPr lang="el-GR" altLang="el-GR" sz="2000" b="1" dirty="0" smtClean="0">
                <a:solidFill>
                  <a:srgbClr val="820000"/>
                </a:solidFill>
              </a:rPr>
              <a:t>Η ταχύτητα πολτοποίησης ήταν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υπερτετραπλάσια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000" dirty="0" smtClean="0"/>
              <a:t>από αυτή των ξύλινων σφυριών αλλά υπήρχαν αντιδράσεις από τους χαρτοποιούς της εποχής ότι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ο Ολλανδός τεμάχιζε τις ίνες</a:t>
            </a:r>
            <a:r>
              <a:rPr lang="el-GR" altLang="el-GR" sz="20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000" dirty="0" smtClean="0"/>
              <a:t>σε μεγάλο βαθμό με αποτέλεσμα το χαρτί να μην είναι τόσο ανθεκτικό όσο αυτό που παρήγαγαν μέχρι τότε με άλλες μεθόδους.</a:t>
            </a:r>
          </a:p>
          <a:p>
            <a:pPr eaLnBrk="1" hangingPunct="1"/>
            <a:r>
              <a:rPr lang="el-GR" altLang="el-GR" sz="2000" dirty="0" err="1" smtClean="0"/>
              <a:t>Ηεξάπλωση</a:t>
            </a:r>
            <a:r>
              <a:rPr lang="el-GR" altLang="el-GR" sz="2000" dirty="0" smtClean="0"/>
              <a:t> της χρήσης του Ολλανδού ήταν τεράστια. 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02" y="3645025"/>
            <a:ext cx="30955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5167"/>
            <a:ext cx="3096022" cy="231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6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 smtClean="0"/>
              <a:t>Αρχικά κύρια πρώτη ύλη της κινέζικης </a:t>
            </a:r>
            <a:r>
              <a:rPr lang="el-GR" altLang="el-GR" sz="2000" dirty="0" err="1" smtClean="0"/>
              <a:t>χαρτοποιητικής</a:t>
            </a:r>
            <a:r>
              <a:rPr lang="el-GR" altLang="el-GR" sz="2000" dirty="0" smtClean="0"/>
              <a:t> ήταν η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κάνναβη, </a:t>
            </a:r>
            <a:r>
              <a:rPr lang="el-GR" altLang="el-GR" sz="2000" dirty="0" smtClean="0"/>
              <a:t>ακολούθησε η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χαρτομουριά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000" dirty="0" smtClean="0"/>
              <a:t>(2ος αιώνας) της οποίας ο εσωτερικός φλοιός έδινε τις καλύτερες ποιότητες χαρτιού για καλλιγραφία και ζωγραφική, το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ραττάν</a:t>
            </a:r>
            <a:r>
              <a:rPr lang="el-GR" altLang="el-GR" sz="2000" dirty="0" smtClean="0">
                <a:solidFill>
                  <a:schemeClr val="accent2"/>
                </a:solidFill>
              </a:rPr>
              <a:t> </a:t>
            </a:r>
            <a:r>
              <a:rPr lang="el-GR" altLang="el-GR" sz="2000" dirty="0" smtClean="0"/>
              <a:t>(3ος αιώνας) και 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μπαμπού </a:t>
            </a:r>
            <a:r>
              <a:rPr lang="el-GR" altLang="el-GR" sz="2000" dirty="0" smtClean="0"/>
              <a:t>(8ος αιώνας) που αντικατέστησε τα προηγούμενα.</a:t>
            </a:r>
            <a:endParaRPr lang="en-US" altLang="el-GR" sz="2000" dirty="0" smtClean="0"/>
          </a:p>
          <a:p>
            <a:pPr eaLnBrk="1" hangingPunct="1"/>
            <a:r>
              <a:rPr lang="el-GR" altLang="el-GR" sz="2000" dirty="0" smtClean="0"/>
              <a:t>Άλλες πρώτες ύλες για την παραγωγή χαρτιού ήταν 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άχυρο ρυζιού και σταριού </a:t>
            </a:r>
            <a:r>
              <a:rPr lang="el-GR" altLang="el-GR" sz="2000" dirty="0" smtClean="0"/>
              <a:t>καθώς και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φλοιοί διαφόρων φυτών </a:t>
            </a:r>
            <a:r>
              <a:rPr lang="el-GR" altLang="el-GR" sz="2000" dirty="0" smtClean="0"/>
              <a:t>για την παραγωγή ειδικών χαρτιών.</a:t>
            </a:r>
            <a:endParaRPr lang="en-US" altLang="el-GR" sz="2000" dirty="0" smtClean="0"/>
          </a:p>
          <a:p>
            <a:r>
              <a:rPr lang="el-GR" altLang="el-GR" sz="2000" dirty="0" smtClean="0"/>
              <a:t>Επίσης χρησιμοποιούνται ακόμη ως σήμερα σαν πηγές ινών από χειροτέχνες χαρτοποιούς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το βαμβάκι, το λινάρι, το κινέζικο χόρτο</a:t>
            </a:r>
            <a:r>
              <a:rPr lang="el-GR" altLang="el-GR" sz="2000" dirty="0" smtClean="0">
                <a:solidFill>
                  <a:srgbClr val="C00000"/>
                </a:solidFill>
              </a:rPr>
              <a:t> </a:t>
            </a:r>
            <a:r>
              <a:rPr lang="el-GR" altLang="el-GR" sz="2000" dirty="0" smtClean="0"/>
              <a:t>(</a:t>
            </a:r>
            <a:r>
              <a:rPr lang="en-US" altLang="el-GR" sz="2000" dirty="0" smtClean="0"/>
              <a:t>China grass</a:t>
            </a:r>
            <a:r>
              <a:rPr lang="el-GR" altLang="el-GR" sz="2000" dirty="0" smtClean="0"/>
              <a:t> ή </a:t>
            </a:r>
            <a:r>
              <a:rPr lang="en-US" altLang="el-GR" sz="2000" dirty="0" smtClean="0"/>
              <a:t>ramie</a:t>
            </a:r>
            <a:r>
              <a:rPr lang="el-GR" altLang="el-GR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773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735" y="2133034"/>
            <a:ext cx="4421391" cy="286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132856"/>
            <a:ext cx="2664153" cy="286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err="1" smtClean="0"/>
              <a:t>Χαρτοποιητικό</a:t>
            </a:r>
            <a:r>
              <a:rPr lang="el-GR" altLang="el-GR" sz="3600" b="1" dirty="0" smtClean="0"/>
              <a:t> καλούπι με υδατόσημο</a:t>
            </a:r>
          </a:p>
        </p:txBody>
      </p:sp>
      <p:pic>
        <p:nvPicPr>
          <p:cNvPr id="757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714488"/>
            <a:ext cx="4761905" cy="3772427"/>
          </a:xfrm>
        </p:spPr>
      </p:pic>
      <p:sp>
        <p:nvSpPr>
          <p:cNvPr id="4" name="3 - Ορθογώνιο"/>
          <p:cNvSpPr/>
          <p:nvPr/>
        </p:nvSpPr>
        <p:spPr>
          <a:xfrm>
            <a:off x="642910" y="2214554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dirty="0" smtClean="0">
                <a:latin typeface="+mn-lt"/>
              </a:rPr>
              <a:t>Μετά την πολτοποίηση των κουρελιών ακολουθούσε το στάδιο σχηματισμού του φύλλου.</a:t>
            </a:r>
          </a:p>
          <a:p>
            <a:endParaRPr lang="el-GR" altLang="el-GR" dirty="0" smtClean="0">
              <a:latin typeface="+mn-lt"/>
            </a:endParaRPr>
          </a:p>
          <a:p>
            <a:r>
              <a:rPr lang="el-GR" altLang="el-GR" dirty="0" smtClean="0">
                <a:latin typeface="+mn-lt"/>
              </a:rPr>
              <a:t>Το εργαλείο για τον σκοπό αυτό ήταν το </a:t>
            </a:r>
            <a:r>
              <a:rPr lang="el-GR" altLang="el-GR" dirty="0" err="1" smtClean="0">
                <a:latin typeface="+mn-lt"/>
              </a:rPr>
              <a:t>χαρτοποιητικό</a:t>
            </a:r>
            <a:r>
              <a:rPr lang="el-GR" altLang="el-GR" dirty="0" smtClean="0">
                <a:latin typeface="+mn-lt"/>
              </a:rPr>
              <a:t> καλούπι. </a:t>
            </a:r>
            <a:endParaRPr lang="el-GR" altLang="el-GR" b="1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6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915000" cy="3803884"/>
          </a:xfrm>
        </p:spPr>
        <p:txBody>
          <a:bodyPr>
            <a:normAutofit/>
          </a:bodyPr>
          <a:lstStyle/>
          <a:p>
            <a:r>
              <a:rPr lang="el-GR" altLang="el-GR" sz="2000" b="1" dirty="0" smtClean="0">
                <a:solidFill>
                  <a:srgbClr val="820000"/>
                </a:solidFill>
              </a:rPr>
              <a:t>Το 1798 μια μηχανή παραγωγής ρολών χαρτιού μεγάλου μήκους (15 μέτρα) (Λουί-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Νικολ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ά Ρομπέρ).</a:t>
            </a:r>
            <a:endParaRPr lang="el-GR" altLang="el-GR" sz="2000" dirty="0" smtClean="0"/>
          </a:p>
          <a:p>
            <a:r>
              <a:rPr lang="el-GR" altLang="el-GR" sz="2000" dirty="0" smtClean="0"/>
              <a:t>Η εφεύρεση αυτή μετατρέπει την εναλλασσόμενη ασυνεχή κίνηση του αρχιτεχνίτη σε συνεχή και μηχανοκίνητη, ενώ δίνει φύλλα με μικρό  πλάτος και θεωρητικά ατελείωτο μήκος.</a:t>
            </a:r>
          </a:p>
          <a:p>
            <a:pPr eaLnBrk="1" hangingPunct="1"/>
            <a:endParaRPr lang="el-GR" altLang="el-GR" sz="2000" dirty="0" smtClean="0"/>
          </a:p>
        </p:txBody>
      </p:sp>
      <p:pic>
        <p:nvPicPr>
          <p:cNvPr id="1026" name="Picture 2" descr="http://s3-eu-west-1.amazonaws.com/lookandlearn-preview/XM/XM10/XM10027/XM10027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22112"/>
            <a:ext cx="2293470" cy="33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8245" y="4669968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Picture 2" descr="File:Robert Paper Machine, model, invented by Nicholas Louis Robert, 1798 - Robert C. Williams Paper Museum - DSC00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643314"/>
            <a:ext cx="3242901" cy="21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/>
          <p:nvPr/>
        </p:nvSpPr>
        <p:spPr>
          <a:xfrm>
            <a:off x="2500298" y="600076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Robert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Paper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Machine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Daderot"/>
              </a:rPr>
              <a:t>Daderot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9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/>
              <a:t>Κυκλικό κόσκινο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59"/>
          <a:stretch/>
        </p:blipFill>
        <p:spPr>
          <a:xfrm>
            <a:off x="467544" y="2214553"/>
            <a:ext cx="3513921" cy="291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6"/>
          <a:stretch/>
        </p:blipFill>
        <p:spPr bwMode="auto">
          <a:xfrm>
            <a:off x="4139951" y="2214554"/>
            <a:ext cx="4378811" cy="291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115616" y="5661248"/>
            <a:ext cx="230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Μπρούτζινο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098382" y="5706076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dirty="0">
                <a:latin typeface="+mn-lt"/>
              </a:rPr>
              <a:t>Ανοξείδωτο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5125164"/>
            <a:ext cx="22205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johnstondandy.com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76283" y="5125163"/>
            <a:ext cx="1310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tjskl.org.cn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0034" y="114298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dirty="0" smtClean="0"/>
              <a:t>Το 1809 σχεδιάζεται ένας διαφορετικός τύπος μηχανής με την προσθήκη κυλινδρικών κόσκινων.</a:t>
            </a:r>
          </a:p>
        </p:txBody>
      </p:sp>
    </p:spTree>
    <p:extLst>
      <p:ext uri="{BB962C8B-B14F-4D97-AF65-F5344CB8AC3E}">
        <p14:creationId xmlns:p14="http://schemas.microsoft.com/office/powerpoint/2010/main" val="2317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Το 1820 εισάγεται το στέγνωμα των ρολών χαρτιού με κυλίνδρους θερμαινόμενους με ατμό θα υπάρξουν και νέοι αυτοματισμοί.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83247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b="1" dirty="0" smtClean="0"/>
              <a:t>Πρώτες ύλες στην παραγωγή χαρτιού</a:t>
            </a:r>
            <a:r>
              <a:rPr lang="el-GR" altLang="el-GR" sz="4000" dirty="0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l-GR" altLang="el-GR" sz="2800" dirty="0" smtClean="0"/>
              <a:t>Όπως προαναφέρθηκε στην Ασία εκτός από ράκη, χρησιμοποιήθηκαν ως πρώτες ύλες στην παραγωγή του χαρτιού τοπικά φυτά όπως δάφνη, οι ρίζες του φυτού </a:t>
            </a:r>
            <a:r>
              <a:rPr lang="el-GR" altLang="el-GR" sz="2800" dirty="0" err="1" smtClean="0"/>
              <a:t>Stellera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Chamaejasme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κόζο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μιτσουμάτα</a:t>
            </a:r>
            <a:r>
              <a:rPr lang="el-GR" altLang="el-GR" sz="2800" dirty="0" smtClean="0"/>
              <a:t> και </a:t>
            </a:r>
            <a:r>
              <a:rPr lang="el-GR" altLang="el-GR" sz="2800" dirty="0" err="1" smtClean="0"/>
              <a:t>γκάμπι</a:t>
            </a:r>
            <a:r>
              <a:rPr lang="el-GR" altLang="el-GR" sz="2800" dirty="0" smtClean="0"/>
              <a:t>.</a:t>
            </a:r>
            <a:endParaRPr lang="en-US" altLang="el-GR" sz="28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800" dirty="0" smtClean="0"/>
              <a:t>Άλλες πρώτες ύλες που χρησιμοποιούνταν ήταν μπαμπού, άχυρο ρυζιού και σταριού, </a:t>
            </a:r>
            <a:r>
              <a:rPr lang="el-GR" altLang="el-GR" sz="2800" dirty="0" err="1" smtClean="0"/>
              <a:t>χαρτομουριά</a:t>
            </a:r>
            <a:r>
              <a:rPr lang="el-GR" altLang="el-GR" sz="2800" dirty="0" smtClean="0"/>
              <a:t>, </a:t>
            </a:r>
            <a:r>
              <a:rPr lang="el-GR" altLang="el-GR" sz="2800" dirty="0" err="1" smtClean="0"/>
              <a:t>ραττάν</a:t>
            </a:r>
            <a:r>
              <a:rPr lang="el-GR" altLang="el-GR" sz="2800" dirty="0" smtClean="0"/>
              <a:t>, βαμβάκι, λινάρι, κινέζικο χόρτο (</a:t>
            </a:r>
            <a:r>
              <a:rPr lang="en-US" altLang="el-GR" sz="2800" dirty="0" smtClean="0"/>
              <a:t>China grass</a:t>
            </a:r>
            <a:r>
              <a:rPr lang="el-GR" altLang="el-GR" sz="2800" dirty="0" smtClean="0"/>
              <a:t> ή </a:t>
            </a:r>
            <a:r>
              <a:rPr lang="en-US" altLang="el-GR" sz="2800" dirty="0" smtClean="0"/>
              <a:t>ramie</a:t>
            </a:r>
            <a:r>
              <a:rPr lang="el-GR" altLang="el-GR" sz="2800" dirty="0" smtClean="0"/>
              <a:t>) και </a:t>
            </a:r>
            <a:r>
              <a:rPr lang="el-GR" altLang="el-GR" sz="2800" dirty="0" err="1" smtClean="0"/>
              <a:t>γιούτα</a:t>
            </a:r>
            <a:r>
              <a:rPr lang="el-GR" altLang="el-G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86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altLang="el-GR" sz="2400" dirty="0" smtClean="0"/>
              <a:t>Στην Ευρώπη αλλά και στην Αμερική χρησιμοποιήθηκαν ίνες όπως ράκη από κάνναβη και λινάρι (</a:t>
            </a:r>
            <a:r>
              <a:rPr lang="en-US" altLang="el-GR" sz="2400" dirty="0" smtClean="0"/>
              <a:t>non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wood plant fibers</a:t>
            </a:r>
            <a:r>
              <a:rPr lang="el-GR" altLang="el-GR" sz="2400" dirty="0" smtClean="0"/>
              <a:t>). Αργότερα, χρησιμοποιήθηκαν και τα βαμβακερά ράκη (18ος αιώνας).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400" dirty="0" smtClean="0"/>
              <a:t>Τα στάδια επεξεργασίας συνοπτικά ήταν ταξινόμηση, διαλογή, τεμαχισμός, μούλιασμα σε νερό, φυσική ζύμωση, πλύσιμο και μηχανική επεξεργασία πολτοποίησης. </a:t>
            </a:r>
          </a:p>
        </p:txBody>
      </p:sp>
    </p:spTree>
    <p:extLst>
      <p:ext uri="{BB962C8B-B14F-4D97-AF65-F5344CB8AC3E}">
        <p14:creationId xmlns:p14="http://schemas.microsoft.com/office/powerpoint/2010/main" val="7605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44682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300" b="1" dirty="0" smtClean="0">
                <a:solidFill>
                  <a:srgbClr val="820000"/>
                </a:solidFill>
              </a:rPr>
              <a:t>Η μεγάλη ζήτηση χαρτιού στην Αμερική </a:t>
            </a:r>
            <a:r>
              <a:rPr lang="el-GR" altLang="el-GR" sz="2300" dirty="0" smtClean="0"/>
              <a:t>είχε σαν αποτέλεσμα να χρησιμοποιούνται πολύ μεγάλες ποσότητες ρακών, οι οποίες συχνά δεν επαρκούσαν.</a:t>
            </a:r>
            <a:endParaRPr lang="en-US" altLang="el-GR" sz="2300" dirty="0" smtClean="0"/>
          </a:p>
          <a:p>
            <a:pPr eaLnBrk="1" hangingPunct="1"/>
            <a:r>
              <a:rPr lang="el-GR" altLang="el-GR" sz="2300" dirty="0" smtClean="0"/>
              <a:t>Αξίζει να αναφερθεί ότι εκείνη την εποχή μία χαρτοβιομηχανία χρησιμοποιούσε ένα υδατόσημο στο οποίο καταγράφονταν η προτροπή </a:t>
            </a:r>
            <a:r>
              <a:rPr lang="el-GR" altLang="el-GR" sz="2300" b="1" dirty="0" smtClean="0">
                <a:solidFill>
                  <a:srgbClr val="820000"/>
                </a:solidFill>
              </a:rPr>
              <a:t>“SAVE RAGS”.</a:t>
            </a:r>
            <a:endParaRPr lang="en-US" altLang="el-GR" sz="23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300" dirty="0" smtClean="0"/>
              <a:t>Μία άλλη μέθοδος, ήταν αυτή που εφαρμόστηκε το 1776. Συγκεκριμένα, ψηφίστηκε νόμος στη Μασαχουσέτη με τον οποίο οι </a:t>
            </a:r>
            <a:r>
              <a:rPr lang="el-GR" altLang="el-GR" sz="2300" b="1" dirty="0" smtClean="0">
                <a:solidFill>
                  <a:srgbClr val="820000"/>
                </a:solidFill>
              </a:rPr>
              <a:t>πολίτες ήταν υποχρεωμένοι να συμβάλλουν οι ίδιοι στην συγκέντρωση και μεταφορά των ρακών στις χαρτοβιομηχανίες. </a:t>
            </a:r>
          </a:p>
        </p:txBody>
      </p:sp>
    </p:spTree>
    <p:extLst>
      <p:ext uri="{BB962C8B-B14F-4D97-AF65-F5344CB8AC3E}">
        <p14:creationId xmlns:p14="http://schemas.microsoft.com/office/powerpoint/2010/main" val="34577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186808" cy="34563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400" dirty="0" smtClean="0"/>
              <a:t>Ο φυσιοδίφης </a:t>
            </a:r>
            <a:r>
              <a:rPr lang="el-GR" sz="2400" b="1" dirty="0" smtClean="0">
                <a:solidFill>
                  <a:srgbClr val="820000"/>
                </a:solidFill>
              </a:rPr>
              <a:t>Ρενέ </a:t>
            </a:r>
            <a:r>
              <a:rPr lang="el-GR" sz="2400" b="1" dirty="0" err="1" smtClean="0">
                <a:solidFill>
                  <a:srgbClr val="820000"/>
                </a:solidFill>
              </a:rPr>
              <a:t>Ρεομύρ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l-GR" sz="2400" dirty="0" err="1" smtClean="0"/>
              <a:t>Renē</a:t>
            </a:r>
            <a:r>
              <a:rPr lang="el-GR" sz="2400" dirty="0" smtClean="0"/>
              <a:t> </a:t>
            </a:r>
            <a:r>
              <a:rPr lang="el-GR" sz="2400" dirty="0" err="1" smtClean="0"/>
              <a:t>Antoine</a:t>
            </a:r>
            <a:r>
              <a:rPr lang="el-GR" sz="2400" dirty="0" smtClean="0"/>
              <a:t> </a:t>
            </a:r>
            <a:r>
              <a:rPr lang="el-GR" sz="2400" dirty="0" err="1" smtClean="0"/>
              <a:t>Ferchault</a:t>
            </a:r>
            <a:r>
              <a:rPr lang="el-GR" sz="2400" dirty="0" smtClean="0"/>
              <a:t> </a:t>
            </a:r>
            <a:r>
              <a:rPr lang="el-GR" sz="2400" dirty="0" err="1" smtClean="0"/>
              <a:t>de</a:t>
            </a:r>
            <a:r>
              <a:rPr lang="el-GR" sz="2400" dirty="0" smtClean="0"/>
              <a:t> </a:t>
            </a:r>
            <a:r>
              <a:rPr lang="el-GR" sz="2400" dirty="0" err="1" smtClean="0"/>
              <a:t>Rēaumur</a:t>
            </a:r>
            <a:r>
              <a:rPr lang="el-GR" sz="2400" dirty="0" smtClean="0"/>
              <a:t>) 1719 διατύπωσε την πρώτη πρόταση για τη </a:t>
            </a:r>
            <a:r>
              <a:rPr lang="el-GR" sz="2400" b="1" dirty="0" smtClean="0">
                <a:solidFill>
                  <a:srgbClr val="820000"/>
                </a:solidFill>
              </a:rPr>
              <a:t>χρήση ξύλου ως πηγή χαρτοπολτού.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268760"/>
            <a:ext cx="425442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7064" y="445102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Wasp colony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latin typeface="+mn-lt"/>
                <a:hlinkClick r:id="rId4"/>
              </a:rPr>
              <a:t>Alvesgaspar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2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l-GR" altLang="el-GR" sz="2300" dirty="0" smtClean="0"/>
              <a:t>Το </a:t>
            </a:r>
            <a:r>
              <a:rPr lang="el-GR" altLang="el-GR" sz="2300" b="1" dirty="0" smtClean="0">
                <a:solidFill>
                  <a:srgbClr val="820000"/>
                </a:solidFill>
              </a:rPr>
              <a:t>1774 χρησιμοποιήθηκε και χρησιμοποιημένο χαρτί.</a:t>
            </a:r>
          </a:p>
          <a:p>
            <a:r>
              <a:rPr lang="el-GR" altLang="el-GR" sz="2300" dirty="0" smtClean="0"/>
              <a:t>Είχαν ήδη εξετασθεί υλικά όπως </a:t>
            </a:r>
            <a:r>
              <a:rPr lang="el-GR" altLang="el-GR" sz="2300" b="1" dirty="0" smtClean="0">
                <a:solidFill>
                  <a:schemeClr val="tx2"/>
                </a:solidFill>
              </a:rPr>
              <a:t>κομμάτια ξύλου, βρύα από έλη, πατάτες, φλούδες καλαμποκιού, θάμνοι, φλοιοί δέντρων, χόρτα, φλοιό γλυκολεμονιάς, </a:t>
            </a:r>
            <a:r>
              <a:rPr lang="el-GR" altLang="el-GR" sz="2300" b="1" dirty="0" err="1" smtClean="0">
                <a:solidFill>
                  <a:schemeClr val="tx2"/>
                </a:solidFill>
              </a:rPr>
              <a:t>αλθαία</a:t>
            </a:r>
            <a:r>
              <a:rPr lang="el-GR" altLang="el-GR" sz="2300" b="1" dirty="0" smtClean="0">
                <a:solidFill>
                  <a:schemeClr val="tx2"/>
                </a:solidFill>
              </a:rPr>
              <a:t>, φύκια, αλλά και ορυκτές ίνες, κωνοφόρα, αμπέλια, άχυρα κ.α. Ο </a:t>
            </a:r>
            <a:r>
              <a:rPr lang="el-GR" altLang="el-GR" sz="2300" dirty="0" smtClean="0"/>
              <a:t>Γερμανός </a:t>
            </a:r>
            <a:r>
              <a:rPr lang="el-GR" altLang="el-GR" sz="2300" dirty="0" err="1" smtClean="0"/>
              <a:t>Σέφερ</a:t>
            </a:r>
            <a:r>
              <a:rPr lang="el-GR" altLang="el-GR" sz="2300" dirty="0" smtClean="0"/>
              <a:t> (</a:t>
            </a:r>
            <a:r>
              <a:rPr lang="en-US" altLang="el-GR" sz="2300" dirty="0" smtClean="0"/>
              <a:t>Schaeffer</a:t>
            </a:r>
            <a:r>
              <a:rPr lang="el-GR" altLang="el-GR" sz="2300" dirty="0" smtClean="0"/>
              <a:t>) μελέτησε πάνω από </a:t>
            </a:r>
            <a:r>
              <a:rPr lang="el-GR" altLang="el-GR" sz="2300" b="1" dirty="0" smtClean="0">
                <a:solidFill>
                  <a:schemeClr val="tx2"/>
                </a:solidFill>
              </a:rPr>
              <a:t>80 διαφορετικές φυτικές ύλες</a:t>
            </a:r>
          </a:p>
          <a:p>
            <a:r>
              <a:rPr lang="el-GR" altLang="el-GR" sz="2000" dirty="0" smtClean="0"/>
              <a:t>Η μεγάλη όμως αύξηση της ζήτησης χαρτιού στον Δυτικό κόσμο οδήγησε στη χρήση ξυλείας.</a:t>
            </a:r>
          </a:p>
          <a:p>
            <a:r>
              <a:rPr lang="el-GR" altLang="el-GR" sz="2000" dirty="0" smtClean="0"/>
              <a:t>Γύρω στο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1840-1845 εφευρέθηκε μηχανή για άλεση ξυλείας</a:t>
            </a:r>
            <a:r>
              <a:rPr lang="el-GR" altLang="el-GR" sz="2000" b="1" dirty="0" smtClean="0">
                <a:solidFill>
                  <a:srgbClr val="FF0000"/>
                </a:solidFill>
              </a:rPr>
              <a:t> </a:t>
            </a:r>
            <a:r>
              <a:rPr lang="el-GR" altLang="el-GR" sz="2000" dirty="0" smtClean="0"/>
              <a:t>και έκτοτε αρχίζει η χρησιμοποίηση του ξυλοπολτού ως πρώτη ύλη.</a:t>
            </a:r>
          </a:p>
          <a:p>
            <a:endParaRPr lang="el-GR" altLang="el-GR" sz="2300" dirty="0" smtClean="0"/>
          </a:p>
        </p:txBody>
      </p:sp>
    </p:spTree>
    <p:extLst>
      <p:ext uri="{BB962C8B-B14F-4D97-AF65-F5344CB8AC3E}">
        <p14:creationId xmlns:p14="http://schemas.microsoft.com/office/powerpoint/2010/main" val="2464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 smtClean="0"/>
              <a:t>Αρχικά στην Κίνα οι πρώτες ύλες που ήταν κατά βάση ράκη ή φυτικές ίνες,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διαβρέχονταν με νερό </a:t>
            </a:r>
            <a:r>
              <a:rPr lang="el-GR" altLang="el-GR" sz="2800" dirty="0" smtClean="0"/>
              <a:t>και παρέμεναν εμποτισμένες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για ορισμένο χρονικό διάστημα.</a:t>
            </a:r>
            <a:endParaRPr lang="en-US" altLang="el-GR" sz="28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l-GR" altLang="el-GR" sz="2800" dirty="0" smtClean="0"/>
              <a:t>Κατόπιν ακολουθούσε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βρασμός με αλισίβα. </a:t>
            </a:r>
            <a:r>
              <a:rPr lang="el-GR" altLang="el-GR" sz="2800" dirty="0" smtClean="0"/>
              <a:t>Το μείγμα που είχε σχηματιστεί</a:t>
            </a:r>
            <a:r>
              <a:rPr lang="el-GR" altLang="el-GR" sz="28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800" b="1" dirty="0" smtClean="0">
                <a:solidFill>
                  <a:srgbClr val="820000"/>
                </a:solidFill>
              </a:rPr>
              <a:t>μεταφέρονταν σε σάκους</a:t>
            </a:r>
            <a:r>
              <a:rPr lang="el-GR" altLang="el-GR" sz="2800" b="1" dirty="0" smtClean="0">
                <a:solidFill>
                  <a:srgbClr val="C00000"/>
                </a:solidFill>
              </a:rPr>
              <a:t> </a:t>
            </a:r>
            <a:r>
              <a:rPr lang="el-GR" altLang="el-GR" sz="2800" dirty="0" smtClean="0"/>
              <a:t>από δικτυωτά υφάσματα, οι οποίοι στην συνέχεια ξεπλένονταν με νερό. </a:t>
            </a:r>
          </a:p>
        </p:txBody>
      </p:sp>
    </p:spTree>
    <p:extLst>
      <p:ext uri="{BB962C8B-B14F-4D97-AF65-F5344CB8AC3E}">
        <p14:creationId xmlns:p14="http://schemas.microsoft.com/office/powerpoint/2010/main" val="14673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200" dirty="0" smtClean="0"/>
              <a:t>Ακολούθησε η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χρήση χημικών μεθόδων, οι οποίες </a:t>
            </a:r>
            <a:r>
              <a:rPr lang="el-GR" altLang="el-GR" sz="2200" b="1" dirty="0" err="1" smtClean="0">
                <a:solidFill>
                  <a:srgbClr val="820000"/>
                </a:solidFill>
              </a:rPr>
              <a:t>διαλυτοποιούν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 τη </a:t>
            </a:r>
            <a:r>
              <a:rPr lang="el-GR" altLang="el-GR" sz="2200" b="1" dirty="0" err="1" smtClean="0">
                <a:solidFill>
                  <a:srgbClr val="820000"/>
                </a:solidFill>
              </a:rPr>
              <a:t>λιγνίνη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 και τα ρητινώδη συστατικά του ξύλου.</a:t>
            </a:r>
            <a:endParaRPr lang="el-GR" altLang="el-GR" sz="2200" dirty="0" smtClean="0"/>
          </a:p>
          <a:p>
            <a:pPr eaLnBrk="1" hangingPunct="1"/>
            <a:r>
              <a:rPr lang="el-GR" altLang="el-GR" sz="2200" b="1" dirty="0" smtClean="0">
                <a:solidFill>
                  <a:srgbClr val="820000"/>
                </a:solidFill>
              </a:rPr>
              <a:t>Το 1851 παράγεται χαρτί με επεξεργασία του ξυλοπολτού με καυστικό νάτριο </a:t>
            </a:r>
            <a:r>
              <a:rPr lang="el-GR" altLang="el-GR" sz="2200" dirty="0" smtClean="0"/>
              <a:t>(</a:t>
            </a:r>
            <a:r>
              <a:rPr lang="el-GR" altLang="el-GR" sz="2200" dirty="0" err="1" smtClean="0"/>
              <a:t>soda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process</a:t>
            </a:r>
            <a:r>
              <a:rPr lang="el-GR" altLang="el-GR" sz="2200" dirty="0" smtClean="0"/>
              <a:t> – </a:t>
            </a:r>
            <a:r>
              <a:rPr lang="el-GR" altLang="el-GR" sz="2200" dirty="0" err="1" smtClean="0"/>
              <a:t>Hugh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Burgess</a:t>
            </a:r>
            <a:r>
              <a:rPr lang="el-GR" altLang="el-GR" sz="2200" dirty="0" smtClean="0"/>
              <a:t> &amp; </a:t>
            </a:r>
            <a:r>
              <a:rPr lang="el-GR" altLang="el-GR" sz="2200" dirty="0" err="1" smtClean="0"/>
              <a:t>Charles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Watt</a:t>
            </a:r>
            <a:r>
              <a:rPr lang="el-GR" altLang="el-GR" sz="2200" dirty="0" smtClean="0"/>
              <a:t>)</a:t>
            </a:r>
          </a:p>
          <a:p>
            <a:pPr eaLnBrk="1" hangingPunct="1"/>
            <a:r>
              <a:rPr lang="el-GR" altLang="el-GR" sz="2200" dirty="0" smtClean="0"/>
              <a:t> Το 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1857 </a:t>
            </a:r>
            <a:r>
              <a:rPr lang="el-GR" altLang="el-GR" sz="2200" b="1" dirty="0" err="1" smtClean="0">
                <a:solidFill>
                  <a:schemeClr val="tx2"/>
                </a:solidFill>
              </a:rPr>
              <a:t>πρωτοχρησιμοποιήθηκε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 στις ΗΠΑ η όξινη μέθοδος πολτοποίησης </a:t>
            </a:r>
            <a:r>
              <a:rPr lang="el-GR" altLang="el-GR" sz="2200" dirty="0" smtClean="0"/>
              <a:t>(μέθοδος θειωδών, </a:t>
            </a:r>
            <a:r>
              <a:rPr lang="el-GR" altLang="el-GR" sz="2200" dirty="0" err="1" smtClean="0"/>
              <a:t>sulfite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process</a:t>
            </a:r>
            <a:r>
              <a:rPr lang="el-GR" altLang="el-GR" sz="2200" dirty="0" smtClean="0"/>
              <a:t> – </a:t>
            </a:r>
            <a:r>
              <a:rPr lang="el-GR" altLang="el-GR" sz="2200" dirty="0" err="1" smtClean="0"/>
              <a:t>Benjamin</a:t>
            </a:r>
            <a:r>
              <a:rPr lang="el-GR" altLang="el-GR" sz="2200" dirty="0" smtClean="0"/>
              <a:t> &amp; </a:t>
            </a:r>
            <a:r>
              <a:rPr lang="el-GR" altLang="el-GR" sz="2200" dirty="0" err="1" smtClean="0"/>
              <a:t>Richard</a:t>
            </a:r>
            <a:r>
              <a:rPr lang="el-GR" altLang="el-GR" sz="2200" dirty="0" smtClean="0"/>
              <a:t> </a:t>
            </a:r>
            <a:r>
              <a:rPr lang="el-GR" altLang="el-GR" sz="2200" dirty="0" err="1" smtClean="0"/>
              <a:t>Tilgham</a:t>
            </a:r>
            <a:r>
              <a:rPr lang="el-GR" altLang="el-GR" sz="2200" dirty="0" smtClean="0"/>
              <a:t>).</a:t>
            </a:r>
          </a:p>
          <a:p>
            <a:r>
              <a:rPr lang="el-GR" altLang="el-GR" sz="2200" dirty="0" smtClean="0"/>
              <a:t>Το 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1884</a:t>
            </a:r>
            <a:r>
              <a:rPr lang="el-GR" altLang="el-GR" sz="22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200" b="1" dirty="0" err="1" smtClean="0">
                <a:solidFill>
                  <a:schemeClr val="tx2"/>
                </a:solidFill>
              </a:rPr>
              <a:t>πρωτοχρησιμοποιήθηκε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 η μέθοδος </a:t>
            </a:r>
            <a:r>
              <a:rPr lang="el-GR" altLang="el-GR" sz="2200" b="1" dirty="0" err="1" smtClean="0">
                <a:solidFill>
                  <a:schemeClr val="tx2"/>
                </a:solidFill>
              </a:rPr>
              <a:t>θειϊκών</a:t>
            </a:r>
            <a:r>
              <a:rPr lang="el-GR" altLang="el-GR" sz="2200" b="1" dirty="0" smtClean="0">
                <a:solidFill>
                  <a:schemeClr val="tx2"/>
                </a:solidFill>
              </a:rPr>
              <a:t> </a:t>
            </a:r>
            <a:r>
              <a:rPr lang="el-GR" altLang="el-GR" sz="2200" dirty="0" smtClean="0"/>
              <a:t>ή </a:t>
            </a:r>
            <a:r>
              <a:rPr lang="en-US" altLang="el-GR" sz="2200" dirty="0" smtClean="0"/>
              <a:t>Kraft</a:t>
            </a:r>
            <a:r>
              <a:rPr lang="el-GR" altLang="el-GR" sz="2200" dirty="0" smtClean="0"/>
              <a:t> (</a:t>
            </a:r>
            <a:r>
              <a:rPr lang="en-GB" altLang="el-GR" sz="2200" dirty="0" err="1" smtClean="0"/>
              <a:t>sulfate</a:t>
            </a:r>
            <a:r>
              <a:rPr lang="en-GB" altLang="el-GR" sz="2200" dirty="0" smtClean="0"/>
              <a:t> pulp</a:t>
            </a:r>
            <a:r>
              <a:rPr lang="el-GR" altLang="el-GR" sz="2200" dirty="0" smtClean="0"/>
              <a:t> – </a:t>
            </a:r>
            <a:r>
              <a:rPr lang="en-GB" altLang="el-GR" sz="2200" dirty="0" smtClean="0"/>
              <a:t>Kraft process</a:t>
            </a:r>
            <a:r>
              <a:rPr lang="el-GR" altLang="el-GR" sz="2200" dirty="0" smtClean="0"/>
              <a:t> – </a:t>
            </a:r>
            <a:r>
              <a:rPr lang="en-GB" altLang="el-GR" sz="2200" dirty="0" smtClean="0"/>
              <a:t>Carl Dahl</a:t>
            </a:r>
            <a:r>
              <a:rPr lang="el-GR" altLang="el-GR" sz="2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54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Άρα, η χρήση του ξύλου στην παραγωγή χαρτιού είναι σχετικά πρόσφατη.</a:t>
            </a:r>
          </a:p>
          <a:p>
            <a:r>
              <a:rPr lang="el-GR" altLang="el-GR" sz="2400" dirty="0" smtClean="0"/>
              <a:t>Τέλος, ακόμη πιο πρόσφατα το μεταχειρισμένο χαρτί (</a:t>
            </a:r>
            <a:r>
              <a:rPr lang="en-US" altLang="el-GR" sz="2400" dirty="0" smtClean="0"/>
              <a:t>waste paper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παλαιόχαρτο</a:t>
            </a:r>
            <a:r>
              <a:rPr lang="el-GR" altLang="el-GR" sz="2400" dirty="0" smtClean="0"/>
              <a:t>) έχει γίνει μία σημαντική πηγή πρώτης ύλης σε Ευρώπη και Αμερική. </a:t>
            </a:r>
          </a:p>
          <a:p>
            <a:r>
              <a:rPr lang="el-GR" altLang="el-GR" sz="2400" dirty="0" smtClean="0"/>
              <a:t>Συνοψίζοντας λοιπόν βλέπουμε ότι οι χρησιμοποιούμενες ίνες στην </a:t>
            </a:r>
            <a:r>
              <a:rPr lang="el-GR" altLang="el-GR" sz="2400" dirty="0" err="1" smtClean="0"/>
              <a:t>χαρτοποιΐα</a:t>
            </a:r>
            <a:r>
              <a:rPr lang="el-GR" altLang="el-GR" sz="2400" dirty="0" smtClean="0"/>
              <a:t> είναι δυνατόν να προέρχονται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l-GR" altLang="el-GR" sz="2200" b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chemeClr val="accent3">
                    <a:lumMod val="50000"/>
                  </a:schemeClr>
                </a:solidFill>
              </a:rPr>
              <a:t>Άμεσα από φυτά 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chemeClr val="accent4">
                    <a:lumMod val="75000"/>
                  </a:schemeClr>
                </a:solidFill>
              </a:rPr>
              <a:t>Έμμεσα από φυτικά προϊόντα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rgbClr val="820000"/>
                </a:solidFill>
              </a:rPr>
              <a:t>Από ξύλο</a:t>
            </a:r>
          </a:p>
          <a:p>
            <a:pPr algn="just" eaLnBrk="1" hangingPunct="1">
              <a:lnSpc>
                <a:spcPct val="80000"/>
              </a:lnSpc>
            </a:pPr>
            <a:r>
              <a:rPr lang="el-GR" altLang="el-GR" sz="2200" b="1" dirty="0" smtClean="0">
                <a:solidFill>
                  <a:schemeClr val="tx2"/>
                </a:solidFill>
              </a:rPr>
              <a:t>Από ανακύκλωση χαρτιού και χαρτονιού</a:t>
            </a:r>
          </a:p>
        </p:txBody>
      </p:sp>
    </p:spTree>
    <p:extLst>
      <p:ext uri="{BB962C8B-B14F-4D97-AF65-F5344CB8AC3E}">
        <p14:creationId xmlns:p14="http://schemas.microsoft.com/office/powerpoint/2010/main" val="360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Σε κάθε περίπτωση το είδος της πρώτης ύλης που θα επιλεγεί σχετίζεται με την εφαρμογή που πρόκειται να έχει το παραγόμενο χαρτί.</a:t>
            </a:r>
          </a:p>
          <a:p>
            <a:r>
              <a:rPr lang="el-GR" altLang="el-GR" sz="2400" dirty="0" smtClean="0"/>
              <a:t>Πολύ συχνά χρησιμοποιούνται πολλές διαφορετικές ίνες μαζί.</a:t>
            </a:r>
          </a:p>
          <a:p>
            <a:r>
              <a:rPr lang="el-GR" altLang="el-GR" sz="2400" dirty="0" smtClean="0"/>
              <a:t>Αυτό γίνεται αφενός μεν για να προσδοθούν στο τελικό προϊόν βελτιωμένα χαρακτηριστικά, αφετέρου δε για την μείωση του κόστους παραγωγής. </a:t>
            </a:r>
          </a:p>
        </p:txBody>
      </p:sp>
    </p:spTree>
    <p:extLst>
      <p:ext uri="{BB962C8B-B14F-4D97-AF65-F5344CB8AC3E}">
        <p14:creationId xmlns:p14="http://schemas.microsoft.com/office/powerpoint/2010/main" val="2928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9421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1800" b="1" dirty="0" smtClean="0"/>
              <a:t>Ξενόγλωσση</a:t>
            </a:r>
          </a:p>
          <a:p>
            <a:r>
              <a:rPr lang="en-US" altLang="el-GR" sz="1800" dirty="0" smtClean="0"/>
              <a:t>Hunter</a:t>
            </a:r>
            <a:r>
              <a:rPr lang="el-GR" altLang="el-GR" sz="1800" dirty="0" smtClean="0"/>
              <a:t> </a:t>
            </a:r>
            <a:r>
              <a:rPr lang="en-US" altLang="el-GR" sz="1800" dirty="0"/>
              <a:t>D. , </a:t>
            </a:r>
            <a:r>
              <a:rPr lang="en-US" altLang="el-GR" sz="1800" dirty="0" smtClean="0"/>
              <a:t>Papermaking, The History and Technique of an Ancient Craft, Dover Publications, N.Y., 1978.</a:t>
            </a:r>
            <a:endParaRPr lang="el-GR" altLang="el-G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800" b="1" dirty="0" smtClean="0"/>
              <a:t>Ελληνική</a:t>
            </a:r>
          </a:p>
          <a:p>
            <a:r>
              <a:rPr lang="el-GR" altLang="el-GR" sz="1800" dirty="0" err="1" smtClean="0"/>
              <a:t>Βλέσσας</a:t>
            </a:r>
            <a:r>
              <a:rPr lang="el-GR" altLang="el-GR" sz="1800" dirty="0" smtClean="0"/>
              <a:t> </a:t>
            </a:r>
            <a:r>
              <a:rPr lang="el-GR" altLang="el-GR" sz="1800" dirty="0"/>
              <a:t>Μ. </a:t>
            </a:r>
            <a:r>
              <a:rPr lang="el-GR" altLang="el-GR" sz="1800" dirty="0" smtClean="0"/>
              <a:t>– Μαλακού </a:t>
            </a:r>
            <a:r>
              <a:rPr lang="el-GR" altLang="el-GR" sz="1800" dirty="0"/>
              <a:t>Μ.</a:t>
            </a:r>
            <a:r>
              <a:rPr lang="el-GR" altLang="el-GR" sz="1800" dirty="0" smtClean="0"/>
              <a:t>, </a:t>
            </a:r>
            <a:r>
              <a:rPr lang="el-GR" altLang="el-GR" sz="1800" dirty="0"/>
              <a:t>Ιστορία του χαρτιού, Εκδόσεις Αιώρα, Αθήνα, 2010.</a:t>
            </a:r>
          </a:p>
          <a:p>
            <a:r>
              <a:rPr lang="el-GR" altLang="el-GR" sz="1800" dirty="0" err="1" smtClean="0"/>
              <a:t>Τσάτσης</a:t>
            </a:r>
            <a:r>
              <a:rPr lang="el-GR" altLang="el-GR" sz="1800" dirty="0" smtClean="0"/>
              <a:t> </a:t>
            </a:r>
            <a:r>
              <a:rPr lang="el-GR" altLang="el-GR" sz="1800" dirty="0"/>
              <a:t>Δ. Ε</a:t>
            </a:r>
            <a:r>
              <a:rPr lang="el-GR" altLang="el-GR" sz="1800" dirty="0" smtClean="0"/>
              <a:t>., </a:t>
            </a:r>
            <a:r>
              <a:rPr lang="el-GR" altLang="el-GR" sz="1800" dirty="0"/>
              <a:t>Ανάλυση περιβαλλοντικών επιπτώσεων ανακυκλωμένου χαρτιού συσκευασίας (και διαχείριση ενέργειας και αποβλήτων), Διπλωματική Εργασία, Ε.Μ.Π., Αθήνα, 2008.</a:t>
            </a:r>
          </a:p>
          <a:p>
            <a:r>
              <a:rPr lang="el-GR" altLang="el-GR" sz="1800" dirty="0" err="1" smtClean="0"/>
              <a:t>Φιλιππακοπούλου</a:t>
            </a:r>
            <a:r>
              <a:rPr lang="el-GR" altLang="el-GR" sz="1800" dirty="0" smtClean="0"/>
              <a:t> </a:t>
            </a:r>
            <a:r>
              <a:rPr lang="el-GR" altLang="el-GR" sz="1800" dirty="0"/>
              <a:t>Θ. </a:t>
            </a:r>
            <a:r>
              <a:rPr lang="el-GR" altLang="el-GR" sz="1800" dirty="0" smtClean="0"/>
              <a:t>,Μελέτη Λεύκανσης </a:t>
            </a:r>
            <a:r>
              <a:rPr lang="el-GR" altLang="el-GR" sz="1800" dirty="0" err="1" smtClean="0"/>
              <a:t>Απομελανωμένου</a:t>
            </a:r>
            <a:r>
              <a:rPr lang="el-GR" altLang="el-GR" sz="1800" dirty="0" smtClean="0"/>
              <a:t> </a:t>
            </a:r>
            <a:r>
              <a:rPr lang="el-GR" altLang="el-GR" sz="1800" dirty="0" err="1" smtClean="0"/>
              <a:t>Παλαιόχαρτου</a:t>
            </a:r>
            <a:r>
              <a:rPr lang="el-GR" altLang="el-GR" sz="1800" dirty="0" smtClean="0"/>
              <a:t> Εφημερίδων και Περιοδικών. Διδακτορική Διατριβή, Ε.Μ.Π., Αθήνα</a:t>
            </a:r>
            <a:r>
              <a:rPr lang="en-US" altLang="el-GR" sz="1800" dirty="0" smtClean="0"/>
              <a:t>, </a:t>
            </a:r>
            <a:r>
              <a:rPr lang="el-GR" altLang="el-GR" sz="1800" dirty="0" smtClean="0"/>
              <a:t>2007.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800" b="1" dirty="0" smtClean="0"/>
              <a:t>Σύνδεσμοι </a:t>
            </a:r>
          </a:p>
          <a:p>
            <a:r>
              <a:rPr lang="en-GB" altLang="el-GR" sz="1800" dirty="0" err="1" smtClean="0">
                <a:hlinkClick r:id="rId2"/>
              </a:rPr>
              <a:t>paperfil</a:t>
            </a:r>
            <a:endParaRPr lang="el-GR" altLang="el-GR" sz="1800" dirty="0"/>
          </a:p>
          <a:p>
            <a:r>
              <a:rPr lang="el-GR" altLang="el-GR" sz="1800" u="sng" dirty="0" err="1" smtClean="0">
                <a:hlinkClick r:id="rId3"/>
              </a:rPr>
              <a:t>en.wikipedia.org</a:t>
            </a:r>
            <a:r>
              <a:rPr lang="el-GR" altLang="el-GR" sz="1800" u="sng" dirty="0" smtClean="0">
                <a:hlinkClick r:id="rId3"/>
              </a:rPr>
              <a:t>/</a:t>
            </a:r>
            <a:r>
              <a:rPr lang="el-GR" altLang="el-GR" sz="1800" u="sng" dirty="0" err="1" smtClean="0">
                <a:hlinkClick r:id="rId3"/>
              </a:rPr>
              <a:t>Cai_Lun</a:t>
            </a:r>
            <a:endParaRPr lang="el-GR" altLang="el-GR" sz="1800" dirty="0" smtClean="0"/>
          </a:p>
          <a:p>
            <a:r>
              <a:rPr lang="el-GR" altLang="el-GR" sz="1800" u="sng" dirty="0" err="1" smtClean="0">
                <a:hlinkClick r:id="rId4"/>
              </a:rPr>
              <a:t>legacy.forestprod.org</a:t>
            </a:r>
            <a:endParaRPr lang="el-GR" altLang="el-GR" sz="1800" u="sng" dirty="0" smtClean="0"/>
          </a:p>
          <a:p>
            <a:r>
              <a:rPr lang="el-GR" altLang="el-GR" sz="1800" u="sng" dirty="0" err="1" smtClean="0">
                <a:hlinkClick r:id="rId5"/>
              </a:rPr>
              <a:t>uwsp.edu</a:t>
            </a:r>
            <a:endParaRPr lang="el-GR" altLang="el-GR" sz="1800" u="sng" dirty="0" smtClean="0"/>
          </a:p>
          <a:p>
            <a:r>
              <a:rPr lang="en-US" altLang="el-GR" sz="1800" dirty="0" smtClean="0">
                <a:hlinkClick r:id="rId6"/>
              </a:rPr>
              <a:t>WikiHow, </a:t>
            </a:r>
            <a:r>
              <a:rPr lang="en-US" sz="1800" dirty="0">
                <a:hlinkClick r:id="rId6"/>
              </a:rPr>
              <a:t>How to Make Paper</a:t>
            </a:r>
            <a:endParaRPr lang="en-US" sz="1800" dirty="0"/>
          </a:p>
          <a:p>
            <a:endParaRPr lang="el-GR" altLang="el-GR" sz="1800" dirty="0" smtClean="0"/>
          </a:p>
          <a:p>
            <a:endParaRPr lang="el-GR" altLang="el-GR" sz="1800" dirty="0" smtClean="0"/>
          </a:p>
        </p:txBody>
      </p:sp>
    </p:spTree>
    <p:extLst>
      <p:ext uri="{BB962C8B-B14F-4D97-AF65-F5344CB8AC3E}">
        <p14:creationId xmlns:p14="http://schemas.microsoft.com/office/powerpoint/2010/main" val="31690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Μπέλεση 2014</a:t>
            </a:r>
            <a:r>
              <a:rPr lang="el-GR" sz="2000" dirty="0"/>
              <a:t>. </a:t>
            </a:r>
            <a:r>
              <a:rPr lang="el-GR" sz="2000" smtClean="0"/>
              <a:t>Βασιλική Μπέλεση . </a:t>
            </a:r>
            <a:r>
              <a:rPr lang="el-GR" sz="2000" dirty="0"/>
              <a:t>«Εκτυπωτικά Υποστρώματα </a:t>
            </a:r>
            <a:r>
              <a:rPr lang="el-GR" sz="2000" dirty="0" smtClean="0"/>
              <a:t>(Θ). </a:t>
            </a:r>
            <a:r>
              <a:rPr lang="el-GR" sz="2000" dirty="0"/>
              <a:t>Ενότητα 2: Η διαδρομή του χαρτιού στο </a:t>
            </a:r>
            <a:r>
              <a:rPr lang="el-GR" sz="2000" dirty="0" smtClean="0"/>
              <a:t>χρόνο».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r>
              <a:rPr lang="en-US" altLang="el-GR" sz="2000" dirty="0"/>
              <a:t>Hunter</a:t>
            </a:r>
            <a:r>
              <a:rPr lang="el-GR" altLang="el-GR" sz="2000" dirty="0"/>
              <a:t> </a:t>
            </a:r>
            <a:r>
              <a:rPr lang="en-US" altLang="el-GR" sz="2000" dirty="0"/>
              <a:t>D. , Papermaking, The History and Technique of an Ancient Craft, Dover Publications, N.Y., 1978.</a:t>
            </a:r>
            <a:endParaRPr lang="el-GR" altLang="el-GR" sz="2000" dirty="0"/>
          </a:p>
          <a:p>
            <a:r>
              <a:rPr lang="el-GR" altLang="el-GR" sz="2000" dirty="0" err="1" smtClean="0"/>
              <a:t>Βλέσσας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Μ. – Μαλακού Μ., Ιστορία του χαρτιού, Εκδόσεις Αιώρα, Αθήνα, 2010.</a:t>
            </a:r>
          </a:p>
          <a:p>
            <a:r>
              <a:rPr lang="el-GR" altLang="el-GR" sz="2000" dirty="0" err="1"/>
              <a:t>Τσάτσης</a:t>
            </a:r>
            <a:r>
              <a:rPr lang="el-GR" altLang="el-GR" sz="2000" dirty="0"/>
              <a:t> Δ. Ε., Ανάλυση περιβαλλοντικών επιπτώσεων ανακυκλωμένου χαρτιού συσκευασίας (και διαχείριση ενέργειας και αποβλήτων), Διπλωματική Εργασία, Ε.Μ.Π., Αθήνα, 2008.</a:t>
            </a:r>
          </a:p>
          <a:p>
            <a:r>
              <a:rPr lang="el-GR" altLang="el-GR" sz="2000" dirty="0" err="1"/>
              <a:t>Φιλιππακοπούλου</a:t>
            </a:r>
            <a:r>
              <a:rPr lang="el-GR" altLang="el-GR" sz="2000" dirty="0"/>
              <a:t> Θ. ,Μελέτη Λεύκανσης </a:t>
            </a:r>
            <a:r>
              <a:rPr lang="el-GR" altLang="el-GR" sz="2000" dirty="0" err="1"/>
              <a:t>Απομελανωμένου</a:t>
            </a:r>
            <a:r>
              <a:rPr lang="el-GR" altLang="el-GR" sz="2000" dirty="0"/>
              <a:t> </a:t>
            </a:r>
            <a:r>
              <a:rPr lang="el-GR" altLang="el-GR" sz="2000" dirty="0" err="1"/>
              <a:t>Παλαιόχαρτου</a:t>
            </a:r>
            <a:r>
              <a:rPr lang="el-GR" altLang="el-GR" sz="2000" dirty="0"/>
              <a:t> Εφημερίδων και Περιοδικών. Διδακτορική Διατριβή, Ε.Μ.Π., Αθήνα</a:t>
            </a:r>
            <a:r>
              <a:rPr lang="en-US" altLang="el-GR" sz="2000" dirty="0"/>
              <a:t>, </a:t>
            </a:r>
            <a:r>
              <a:rPr lang="el-GR" altLang="el-GR" sz="2000" dirty="0"/>
              <a:t>2007.</a:t>
            </a:r>
          </a:p>
          <a:p>
            <a:r>
              <a:rPr lang="en-GB" altLang="el-GR" sz="2000" dirty="0" err="1" smtClean="0">
                <a:hlinkClick r:id="rId3"/>
              </a:rPr>
              <a:t>paperfil</a:t>
            </a:r>
            <a:endParaRPr lang="el-GR" altLang="el-GR" sz="2000" dirty="0"/>
          </a:p>
          <a:p>
            <a:r>
              <a:rPr lang="el-GR" altLang="el-GR" sz="2000" u="sng" dirty="0" err="1">
                <a:hlinkClick r:id="rId4"/>
              </a:rPr>
              <a:t>en.wikipedia.org</a:t>
            </a:r>
            <a:r>
              <a:rPr lang="el-GR" altLang="el-GR" sz="2000" u="sng" dirty="0">
                <a:hlinkClick r:id="rId4"/>
              </a:rPr>
              <a:t>/</a:t>
            </a:r>
            <a:r>
              <a:rPr lang="el-GR" altLang="el-GR" sz="2000" u="sng" dirty="0" err="1">
                <a:hlinkClick r:id="rId4"/>
              </a:rPr>
              <a:t>Cai_Lun</a:t>
            </a:r>
            <a:endParaRPr lang="el-GR" altLang="el-GR" sz="2000" dirty="0"/>
          </a:p>
          <a:p>
            <a:r>
              <a:rPr lang="el-GR" altLang="el-GR" sz="2000" u="sng" dirty="0" err="1">
                <a:hlinkClick r:id="rId5"/>
              </a:rPr>
              <a:t>legacy.forestprod.org</a:t>
            </a:r>
            <a:endParaRPr lang="el-GR" altLang="el-GR" sz="2000" u="sng" dirty="0"/>
          </a:p>
          <a:p>
            <a:r>
              <a:rPr lang="el-GR" altLang="el-GR" sz="2000" u="sng" dirty="0" err="1">
                <a:hlinkClick r:id="rId6"/>
              </a:rPr>
              <a:t>uwsp.edu</a:t>
            </a:r>
            <a:endParaRPr lang="el-GR" altLang="el-GR" sz="2000" u="sng" dirty="0"/>
          </a:p>
          <a:p>
            <a:r>
              <a:rPr lang="en-US" altLang="el-GR" sz="2000" dirty="0" err="1">
                <a:hlinkClick r:id="rId7"/>
              </a:rPr>
              <a:t>WikiHow</a:t>
            </a:r>
            <a:r>
              <a:rPr lang="en-US" altLang="el-GR" sz="2000" dirty="0">
                <a:hlinkClick r:id="rId7"/>
              </a:rPr>
              <a:t>, </a:t>
            </a:r>
            <a:r>
              <a:rPr lang="en-US" sz="2000" dirty="0">
                <a:hlinkClick r:id="rId7"/>
              </a:rPr>
              <a:t>How to Make Paper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65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5554960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Ακολουθούσε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λήψη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ποσοτήτων του πλυμένου υλικού και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εναπόθεσή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του πάνω σε ξύλινα τραπέζια, όπου το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χτυπούσαν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με ξύλινα μακριά ραβδιά.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Στη συνέχεια, ο σχηματιζόμενος πολτός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αραιώνονταν</a:t>
            </a:r>
            <a:r>
              <a:rPr lang="el-GR" altLang="el-GR" sz="24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400" dirty="0" smtClean="0"/>
              <a:t>με νερό μέσα σε έναν κάδο.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Το επόμενο βήμα ήταν η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βύθιση ενός ορθογώνιου καλουπιού</a:t>
            </a:r>
            <a:r>
              <a:rPr lang="el-GR" altLang="el-GR" sz="2400" b="1" dirty="0" smtClean="0">
                <a:solidFill>
                  <a:srgbClr val="C00000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err="1" smtClean="0"/>
              <a:t>mould</a:t>
            </a:r>
            <a:r>
              <a:rPr lang="el-GR" altLang="el-GR" sz="2400" dirty="0" smtClean="0"/>
              <a:t>) στον κάδο που βρίσκονταν ο αραιωμένος πολτός. 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166" y="1412776"/>
            <a:ext cx="257990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1592" y="4581128"/>
            <a:ext cx="2787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fotosdominho.blogspot.gr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None/>
            </a:pPr>
            <a:endParaRPr lang="en-US" altLang="el-GR" sz="20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000" dirty="0" smtClean="0"/>
              <a:t>Το ύφασμα λειτουργούσε σαν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κόσκινο</a:t>
            </a:r>
            <a:r>
              <a:rPr lang="el-GR" altLang="el-GR" sz="2000" b="1" dirty="0" smtClean="0">
                <a:solidFill>
                  <a:schemeClr val="accent2"/>
                </a:solidFill>
              </a:rPr>
              <a:t> </a:t>
            </a:r>
            <a:r>
              <a:rPr lang="el-GR" altLang="el-GR" sz="2000" dirty="0" smtClean="0"/>
              <a:t>μια και συγκρατούσε τις ίνες, ενώ ταυτόχρονα απομάκρυνε το νερό όταν το καλούπι ανασηκώνονταν από το δοχείο νερού.</a:t>
            </a:r>
            <a:endParaRPr lang="en-US" altLang="el-GR" sz="20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000" dirty="0" smtClean="0"/>
              <a:t>Οι ίνες που συσσωματώνονταν πάνω στα κόσκινα θα αποτελούσαν πλέον το παραγόμενο χαρτί μόλις στέγνωναν. Γι αυτό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ασκούνταν πίεση </a:t>
            </a:r>
            <a:r>
              <a:rPr lang="el-GR" altLang="el-GR" sz="2000" dirty="0" smtClean="0"/>
              <a:t>με τη βοήθεια μεγάλων πετρών ώστε να μειωθεί η υγρασία. </a:t>
            </a:r>
            <a:endParaRPr lang="en-US" altLang="el-GR" sz="20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000" dirty="0" smtClean="0"/>
              <a:t>Ύστερα, το χαρτί επικολλούνταν σε κάθετες επιφάνειες, ούτως ώστε να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ξηραθεί</a:t>
            </a:r>
            <a:r>
              <a:rPr lang="el-GR" altLang="el-GR" sz="2000" dirty="0" smtClean="0">
                <a:solidFill>
                  <a:srgbClr val="820000"/>
                </a:solidFill>
              </a:rPr>
              <a:t> </a:t>
            </a:r>
            <a:r>
              <a:rPr lang="el-GR" altLang="el-GR" sz="2000" dirty="0" smtClean="0"/>
              <a:t>και, τέλος </a:t>
            </a:r>
            <a:r>
              <a:rPr lang="el-GR" altLang="el-GR" sz="2000" b="1" dirty="0" err="1" smtClean="0">
                <a:solidFill>
                  <a:srgbClr val="820000"/>
                </a:solidFill>
              </a:rPr>
              <a:t>επιχρίζονταν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με φυτική κόλλα </a:t>
            </a:r>
            <a:r>
              <a:rPr lang="el-GR" altLang="el-GR" sz="2000" dirty="0" smtClean="0"/>
              <a:t>για να παρεμποδίζεται ο εμποτισμός του χαρτιού από το μελάνι.</a:t>
            </a:r>
            <a:endParaRPr lang="en-US" altLang="el-GR" sz="2000" dirty="0" smtClean="0"/>
          </a:p>
          <a:p>
            <a:pPr eaLnBrk="1" hangingPunct="1">
              <a:spcAft>
                <a:spcPts val="600"/>
              </a:spcAft>
            </a:pPr>
            <a:r>
              <a:rPr lang="el-GR" altLang="el-GR" sz="2000" dirty="0" smtClean="0"/>
              <a:t>Τέλος, γίνονταν η λείανσή του χρησιμοποιώντας πέτρες. Η διαδικασία που περιγράφηκε απεικονίζεται στο ακόλουθο σχήμα. </a:t>
            </a:r>
          </a:p>
        </p:txBody>
      </p:sp>
    </p:spTree>
    <p:extLst>
      <p:ext uri="{BB962C8B-B14F-4D97-AF65-F5344CB8AC3E}">
        <p14:creationId xmlns:p14="http://schemas.microsoft.com/office/powerpoint/2010/main" val="2097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4bf221993554c6eb5b9646ad5b8c314db7ebc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927</TotalTime>
  <Words>3285</Words>
  <Application>Microsoft Office PowerPoint</Application>
  <PresentationFormat>On-screen Show (4:3)</PresentationFormat>
  <Paragraphs>295</Paragraphs>
  <Slides>81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exo-opistho_simeiomata</vt:lpstr>
      <vt:lpstr>OC_template_updated</vt:lpstr>
      <vt:lpstr>Εκτυπωτικά Υποστρώματα (Θ)</vt:lpstr>
      <vt:lpstr>PowerPoint Presentation</vt:lpstr>
      <vt:lpstr>PowerPoint Presentation</vt:lpstr>
      <vt:lpstr>Τι είναι το χαρτί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Παραγωγή χειροποίητου χαρτιού στο Nepal</vt:lpstr>
      <vt:lpstr>Το φυτό Lokta, daphne papyracea </vt:lpstr>
      <vt:lpstr>PowerPoint Presentation</vt:lpstr>
      <vt:lpstr>PowerPoint Presentation</vt:lpstr>
      <vt:lpstr>PowerPoint Presentation</vt:lpstr>
      <vt:lpstr>Lokta με φυσικά άνθη naurangi </vt:lpstr>
      <vt:lpstr>Lokta recycled</vt:lpstr>
      <vt:lpstr>Lokta με μωβ κλωστές </vt:lpstr>
      <vt:lpstr>Παραγωγή του χειροποίητου χαρτιού argeli στο Nepal</vt:lpstr>
      <vt:lpstr>Ο φλοιός από τα κλαδιά του argeli </vt:lpstr>
      <vt:lpstr>Το καθάρισμα του φλοιού </vt:lpstr>
      <vt:lpstr>Το καθάρισμα του φλοιού</vt:lpstr>
      <vt:lpstr>Η Harimaya και η Dilmaya καθαρίζουν τα κλαδιά του argeli </vt:lpstr>
      <vt:lpstr>Τα καθαρισμένα κλαδιά βράζουν σε σιγανή φωτιά </vt:lpstr>
      <vt:lpstr>Ο πολτός μετά το βράσιμο μπαίνει στα τελάρα </vt:lpstr>
      <vt:lpstr>Χτύπημα του βρασμένου φλοιού με ξύλινα σφυριά</vt:lpstr>
      <vt:lpstr>Ο πολτός μαζεύεται σε τελάρα</vt:lpstr>
      <vt:lpstr>και στεγνώνει στον ήλιο</vt:lpstr>
      <vt:lpstr>PowerPoint Presentation</vt:lpstr>
      <vt:lpstr>Το κάθε φύλλο χαρτιού βγαίνει από το τελάρο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Χειροποίητο χαρτί από Ινδία</vt:lpstr>
      <vt:lpstr>PowerPoint Presentation</vt:lpstr>
      <vt:lpstr>Jute σε φυσικό λευκό </vt:lpstr>
      <vt:lpstr>Jute orange</vt:lpstr>
      <vt:lpstr>PowerPoint Presentation</vt:lpstr>
      <vt:lpstr>Χειροποίητα χαρτιά Ταϋλάνδης </vt:lpstr>
      <vt:lpstr>Διαφανές χαρτί 30gr με μεταξωτές κλωστές forest green </vt:lpstr>
      <vt:lpstr>Διαφανές χαρτί 30gr με μεταξωτές κλωστές, old brick </vt:lpstr>
      <vt:lpstr>Αραχνοϋφαντο χαρτί μόλις 15 gr σε φυσικό λευκό</vt:lpstr>
      <vt:lpstr>dried green mango</vt:lpstr>
      <vt:lpstr>PowerPoint Presentation</vt:lpstr>
      <vt:lpstr>PowerPoint Presentation</vt:lpstr>
      <vt:lpstr>Στη συνέχεια ακολουθεί μία σύνοψη των  στοιχείων που αφορούν την εξάπλωση της τέχνης παραγωγής χαρτιού</vt:lpstr>
      <vt:lpstr>PowerPoint Presentation</vt:lpstr>
      <vt:lpstr>Κινέζικο αρχαίο χαρτονόμισμα</vt:lpstr>
      <vt:lpstr>Το ταξίδι του χαρτιού από την Κίνα στις υπόλοιπες χώρες και την Ελλάδα έχει εν συντομία ως εξής: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Σημαντικά στάδια στην εξέλιξη της τεχνικής της χαρτοποιΐας </vt:lpstr>
      <vt:lpstr>PowerPoint Presentation</vt:lpstr>
      <vt:lpstr>PowerPoint Presentation</vt:lpstr>
      <vt:lpstr>Χαρτοποιητικό καλούπι με υδατόσημο</vt:lpstr>
      <vt:lpstr>PowerPoint Presentation</vt:lpstr>
      <vt:lpstr>Κυκλικό κόσκινο</vt:lpstr>
      <vt:lpstr>PowerPoint Presentation</vt:lpstr>
      <vt:lpstr>Πρώτες ύλες στην παραγωγή χαρτιού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248</cp:revision>
  <dcterms:created xsi:type="dcterms:W3CDTF">2015-05-19T06:24:50Z</dcterms:created>
  <dcterms:modified xsi:type="dcterms:W3CDTF">2015-10-16T12:14:28Z</dcterms:modified>
</cp:coreProperties>
</file>