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6"/>
  </p:notesMasterIdLst>
  <p:handoutMasterIdLst>
    <p:handoutMasterId r:id="rId47"/>
  </p:handoutMasterIdLst>
  <p:sldIdLst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304" r:id="rId12"/>
    <p:sldId id="279" r:id="rId13"/>
    <p:sldId id="280" r:id="rId14"/>
    <p:sldId id="305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257" r:id="rId39"/>
    <p:sldId id="262" r:id="rId40"/>
    <p:sldId id="264" r:id="rId41"/>
    <p:sldId id="269" r:id="rId42"/>
    <p:sldId id="270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5086" autoAdjust="0"/>
  </p:normalViewPr>
  <p:slideViewPr>
    <p:cSldViewPr>
      <p:cViewPr varScale="1">
        <p:scale>
          <a:sx n="111" d="100"/>
          <a:sy n="111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41C766-3676-4EE4-9E4C-D82E2B7DF96D}" type="slidenum">
              <a:rPr lang="el-GR" altLang="el-GR" sz="1300"/>
              <a:pPr/>
              <a:t>16</a:t>
            </a:fld>
            <a:endParaRPr lang="el-GR" altLang="el-GR" sz="13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2700"/>
          </a:xfrm>
          <a:ln w="12699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565" y="4861442"/>
            <a:ext cx="5211290" cy="4603800"/>
          </a:xfrm>
          <a:noFill/>
        </p:spPr>
        <p:txBody>
          <a:bodyPr lIns="99763" tIns="49882" rIns="99763" bIns="49882"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0028D3-B606-4C90-94D2-5BC9C5BDFEE3}" type="slidenum">
              <a:rPr lang="el-GR" altLang="el-GR" sz="1300"/>
              <a:pPr/>
              <a:t>17</a:t>
            </a:fld>
            <a:endParaRPr lang="el-GR" altLang="el-GR" sz="13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7462" cy="3824288"/>
          </a:xfrm>
          <a:ln w="12699" cap="flat">
            <a:solidFill>
              <a:schemeClr val="tx1"/>
            </a:solidFill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565" y="4861442"/>
            <a:ext cx="5211290" cy="4603800"/>
          </a:xfrm>
          <a:noFill/>
        </p:spPr>
        <p:txBody>
          <a:bodyPr lIns="99763" tIns="49882" rIns="99763" bIns="49882"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548C50-764D-4EAD-820E-381BA0CD4191}" type="slidenum">
              <a:rPr lang="el-GR" altLang="el-GR" sz="1300"/>
              <a:pPr/>
              <a:t>20</a:t>
            </a:fld>
            <a:endParaRPr lang="el-GR" altLang="el-GR" sz="130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4700"/>
            <a:ext cx="5097462" cy="3824288"/>
          </a:xfrm>
          <a:ln w="12699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565" y="4861442"/>
            <a:ext cx="5211290" cy="4603800"/>
          </a:xfrm>
          <a:noFill/>
        </p:spPr>
        <p:txBody>
          <a:bodyPr lIns="99763" tIns="49882" rIns="99763" bIns="49882"/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880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1252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4222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9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6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3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in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rof._Squirre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elangiectasias.jpg" TargetMode="External"/><Relationship Id="rId13" Type="http://schemas.openxmlformats.org/officeDocument/2006/relationships/hyperlink" Target="http://creativecommons.org/licenses/by/2.0/deed.en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ommons.wikimedia.org/w/index.php?title=User:Lee_Wrigley&amp;action=edit&amp;redlink=1" TargetMode="External"/><Relationship Id="rId12" Type="http://schemas.openxmlformats.org/officeDocument/2006/relationships/hyperlink" Target="http://commons.wikimedia.org/wiki/User:Philipp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ngioma.jpg" TargetMode="External"/><Relationship Id="rId11" Type="http://schemas.openxmlformats.org/officeDocument/2006/relationships/hyperlink" Target="http://commons.wikimedia.org/wiki/File:Spider_nevus.jpg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User:DocElis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etechial_rash.JPG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User:SuL6aN&amp;action=edit&amp;redlink=1" TargetMode="External"/><Relationship Id="rId11" Type="http://schemas.openxmlformats.org/officeDocument/2006/relationships/hyperlink" Target="http://commons.wikimedia.org/wiki/User:Stevenfruitsmaak" TargetMode="External"/><Relationship Id="rId5" Type="http://schemas.openxmlformats.org/officeDocument/2006/relationships/hyperlink" Target="http://en.wikipedia.org/wiki/File:Bruises.jpg" TargetMode="External"/><Relationship Id="rId10" Type="http://schemas.openxmlformats.org/officeDocument/2006/relationships/hyperlink" Target="http://commons.wikimedia.org/wiki/File:Purpura.jpg" TargetMode="External"/><Relationship Id="rId4" Type="http://schemas.openxmlformats.org/officeDocument/2006/relationships/image" Target="../media/image11.jpeg"/><Relationship Id="rId9" Type="http://schemas.openxmlformats.org/officeDocument/2006/relationships/hyperlink" Target="http://commons.wikimedia.org/wiki/User:DrFO.Jr.T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://commons.wikimedia.org/wiki/File:Hives201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oc_James" TargetMode="External"/><Relationship Id="rId4" Type="http://schemas.openxmlformats.org/officeDocument/2006/relationships/hyperlink" Target="http://commons.wikimedia.org/wiki/File:Melasmablemish.jpg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Gangulybiswarup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commons.wikimedia.org/wiki/File:Vicki_Pandit_-_Howrah_2014-04-06_9845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_malan" TargetMode="External"/><Relationship Id="rId4" Type="http://schemas.openxmlformats.org/officeDocument/2006/relationships/hyperlink" Target="http://commons.wikimedia.org/wiki/File:Chickenpox_blister.jpg" TargetMode="External"/><Relationship Id="rId9" Type="http://schemas.openxmlformats.org/officeDocument/2006/relationships/hyperlink" Target="http://creativecommons.org/licenses/by/3.0/deed.en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Methoxyroxy~commonswiki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://commons.wikimedia.org/wiki/File:Psoriasis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hyperlink" Target="http://creativecommons.org/licenses/by-sa/3.0/deed.e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aundice_ey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Turdas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Διαγνωστική νοσηλευτική σημειολογία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Δέρμα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7305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b="1" dirty="0" smtClean="0"/>
              <a:t>Αναγκαστικές θέσεις:</a:t>
            </a:r>
          </a:p>
          <a:p>
            <a:pPr lvl="1"/>
            <a:r>
              <a:rPr lang="el-GR" altLang="el-GR" dirty="0" smtClean="0"/>
              <a:t>Ορθοπνοϊκή.</a:t>
            </a:r>
          </a:p>
          <a:p>
            <a:pPr lvl="1"/>
            <a:r>
              <a:rPr lang="el-GR" altLang="el-GR" dirty="0" smtClean="0"/>
              <a:t>Οκλαδόν /γονατοαγκωνιαία.</a:t>
            </a:r>
          </a:p>
          <a:p>
            <a:pPr lvl="1"/>
            <a:r>
              <a:rPr lang="el-GR" altLang="el-GR" dirty="0" smtClean="0"/>
              <a:t>Θέση περιτονίτιδας.</a:t>
            </a:r>
          </a:p>
          <a:p>
            <a:pPr lvl="1"/>
            <a:r>
              <a:rPr lang="el-GR" altLang="el-GR" dirty="0" smtClean="0"/>
              <a:t>Θέση κωλικού νεφρού.</a:t>
            </a:r>
          </a:p>
          <a:p>
            <a:pPr lvl="1"/>
            <a:r>
              <a:rPr lang="el-GR" altLang="el-GR" dirty="0" smtClean="0"/>
              <a:t>Οπισθότονος.</a:t>
            </a:r>
          </a:p>
          <a:p>
            <a:pPr lvl="1"/>
            <a:r>
              <a:rPr lang="el-GR" altLang="el-GR" dirty="0" smtClean="0"/>
              <a:t>Στάση απεγκεφαλισμού.</a:t>
            </a:r>
          </a:p>
          <a:p>
            <a:pPr lvl="1"/>
            <a:r>
              <a:rPr lang="el-GR" altLang="el-GR" dirty="0" smtClean="0"/>
              <a:t>Στάση αποφλοίωσης.</a:t>
            </a:r>
          </a:p>
          <a:p>
            <a:pPr lvl="1"/>
            <a:r>
              <a:rPr lang="el-GR" altLang="el-GR" dirty="0" smtClean="0"/>
              <a:t>Άλλες.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Θέση στην κλίνη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116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Οικονομικό-κοινωνική κατάσταση.</a:t>
            </a:r>
          </a:p>
          <a:p>
            <a:r>
              <a:rPr lang="el-GR" altLang="el-GR" sz="2400" dirty="0" smtClean="0"/>
              <a:t>Προσωπική υγιεινή.</a:t>
            </a:r>
          </a:p>
          <a:p>
            <a:r>
              <a:rPr lang="el-GR" altLang="el-GR" sz="2400" dirty="0" smtClean="0"/>
              <a:t>Ψυχική κατάσταση.</a:t>
            </a:r>
          </a:p>
          <a:p>
            <a:r>
              <a:rPr lang="el-GR" altLang="el-GR" sz="2400" dirty="0" smtClean="0"/>
              <a:t>Μορφωτικό επίπεδο.</a:t>
            </a:r>
          </a:p>
          <a:p>
            <a:r>
              <a:rPr lang="el-GR" altLang="el-GR" sz="2400" dirty="0" smtClean="0"/>
              <a:t>Αδυναμία αυτοφροντίδας.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Ενδυμασία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01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i="1" dirty="0" smtClean="0"/>
              <a:t>Όπως παραπάνω.</a:t>
            </a:r>
          </a:p>
          <a:p>
            <a:r>
              <a:rPr lang="el-GR" altLang="el-GR" sz="2400" dirty="0" smtClean="0"/>
              <a:t>Κακοσμία στόματος: (χαλασμένα δόντια, βρογχεκτασία, βαρύ κάπνισμα).</a:t>
            </a:r>
          </a:p>
          <a:p>
            <a:r>
              <a:rPr lang="el-GR" altLang="el-GR" sz="2400" dirty="0" smtClean="0"/>
              <a:t>Απόπνοια ακετόνης (διαβητική κετοξέωση).</a:t>
            </a:r>
          </a:p>
          <a:p>
            <a:r>
              <a:rPr lang="el-GR" altLang="el-GR" sz="2400" dirty="0" smtClean="0"/>
              <a:t>Λοιμώξεις δέρματος και βλεννογόνων.</a:t>
            </a:r>
          </a:p>
          <a:p>
            <a:pPr>
              <a:buFontTx/>
              <a:buNone/>
            </a:pPr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Οσμές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2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762000">
              <a:lnSpc>
                <a:spcPct val="120000"/>
              </a:lnSpc>
              <a:buFontTx/>
              <a:buNone/>
            </a:pPr>
            <a:r>
              <a:rPr lang="el-GR" altLang="el-GR" b="1" dirty="0" smtClean="0"/>
              <a:t>Ελέγχεται: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Η θερμοκρασία.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Οι διαφορές θερμοκρασίας μεταξύ περιοχών του σώματος.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Ο αρτηριακός σφυγμός.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Οι ροίζοι.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Η κατάσταση του θωρακικού και του κοιλιακού τοιχώματος.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Διόγκωση οργάνων, όγκοι. </a:t>
            </a:r>
          </a:p>
          <a:p>
            <a:pPr defTabSz="762000">
              <a:lnSpc>
                <a:spcPct val="120000"/>
              </a:lnSpc>
            </a:pPr>
            <a:r>
              <a:rPr lang="el-GR" altLang="el-GR" dirty="0" smtClean="0"/>
              <a:t>Επίσης καθορίζονται επώδυνα σημεία (ευαισθησία).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Ψηλάφηση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83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762000"/>
            <a:r>
              <a:rPr lang="el-GR" altLang="el-GR" dirty="0" smtClean="0"/>
              <a:t>Ελέγχονται:</a:t>
            </a:r>
          </a:p>
          <a:p>
            <a:pPr lvl="1" defTabSz="762000"/>
            <a:r>
              <a:rPr lang="el-GR" altLang="el-GR" dirty="0" smtClean="0"/>
              <a:t>Τα όρια  των ενδοθωρακικών και ενδοκοιλιακών οργάνων.</a:t>
            </a:r>
          </a:p>
          <a:p>
            <a:pPr lvl="1" defTabSz="762000"/>
            <a:r>
              <a:rPr lang="el-GR" altLang="el-GR" dirty="0" smtClean="0"/>
              <a:t>Η κατάσταση τους.</a:t>
            </a:r>
          </a:p>
          <a:p>
            <a:pPr lvl="1" defTabSz="762000"/>
            <a:r>
              <a:rPr lang="el-GR" altLang="el-GR" dirty="0" smtClean="0"/>
              <a:t>Η ύπαρξη εγκυστωμένων υγρών ή αερίων μέσα στην υπεζωκωτική ή περιτοναϊκή κοιλότητα.</a:t>
            </a:r>
          </a:p>
          <a:p>
            <a:pPr defTabSz="762000"/>
            <a:r>
              <a:rPr lang="el-GR" altLang="el-GR" dirty="0" smtClean="0"/>
              <a:t>Απαιτείται ειδική τεχνική.</a:t>
            </a:r>
          </a:p>
          <a:p>
            <a:pPr defTabSz="762000"/>
            <a:r>
              <a:rPr lang="el-GR" altLang="el-GR" dirty="0" smtClean="0"/>
              <a:t>Δίνει πληροφορίες για την κατάσταση  των υποκείμενων ιστών  μόνο για βάθος 5-7 </a:t>
            </a:r>
            <a:r>
              <a:rPr lang="en-US" altLang="el-GR" dirty="0" smtClean="0"/>
              <a:t>cm</a:t>
            </a:r>
            <a:r>
              <a:rPr lang="el-GR" altLang="el-GR" dirty="0" smtClean="0"/>
              <a:t> από την επιφάνεια.</a:t>
            </a:r>
          </a:p>
          <a:p>
            <a:pPr defTabSz="762000"/>
            <a:r>
              <a:rPr lang="el-GR" altLang="el-GR" dirty="0" smtClean="0"/>
              <a:t>Δεν αποκαλύπτει εν τω βάθει βλάβες.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Επίκρουση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6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/>
          </a:bodyPr>
          <a:lstStyle/>
          <a:p>
            <a:pPr marL="346075" defTabSz="762000">
              <a:lnSpc>
                <a:spcPct val="140000"/>
              </a:lnSpc>
            </a:pPr>
            <a:r>
              <a:rPr lang="el-GR" altLang="el-GR" sz="2300" b="1" dirty="0" smtClean="0"/>
              <a:t>Αναζητούνται ηχητικά φαινόμενα, τα οποία παράγονται κατά την φυσιολογική  λειτουργία των διαφόρων οργάνων όπως: </a:t>
            </a:r>
          </a:p>
          <a:p>
            <a:pPr marL="715963" lvl="1" indent="-396875" defTabSz="762000">
              <a:lnSpc>
                <a:spcPct val="140000"/>
              </a:lnSpc>
            </a:pPr>
            <a:r>
              <a:rPr lang="el-GR" altLang="el-GR" sz="2300" dirty="0" smtClean="0"/>
              <a:t>καρδιακοί τόνοι,</a:t>
            </a:r>
          </a:p>
          <a:p>
            <a:pPr marL="715963" lvl="1" indent="-396875" defTabSz="762000">
              <a:lnSpc>
                <a:spcPct val="140000"/>
              </a:lnSpc>
            </a:pPr>
            <a:r>
              <a:rPr lang="el-GR" altLang="el-GR" sz="2300" dirty="0" smtClean="0"/>
              <a:t>αναπνευστικό ψιθύρισμα,</a:t>
            </a:r>
          </a:p>
          <a:p>
            <a:pPr marL="715963" lvl="1" indent="-396875" defTabSz="762000">
              <a:lnSpc>
                <a:spcPct val="140000"/>
              </a:lnSpc>
            </a:pPr>
            <a:r>
              <a:rPr lang="el-GR" altLang="el-GR" sz="2300" dirty="0" smtClean="0"/>
              <a:t>εντερικοί ήχοι.</a:t>
            </a:r>
          </a:p>
          <a:p>
            <a:pPr marL="0" indent="-396875" defTabSz="762000">
              <a:lnSpc>
                <a:spcPct val="140000"/>
              </a:lnSpc>
            </a:pPr>
            <a:r>
              <a:rPr lang="el-GR" altLang="el-GR" sz="2300" b="1" dirty="0" smtClean="0"/>
              <a:t>ή παθολογικοί</a:t>
            </a:r>
            <a:r>
              <a:rPr lang="el-GR" altLang="el-GR" sz="2300" dirty="0" smtClean="0"/>
              <a:t> </a:t>
            </a:r>
            <a:r>
              <a:rPr lang="el-GR" altLang="el-GR" sz="2300" b="1" dirty="0" smtClean="0"/>
              <a:t>όπως:</a:t>
            </a:r>
          </a:p>
          <a:p>
            <a:pPr marL="715963" lvl="1" indent="-396875" defTabSz="762000">
              <a:lnSpc>
                <a:spcPct val="140000"/>
              </a:lnSpc>
            </a:pPr>
            <a:r>
              <a:rPr lang="el-GR" altLang="el-GR" sz="2300" dirty="0" smtClean="0"/>
              <a:t>υγροί  </a:t>
            </a:r>
            <a:r>
              <a:rPr lang="el-GR" altLang="el-GR" sz="2300" dirty="0" smtClean="0"/>
              <a:t>και ξηροί ρόγχοι, ήχοι τριβής,</a:t>
            </a:r>
          </a:p>
          <a:p>
            <a:pPr marL="715963" lvl="1" indent="-396875" defTabSz="762000">
              <a:lnSpc>
                <a:spcPct val="140000"/>
              </a:lnSpc>
            </a:pPr>
            <a:r>
              <a:rPr lang="el-GR" altLang="el-GR" sz="2300" dirty="0" smtClean="0"/>
              <a:t>φυσήματα κ.α.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Ακρόαση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49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dirty="0" smtClean="0"/>
              <a:t>Δέρμα.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Κεφαλή και τράχηλος.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Άνω άκρα.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Θώρακας.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Καρδιά.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Κορμός.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Κοιλιά.</a:t>
            </a:r>
          </a:p>
          <a:p>
            <a:pPr>
              <a:lnSpc>
                <a:spcPct val="120000"/>
              </a:lnSpc>
            </a:pPr>
            <a:r>
              <a:rPr lang="el-GR" altLang="el-GR" dirty="0" smtClean="0"/>
              <a:t>Κάτω άκρα.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Σειρά φυσικής εξέτασης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24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170000"/>
              </a:lnSpc>
            </a:pPr>
            <a:r>
              <a:rPr lang="el-GR" altLang="el-GR" sz="2800" dirty="0" smtClean="0"/>
              <a:t>Τρίχες.</a:t>
            </a:r>
          </a:p>
          <a:p>
            <a:pPr>
              <a:lnSpc>
                <a:spcPct val="170000"/>
              </a:lnSpc>
            </a:pPr>
            <a:r>
              <a:rPr lang="el-GR" altLang="el-GR" sz="2800" dirty="0" smtClean="0"/>
              <a:t>Νύχια.</a:t>
            </a:r>
            <a:endParaRPr lang="en-US" altLang="el-GR" sz="2800" dirty="0" smtClean="0"/>
          </a:p>
          <a:p>
            <a:pPr>
              <a:lnSpc>
                <a:spcPct val="170000"/>
              </a:lnSpc>
            </a:pPr>
            <a:r>
              <a:rPr lang="el-GR" altLang="el-GR" sz="2800" dirty="0" smtClean="0"/>
              <a:t>Σμηγματογόνοι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αδένες.</a:t>
            </a:r>
            <a:endParaRPr lang="en-US" altLang="el-GR" sz="2800" dirty="0" smtClean="0"/>
          </a:p>
          <a:p>
            <a:pPr>
              <a:lnSpc>
                <a:spcPct val="170000"/>
              </a:lnSpc>
            </a:pPr>
            <a:r>
              <a:rPr lang="el-GR" altLang="el-GR" sz="2800" dirty="0" smtClean="0"/>
              <a:t>Ιδρωτοποιοί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αδένες.</a:t>
            </a:r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Εξαρτήματα δέρματος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9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δέρματος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 numCol="2">
            <a:normAutofit/>
          </a:bodyPr>
          <a:lstStyle/>
          <a:p>
            <a:r>
              <a:rPr lang="el-GR" b="1" dirty="0" smtClean="0"/>
              <a:t>Επιδερμίδα</a:t>
            </a:r>
          </a:p>
          <a:p>
            <a:pPr lvl="1"/>
            <a:r>
              <a:rPr lang="el-GR" dirty="0" smtClean="0"/>
              <a:t>Κερατίνη  </a:t>
            </a:r>
            <a:r>
              <a:rPr lang="el-GR" dirty="0"/>
              <a:t>(νεκρά κύτταρα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/>
              <a:t>Κοκκώδης στιβάδα  (μελανίνη , κερατίνη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 smtClean="0"/>
              <a:t>Χόριο</a:t>
            </a:r>
          </a:p>
          <a:p>
            <a:pPr lvl="1"/>
            <a:r>
              <a:rPr lang="el-GR" dirty="0" smtClean="0"/>
              <a:t>Αγγεία.</a:t>
            </a:r>
            <a:endParaRPr lang="el-GR" dirty="0"/>
          </a:p>
          <a:p>
            <a:pPr lvl="1"/>
            <a:r>
              <a:rPr lang="el-GR" dirty="0"/>
              <a:t>Συνδετικός </a:t>
            </a:r>
            <a:r>
              <a:rPr lang="el-GR" dirty="0" smtClean="0"/>
              <a:t>ιστός.</a:t>
            </a:r>
            <a:endParaRPr lang="el-GR" dirty="0"/>
          </a:p>
          <a:p>
            <a:pPr lvl="1"/>
            <a:r>
              <a:rPr lang="el-GR" dirty="0"/>
              <a:t>Σμηγματογόνοι </a:t>
            </a:r>
            <a:r>
              <a:rPr lang="el-GR" dirty="0" smtClean="0"/>
              <a:t>αδένες.</a:t>
            </a:r>
            <a:endParaRPr lang="el-GR" dirty="0"/>
          </a:p>
          <a:p>
            <a:pPr lvl="1"/>
            <a:r>
              <a:rPr lang="el-GR" dirty="0"/>
              <a:t>(Θύλακοι τριχών</a:t>
            </a:r>
            <a:r>
              <a:rPr lang="el-GR" dirty="0" smtClean="0"/>
              <a:t>).</a:t>
            </a:r>
            <a:endParaRPr lang="el-GR" dirty="0"/>
          </a:p>
          <a:p>
            <a:pPr marL="893763"/>
            <a:r>
              <a:rPr lang="el-GR" b="1" dirty="0" smtClean="0"/>
              <a:t>Υποδόριος ιστός</a:t>
            </a:r>
          </a:p>
          <a:p>
            <a:pPr marL="1249363" lvl="1" indent="-342900"/>
            <a:r>
              <a:rPr lang="el-GR" dirty="0" smtClean="0"/>
              <a:t>Λίπος.</a:t>
            </a:r>
            <a:endParaRPr lang="el-GR" dirty="0"/>
          </a:p>
          <a:p>
            <a:pPr marL="1249363" lvl="1" indent="-342900"/>
            <a:r>
              <a:rPr lang="el-GR" dirty="0"/>
              <a:t>Ιδρωτοποιοί </a:t>
            </a:r>
            <a:r>
              <a:rPr lang="el-GR" dirty="0" smtClean="0"/>
              <a:t>αδένες.</a:t>
            </a:r>
            <a:endParaRPr lang="el-GR" dirty="0"/>
          </a:p>
          <a:p>
            <a:pPr marL="1249363" lvl="1" indent="-342900"/>
            <a:r>
              <a:rPr lang="el-GR" dirty="0"/>
              <a:t>Θύλακοι </a:t>
            </a:r>
            <a:r>
              <a:rPr lang="el-GR" dirty="0" smtClean="0"/>
              <a:t>τριχών.</a:t>
            </a:r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340768"/>
            <a:ext cx="0" cy="511256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1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Ανατομία δέρματος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pic>
        <p:nvPicPr>
          <p:cNvPr id="1029" name="Picture 5" descr="File:Sk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836712"/>
            <a:ext cx="5553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267744" y="6463275"/>
            <a:ext cx="5196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Skin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Prof. Squirrel"/>
              </a:rPr>
              <a:t>Prof. Squirrel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3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αναζήτηση νοσολογικών εκδηλώσεων με φυσικές μεθόδους.</a:t>
            </a:r>
          </a:p>
        </p:txBody>
      </p:sp>
      <p:sp>
        <p:nvSpPr>
          <p:cNvPr id="9" name="Τίτλο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Φυσική εξέταση</a:t>
            </a:r>
            <a:endParaRPr lang="el-GR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58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altLang="el-GR" dirty="0" smtClean="0"/>
              <a:t>Φυσικός φραγμός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Συνέχεια δέρματος.</a:t>
            </a:r>
          </a:p>
          <a:p>
            <a:pPr lvl="1">
              <a:lnSpc>
                <a:spcPct val="130000"/>
              </a:lnSpc>
            </a:pPr>
            <a:r>
              <a:rPr lang="el-GR" altLang="el-GR" dirty="0" smtClean="0"/>
              <a:t>Σμήγμα, όξινο </a:t>
            </a:r>
            <a:r>
              <a:rPr lang="en-US" altLang="el-GR" dirty="0" smtClean="0"/>
              <a:t>pH</a:t>
            </a:r>
            <a:r>
              <a:rPr lang="el-GR" altLang="el-GR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Συμμετέχει στην υδατοηλεκτρολυτική ισορροπία  (συγκράτηση ύδατος).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Θερμορρύθμιση.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Σύνθεση βιταμίνης </a:t>
            </a:r>
            <a:r>
              <a:rPr lang="en-US" altLang="el-GR" dirty="0" smtClean="0"/>
              <a:t>D</a:t>
            </a:r>
            <a:r>
              <a:rPr lang="el-GR" altLang="el-GR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l-GR" altLang="el-GR" dirty="0" smtClean="0"/>
              <a:t>Προστασία από ηλιακή ακτινοβολία.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δέρματος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Εξέταση δέρματος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104456"/>
          </a:xfrm>
        </p:spPr>
        <p:txBody>
          <a:bodyPr numCol="2">
            <a:noAutofit/>
          </a:bodyPr>
          <a:lstStyle/>
          <a:p>
            <a:r>
              <a:rPr lang="el-GR" dirty="0" smtClean="0"/>
              <a:t>Χρώμα.</a:t>
            </a:r>
          </a:p>
          <a:p>
            <a:r>
              <a:rPr lang="el-GR" dirty="0" smtClean="0"/>
              <a:t>Αγγείωση.</a:t>
            </a:r>
          </a:p>
          <a:p>
            <a:r>
              <a:rPr lang="el-GR" dirty="0" smtClean="0"/>
              <a:t>Σημεία αιμορραγίας.</a:t>
            </a:r>
          </a:p>
          <a:p>
            <a:r>
              <a:rPr lang="el-GR" dirty="0" smtClean="0"/>
              <a:t>Βλάβες.</a:t>
            </a:r>
          </a:p>
          <a:p>
            <a:r>
              <a:rPr lang="el-GR" dirty="0" smtClean="0"/>
              <a:t>Οίδημα.</a:t>
            </a:r>
          </a:p>
          <a:p>
            <a:r>
              <a:rPr lang="el-GR" dirty="0" smtClean="0"/>
              <a:t>Υγρασία.</a:t>
            </a:r>
          </a:p>
          <a:p>
            <a:r>
              <a:rPr lang="el-GR" dirty="0" smtClean="0"/>
              <a:t>Θερμοκρασία.</a:t>
            </a:r>
          </a:p>
          <a:p>
            <a:pPr marL="715963"/>
            <a:r>
              <a:rPr lang="el-GR" dirty="0" smtClean="0"/>
              <a:t>Υφή.</a:t>
            </a:r>
          </a:p>
          <a:p>
            <a:pPr marL="715963"/>
            <a:r>
              <a:rPr lang="el-GR" dirty="0" smtClean="0"/>
              <a:t>Πάχος.</a:t>
            </a:r>
          </a:p>
          <a:p>
            <a:pPr marL="715963"/>
            <a:r>
              <a:rPr lang="el-GR" dirty="0" smtClean="0"/>
              <a:t>Κινητικότητα και σφριγηλότητα.</a:t>
            </a:r>
          </a:p>
          <a:p>
            <a:pPr marL="715963"/>
            <a:r>
              <a:rPr lang="el-GR" dirty="0" smtClean="0"/>
              <a:t>Νύχια.</a:t>
            </a:r>
          </a:p>
          <a:p>
            <a:pPr marL="715963"/>
            <a:r>
              <a:rPr lang="el-GR" dirty="0" smtClean="0"/>
              <a:t>Τρίχες.</a:t>
            </a:r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716016" y="1484784"/>
            <a:ext cx="0" cy="36004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92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l-GR" altLang="el-GR" dirty="0" smtClean="0"/>
              <a:t>Εξαρτάται από 4 χρωστικές:</a:t>
            </a:r>
          </a:p>
          <a:p>
            <a:pPr lvl="1">
              <a:lnSpc>
                <a:spcPct val="160000"/>
              </a:lnSpc>
            </a:pPr>
            <a:r>
              <a:rPr lang="el-GR" altLang="el-GR" b="1" dirty="0" smtClean="0"/>
              <a:t>Μελανίνη.</a:t>
            </a:r>
          </a:p>
          <a:p>
            <a:pPr lvl="1">
              <a:lnSpc>
                <a:spcPct val="160000"/>
              </a:lnSpc>
            </a:pPr>
            <a:r>
              <a:rPr lang="el-GR" altLang="el-GR" b="1" dirty="0" smtClean="0">
                <a:solidFill>
                  <a:schemeClr val="accent6">
                    <a:lumMod val="50000"/>
                  </a:schemeClr>
                </a:solidFill>
              </a:rPr>
              <a:t>Καροτίνη.</a:t>
            </a:r>
          </a:p>
          <a:p>
            <a:pPr lvl="1">
              <a:lnSpc>
                <a:spcPct val="160000"/>
              </a:lnSpc>
            </a:pPr>
            <a:r>
              <a:rPr lang="el-GR" altLang="el-GR" b="1" dirty="0" smtClean="0">
                <a:solidFill>
                  <a:srgbClr val="C00000"/>
                </a:solidFill>
              </a:rPr>
              <a:t>Αιμοσφαιρίνη.</a:t>
            </a:r>
          </a:p>
          <a:p>
            <a:pPr lvl="2">
              <a:lnSpc>
                <a:spcPct val="160000"/>
              </a:lnSpc>
            </a:pPr>
            <a:r>
              <a:rPr lang="el-GR" altLang="el-GR" dirty="0" smtClean="0"/>
              <a:t>Οξυαιμοσφαιρίνη.</a:t>
            </a:r>
          </a:p>
          <a:p>
            <a:pPr lvl="2">
              <a:lnSpc>
                <a:spcPct val="160000"/>
              </a:lnSpc>
            </a:pPr>
            <a:r>
              <a:rPr lang="el-GR" altLang="el-GR" dirty="0" smtClean="0"/>
              <a:t>Αναχθείσα αιμοσφαιρίνη.</a:t>
            </a:r>
          </a:p>
          <a:p>
            <a:pPr lvl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Χρώμα δέρματος </a:t>
            </a:r>
            <a:r>
              <a:rPr lang="el-GR" sz="3000" b="0" dirty="0" smtClean="0"/>
              <a:t>1/4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5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Χρώμα δέρματος </a:t>
            </a:r>
            <a:r>
              <a:rPr lang="el-GR" sz="3000" b="0" dirty="0" smtClean="0"/>
              <a:t>2/4</a:t>
            </a:r>
            <a:endParaRPr lang="en-US" alt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54461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l-GR" altLang="el-GR" sz="2200" b="1" dirty="0" smtClean="0"/>
              <a:t>Ωχρότητα (Ωχρό)</a:t>
            </a:r>
          </a:p>
          <a:p>
            <a:pPr lvl="1">
              <a:spcBef>
                <a:spcPts val="800"/>
              </a:spcBef>
            </a:pPr>
            <a:r>
              <a:rPr lang="el-GR" altLang="el-GR" sz="2200" dirty="0" smtClean="0"/>
              <a:t>Αναιμία, μειωμένη καρδιακή παροχή, αγγειοσυστολή.</a:t>
            </a:r>
          </a:p>
          <a:p>
            <a:pPr>
              <a:spcBef>
                <a:spcPts val="800"/>
              </a:spcBef>
            </a:pPr>
            <a:r>
              <a:rPr lang="el-GR" altLang="el-GR" sz="2200" b="1" dirty="0" smtClean="0"/>
              <a:t>Ερυθρότητα (ερυθρό)</a:t>
            </a:r>
          </a:p>
          <a:p>
            <a:pPr lvl="1">
              <a:spcBef>
                <a:spcPts val="800"/>
              </a:spcBef>
            </a:pPr>
            <a:r>
              <a:rPr lang="el-GR" altLang="el-GR" sz="2200" dirty="0" smtClean="0"/>
              <a:t>Υπεραιμία, αγγειοδιαστολή.</a:t>
            </a:r>
          </a:p>
          <a:p>
            <a:pPr lvl="2">
              <a:spcBef>
                <a:spcPts val="800"/>
              </a:spcBef>
            </a:pPr>
            <a:r>
              <a:rPr lang="el-GR" altLang="el-GR" sz="2200" dirty="0" smtClean="0"/>
              <a:t>Πυρετός, φλεγμονή, υψηλός αιματοκρίτης, φάρμακα.</a:t>
            </a:r>
          </a:p>
          <a:p>
            <a:pPr lvl="1">
              <a:spcBef>
                <a:spcPts val="800"/>
              </a:spcBef>
            </a:pPr>
            <a:r>
              <a:rPr lang="el-GR" altLang="el-GR" sz="2200" dirty="0" smtClean="0"/>
              <a:t>Δηλητηρίαση από μονοξείδιο (ανθρακυλαιμοσφαιρίνη).</a:t>
            </a:r>
          </a:p>
          <a:p>
            <a:pPr>
              <a:spcBef>
                <a:spcPts val="800"/>
              </a:spcBef>
            </a:pPr>
            <a:r>
              <a:rPr lang="el-GR" altLang="el-GR" sz="2200" b="1" dirty="0" smtClean="0"/>
              <a:t>Κυάνωση (Μελανό)</a:t>
            </a:r>
          </a:p>
          <a:p>
            <a:pPr lvl="1">
              <a:spcBef>
                <a:spcPts val="800"/>
              </a:spcBef>
            </a:pPr>
            <a:r>
              <a:rPr lang="el-GR" altLang="el-GR" sz="2200" dirty="0" smtClean="0"/>
              <a:t>Αναχθείσα αιμοσφαιρίνη.</a:t>
            </a:r>
          </a:p>
          <a:p>
            <a:pPr lvl="2">
              <a:spcBef>
                <a:spcPts val="800"/>
              </a:spcBef>
            </a:pPr>
            <a:r>
              <a:rPr lang="el-GR" altLang="el-GR" sz="2200" dirty="0" smtClean="0"/>
              <a:t>Εντοπισμένο (περιφερικό): Ψύχος, φλεβική συμφόρηση,, καρδιακή ανεπάρκεια</a:t>
            </a:r>
            <a:r>
              <a:rPr lang="el-GR" altLang="el-GR" sz="2200" dirty="0"/>
              <a:t>.</a:t>
            </a:r>
            <a:endParaRPr lang="el-GR" altLang="el-GR" sz="2200" dirty="0" smtClean="0"/>
          </a:p>
          <a:p>
            <a:pPr lvl="2">
              <a:spcBef>
                <a:spcPts val="800"/>
              </a:spcBef>
            </a:pPr>
            <a:r>
              <a:rPr lang="el-GR" altLang="el-GR" sz="2200" dirty="0" smtClean="0"/>
              <a:t>Γενικευμένο: ασφυξία, ανάμειξη αρτηριακού με φλεβικό αίμα.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Χρώμα δέρματος </a:t>
            </a:r>
            <a:r>
              <a:rPr lang="el-GR" sz="3000" b="0" dirty="0" smtClean="0"/>
              <a:t>3/4</a:t>
            </a:r>
            <a:endParaRPr lang="el-GR" altLang="el-GR" sz="4000" dirty="0" smtClean="0">
              <a:solidFill>
                <a:srgbClr val="FFFFCC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sz="2200" b="1" dirty="0" smtClean="0"/>
              <a:t>Μελάγχρωση (Καφεοειδές)</a:t>
            </a:r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Αυξημένη μελανίνη.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εντοπισμένη βλάβη.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Νόσος </a:t>
            </a:r>
            <a:r>
              <a:rPr lang="en-US" altLang="el-GR" sz="2200" dirty="0" smtClean="0"/>
              <a:t>Addison</a:t>
            </a:r>
            <a:r>
              <a:rPr lang="el-GR" altLang="el-GR" sz="2200" dirty="0" smtClean="0"/>
              <a:t>,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όγκοι της υπόφυσης, νευροινωμάτωση, κύηση.</a:t>
            </a:r>
          </a:p>
          <a:p>
            <a:pPr>
              <a:spcBef>
                <a:spcPts val="900"/>
              </a:spcBef>
            </a:pPr>
            <a:r>
              <a:rPr lang="el-GR" altLang="el-GR" sz="2200" b="1" dirty="0" smtClean="0"/>
              <a:t>Λευκό (αποχρωματισμός)</a:t>
            </a:r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Μειωμένη μελανίνη.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Εντοπισμένη:</a:t>
            </a:r>
          </a:p>
          <a:p>
            <a:pPr lvl="3">
              <a:spcBef>
                <a:spcPts val="900"/>
              </a:spcBef>
            </a:pPr>
            <a:r>
              <a:rPr lang="el-GR" altLang="el-GR" sz="2200" dirty="0" smtClean="0"/>
              <a:t>Λεύκη (συνήθως επίκτητη διαταραχή).</a:t>
            </a:r>
          </a:p>
          <a:p>
            <a:pPr lvl="3">
              <a:spcBef>
                <a:spcPts val="900"/>
              </a:spcBef>
            </a:pPr>
            <a:r>
              <a:rPr lang="el-GR" altLang="el-GR" sz="2200" dirty="0" smtClean="0"/>
              <a:t>Ποικιλόχρους πυτιρίαση.</a:t>
            </a:r>
          </a:p>
          <a:p>
            <a:pPr lvl="2">
              <a:spcBef>
                <a:spcPts val="900"/>
              </a:spcBef>
            </a:pPr>
            <a:r>
              <a:rPr lang="el-GR" altLang="el-GR" sz="2200" dirty="0" smtClean="0"/>
              <a:t>Γενικευμένη:  Αλφισμός (γενετική διαταραχή).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15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Χρώμα δέρματος </a:t>
            </a:r>
            <a:r>
              <a:rPr lang="el-GR" sz="3000" b="0" dirty="0" smtClean="0"/>
              <a:t>4/4</a:t>
            </a:r>
            <a:endParaRPr lang="en-US" altLang="el-G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r>
              <a:rPr lang="el-GR" altLang="el-GR" sz="2200" b="1" dirty="0" smtClean="0"/>
              <a:t>Κιτρινωπό</a:t>
            </a:r>
          </a:p>
          <a:p>
            <a:pPr lvl="1"/>
            <a:r>
              <a:rPr lang="el-GR" altLang="el-GR" sz="2200" dirty="0" smtClean="0"/>
              <a:t>Υπερκαρωτιναιμία</a:t>
            </a:r>
            <a:r>
              <a:rPr lang="el-GR" altLang="el-GR" sz="2200" dirty="0" smtClean="0"/>
              <a:t>: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dirty="0" smtClean="0"/>
              <a:t>υπερπρόσληψη καροτίνης).</a:t>
            </a:r>
          </a:p>
          <a:p>
            <a:pPr lvl="1"/>
            <a:r>
              <a:rPr lang="el-GR" altLang="el-GR" sz="2200" dirty="0" smtClean="0"/>
              <a:t>Εντοπισμένη στο πρόσωπο, παλάμες, πέλματα.</a:t>
            </a:r>
          </a:p>
          <a:p>
            <a:pPr lvl="1"/>
            <a:r>
              <a:rPr lang="el-GR" altLang="el-GR" sz="2200" dirty="0" smtClean="0"/>
              <a:t>Δεν επηρεάζει το σκληρό χιτώνα του οφθαλμού.</a:t>
            </a:r>
          </a:p>
          <a:p>
            <a:r>
              <a:rPr lang="el-GR" altLang="el-GR" sz="2200" b="1" dirty="0" smtClean="0"/>
              <a:t>Ικτερικό (κιτρινοπράσινο)</a:t>
            </a:r>
          </a:p>
          <a:p>
            <a:pPr lvl="1"/>
            <a:r>
              <a:rPr lang="el-GR" altLang="el-GR" sz="2200" dirty="0" smtClean="0"/>
              <a:t> 1</a:t>
            </a:r>
            <a:r>
              <a:rPr lang="el-GR" altLang="el-GR" sz="2200" baseline="30000" dirty="0" smtClean="0"/>
              <a:t>η</a:t>
            </a:r>
            <a:r>
              <a:rPr lang="el-GR" altLang="el-GR" sz="2200" dirty="0" smtClean="0"/>
              <a:t> εντόπιση στο σκληρό χιτώνα του οφθαλμού.</a:t>
            </a:r>
          </a:p>
          <a:p>
            <a:pPr lvl="1"/>
            <a:r>
              <a:rPr lang="el-GR" altLang="el-GR" sz="2200" dirty="0" smtClean="0"/>
              <a:t>Αύξηση της χολερυθρίνης &gt; 2</a:t>
            </a:r>
            <a:r>
              <a:rPr lang="en-US" altLang="el-GR" sz="2200" dirty="0" smtClean="0"/>
              <a:t>mg/dl</a:t>
            </a:r>
            <a:r>
              <a:rPr lang="el-GR" altLang="el-GR" sz="2200" dirty="0" smtClean="0"/>
              <a:t>.</a:t>
            </a:r>
          </a:p>
          <a:p>
            <a:pPr lvl="2"/>
            <a:r>
              <a:rPr lang="el-GR" altLang="el-GR" sz="2200" dirty="0" smtClean="0"/>
              <a:t>Άμεσης (καρκίνος παγκρέατος, χοληδοχολιθίαση, ηπατοτοξικά φάρμακα, ηπατίτιδα).</a:t>
            </a:r>
            <a:endParaRPr lang="en-US" altLang="el-GR" sz="2200" dirty="0" smtClean="0"/>
          </a:p>
          <a:p>
            <a:pPr lvl="2"/>
            <a:r>
              <a:rPr lang="el-GR" altLang="el-GR" sz="2200" dirty="0" smtClean="0"/>
              <a:t>Έμμεσης (αιμόλυση, ανεπάρκεια ηπατικών ενζύμων, φάρμακα, ηπατίτιδα 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30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Αγγείωση</a:t>
            </a:r>
            <a:endParaRPr lang="el-GR" dirty="0"/>
          </a:p>
        </p:txBody>
      </p:sp>
      <p:pic>
        <p:nvPicPr>
          <p:cNvPr id="2084" name="Picture 36" descr="File:Spider nev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4"/>
            <a:ext cx="3038475" cy="51149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3695" y="1047498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Αραχνοειδές αγγείωμα</a:t>
            </a:r>
            <a:endParaRPr lang="el-GR" b="1" dirty="0">
              <a:latin typeface="+mn-lt"/>
            </a:endParaRPr>
          </a:p>
        </p:txBody>
      </p:sp>
      <p:pic>
        <p:nvPicPr>
          <p:cNvPr id="2086" name="Picture 38" descr="File:Angiom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r="18508"/>
          <a:stretch/>
        </p:blipFill>
        <p:spPr bwMode="auto">
          <a:xfrm>
            <a:off x="343747" y="1412774"/>
            <a:ext cx="2415708" cy="34557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900" y="1043375"/>
            <a:ext cx="24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Κερασοειδές αγγείωμα</a:t>
            </a:r>
            <a:endParaRPr lang="el-GR" b="1" dirty="0">
              <a:latin typeface="+mn-lt"/>
            </a:endParaRPr>
          </a:p>
        </p:txBody>
      </p:sp>
      <p:pic>
        <p:nvPicPr>
          <p:cNvPr id="2088" name="Picture 40" descr="File:Telangiectasi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5"/>
            <a:ext cx="2603226" cy="34709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9971" y="1047498"/>
            <a:ext cx="14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+mn-lt"/>
              </a:rPr>
              <a:t>Ευρυαγγείες</a:t>
            </a:r>
            <a:endParaRPr lang="el-GR" b="1" dirty="0"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545750" y="5013176"/>
            <a:ext cx="1931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Angioma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Lee Wrigley (page does not exist)"/>
              </a:rPr>
              <a:t>Lee </a:t>
            </a:r>
            <a:r>
              <a:rPr lang="en-US" sz="1200" dirty="0" smtClean="0">
                <a:latin typeface="+mn-lt"/>
                <a:hlinkClick r:id="rId7" tooltip="User:Lee Wrigley (page does not exist)"/>
              </a:rPr>
              <a:t>Wrigley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3221061" y="5013176"/>
            <a:ext cx="2317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8"/>
              </a:rPr>
              <a:t>Telangiectasias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DocElisa"/>
              </a:rPr>
              <a:t>DocElisa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10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3851920" y="6077525"/>
            <a:ext cx="21361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1"/>
              </a:rPr>
              <a:t>Spider </a:t>
            </a:r>
            <a:r>
              <a:rPr lang="en-US" sz="1200" dirty="0" smtClean="0">
                <a:latin typeface="+mn-lt"/>
                <a:hlinkClick r:id="rId11"/>
              </a:rPr>
              <a:t>nevus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2" tooltip="User:PhilippN"/>
              </a:rPr>
              <a:t>PhilippN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13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0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507288" cy="5544616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spcBef>
                <a:spcPts val="900"/>
              </a:spcBef>
            </a:pPr>
            <a:r>
              <a:rPr lang="el-GR" altLang="el-GR" sz="2200" b="1" dirty="0" smtClean="0"/>
              <a:t>Πετέχειες</a:t>
            </a:r>
            <a:r>
              <a:rPr lang="el-GR" altLang="el-GR" sz="2200" dirty="0" smtClean="0"/>
              <a:t> </a:t>
            </a:r>
            <a:endParaRPr lang="en-US" altLang="el-GR" sz="2200" dirty="0" smtClean="0"/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Μικρές επιδερμικές αιμορραγικές κηλίδες διαμέτρου 1-3 mm.</a:t>
            </a:r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Αιμορραγική διάθεση; Μικροεμβολές στο δέρμα;</a:t>
            </a:r>
          </a:p>
          <a:p>
            <a:pPr>
              <a:spcBef>
                <a:spcPts val="900"/>
              </a:spcBef>
            </a:pPr>
            <a:r>
              <a:rPr lang="el-GR" altLang="el-GR" sz="2200" b="1" dirty="0" smtClean="0"/>
              <a:t>Εκχυμώσεις</a:t>
            </a:r>
            <a:r>
              <a:rPr lang="el-GR" altLang="el-GR" sz="2200" dirty="0" smtClean="0"/>
              <a:t> </a:t>
            </a:r>
            <a:endParaRPr lang="en-US" altLang="el-GR" sz="2200" dirty="0" smtClean="0"/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Μεγαλύτερες αιμορραγικές κηλίδες  που καταλαμβάνουν και τον υποδόριο ιστό.</a:t>
            </a:r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Τραύμα, Αιμορραγική διάθεση; </a:t>
            </a:r>
          </a:p>
          <a:p>
            <a:pPr>
              <a:spcBef>
                <a:spcPts val="900"/>
              </a:spcBef>
            </a:pPr>
            <a:r>
              <a:rPr lang="el-GR" altLang="el-GR" sz="2200" b="1" dirty="0" smtClean="0"/>
              <a:t>Αιματώματα </a:t>
            </a:r>
            <a:endParaRPr lang="en-US" altLang="el-GR" sz="2200" b="1" dirty="0" smtClean="0"/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Συλλογή αίματος και υπέγερση του δέρματος.</a:t>
            </a:r>
          </a:p>
          <a:p>
            <a:pPr>
              <a:spcBef>
                <a:spcPts val="900"/>
              </a:spcBef>
            </a:pPr>
            <a:r>
              <a:rPr lang="el-GR" altLang="el-GR" sz="2200" b="1" dirty="0" smtClean="0"/>
              <a:t>Πορφύρα </a:t>
            </a:r>
            <a:endParaRPr lang="en-US" altLang="el-GR" sz="2200" b="1" dirty="0" smtClean="0"/>
          </a:p>
          <a:p>
            <a:pPr lvl="1">
              <a:spcBef>
                <a:spcPts val="900"/>
              </a:spcBef>
            </a:pPr>
            <a:r>
              <a:rPr lang="el-GR" altLang="el-GR" sz="2200" dirty="0" smtClean="0"/>
              <a:t>Παρουσία πετεχειών και εκχυμώσεων σε μεγάλη επιφάνεια του δέρματος.</a:t>
            </a:r>
            <a:endParaRPr lang="en-US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Σημεία αιμορραγίας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2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File:Petechial 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960495" cy="39649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Σημεία αιμορραγίας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altLang="el-GR" sz="3600" b="1" dirty="0" smtClean="0">
              <a:solidFill>
                <a:srgbClr val="FFCC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4107" name="Picture 11" descr="File:Brui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5116"/>
            <a:ext cx="3695733" cy="27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ile:Purp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42688"/>
            <a:ext cx="3752131" cy="3125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980728"/>
            <a:ext cx="12682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Εκχύμωση</a:t>
            </a:r>
            <a:endParaRPr lang="el-G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8683" y="980728"/>
            <a:ext cx="111844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Πετέχεια</a:t>
            </a:r>
            <a:endParaRPr lang="el-GR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3284984"/>
            <a:ext cx="1191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Πορφύρα</a:t>
            </a:r>
            <a:endParaRPr lang="el-GR" sz="2000" dirty="0">
              <a:latin typeface="+mn-lt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107504" y="3886916"/>
            <a:ext cx="2317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Bruises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SuL6aN (page does not exist)"/>
              </a:rPr>
              <a:t>SuL6aN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6770369" y="5105641"/>
            <a:ext cx="227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Petechial </a:t>
            </a:r>
            <a:r>
              <a:rPr lang="en-US" sz="1200" dirty="0" smtClean="0">
                <a:latin typeface="+mn-lt"/>
                <a:hlinkClick r:id="rId8"/>
              </a:rPr>
              <a:t>rash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9" tooltip="User:DrFO.Jr.Tn"/>
              </a:rPr>
              <a:t>DrFO.Jr.Tn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Rectangle 7"/>
          <p:cNvSpPr/>
          <p:nvPr/>
        </p:nvSpPr>
        <p:spPr>
          <a:xfrm>
            <a:off x="264336" y="6191662"/>
            <a:ext cx="227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10"/>
              </a:rPr>
              <a:t>Purpura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1" tooltip="User:Stevenfruitsmaak"/>
              </a:rPr>
              <a:t>Stevenfruitsmaak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9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Έφίδρωση (ζέστη, λύση πυρετού, ορμονικά αίτια).</a:t>
            </a:r>
          </a:p>
          <a:p>
            <a:r>
              <a:rPr lang="el-GR" altLang="el-GR" dirty="0" smtClean="0"/>
              <a:t>Ανιδρωσία (νευροπάθεια).</a:t>
            </a:r>
          </a:p>
          <a:p>
            <a:r>
              <a:rPr lang="el-GR" altLang="el-GR" dirty="0" smtClean="0"/>
              <a:t>Ξηρότητα (αφυδάτωση).</a:t>
            </a:r>
          </a:p>
          <a:p>
            <a:r>
              <a:rPr lang="el-GR" altLang="el-GR" dirty="0" smtClean="0"/>
              <a:t>Οίδημα.</a:t>
            </a:r>
          </a:p>
          <a:p>
            <a:pPr algn="ctr">
              <a:buFontTx/>
              <a:buNone/>
            </a:pPr>
            <a:r>
              <a:rPr lang="el-GR" altLang="el-GR" sz="2800" b="1" dirty="0" smtClean="0">
                <a:solidFill>
                  <a:srgbClr val="004A82"/>
                </a:solidFill>
              </a:rPr>
              <a:t>Σπαργή</a:t>
            </a:r>
            <a:endParaRPr lang="en-US" altLang="el-GR" sz="2800" b="1" dirty="0" smtClean="0">
              <a:solidFill>
                <a:srgbClr val="004A82"/>
              </a:solidFill>
            </a:endParaRPr>
          </a:p>
          <a:p>
            <a:pPr>
              <a:spcAft>
                <a:spcPts val="1200"/>
              </a:spcAft>
            </a:pPr>
            <a:r>
              <a:rPr lang="el-GR" altLang="el-GR" dirty="0" smtClean="0"/>
              <a:t>Μειωμένη: γήρας, αφυδάτωση.</a:t>
            </a:r>
          </a:p>
          <a:p>
            <a:pPr algn="ctr">
              <a:buFontTx/>
              <a:buNone/>
            </a:pPr>
            <a:r>
              <a:rPr lang="el-GR" altLang="el-GR" sz="2800" b="1" dirty="0" smtClean="0">
                <a:solidFill>
                  <a:srgbClr val="004A82"/>
                </a:solidFill>
              </a:rPr>
              <a:t>Υφή</a:t>
            </a:r>
          </a:p>
          <a:p>
            <a:r>
              <a:rPr lang="el-GR" altLang="el-GR" dirty="0" smtClean="0"/>
              <a:t>Τραχιά.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Υγρασία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104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400" b="1" dirty="0" smtClean="0"/>
              <a:t>Σημείο ή φυσικό σημείο</a:t>
            </a:r>
            <a:endParaRPr lang="el-GR" altLang="el-GR" sz="2800" dirty="0" smtClean="0"/>
          </a:p>
          <a:p>
            <a:pPr lvl="1"/>
            <a:r>
              <a:rPr lang="el-GR" altLang="el-GR" sz="2400" dirty="0" smtClean="0"/>
              <a:t>Είναι η νοσολογική εκδήλωση που αποκαλύπτεται  από τον εξεταστή κατά τη φυσική εξέταση.</a:t>
            </a:r>
          </a:p>
          <a:p>
            <a:r>
              <a:rPr lang="el-GR" altLang="el-GR" sz="2400" b="1" dirty="0" smtClean="0"/>
              <a:t>Σύμπτωμα</a:t>
            </a:r>
            <a:endParaRPr lang="el-GR" altLang="el-GR" sz="2800" dirty="0" smtClean="0"/>
          </a:p>
          <a:p>
            <a:pPr lvl="1"/>
            <a:r>
              <a:rPr lang="el-GR" altLang="el-GR" sz="2400" dirty="0" smtClean="0"/>
              <a:t>Είναι η νοσολογική εκδήλωση που γίνεται αντιληπτή από τον ίδιο άρρωστο ανεξάρτητα από το αν έχει μόνο υποκειμενικό ή και αντικειμενικό χαρακτήρα.</a:t>
            </a:r>
            <a:endParaRPr lang="en-US" altLang="el-GR" sz="2400" dirty="0" smtClean="0"/>
          </a:p>
          <a:p>
            <a:pPr>
              <a:buFontTx/>
              <a:buNone/>
            </a:pPr>
            <a:endParaRPr lang="el-GR" altLang="el-GR" sz="28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Νοσολογικές εκδηλώσεις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7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60000"/>
              </a:lnSpc>
            </a:pPr>
            <a:r>
              <a:rPr lang="el-GR" altLang="el-GR" b="1" dirty="0" smtClean="0"/>
              <a:t>Χρώμα </a:t>
            </a:r>
            <a:r>
              <a:rPr lang="el-GR" altLang="el-GR" dirty="0" smtClean="0"/>
              <a:t>(ερυθρό, μελανό,ερυθροκύανο κ.λ.π.).</a:t>
            </a:r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Τύπος</a:t>
            </a:r>
            <a:r>
              <a:rPr lang="el-GR" altLang="el-GR" dirty="0" smtClean="0"/>
              <a:t> (κηλίδα, βλατίδα</a:t>
            </a:r>
            <a:r>
              <a:rPr lang="en-US" altLang="el-GR" dirty="0" smtClean="0"/>
              <a:t>,</a:t>
            </a:r>
            <a:r>
              <a:rPr lang="el-GR" altLang="el-GR" dirty="0" smtClean="0"/>
              <a:t> φυσαλίδα κ.λ.π.).</a:t>
            </a:r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Διάταξη </a:t>
            </a:r>
            <a:r>
              <a:rPr lang="el-GR" altLang="el-GR" dirty="0" smtClean="0"/>
              <a:t>ή </a:t>
            </a:r>
            <a:r>
              <a:rPr lang="el-GR" altLang="el-GR" b="1" dirty="0" smtClean="0"/>
              <a:t>Μορφολογία</a:t>
            </a:r>
            <a:r>
              <a:rPr lang="el-GR" altLang="el-GR" dirty="0" smtClean="0"/>
              <a:t> (γραμμοειδή , δακτυλιοειδής).</a:t>
            </a:r>
          </a:p>
          <a:p>
            <a:pPr>
              <a:lnSpc>
                <a:spcPct val="160000"/>
              </a:lnSpc>
            </a:pPr>
            <a:r>
              <a:rPr lang="el-GR" altLang="el-GR" b="1" dirty="0" smtClean="0"/>
              <a:t>Κατανομή</a:t>
            </a:r>
            <a:r>
              <a:rPr lang="el-GR" altLang="el-GR" dirty="0" smtClean="0"/>
              <a:t> (τοπική, γενικευμένη).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Βλάβες δέρματος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404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Βλάβες δέρματος </a:t>
            </a:r>
            <a:r>
              <a:rPr lang="el-GR" sz="3000" b="0" dirty="0" smtClean="0"/>
              <a:t>2/4</a:t>
            </a:r>
            <a:endParaRPr lang="el-GR" altLang="el-GR" sz="3600" b="1" dirty="0" smtClean="0">
              <a:solidFill>
                <a:srgbClr val="FFCCFF"/>
              </a:solidFill>
            </a:endParaRP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611188" y="131561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Κηλίδες</a:t>
            </a:r>
            <a:endParaRPr lang="el-GR" altLang="el-GR" b="1" dirty="0">
              <a:latin typeface="+mn-lt"/>
            </a:endParaRP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643438" y="131561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Βλατίδες</a:t>
            </a:r>
            <a:endParaRPr lang="el-GR" altLang="el-GR" b="1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pic>
        <p:nvPicPr>
          <p:cNvPr id="5153" name="Picture 33" descr="File:Melasmablem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4" y="1955615"/>
            <a:ext cx="3024336" cy="40299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 descr="File:Hives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5615"/>
            <a:ext cx="4070442" cy="34495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786268" y="6077726"/>
            <a:ext cx="272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Melasmablemish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James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311077" y="5495273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Hives2010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oc James"/>
              </a:rPr>
              <a:t>Doc James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Βλάβες δέρματος </a:t>
            </a:r>
            <a:r>
              <a:rPr lang="el-GR" sz="3000" b="0" dirty="0" smtClean="0"/>
              <a:t>3/4</a:t>
            </a:r>
            <a:endParaRPr lang="el-GR" altLang="el-GR" sz="3200" b="1" dirty="0" smtClean="0">
              <a:solidFill>
                <a:srgbClr val="FFCCFF"/>
              </a:solidFill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187351" y="1255713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Φυσαλίδες</a:t>
            </a:r>
            <a:endParaRPr lang="el-GR" altLang="el-GR" b="1" dirty="0">
              <a:latin typeface="+mn-lt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133664" y="1255713"/>
            <a:ext cx="2953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Φλύκταινες</a:t>
            </a:r>
            <a:endParaRPr lang="el-GR" altLang="el-GR" b="1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pic>
        <p:nvPicPr>
          <p:cNvPr id="6192" name="Picture 48" descr="File:Chickenpox bli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0"/>
          <a:stretch/>
        </p:blipFill>
        <p:spPr bwMode="auto">
          <a:xfrm>
            <a:off x="1043608" y="1829313"/>
            <a:ext cx="3024336" cy="30168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 descr="File:Vicki Pandit - Howrah 2014-04-06 9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29313"/>
            <a:ext cx="2924349" cy="44012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156763" y="4983559"/>
            <a:ext cx="272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Chickenpox </a:t>
            </a:r>
            <a:r>
              <a:rPr lang="en-US" sz="1200" dirty="0" smtClean="0">
                <a:latin typeface="+mn-lt"/>
                <a:hlinkClick r:id="rId4"/>
              </a:rPr>
              <a:t>blister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 malan"/>
              </a:rPr>
              <a:t>F malan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978759" y="6309320"/>
            <a:ext cx="326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Vicki Pandit - Howrah 2014-04-06 </a:t>
            </a:r>
            <a:r>
              <a:rPr lang="en-US" sz="1200" dirty="0" smtClean="0">
                <a:latin typeface="+mn-lt"/>
                <a:hlinkClick r:id="rId7"/>
              </a:rPr>
              <a:t>9845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Gangulybiswarup"/>
              </a:rPr>
              <a:t>Gangulybiswarup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9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3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Βλάβες δέρματος </a:t>
            </a:r>
            <a:r>
              <a:rPr lang="el-GR" sz="3000" b="0" dirty="0" smtClean="0"/>
              <a:t>4/4</a:t>
            </a:r>
            <a:endParaRPr lang="el-GR" altLang="el-GR" sz="3200" b="1" dirty="0" smtClean="0">
              <a:solidFill>
                <a:srgbClr val="FFCCFF"/>
              </a:solidFill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150624"/>
              </p:ext>
            </p:extLst>
          </p:nvPr>
        </p:nvGraphicFramePr>
        <p:xfrm>
          <a:off x="4901454" y="1710822"/>
          <a:ext cx="2902498" cy="4248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Εικόνα bitmap" r:id="rId4" imgW="2857899" imgH="4180952" progId="Paint.Picture">
                  <p:embed/>
                </p:oleObj>
              </mc:Choice>
              <mc:Fallback>
                <p:oleObj name="Εικόνα bitmap" r:id="rId4" imgW="2857899" imgH="4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454" y="1710822"/>
                        <a:ext cx="2902498" cy="424817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7584" y="1196752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Λειχηνοποίηση</a:t>
            </a:r>
            <a:endParaRPr lang="el-GR" altLang="el-GR" b="1" dirty="0">
              <a:latin typeface="+mn-lt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436096" y="1196752"/>
            <a:ext cx="223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Α: εκδορά</a:t>
            </a:r>
            <a:endParaRPr lang="el-GR" altLang="el-GR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pic>
        <p:nvPicPr>
          <p:cNvPr id="7201" name="Picture 33" descr="File:Psorias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3822"/>
            <a:ext cx="2262403" cy="46332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338605" y="6351711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Psoriasis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8" tooltip="User:Methoxyroxy~commonswiki"/>
              </a:rPr>
              <a:t>Methoxyroxy~commonswiki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99377"/>
              </p:ext>
            </p:extLst>
          </p:nvPr>
        </p:nvGraphicFramePr>
        <p:xfrm>
          <a:off x="827088" y="1772816"/>
          <a:ext cx="748982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Εικόνα bitmap" r:id="rId3" imgW="4210638" imgH="2561905" progId="Paint.Picture">
                  <p:embed/>
                </p:oleObj>
              </mc:Choice>
              <mc:Fallback>
                <p:oleObj name="Εικόνα bitmap" r:id="rId3" imgW="4210638" imgH="25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72816"/>
                        <a:ext cx="7489825" cy="4559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27584" y="1243608"/>
            <a:ext cx="403148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Πληκτροδακτυλια</a:t>
            </a:r>
            <a:endParaRPr lang="el-GR" altLang="el-GR" b="1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Νύχια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4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Ίκτερος</a:t>
            </a:r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Κίτρινη χρώση του δέρματος και των βλεννογόνων.</a:t>
            </a:r>
          </a:p>
          <a:p>
            <a:r>
              <a:rPr lang="el-GR" altLang="el-GR" dirty="0" smtClean="0"/>
              <a:t>Οφείλεται στην αύξηση της χολερυθρίνης (&gt;2 </a:t>
            </a:r>
            <a:r>
              <a:rPr lang="en-US" altLang="el-GR" dirty="0" smtClean="0"/>
              <a:t>mg/dl)</a:t>
            </a:r>
            <a:r>
              <a:rPr lang="el-GR" altLang="el-GR" dirty="0" smtClean="0"/>
              <a:t> και την ιστική εναπόθεση της.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Πρώτη εντόπιση στους οφθαλμικούς επιπεφυκότες.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Απαραίτητος φωτισμός που να πλησιάζει τον φυσικό.</a:t>
            </a:r>
            <a:endParaRPr lang="en-GB" altLang="el-GR" dirty="0" smtClean="0"/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pic>
        <p:nvPicPr>
          <p:cNvPr id="11266" name="Picture 2" descr="File:Jaundice 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125839" cy="29529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051720" y="6208289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Jaundice </a:t>
            </a:r>
            <a:r>
              <a:rPr lang="en-US" sz="1200" dirty="0" smtClean="0">
                <a:latin typeface="+mn-lt"/>
                <a:hlinkClick r:id="rId3"/>
              </a:rPr>
              <a:t>eye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Turdas (page does not exist)"/>
              </a:rPr>
              <a:t>Turdas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Αντωνία Καλογιάννη 2014. </a:t>
            </a:r>
            <a:r>
              <a:rPr lang="el-GR" sz="2000" dirty="0"/>
              <a:t>Αντωνία Καλογιάννη. «Διαγνωστική νοσηλευτική σημειολογία.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Δέρμα».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/>
          <a:lstStyle/>
          <a:p>
            <a:r>
              <a:rPr lang="el-GR" altLang="el-GR" b="1" dirty="0" smtClean="0"/>
              <a:t>Συμπτώματα</a:t>
            </a:r>
          </a:p>
          <a:p>
            <a:pPr lvl="1"/>
            <a:r>
              <a:rPr lang="el-GR" altLang="el-GR" dirty="0" smtClean="0"/>
              <a:t>Πόνος.</a:t>
            </a:r>
          </a:p>
          <a:p>
            <a:pPr lvl="1"/>
            <a:r>
              <a:rPr lang="el-GR" altLang="el-GR" dirty="0" smtClean="0"/>
              <a:t>Δύσπνοια.</a:t>
            </a:r>
          </a:p>
          <a:p>
            <a:pPr lvl="1"/>
            <a:r>
              <a:rPr lang="el-GR" altLang="el-GR" dirty="0" smtClean="0"/>
              <a:t>Αδυναμία.</a:t>
            </a:r>
          </a:p>
          <a:p>
            <a:pPr lvl="1"/>
            <a:r>
              <a:rPr lang="el-GR" altLang="el-GR" dirty="0" smtClean="0"/>
              <a:t>Αίσθημα παλμών.</a:t>
            </a:r>
          </a:p>
          <a:p>
            <a:pPr lvl="1"/>
            <a:r>
              <a:rPr lang="el-GR" altLang="el-GR" dirty="0" smtClean="0"/>
              <a:t>Διάρροια.</a:t>
            </a:r>
          </a:p>
          <a:p>
            <a:pPr lvl="1"/>
            <a:r>
              <a:rPr lang="el-GR" altLang="el-GR" dirty="0" smtClean="0"/>
              <a:t>Πυρετός.</a:t>
            </a:r>
          </a:p>
          <a:p>
            <a:pPr lvl="1"/>
            <a:endParaRPr lang="el-GR" altLang="el-GR" dirty="0" smtClean="0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2040" y="1196752"/>
            <a:ext cx="3810000" cy="4114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b="1" dirty="0" smtClean="0"/>
              <a:t>Σημεία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Ταχυκαρδία.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Μεγαλοκαρδία.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Σπληνομεγαλία.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Φύσημα.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Ροίζος.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Οίδημα.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Νοσολογικές εκδηλώσεις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4427984" y="1340768"/>
            <a:ext cx="0" cy="367240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8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Επισκόπηση.</a:t>
            </a:r>
          </a:p>
          <a:p>
            <a:r>
              <a:rPr lang="el-GR" altLang="el-GR" b="1" dirty="0" smtClean="0"/>
              <a:t>Ψηλάφηση.</a:t>
            </a:r>
          </a:p>
          <a:p>
            <a:r>
              <a:rPr lang="el-GR" altLang="el-GR" b="1" dirty="0" smtClean="0"/>
              <a:t>Επίκρουση.</a:t>
            </a:r>
          </a:p>
          <a:p>
            <a:r>
              <a:rPr lang="el-GR" altLang="el-GR" b="1" dirty="0" smtClean="0"/>
              <a:t>Ψηλάφηση.</a:t>
            </a:r>
          </a:p>
          <a:p>
            <a:r>
              <a:rPr lang="el-GR" altLang="el-GR" b="1" dirty="0" smtClean="0"/>
              <a:t>Οσμή (;).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φυσικής εξέτασης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04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Είναι η λεπτομερής παρατήρηση του ασθενή και διακρίνεται:</a:t>
            </a:r>
          </a:p>
          <a:p>
            <a:pPr lvl="1"/>
            <a:r>
              <a:rPr lang="el-GR" altLang="el-GR" dirty="0" smtClean="0"/>
              <a:t>στη γενική και </a:t>
            </a:r>
          </a:p>
          <a:p>
            <a:pPr lvl="1"/>
            <a:r>
              <a:rPr lang="el-GR" altLang="el-GR" dirty="0" smtClean="0"/>
              <a:t>στη κατά χώρες.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Επισκόπηση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762000"/>
            <a:r>
              <a:rPr lang="el-GR" altLang="el-GR" b="1" dirty="0" smtClean="0"/>
              <a:t>Γενική ανάπτυξη.</a:t>
            </a:r>
          </a:p>
          <a:p>
            <a:pPr defTabSz="762000"/>
            <a:r>
              <a:rPr lang="el-GR" altLang="el-GR" b="1" dirty="0" smtClean="0"/>
              <a:t>Σωματικό Βάρος – θρέψη.</a:t>
            </a:r>
          </a:p>
          <a:p>
            <a:pPr defTabSz="762000"/>
            <a:r>
              <a:rPr lang="el-GR" altLang="el-GR" b="1" dirty="0" smtClean="0"/>
              <a:t>Ενδυμασία.</a:t>
            </a:r>
          </a:p>
          <a:p>
            <a:pPr defTabSz="762000"/>
            <a:r>
              <a:rPr lang="el-GR" altLang="el-GR" b="1" dirty="0" smtClean="0"/>
              <a:t>Στάση σώματος /θέσεις.</a:t>
            </a:r>
          </a:p>
          <a:p>
            <a:pPr defTabSz="762000"/>
            <a:r>
              <a:rPr lang="el-GR" altLang="el-GR" b="1" dirty="0" smtClean="0"/>
              <a:t>Έκφραση προσώπου.</a:t>
            </a:r>
          </a:p>
          <a:p>
            <a:pPr defTabSz="762000"/>
            <a:r>
              <a:rPr lang="el-GR" altLang="el-GR" b="1" dirty="0" smtClean="0"/>
              <a:t>Άκρα κλπ.</a:t>
            </a:r>
          </a:p>
          <a:p>
            <a:pPr defTabSz="762000"/>
            <a:endParaRPr lang="el-GR" altLang="el-GR" b="1" dirty="0" smtClean="0"/>
          </a:p>
          <a:p>
            <a:pPr defTabSz="762000"/>
            <a:endParaRPr lang="el-GR" altLang="el-GR" b="1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Γενική επισκόπηση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42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Ύψος</a:t>
            </a:r>
          </a:p>
          <a:p>
            <a:pPr lvl="1"/>
            <a:r>
              <a:rPr lang="el-GR" altLang="el-GR" dirty="0" smtClean="0"/>
              <a:t>νανισμός &lt;1,4 </a:t>
            </a:r>
            <a:r>
              <a:rPr lang="en-US" altLang="el-GR" dirty="0" smtClean="0"/>
              <a:t>m</a:t>
            </a:r>
            <a:r>
              <a:rPr lang="el-GR" altLang="el-GR" dirty="0" smtClean="0"/>
              <a:t>- 2 </a:t>
            </a:r>
            <a:r>
              <a:rPr lang="en-US" altLang="el-GR" dirty="0" smtClean="0"/>
              <a:t>m</a:t>
            </a:r>
            <a:r>
              <a:rPr lang="el-GR" altLang="el-GR" dirty="0" smtClean="0"/>
              <a:t> &gt; γιγαντισμός,</a:t>
            </a:r>
          </a:p>
          <a:p>
            <a:pPr lvl="1"/>
            <a:r>
              <a:rPr lang="el-GR" altLang="el-GR" dirty="0" smtClean="0">
                <a:sym typeface="Symbol" pitchFamily="18" charset="2"/>
              </a:rPr>
              <a:t> ύψος: υποφυσιακός γιγαντισμός, σύνδρομο </a:t>
            </a:r>
            <a:r>
              <a:rPr lang="en-US" altLang="el-GR" dirty="0" smtClean="0">
                <a:sym typeface="Symbol" pitchFamily="18" charset="2"/>
              </a:rPr>
              <a:t>Marfan</a:t>
            </a:r>
            <a:r>
              <a:rPr lang="el-GR" altLang="el-GR" dirty="0" smtClean="0">
                <a:sym typeface="Symbol" pitchFamily="18" charset="2"/>
              </a:rPr>
              <a:t>.</a:t>
            </a:r>
          </a:p>
          <a:p>
            <a:r>
              <a:rPr lang="el-GR" altLang="el-GR" b="1" dirty="0" smtClean="0"/>
              <a:t>Βάρος</a:t>
            </a:r>
          </a:p>
          <a:p>
            <a:pPr lvl="1"/>
            <a:r>
              <a:rPr lang="el-GR" altLang="el-GR" dirty="0" smtClean="0"/>
              <a:t>Παχυσαρκία,</a:t>
            </a:r>
          </a:p>
          <a:p>
            <a:pPr lvl="1"/>
            <a:r>
              <a:rPr lang="el-GR" altLang="el-GR" dirty="0" smtClean="0"/>
              <a:t>Απίσχναση.</a:t>
            </a:r>
          </a:p>
          <a:p>
            <a:r>
              <a:rPr lang="el-GR" altLang="el-GR" b="1" dirty="0" smtClean="0"/>
              <a:t>Ανωμαλίες σκελετού</a:t>
            </a:r>
          </a:p>
          <a:p>
            <a:pPr lvl="1"/>
            <a:r>
              <a:rPr lang="el-GR" altLang="el-GR" dirty="0" smtClean="0"/>
              <a:t>Κυφοσκολίωση.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Γενική ανάπτυξη και θρέψη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4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Άνω άκρα</a:t>
            </a:r>
          </a:p>
          <a:p>
            <a:pPr lvl="1"/>
            <a:r>
              <a:rPr lang="el-GR" altLang="el-GR" dirty="0" smtClean="0"/>
              <a:t>Αραχνοδακτυλία (</a:t>
            </a:r>
            <a:r>
              <a:rPr lang="el-GR" altLang="el-GR" dirty="0" smtClean="0">
                <a:sym typeface="Symbol" pitchFamily="18" charset="2"/>
              </a:rPr>
              <a:t>σύνδρομο </a:t>
            </a:r>
            <a:r>
              <a:rPr lang="en-US" altLang="el-GR" dirty="0" smtClean="0">
                <a:sym typeface="Symbol" pitchFamily="18" charset="2"/>
              </a:rPr>
              <a:t>Marfan</a:t>
            </a:r>
            <a:r>
              <a:rPr lang="el-GR" altLang="el-GR" dirty="0" smtClean="0">
                <a:sym typeface="Symbol" pitchFamily="18" charset="2"/>
              </a:rPr>
              <a:t>).</a:t>
            </a:r>
            <a:endParaRPr lang="el-GR" altLang="el-GR" dirty="0" smtClean="0"/>
          </a:p>
          <a:p>
            <a:r>
              <a:rPr lang="el-GR" altLang="el-GR" b="1" dirty="0" smtClean="0"/>
              <a:t>Βάδιση/Κάτω άκρα</a:t>
            </a:r>
          </a:p>
          <a:p>
            <a:pPr lvl="1"/>
            <a:r>
              <a:rPr lang="el-GR" altLang="el-GR" dirty="0" smtClean="0"/>
              <a:t>Χωλότητα,</a:t>
            </a:r>
          </a:p>
          <a:p>
            <a:pPr lvl="1"/>
            <a:r>
              <a:rPr lang="el-GR" altLang="el-GR" dirty="0" smtClean="0"/>
              <a:t>Τεχνητά μέλη.</a:t>
            </a:r>
            <a:endParaRPr lang="en-US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Γενική ανάπτυξη και θρέψη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5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150</TotalTime>
  <Words>1709</Words>
  <Application>Microsoft Office PowerPoint</Application>
  <PresentationFormat>Προβολή στην οθόνη (4:3)</PresentationFormat>
  <Paragraphs>354</Paragraphs>
  <Slides>42</Slides>
  <Notes>12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template</vt:lpstr>
      <vt:lpstr>OC_template_updated</vt:lpstr>
      <vt:lpstr>template final</vt:lpstr>
      <vt:lpstr>Εικόνα bitmap</vt:lpstr>
      <vt:lpstr>Διαγνωστική νοσηλευτική σημειολογία</vt:lpstr>
      <vt:lpstr>Φυσική εξέταση</vt:lpstr>
      <vt:lpstr>Νοσολογικές εκδηλώσεις 1/2</vt:lpstr>
      <vt:lpstr>Νοσολογικές εκδηλώσεις 2/2</vt:lpstr>
      <vt:lpstr>Μέθοδοι φυσικής εξέτασης</vt:lpstr>
      <vt:lpstr>Επισκόπηση</vt:lpstr>
      <vt:lpstr>Γενική επισκόπηση</vt:lpstr>
      <vt:lpstr>Γενική ανάπτυξη και θρέψη 1/2</vt:lpstr>
      <vt:lpstr>Γενική ανάπτυξη και θρέψη 2/2</vt:lpstr>
      <vt:lpstr>Θέση στην κλίνη</vt:lpstr>
      <vt:lpstr>Ενδυμασία</vt:lpstr>
      <vt:lpstr>Οσμές</vt:lpstr>
      <vt:lpstr>Ψηλάφηση</vt:lpstr>
      <vt:lpstr>Επίκρουση</vt:lpstr>
      <vt:lpstr>Ακρόαση</vt:lpstr>
      <vt:lpstr>Σειρά φυσικής εξέτασης</vt:lpstr>
      <vt:lpstr>Εξαρτήματα δέρματος</vt:lpstr>
      <vt:lpstr>Ανατομία δέρματος 1/2</vt:lpstr>
      <vt:lpstr>Ανατομία δέρματος 2/2</vt:lpstr>
      <vt:lpstr>Φυσιολογία δέρματος</vt:lpstr>
      <vt:lpstr>Εξέταση δέρματος</vt:lpstr>
      <vt:lpstr>Χρώμα δέρματος 1/4</vt:lpstr>
      <vt:lpstr>Χρώμα δέρματος 2/4</vt:lpstr>
      <vt:lpstr>Χρώμα δέρματος 3/4</vt:lpstr>
      <vt:lpstr>Χρώμα δέρματος 4/4</vt:lpstr>
      <vt:lpstr>Αγγείωση</vt:lpstr>
      <vt:lpstr>Σημεία αιμορραγίας 1/2 </vt:lpstr>
      <vt:lpstr>Σημεία αιμορραγίας 2/2 </vt:lpstr>
      <vt:lpstr>Υγρασία </vt:lpstr>
      <vt:lpstr>Βλάβες δέρματος 1/4</vt:lpstr>
      <vt:lpstr>Βλάβες δέρματος 2/4</vt:lpstr>
      <vt:lpstr>Βλάβες δέρματος 3/4</vt:lpstr>
      <vt:lpstr>Βλάβες δέρματος 4/4</vt:lpstr>
      <vt:lpstr>Νύχια</vt:lpstr>
      <vt:lpstr>Ίκτερος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Διαγνωστική νοσηλευτική σημειολογία</dc:title>
  <dc:creator>opencourses@teiath.gr</dc:creator>
  <cp:lastModifiedBy>natasakar new</cp:lastModifiedBy>
  <cp:revision>19</cp:revision>
  <dcterms:created xsi:type="dcterms:W3CDTF">2015-05-22T05:45:57Z</dcterms:created>
  <dcterms:modified xsi:type="dcterms:W3CDTF">2015-07-27T13:12:04Z</dcterms:modified>
</cp:coreProperties>
</file>