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4"/>
  </p:notesMasterIdLst>
  <p:handoutMasterIdLst>
    <p:handoutMasterId r:id="rId65"/>
  </p:handoutMasterIdLst>
  <p:sldIdLst>
    <p:sldId id="256" r:id="rId3"/>
    <p:sldId id="271" r:id="rId4"/>
    <p:sldId id="272" r:id="rId5"/>
    <p:sldId id="273" r:id="rId6"/>
    <p:sldId id="274" r:id="rId7"/>
    <p:sldId id="275" r:id="rId8"/>
    <p:sldId id="276" r:id="rId9"/>
    <p:sldId id="277" r:id="rId10"/>
    <p:sldId id="278" r:id="rId11"/>
    <p:sldId id="279" r:id="rId12"/>
    <p:sldId id="280" r:id="rId13"/>
    <p:sldId id="326"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7" r:id="rId48"/>
    <p:sldId id="318" r:id="rId49"/>
    <p:sldId id="319" r:id="rId50"/>
    <p:sldId id="320" r:id="rId51"/>
    <p:sldId id="321" r:id="rId52"/>
    <p:sldId id="322" r:id="rId53"/>
    <p:sldId id="323" r:id="rId54"/>
    <p:sldId id="324" r:id="rId55"/>
    <p:sldId id="325" r:id="rId56"/>
    <p:sldId id="257" r:id="rId57"/>
    <p:sldId id="262" r:id="rId58"/>
    <p:sldId id="264" r:id="rId59"/>
    <p:sldId id="269" r:id="rId60"/>
    <p:sldId id="270" r:id="rId61"/>
    <p:sldId id="266" r:id="rId62"/>
    <p:sldId id="261" r:id="rId63"/>
  </p:sldIdLst>
  <p:sldSz cx="9144000" cy="6858000" type="screen4x3"/>
  <p:notesSz cx="7104063" cy="10234613"/>
  <p:custDataLst>
    <p:tags r:id="rId6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B14B49E4-E7EB-4231-91E9-35FFBC4CBA80}" type="slidenum">
              <a:rPr lang="el-GR" altLang="el-GR"/>
              <a:pPr>
                <a:defRPr/>
              </a:pPr>
              <a:t>‹#›</a:t>
            </a:fld>
            <a:endParaRPr lang="el-GR" altLang="el-GR" dirty="0"/>
          </a:p>
        </p:txBody>
      </p:sp>
    </p:spTree>
    <p:extLst>
      <p:ext uri="{BB962C8B-B14F-4D97-AF65-F5344CB8AC3E}">
        <p14:creationId xmlns:p14="http://schemas.microsoft.com/office/powerpoint/2010/main" val="2740095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196752"/>
            <a:ext cx="8496944" cy="5040560"/>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96752"/>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Θέση ημερομηνίας 2"/>
          <p:cNvSpPr>
            <a:spLocks noGrp="1"/>
          </p:cNvSpPr>
          <p:nvPr>
            <p:ph type="dt" sz="half" idx="10"/>
          </p:nvPr>
        </p:nvSpPr>
        <p:spPr/>
        <p:txBody>
          <a:bodyPr/>
          <a:lstStyle/>
          <a:p>
            <a:pPr>
              <a:defRPr/>
            </a:pPr>
            <a:endParaRPr lang="el-GR" dirty="0"/>
          </a:p>
        </p:txBody>
      </p:sp>
      <p:sp>
        <p:nvSpPr>
          <p:cNvPr id="4" name="Θέση υποσέλιδου 3"/>
          <p:cNvSpPr>
            <a:spLocks noGrp="1"/>
          </p:cNvSpPr>
          <p:nvPr>
            <p:ph type="ftr" sz="quarter" idx="11"/>
          </p:nvPr>
        </p:nvSpPr>
        <p:spPr/>
        <p:txBody>
          <a:bodyPr/>
          <a:lstStyle/>
          <a:p>
            <a:pPr>
              <a:defRPr/>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
        <p:nvSpPr>
          <p:cNvPr id="6" name="Content Placeholder 2"/>
          <p:cNvSpPr>
            <a:spLocks noGrp="1"/>
          </p:cNvSpPr>
          <p:nvPr>
            <p:ph idx="1"/>
          </p:nvPr>
        </p:nvSpPr>
        <p:spPr>
          <a:xfrm>
            <a:off x="251520" y="1412776"/>
            <a:ext cx="8640960" cy="4968552"/>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Tree>
    <p:extLst>
      <p:ext uri="{BB962C8B-B14F-4D97-AF65-F5344CB8AC3E}">
        <p14:creationId xmlns:p14="http://schemas.microsoft.com/office/powerpoint/2010/main" val="1538870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0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70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Soap_logs_all_natural.jpg"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obentec"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commons.wikimedia.org/wiki/File:Soap_P1140887.jp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David.Monniau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82911"/>
            <a:ext cx="9144000" cy="1470025"/>
          </a:xfrm>
        </p:spPr>
        <p:txBody>
          <a:bodyPr>
            <a:normAutofit/>
          </a:bodyPr>
          <a:lstStyle/>
          <a:p>
            <a:pPr lvl="1" algn="ctr"/>
            <a:r>
              <a:rPr lang="el-GR" sz="3600" b="1" dirty="0" smtClean="0">
                <a:solidFill>
                  <a:schemeClr val="tx1"/>
                </a:solidFill>
                <a:latin typeface="+mn-lt"/>
              </a:rPr>
              <a:t>Τεχνολογία και ποιότητα Λιπών-Ελαιών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1852191"/>
          </a:xfrm>
        </p:spPr>
        <p:txBody>
          <a:bodyPr>
            <a:normAutofit/>
          </a:bodyPr>
          <a:lstStyle/>
          <a:p>
            <a:pPr>
              <a:spcBef>
                <a:spcPts val="0"/>
              </a:spcBef>
              <a:spcAft>
                <a:spcPts val="1800"/>
              </a:spcAft>
            </a:pPr>
            <a:r>
              <a:rPr lang="el-GR" sz="2600" b="1" dirty="0" smtClean="0"/>
              <a:t>Ενότητα 7</a:t>
            </a:r>
            <a:r>
              <a:rPr lang="el-GR" sz="2600" dirty="0" smtClean="0"/>
              <a:t>:</a:t>
            </a:r>
            <a:r>
              <a:rPr lang="en-US" sz="2600" dirty="0" smtClean="0"/>
              <a:t> </a:t>
            </a:r>
            <a:r>
              <a:rPr lang="el-GR" sz="2600" dirty="0" smtClean="0"/>
              <a:t>Σαπούνια</a:t>
            </a:r>
            <a:endParaRPr lang="en-US" sz="2600" dirty="0" smtClean="0"/>
          </a:p>
          <a:p>
            <a:pPr>
              <a:spcBef>
                <a:spcPts val="0"/>
              </a:spcBef>
            </a:pPr>
            <a:r>
              <a:rPr lang="el-GR" sz="2200" dirty="0" smtClean="0"/>
              <a:t>Ιωάννης Τσάκνης, Καθηγητής</a:t>
            </a:r>
          </a:p>
          <a:p>
            <a:pPr>
              <a:spcBef>
                <a:spcPts val="0"/>
              </a:spcBef>
            </a:pPr>
            <a:r>
              <a:rPr lang="el-GR" sz="2200" dirty="0" smtClean="0"/>
              <a:t>Τμήμα Τεχνολογίας Τροφίμων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Σαπούνια </a:t>
            </a:r>
            <a:r>
              <a:rPr lang="el-GR" sz="3000" b="0" dirty="0" smtClean="0">
                <a:solidFill>
                  <a:prstClr val="white"/>
                </a:solidFill>
              </a:rPr>
              <a:t>8/8</a:t>
            </a:r>
            <a:endParaRPr lang="el-GR" dirty="0"/>
          </a:p>
        </p:txBody>
      </p:sp>
      <p:sp>
        <p:nvSpPr>
          <p:cNvPr id="10243" name="Rectangle 3"/>
          <p:cNvSpPr>
            <a:spLocks noGrp="1" noChangeArrowheads="1"/>
          </p:cNvSpPr>
          <p:nvPr>
            <p:ph idx="1"/>
          </p:nvPr>
        </p:nvSpPr>
        <p:spPr/>
        <p:txBody>
          <a:bodyPr/>
          <a:lstStyle/>
          <a:p>
            <a:pPr eaLnBrk="1" hangingPunct="1"/>
            <a:r>
              <a:rPr lang="el-GR" altLang="el-GR" dirty="0" smtClean="0"/>
              <a:t>Για τον αντικειμενικό χαρακτηρισμό του χρώματος των σχετικά σκοτεινόχρωμων, μη βρώσιμων, ζωικών λιπών, χρησιμοποιείται στις Η.Π.Α η χρωματική κλίμακα FAC (FAΤ ΑΝΑLYSIS COMMITTEE - AO.C.S.). </a:t>
            </a:r>
          </a:p>
          <a:p>
            <a:pPr eaLnBrk="1" hangingPunct="1"/>
            <a:r>
              <a:rPr lang="el-GR" altLang="el-GR" dirty="0" smtClean="0"/>
              <a:t>Η κλίμακα αυτή αποτελείται από υδατικά διαλύματα διαφόρων εγχρώμων ανόργανων αλάτων. </a:t>
            </a:r>
          </a:p>
        </p:txBody>
      </p:sp>
      <p:sp>
        <p:nvSpPr>
          <p:cNvPr id="10242"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FB79E5-084D-4C55-8517-443D2BF6DDE6}" type="slidenum">
              <a:rPr lang="el-GR" altLang="el-GR"/>
              <a:pPr eaLnBrk="1" hangingPunct="1"/>
              <a:t>9</a:t>
            </a:fld>
            <a:endParaRPr lang="el-GR" altLang="el-GR" dirty="0"/>
          </a:p>
        </p:txBody>
      </p:sp>
    </p:spTree>
    <p:extLst>
      <p:ext uri="{BB962C8B-B14F-4D97-AF65-F5344CB8AC3E}">
        <p14:creationId xmlns:p14="http://schemas.microsoft.com/office/powerpoint/2010/main" val="3022327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0"/>
            <a:ext cx="9144000" cy="1556792"/>
          </a:xfrm>
        </p:spPr>
        <p:txBody>
          <a:bodyPr>
            <a:noAutofit/>
          </a:bodyPr>
          <a:lstStyle/>
          <a:p>
            <a:pPr eaLnBrk="1" hangingPunct="1"/>
            <a:r>
              <a:rPr lang="el-GR" altLang="el-GR" sz="3200" dirty="0" smtClean="0"/>
              <a:t>Υπολογισμός της ποσότητας του NaOH ή ΚΟΗ που χρειάζεται για τη σαπωνοποίηση ορισμένης ποσότητας λιπαρής ύλης </a:t>
            </a:r>
            <a:r>
              <a:rPr lang="el-GR" altLang="el-GR" sz="2800" b="0" dirty="0" smtClean="0"/>
              <a:t>1/2</a:t>
            </a:r>
          </a:p>
        </p:txBody>
      </p:sp>
      <p:sp>
        <p:nvSpPr>
          <p:cNvPr id="11266"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4AB355-62F5-4ED7-9844-6BF3A4969E4C}" type="slidenum">
              <a:rPr lang="el-GR" altLang="el-GR"/>
              <a:pPr eaLnBrk="1" hangingPunct="1"/>
              <a:t>10</a:t>
            </a:fld>
            <a:endParaRPr lang="el-GR" altLang="el-GR" dirty="0"/>
          </a:p>
        </p:txBody>
      </p:sp>
      <p:sp>
        <p:nvSpPr>
          <p:cNvPr id="11268" name="Rectangle 3"/>
          <p:cNvSpPr>
            <a:spLocks noGrp="1" noChangeArrowheads="1"/>
          </p:cNvSpPr>
          <p:nvPr>
            <p:ph idx="1"/>
          </p:nvPr>
        </p:nvSpPr>
        <p:spPr>
          <a:xfrm>
            <a:off x="251520" y="1700808"/>
            <a:ext cx="8640960" cy="4680520"/>
          </a:xfrm>
        </p:spPr>
        <p:txBody>
          <a:bodyPr/>
          <a:lstStyle/>
          <a:p>
            <a:pPr eaLnBrk="1" hangingPunct="1"/>
            <a:r>
              <a:rPr lang="el-GR" altLang="el-GR" dirty="0" smtClean="0"/>
              <a:t>Η ακριβής ποσότητα αλκάλεως υπολογίζεται με τη βοήθεια του Αριθμού Σαπωνοποίησης. </a:t>
            </a:r>
          </a:p>
          <a:p>
            <a:pPr eaLnBrk="1" hangingPunct="1"/>
            <a:r>
              <a:rPr lang="el-GR" altLang="el-GR" dirty="0" smtClean="0"/>
              <a:t>Ο Αριθμός Σαπωνοποιήσεως είναι μια χημική σταθερά των λιπαρών υλών που παριστάνει τα mg ΚΟΗ που απαιτούνται για την πλήρη σαπωνοποίηση 1 9 λιπαρής ύλης.</a:t>
            </a:r>
          </a:p>
        </p:txBody>
      </p:sp>
    </p:spTree>
    <p:extLst>
      <p:ext uri="{BB962C8B-B14F-4D97-AF65-F5344CB8AC3E}">
        <p14:creationId xmlns:p14="http://schemas.microsoft.com/office/powerpoint/2010/main" val="2825677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0"/>
            <a:ext cx="9144000" cy="1556792"/>
          </a:xfrm>
        </p:spPr>
        <p:txBody>
          <a:bodyPr>
            <a:noAutofit/>
          </a:bodyPr>
          <a:lstStyle/>
          <a:p>
            <a:pPr eaLnBrk="1" hangingPunct="1"/>
            <a:r>
              <a:rPr lang="el-GR" altLang="el-GR" sz="3200" dirty="0" smtClean="0"/>
              <a:t>Υπολογισμός της ποσότητας του NaOH ή ΚΟΗ που χρειάζεται για τη σαπωνοποίηση ορισμένης ποσότητας λιπαρής ύλης </a:t>
            </a:r>
            <a:r>
              <a:rPr lang="el-GR" altLang="el-GR" sz="2800" b="0" dirty="0" smtClean="0"/>
              <a:t>2/2</a:t>
            </a:r>
          </a:p>
        </p:txBody>
      </p:sp>
      <p:sp>
        <p:nvSpPr>
          <p:cNvPr id="11266"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4AB355-62F5-4ED7-9844-6BF3A4969E4C}" type="slidenum">
              <a:rPr lang="el-GR" altLang="el-GR"/>
              <a:pPr eaLnBrk="1" hangingPunct="1"/>
              <a:t>11</a:t>
            </a:fld>
            <a:endParaRPr lang="el-GR" altLang="el-GR" dirty="0"/>
          </a:p>
        </p:txBody>
      </p:sp>
      <p:sp>
        <p:nvSpPr>
          <p:cNvPr id="11268" name="Rectangle 3"/>
          <p:cNvSpPr>
            <a:spLocks noGrp="1" noChangeArrowheads="1"/>
          </p:cNvSpPr>
          <p:nvPr>
            <p:ph idx="1"/>
          </p:nvPr>
        </p:nvSpPr>
        <p:spPr>
          <a:xfrm>
            <a:off x="251520" y="1700808"/>
            <a:ext cx="8640960" cy="4680520"/>
          </a:xfrm>
        </p:spPr>
        <p:txBody>
          <a:bodyPr/>
          <a:lstStyle/>
          <a:p>
            <a:r>
              <a:rPr lang="el-GR" altLang="el-GR" dirty="0" smtClean="0"/>
              <a:t>Έστω </a:t>
            </a:r>
            <a:r>
              <a:rPr lang="el-GR" altLang="el-GR" dirty="0"/>
              <a:t>π.χ. ότι πρόκειται να σαπωνοποιηθούν 1000 kg ενός λαδιού με αριθμό σαπωνοποίησης 190 (ελαιόλαδο</a:t>
            </a:r>
            <a:r>
              <a:rPr lang="el-GR" altLang="el-GR" dirty="0" smtClean="0"/>
              <a:t>)</a:t>
            </a:r>
            <a:endParaRPr lang="el-GR" altLang="el-GR" dirty="0"/>
          </a:p>
          <a:p>
            <a:pPr marL="355600" indent="0">
              <a:buNone/>
            </a:pPr>
            <a:r>
              <a:rPr lang="el-GR" altLang="el-GR" dirty="0" smtClean="0"/>
              <a:t>Για </a:t>
            </a:r>
            <a:r>
              <a:rPr lang="el-GR" altLang="el-GR" dirty="0"/>
              <a:t>1 9 λαδιού απαιτούνται 190 mg ΚΟΗ ή 136 mg NaOH</a:t>
            </a:r>
          </a:p>
          <a:p>
            <a:pPr marL="355600" indent="0">
              <a:buNone/>
            </a:pPr>
            <a:r>
              <a:rPr lang="el-GR" altLang="el-GR" dirty="0" smtClean="0"/>
              <a:t>Για </a:t>
            </a:r>
            <a:r>
              <a:rPr lang="el-GR" altLang="el-GR" dirty="0"/>
              <a:t>1 kg λαδιού απαιτούνται 0,190 kg ΚΟΗ ή 0,136 kg NaOH</a:t>
            </a:r>
            <a:endParaRPr lang="el-GR" altLang="el-GR" u="sng" dirty="0"/>
          </a:p>
          <a:p>
            <a:pPr marL="355600" indent="0">
              <a:buNone/>
            </a:pPr>
            <a:r>
              <a:rPr lang="el-GR" altLang="el-GR" u="sng" dirty="0" smtClean="0"/>
              <a:t>Για </a:t>
            </a:r>
            <a:r>
              <a:rPr lang="el-GR" altLang="el-GR" u="sng" dirty="0"/>
              <a:t>1000 kg λαδιού απαιτούνται Χ mg ΚΟΗ ή Ψ kg </a:t>
            </a:r>
            <a:r>
              <a:rPr lang="el-GR" altLang="el-GR" u="sng" dirty="0" smtClean="0"/>
              <a:t>NaOH</a:t>
            </a:r>
            <a:endParaRPr lang="el-GR" altLang="el-GR" u="sng" dirty="0"/>
          </a:p>
          <a:p>
            <a:pPr marL="355600" indent="0">
              <a:buNone/>
            </a:pPr>
            <a:r>
              <a:rPr lang="el-GR" altLang="el-GR" dirty="0" smtClean="0"/>
              <a:t>Χ=190 </a:t>
            </a:r>
            <a:r>
              <a:rPr lang="el-GR" altLang="el-GR" dirty="0"/>
              <a:t>kg ΚΟΗ, Ψ=136 kg </a:t>
            </a:r>
            <a:r>
              <a:rPr lang="el-GR" altLang="el-GR" dirty="0" smtClean="0"/>
              <a:t>NaOH</a:t>
            </a:r>
            <a:endParaRPr lang="el-GR" altLang="el-GR" dirty="0"/>
          </a:p>
        </p:txBody>
      </p:sp>
    </p:spTree>
    <p:extLst>
      <p:ext uri="{BB962C8B-B14F-4D97-AF65-F5344CB8AC3E}">
        <p14:creationId xmlns:p14="http://schemas.microsoft.com/office/powerpoint/2010/main" val="1907211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a:bodyPr>
          <a:lstStyle/>
          <a:p>
            <a:pPr eaLnBrk="1" hangingPunct="1"/>
            <a:r>
              <a:rPr lang="el-GR" altLang="el-GR" dirty="0" smtClean="0"/>
              <a:t>Μέθοδοι σαπωνοποίησης </a:t>
            </a:r>
            <a:r>
              <a:rPr lang="el-GR" altLang="el-GR" sz="3000" b="0" dirty="0" smtClean="0"/>
              <a:t>1/2</a:t>
            </a:r>
          </a:p>
        </p:txBody>
      </p:sp>
      <p:sp>
        <p:nvSpPr>
          <p:cNvPr id="13316" name="Rectangle 3"/>
          <p:cNvSpPr>
            <a:spLocks noGrp="1" noChangeArrowheads="1"/>
          </p:cNvSpPr>
          <p:nvPr>
            <p:ph idx="1"/>
          </p:nvPr>
        </p:nvSpPr>
        <p:spPr/>
        <p:txBody>
          <a:bodyPr/>
          <a:lstStyle/>
          <a:p>
            <a:pPr eaLnBrk="1" hangingPunct="1"/>
            <a:r>
              <a:rPr lang="el-GR" altLang="el-GR" dirty="0" smtClean="0"/>
              <a:t>Υπάρχουν δύο κύριες μέθοδοι σαπωνοποίησης:</a:t>
            </a:r>
          </a:p>
          <a:p>
            <a:pPr lvl="1"/>
            <a:r>
              <a:rPr lang="el-GR" altLang="el-GR" dirty="0" smtClean="0"/>
              <a:t>Η μέθοδος της εξαλάτωσης και</a:t>
            </a:r>
          </a:p>
          <a:p>
            <a:pPr lvl="1"/>
            <a:r>
              <a:rPr lang="el-GR" altLang="el-GR" dirty="0" smtClean="0"/>
              <a:t>Η μέθοδος της χύλωσης.</a:t>
            </a:r>
          </a:p>
          <a:p>
            <a:pPr eaLnBrk="1" hangingPunct="1"/>
            <a:r>
              <a:rPr lang="el-GR" altLang="el-GR" dirty="0" smtClean="0"/>
              <a:t>Συνήθως και στις δύο μεθόδους η σαπωνοποίηση των λιπαρών υλών γίνεται κατά παρτίδες (ασυνεχώς). </a:t>
            </a:r>
          </a:p>
        </p:txBody>
      </p:sp>
      <p:sp>
        <p:nvSpPr>
          <p:cNvPr id="13314"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426F13-2D02-4073-AC4B-A7BA4D8E8F3F}" type="slidenum">
              <a:rPr lang="el-GR" altLang="el-GR"/>
              <a:pPr eaLnBrk="1" hangingPunct="1"/>
              <a:t>12</a:t>
            </a:fld>
            <a:endParaRPr lang="el-GR" altLang="el-GR" dirty="0"/>
          </a:p>
        </p:txBody>
      </p:sp>
    </p:spTree>
    <p:extLst>
      <p:ext uri="{BB962C8B-B14F-4D97-AF65-F5344CB8AC3E}">
        <p14:creationId xmlns:p14="http://schemas.microsoft.com/office/powerpoint/2010/main" val="1875319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solidFill>
                  <a:prstClr val="white"/>
                </a:solidFill>
              </a:rPr>
              <a:t>Μέθοδοι σαπωνοποίησης </a:t>
            </a:r>
            <a:r>
              <a:rPr lang="el-GR" altLang="el-GR" sz="3000" b="0" dirty="0" smtClean="0">
                <a:solidFill>
                  <a:prstClr val="white"/>
                </a:solidFill>
              </a:rPr>
              <a:t>2/2</a:t>
            </a:r>
            <a:endParaRPr lang="el-GR" dirty="0"/>
          </a:p>
        </p:txBody>
      </p:sp>
      <p:sp>
        <p:nvSpPr>
          <p:cNvPr id="14339" name="Rectangle 3"/>
          <p:cNvSpPr>
            <a:spLocks noGrp="1" noChangeArrowheads="1"/>
          </p:cNvSpPr>
          <p:nvPr>
            <p:ph idx="1"/>
          </p:nvPr>
        </p:nvSpPr>
        <p:spPr/>
        <p:txBody>
          <a:bodyPr/>
          <a:lstStyle/>
          <a:p>
            <a:pPr eaLnBrk="1" hangingPunct="1"/>
            <a:r>
              <a:rPr lang="el-GR" altLang="el-GR" dirty="0" smtClean="0"/>
              <a:t>Υπάρχουν όμως σήμερα και μάλιστα σε αυξανόμενο αριθμό, βιομηχανικές εγκαταστάσεις συνεχούς σαπωνοποίησης, οι οποίες παρουσιάζουν σημαντικά πλεονεκτήματα ως προς την οικονομία χώρου και χρόνου αλλά απαιτούν ανώτερη τεχνολογία και περισσότερο ειδικευμένο προσωπικό συγκριτικά με τις εγκαταστάσεις ασυνεχούς λειτουργίας.</a:t>
            </a:r>
          </a:p>
        </p:txBody>
      </p:sp>
      <p:sp>
        <p:nvSpPr>
          <p:cNvPr id="14338"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87741B-ECFF-4AB2-86EE-5C040BD24278}" type="slidenum">
              <a:rPr lang="el-GR" altLang="el-GR"/>
              <a:pPr eaLnBrk="1" hangingPunct="1"/>
              <a:t>13</a:t>
            </a:fld>
            <a:endParaRPr lang="el-GR" altLang="el-GR" dirty="0"/>
          </a:p>
        </p:txBody>
      </p:sp>
    </p:spTree>
    <p:extLst>
      <p:ext uri="{BB962C8B-B14F-4D97-AF65-F5344CB8AC3E}">
        <p14:creationId xmlns:p14="http://schemas.microsoft.com/office/powerpoint/2010/main" val="1491075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idx="1"/>
          </p:nvPr>
        </p:nvSpPr>
        <p:spPr/>
        <p:txBody>
          <a:bodyPr/>
          <a:lstStyle/>
          <a:p>
            <a:pPr eaLnBrk="1" hangingPunct="1"/>
            <a:r>
              <a:rPr lang="el-GR" altLang="el-GR" dirty="0" smtClean="0"/>
              <a:t>Η μέθοδος της εξαλατώσεως χαρακτηρίζεται από πέντε φάσεις</a:t>
            </a:r>
          </a:p>
          <a:p>
            <a:pPr marL="857250" lvl="1" indent="-457200">
              <a:buFont typeface="+mj-lt"/>
              <a:buAutoNum type="arabicPeriod"/>
            </a:pPr>
            <a:r>
              <a:rPr lang="el-GR" altLang="el-GR" dirty="0" smtClean="0"/>
              <a:t>Χύλωση,</a:t>
            </a:r>
          </a:p>
          <a:p>
            <a:pPr marL="857250" lvl="1" indent="-457200">
              <a:buFont typeface="+mj-lt"/>
              <a:buAutoNum type="arabicPeriod"/>
            </a:pPr>
            <a:r>
              <a:rPr lang="el-GR" altLang="el-GR" dirty="0" smtClean="0"/>
              <a:t>Εξαλάτωση,</a:t>
            </a:r>
          </a:p>
          <a:p>
            <a:pPr marL="857250" lvl="1" indent="-457200">
              <a:buFont typeface="+mj-lt"/>
              <a:buAutoNum type="arabicPeriod"/>
            </a:pPr>
            <a:r>
              <a:rPr lang="el-GR" altLang="el-GR" dirty="0" smtClean="0"/>
              <a:t>Διακοπή του βρασμού,</a:t>
            </a:r>
          </a:p>
          <a:p>
            <a:pPr marL="857250" lvl="1" indent="-457200">
              <a:buFont typeface="+mj-lt"/>
              <a:buAutoNum type="arabicPeriod"/>
            </a:pPr>
            <a:r>
              <a:rPr lang="el-GR" altLang="el-GR" dirty="0" smtClean="0"/>
              <a:t>Συμπληρωματική σαπωνοποίηση ή ψήσιμο και</a:t>
            </a:r>
          </a:p>
          <a:p>
            <a:pPr marL="857250" lvl="1" indent="-457200">
              <a:buFont typeface="+mj-lt"/>
              <a:buAutoNum type="arabicPeriod"/>
            </a:pPr>
            <a:r>
              <a:rPr lang="el-GR" altLang="el-GR" dirty="0" smtClean="0"/>
              <a:t>Εκπλύσεις. </a:t>
            </a:r>
          </a:p>
        </p:txBody>
      </p:sp>
      <p:sp>
        <p:nvSpPr>
          <p:cNvPr id="15362"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00CB11-531B-48EB-A57E-9BFBB5783180}" type="slidenum">
              <a:rPr lang="el-GR" altLang="el-GR"/>
              <a:pPr eaLnBrk="1" hangingPunct="1"/>
              <a:t>14</a:t>
            </a:fld>
            <a:endParaRPr lang="el-GR" altLang="el-GR" dirty="0"/>
          </a:p>
        </p:txBody>
      </p:sp>
      <p:sp>
        <p:nvSpPr>
          <p:cNvPr id="2" name="Τίτλος 1"/>
          <p:cNvSpPr>
            <a:spLocks noGrp="1"/>
          </p:cNvSpPr>
          <p:nvPr>
            <p:ph type="title"/>
          </p:nvPr>
        </p:nvSpPr>
        <p:spPr/>
        <p:txBody>
          <a:bodyPr/>
          <a:lstStyle/>
          <a:p>
            <a:r>
              <a:rPr lang="el-GR" dirty="0"/>
              <a:t>Η μέθοδος εξαλάτωσης </a:t>
            </a:r>
          </a:p>
        </p:txBody>
      </p:sp>
    </p:spTree>
    <p:extLst>
      <p:ext uri="{BB962C8B-B14F-4D97-AF65-F5344CB8AC3E}">
        <p14:creationId xmlns:p14="http://schemas.microsoft.com/office/powerpoint/2010/main" val="238563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p:txBody>
          <a:bodyPr/>
          <a:lstStyle/>
          <a:p>
            <a:pPr eaLnBrk="1" hangingPunct="1"/>
            <a:r>
              <a:rPr lang="el-GR" altLang="el-GR" dirty="0" smtClean="0"/>
              <a:t>Κατά τη φάση αυτή επιδιώκεται η μεγαλύτερη δυνατή σαπωνοποίηση.</a:t>
            </a:r>
          </a:p>
          <a:p>
            <a:pPr eaLnBrk="1" hangingPunct="1"/>
            <a:r>
              <a:rPr lang="el-GR" altLang="el-GR" dirty="0" smtClean="0"/>
              <a:t>Προβλήματα παρουσιάζονται από το γεγονός ότι κατά το αρχικό στάδιο της σαπωνοποίησης συνυπάρχουν μέσα στο σαπωνολέβητα, λίπος, διάλυμα NaOH και ποσότητα σαπουνιού.</a:t>
            </a:r>
          </a:p>
          <a:p>
            <a:pPr eaLnBrk="1" hangingPunct="1"/>
            <a:r>
              <a:rPr lang="el-GR" altLang="el-GR" dirty="0" smtClean="0"/>
              <a:t>Το λίπος είναι αδιάλυτο στο νερό, και τα σαπούνια είναι δυσδιάλυτα στο διάλυμα NaOH (ύπαρξη κοινού ιόντος Na</a:t>
            </a:r>
            <a:r>
              <a:rPr lang="el-GR" altLang="el-GR" baseline="30000" dirty="0" smtClean="0"/>
              <a:t>+</a:t>
            </a:r>
            <a:r>
              <a:rPr lang="el-GR" altLang="el-GR" dirty="0" smtClean="0"/>
              <a:t>).</a:t>
            </a:r>
          </a:p>
        </p:txBody>
      </p:sp>
      <p:sp>
        <p:nvSpPr>
          <p:cNvPr id="16386"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14CBE4-59EA-4241-8501-13B5CB8E822F}" type="slidenum">
              <a:rPr lang="el-GR" altLang="el-GR"/>
              <a:pPr eaLnBrk="1" hangingPunct="1"/>
              <a:t>15</a:t>
            </a:fld>
            <a:endParaRPr lang="el-GR" altLang="el-GR" dirty="0"/>
          </a:p>
        </p:txBody>
      </p:sp>
      <p:sp>
        <p:nvSpPr>
          <p:cNvPr id="2" name="Τίτλος 1"/>
          <p:cNvSpPr>
            <a:spLocks noGrp="1"/>
          </p:cNvSpPr>
          <p:nvPr>
            <p:ph type="title"/>
          </p:nvPr>
        </p:nvSpPr>
        <p:spPr/>
        <p:txBody>
          <a:bodyPr/>
          <a:lstStyle/>
          <a:p>
            <a:r>
              <a:rPr lang="el-GR" dirty="0"/>
              <a:t>Χύλωση </a:t>
            </a:r>
            <a:r>
              <a:rPr lang="el-GR" sz="3000" b="0" dirty="0" smtClean="0"/>
              <a:t>1/5</a:t>
            </a:r>
            <a:endParaRPr lang="el-GR" sz="3000" b="0" dirty="0"/>
          </a:p>
        </p:txBody>
      </p:sp>
    </p:spTree>
    <p:extLst>
      <p:ext uri="{BB962C8B-B14F-4D97-AF65-F5344CB8AC3E}">
        <p14:creationId xmlns:p14="http://schemas.microsoft.com/office/powerpoint/2010/main" val="223987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Σαπωνολέβητας στο αρχικό στάδιο </a:t>
            </a:r>
            <a:r>
              <a:rPr lang="el-GR" dirty="0" smtClean="0"/>
              <a:t>σαπωνοποίησης</a:t>
            </a:r>
            <a:endParaRPr lang="el-GR" dirty="0"/>
          </a:p>
        </p:txBody>
      </p:sp>
      <p:sp>
        <p:nvSpPr>
          <p:cNvPr id="17410" name="Θέση αριθμού διαφάνειας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51897B-6D5B-45CA-817B-D327E7E07E1C}" type="slidenum">
              <a:rPr lang="el-GR" altLang="el-GR"/>
              <a:pPr eaLnBrk="1" hangingPunct="1"/>
              <a:t>16</a:t>
            </a:fld>
            <a:endParaRPr lang="el-GR" altLang="el-GR" dirty="0"/>
          </a:p>
        </p:txBody>
      </p:sp>
      <p:pic>
        <p:nvPicPr>
          <p:cNvPr id="17411" name="Picture 4" descr="Page-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556792"/>
            <a:ext cx="7416800" cy="475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892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Χύλωση </a:t>
            </a:r>
            <a:r>
              <a:rPr lang="el-GR" sz="3000" b="0" dirty="0" smtClean="0">
                <a:solidFill>
                  <a:prstClr val="white"/>
                </a:solidFill>
              </a:rPr>
              <a:t>2/5</a:t>
            </a:r>
            <a:endParaRPr lang="el-GR" dirty="0"/>
          </a:p>
        </p:txBody>
      </p:sp>
      <p:sp>
        <p:nvSpPr>
          <p:cNvPr id="18435" name="Rectangle 3"/>
          <p:cNvSpPr>
            <a:spLocks noGrp="1" noChangeArrowheads="1"/>
          </p:cNvSpPr>
          <p:nvPr>
            <p:ph idx="1"/>
          </p:nvPr>
        </p:nvSpPr>
        <p:spPr/>
        <p:txBody>
          <a:bodyPr/>
          <a:lstStyle/>
          <a:p>
            <a:pPr eaLnBrk="1" hangingPunct="1"/>
            <a:r>
              <a:rPr lang="el-GR" altLang="el-GR" dirty="0" smtClean="0"/>
              <a:t>Υπάρχει ο κίνδυνος, αν δε ληφθούν τα κατάλληλα μέτρα, τα σχηματιζόμενα σαπούνια να αποχωρισθούν αμέσως σε θρομβώδη κατάσταση από τα απόνερα, εγκλείοντας μάλιστα στη μάζα τους και μια ποσότητα λίπους.</a:t>
            </a:r>
          </a:p>
          <a:p>
            <a:pPr eaLnBrk="1" hangingPunct="1"/>
            <a:r>
              <a:rPr lang="el-GR" altLang="el-GR" dirty="0" smtClean="0"/>
              <a:t>Η ολοκλήρωση της σαπωνοποίησης τότε θα είναι πολύ δύσκολη και οπωσδήποτε θα απαιτήσει υπερβολικό χρόνο.</a:t>
            </a:r>
          </a:p>
        </p:txBody>
      </p:sp>
      <p:sp>
        <p:nvSpPr>
          <p:cNvPr id="18434"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046A52-20D1-474D-A1B7-2865F3EB4369}" type="slidenum">
              <a:rPr lang="el-GR" altLang="el-GR"/>
              <a:pPr eaLnBrk="1" hangingPunct="1"/>
              <a:t>17</a:t>
            </a:fld>
            <a:endParaRPr lang="el-GR" altLang="el-GR" dirty="0"/>
          </a:p>
        </p:txBody>
      </p:sp>
    </p:spTree>
    <p:extLst>
      <p:ext uri="{BB962C8B-B14F-4D97-AF65-F5344CB8AC3E}">
        <p14:creationId xmlns:p14="http://schemas.microsoft.com/office/powerpoint/2010/main" val="2383926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Χύλωση </a:t>
            </a:r>
            <a:r>
              <a:rPr lang="el-GR" sz="3000" b="0" dirty="0" smtClean="0">
                <a:solidFill>
                  <a:prstClr val="white"/>
                </a:solidFill>
              </a:rPr>
              <a:t>3/5</a:t>
            </a:r>
            <a:endParaRPr lang="el-GR" dirty="0"/>
          </a:p>
        </p:txBody>
      </p:sp>
      <p:sp>
        <p:nvSpPr>
          <p:cNvPr id="19459" name="Rectangle 3"/>
          <p:cNvSpPr>
            <a:spLocks noGrp="1" noChangeArrowheads="1"/>
          </p:cNvSpPr>
          <p:nvPr>
            <p:ph idx="1"/>
          </p:nvPr>
        </p:nvSpPr>
        <p:spPr/>
        <p:txBody>
          <a:bodyPr/>
          <a:lstStyle/>
          <a:p>
            <a:pPr eaLnBrk="1" hangingPunct="1"/>
            <a:r>
              <a:rPr lang="el-GR" altLang="el-GR" dirty="0" smtClean="0"/>
              <a:t>Για την αποφυγή του δυσάρεστου αυτού ενδεχόμενου χρησιμοποιούνται αραιά διαλύματα και έντονος, διαρκής βρασμός μέσα στο σαπωνολέβητα ώστε το λίπος να έρχεται σε στενή επαφή με το αλκαλοδιάλυμα το δε σαπούνι να αποβάλλεται σε λεπτό διαμερισμό.</a:t>
            </a:r>
          </a:p>
          <a:p>
            <a:pPr eaLnBrk="1" hangingPunct="1"/>
            <a:r>
              <a:rPr lang="el-GR" altLang="el-GR" dirty="0" smtClean="0"/>
              <a:t>Η πυκνότητα του αλκάλεως εξαρτάται από την οξύτητα του λαδιού. Αν χρησιμοποιηθούν ουδέτερα λίπη και λάδια τα διαλύματα πρέπει να είναι περίπου 5% (7 ΒΕ'). </a:t>
            </a:r>
          </a:p>
        </p:txBody>
      </p:sp>
      <p:sp>
        <p:nvSpPr>
          <p:cNvPr id="19458"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5E2897-C362-4784-BB72-54D2385D8373}" type="slidenum">
              <a:rPr lang="el-GR" altLang="el-GR"/>
              <a:pPr eaLnBrk="1" hangingPunct="1"/>
              <a:t>18</a:t>
            </a:fld>
            <a:endParaRPr lang="el-GR" altLang="el-GR" dirty="0"/>
          </a:p>
        </p:txBody>
      </p:sp>
    </p:spTree>
    <p:extLst>
      <p:ext uri="{BB962C8B-B14F-4D97-AF65-F5344CB8AC3E}">
        <p14:creationId xmlns:p14="http://schemas.microsoft.com/office/powerpoint/2010/main" val="1893705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5"/>
          <p:cNvSpPr>
            <a:spLocks noGrp="1" noChangeArrowheads="1"/>
          </p:cNvSpPr>
          <p:nvPr>
            <p:ph idx="1"/>
          </p:nvPr>
        </p:nvSpPr>
        <p:spPr/>
        <p:txBody>
          <a:bodyPr/>
          <a:lstStyle/>
          <a:p>
            <a:pPr eaLnBrk="1" hangingPunct="1"/>
            <a:r>
              <a:rPr lang="el-GR" altLang="el-GR" dirty="0" smtClean="0"/>
              <a:t>Τα σαπούνια είναι προϊόντα που αποτελούνται κυρίως από υδατοδιαλυτά άλατα ανώτερων λιπαρών οξέων (παλμιτικού, στεατικού, ελαϊκού κλπ) με νάτριο, ή κάλιο και τα οποία προορίζονται για την ατομική καθαριότητα ή τον άμεσο καθαρισμό αντικειμένων κοινής χρήσης.</a:t>
            </a:r>
          </a:p>
        </p:txBody>
      </p:sp>
      <p:sp>
        <p:nvSpPr>
          <p:cNvPr id="2050"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9D55BF-8E12-4703-B0B8-4A43A3297964}" type="slidenum">
              <a:rPr lang="el-GR" altLang="el-GR"/>
              <a:pPr eaLnBrk="1" hangingPunct="1"/>
              <a:t>1</a:t>
            </a:fld>
            <a:endParaRPr lang="el-GR" altLang="el-GR" dirty="0"/>
          </a:p>
        </p:txBody>
      </p:sp>
      <p:sp>
        <p:nvSpPr>
          <p:cNvPr id="2" name="Τίτλος 1"/>
          <p:cNvSpPr>
            <a:spLocks noGrp="1"/>
          </p:cNvSpPr>
          <p:nvPr>
            <p:ph type="title"/>
          </p:nvPr>
        </p:nvSpPr>
        <p:spPr/>
        <p:txBody>
          <a:bodyPr/>
          <a:lstStyle/>
          <a:p>
            <a:r>
              <a:rPr lang="el-GR" dirty="0" smtClean="0"/>
              <a:t>Σαπούνια </a:t>
            </a:r>
            <a:r>
              <a:rPr lang="el-GR" sz="3000" b="0" dirty="0" smtClean="0"/>
              <a:t>1/8</a:t>
            </a:r>
            <a:endParaRPr lang="el-GR" sz="3000" b="0" dirty="0"/>
          </a:p>
        </p:txBody>
      </p:sp>
      <p:pic>
        <p:nvPicPr>
          <p:cNvPr id="3" name="Picture 2" descr="File:Soap logs all 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94546"/>
            <a:ext cx="5976664" cy="33618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6660232" y="6110089"/>
            <a:ext cx="1872207"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Soap logs all </a:t>
            </a:r>
            <a:r>
              <a:rPr lang="en-US" sz="1200" dirty="0" smtClean="0">
                <a:latin typeface="+mn-lt"/>
                <a:hlinkClick r:id="rId3"/>
              </a:rPr>
              <a:t>natural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Mobentec"/>
              </a:rPr>
              <a:t>Mobentec</a:t>
            </a:r>
            <a:r>
              <a:rPr lang="en-US" sz="1200" dirty="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BY-SA 3.0</a:t>
            </a:r>
            <a:endParaRPr lang="en-US" sz="1200" dirty="0">
              <a:latin typeface="+mn-lt"/>
            </a:endParaRPr>
          </a:p>
        </p:txBody>
      </p:sp>
    </p:spTree>
    <p:extLst>
      <p:ext uri="{BB962C8B-B14F-4D97-AF65-F5344CB8AC3E}">
        <p14:creationId xmlns:p14="http://schemas.microsoft.com/office/powerpoint/2010/main" val="2855816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Χύλωση </a:t>
            </a:r>
            <a:r>
              <a:rPr lang="el-GR" sz="3000" b="0" dirty="0" smtClean="0">
                <a:solidFill>
                  <a:prstClr val="white"/>
                </a:solidFill>
              </a:rPr>
              <a:t>4/5</a:t>
            </a:r>
            <a:endParaRPr lang="el-GR" dirty="0"/>
          </a:p>
        </p:txBody>
      </p:sp>
      <p:sp>
        <p:nvSpPr>
          <p:cNvPr id="20483" name="Rectangle 3"/>
          <p:cNvSpPr>
            <a:spLocks noGrp="1" noChangeArrowheads="1"/>
          </p:cNvSpPr>
          <p:nvPr>
            <p:ph idx="1"/>
          </p:nvPr>
        </p:nvSpPr>
        <p:spPr>
          <a:xfrm>
            <a:off x="323528" y="1196752"/>
            <a:ext cx="8496944" cy="5040560"/>
          </a:xfrm>
        </p:spPr>
        <p:txBody>
          <a:bodyPr/>
          <a:lstStyle/>
          <a:p>
            <a:pPr eaLnBrk="1" hangingPunct="1"/>
            <a:r>
              <a:rPr lang="el-GR" altLang="el-GR" dirty="0" smtClean="0"/>
              <a:t>Αν όμως η λιπαρή ύλη περιέχει σημαντικά ποσά ελεύθερων λιπαρών οξέων τα διαλύματα NaOH θα είναι πυκνότερα 10 - 20 %. (9- 7 ΒΕ').</a:t>
            </a:r>
          </a:p>
          <a:p>
            <a:pPr eaLnBrk="1" hangingPunct="1"/>
            <a:r>
              <a:rPr lang="el-GR" altLang="el-GR" dirty="0" smtClean="0"/>
              <a:t>Οπωσδήποτε με τη χρησιμοποίηση υπερβολικά αραιών διαλυμάτων υπάρχει ο κίνδυνος σχηματισμού κολλοειδών ιξωδών πηκτών (μελώνει το καζάνι), ο σχηματισμός των οποίων προκαλεί διακοπή του βρασμού και σημαντική επιβράδυνση της σαπωνοποίησης.</a:t>
            </a:r>
          </a:p>
        </p:txBody>
      </p:sp>
      <p:sp>
        <p:nvSpPr>
          <p:cNvPr id="20482"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4FE1FE-09FC-4C5C-96B9-D8422962DB34}" type="slidenum">
              <a:rPr lang="el-GR" altLang="el-GR"/>
              <a:pPr eaLnBrk="1" hangingPunct="1"/>
              <a:t>19</a:t>
            </a:fld>
            <a:endParaRPr lang="el-GR" altLang="el-GR" dirty="0"/>
          </a:p>
        </p:txBody>
      </p:sp>
    </p:spTree>
    <p:extLst>
      <p:ext uri="{BB962C8B-B14F-4D97-AF65-F5344CB8AC3E}">
        <p14:creationId xmlns:p14="http://schemas.microsoft.com/office/powerpoint/2010/main" val="337038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Χύλωση </a:t>
            </a:r>
            <a:r>
              <a:rPr lang="el-GR" sz="3000" b="0" dirty="0" smtClean="0">
                <a:solidFill>
                  <a:prstClr val="white"/>
                </a:solidFill>
              </a:rPr>
              <a:t>5/5</a:t>
            </a:r>
            <a:endParaRPr lang="el-GR" dirty="0"/>
          </a:p>
        </p:txBody>
      </p:sp>
      <p:sp>
        <p:nvSpPr>
          <p:cNvPr id="21507" name="Rectangle 3"/>
          <p:cNvSpPr>
            <a:spLocks noGrp="1" noChangeArrowheads="1"/>
          </p:cNvSpPr>
          <p:nvPr>
            <p:ph idx="1"/>
          </p:nvPr>
        </p:nvSpPr>
        <p:spPr>
          <a:xfrm>
            <a:off x="323528" y="1196752"/>
            <a:ext cx="8568952" cy="5184576"/>
          </a:xfrm>
        </p:spPr>
        <p:txBody>
          <a:bodyPr>
            <a:noAutofit/>
          </a:bodyPr>
          <a:lstStyle/>
          <a:p>
            <a:pPr eaLnBrk="1" hangingPunct="1"/>
            <a:r>
              <a:rPr lang="el-GR" altLang="el-GR" dirty="0" smtClean="0"/>
              <a:t>Υπερβολικά πυκνά διαλύματα πάλι, προκαλούν αποβολή σαπουνιού σε θρόμβους (σπυριά) οι οποίοι εγκλωβίζουν ποσότητα λίπους.</a:t>
            </a:r>
          </a:p>
          <a:p>
            <a:pPr eaLnBrk="1" hangingPunct="1"/>
            <a:r>
              <a:rPr lang="el-GR" altLang="el-GR" dirty="0" smtClean="0"/>
              <a:t>Σύμφωνα με μία τεχνική η χύλωση πραγματοποιείται τμηματικά.</a:t>
            </a:r>
          </a:p>
          <a:p>
            <a:pPr eaLnBrk="1" hangingPunct="1"/>
            <a:r>
              <a:rPr lang="el-GR" altLang="el-GR" dirty="0" smtClean="0"/>
              <a:t>Προσθέτομε αρχικά το 1/4 των ποσοτήτων λίπους και αλκάλεως.</a:t>
            </a:r>
          </a:p>
          <a:p>
            <a:pPr eaLnBrk="1" hangingPunct="1"/>
            <a:r>
              <a:rPr lang="el-GR" altLang="el-GR" dirty="0" smtClean="0"/>
              <a:t>Βράζουμε, οπότε σχηματίζεται το γαλάκτωμα, προσθέτομε άλλο 1/4 κλπ.</a:t>
            </a:r>
          </a:p>
          <a:p>
            <a:pPr eaLnBrk="1" hangingPunct="1"/>
            <a:r>
              <a:rPr lang="el-GR" altLang="el-GR" dirty="0" smtClean="0"/>
              <a:t>Μετά την προσθήκη όλων των ποσοτήτων ο βρασμός συνεχίζεται ώσπου το σαπούνι να μην παρουσιάζει λιπαρή αφή.</a:t>
            </a:r>
          </a:p>
        </p:txBody>
      </p:sp>
      <p:sp>
        <p:nvSpPr>
          <p:cNvPr id="21506"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BCEB11-61CA-48F8-8006-09081848F81D}" type="slidenum">
              <a:rPr lang="el-GR" altLang="el-GR"/>
              <a:pPr eaLnBrk="1" hangingPunct="1"/>
              <a:t>20</a:t>
            </a:fld>
            <a:endParaRPr lang="el-GR" altLang="el-GR" dirty="0"/>
          </a:p>
        </p:txBody>
      </p:sp>
    </p:spTree>
    <p:extLst>
      <p:ext uri="{BB962C8B-B14F-4D97-AF65-F5344CB8AC3E}">
        <p14:creationId xmlns:p14="http://schemas.microsoft.com/office/powerpoint/2010/main" val="2917053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idx="1"/>
          </p:nvPr>
        </p:nvSpPr>
        <p:spPr/>
        <p:txBody>
          <a:bodyPr/>
          <a:lstStyle/>
          <a:p>
            <a:pPr eaLnBrk="1" hangingPunct="1"/>
            <a:r>
              <a:rPr lang="el-GR" altLang="el-GR" dirty="0" smtClean="0"/>
              <a:t>Στο χυλό του προηγούμενου σταδίου προσθέτομε NaCI και βράζουμε (τουλάχιστον 15 </a:t>
            </a:r>
            <a:r>
              <a:rPr lang="en-US" altLang="el-GR" dirty="0" smtClean="0"/>
              <a:t>sec</a:t>
            </a:r>
            <a:r>
              <a:rPr lang="el-GR" altLang="el-GR" dirty="0" smtClean="0"/>
              <a:t>) ώστε το σαπούνι να ανέβει στην επιφάνεια λόγω της δυσδιαλυτότητάς του και του μικρότερου ειδικού του βάρους από τα απόνερα.</a:t>
            </a:r>
          </a:p>
          <a:p>
            <a:pPr eaLnBrk="1" hangingPunct="1"/>
            <a:r>
              <a:rPr lang="el-GR" altLang="el-GR" dirty="0" smtClean="0"/>
              <a:t>Η πυκνότητα του αλατοδιαλύματος κυμαίνεται από 10-18 ΒΕ. Μετά τη διακοπή του βρασμού το περιεχόμενο του λέβητα αφήνεται σε ηρεμία επί ένα δωδεκάωρο.</a:t>
            </a:r>
          </a:p>
        </p:txBody>
      </p:sp>
      <p:sp>
        <p:nvSpPr>
          <p:cNvPr id="22530"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3EF527-2A7C-49AE-858A-5FDC9D0684B3}" type="slidenum">
              <a:rPr lang="el-GR" altLang="el-GR"/>
              <a:pPr eaLnBrk="1" hangingPunct="1"/>
              <a:t>21</a:t>
            </a:fld>
            <a:endParaRPr lang="el-GR" altLang="el-GR" dirty="0"/>
          </a:p>
        </p:txBody>
      </p:sp>
      <p:sp>
        <p:nvSpPr>
          <p:cNvPr id="2" name="Τίτλος 1"/>
          <p:cNvSpPr>
            <a:spLocks noGrp="1"/>
          </p:cNvSpPr>
          <p:nvPr>
            <p:ph type="title"/>
          </p:nvPr>
        </p:nvSpPr>
        <p:spPr/>
        <p:txBody>
          <a:bodyPr/>
          <a:lstStyle/>
          <a:p>
            <a:r>
              <a:rPr lang="el-GR" dirty="0" smtClean="0"/>
              <a:t>Εξαλάτωση </a:t>
            </a:r>
            <a:r>
              <a:rPr lang="el-GR" sz="3000" b="0" dirty="0" smtClean="0"/>
              <a:t>1/2</a:t>
            </a:r>
            <a:endParaRPr lang="el-GR" sz="3000" b="0" dirty="0"/>
          </a:p>
        </p:txBody>
      </p:sp>
    </p:spTree>
    <p:extLst>
      <p:ext uri="{BB962C8B-B14F-4D97-AF65-F5344CB8AC3E}">
        <p14:creationId xmlns:p14="http://schemas.microsoft.com/office/powerpoint/2010/main" val="1416697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Εξαλάτωση </a:t>
            </a:r>
            <a:r>
              <a:rPr lang="el-GR" sz="3000" b="0" dirty="0" smtClean="0">
                <a:solidFill>
                  <a:prstClr val="white"/>
                </a:solidFill>
              </a:rPr>
              <a:t>2/2</a:t>
            </a:r>
            <a:endParaRPr lang="el-GR" dirty="0"/>
          </a:p>
        </p:txBody>
      </p:sp>
      <p:sp>
        <p:nvSpPr>
          <p:cNvPr id="23555" name="Rectangle 3"/>
          <p:cNvSpPr>
            <a:spLocks noGrp="1" noChangeArrowheads="1"/>
          </p:cNvSpPr>
          <p:nvPr>
            <p:ph idx="1"/>
          </p:nvPr>
        </p:nvSpPr>
        <p:spPr/>
        <p:txBody>
          <a:bodyPr/>
          <a:lstStyle/>
          <a:p>
            <a:pPr eaLnBrk="1" hangingPunct="1"/>
            <a:r>
              <a:rPr lang="el-GR" altLang="el-GR" dirty="0" smtClean="0"/>
              <a:t>Για τον έλεγχο της επιτυχίας της εξαλάτωσης εξετάζονται τα απόνερα, αφού παρθεί μικρή ποσότητα αυτών από τον κατώτερο κρουνό του λέβητα.</a:t>
            </a:r>
          </a:p>
          <a:p>
            <a:pPr eaLnBrk="1" hangingPunct="1"/>
            <a:r>
              <a:rPr lang="el-GR" altLang="el-GR" dirty="0" smtClean="0"/>
              <a:t>Όταν αυτά ψυχθούν και δεν θολώνουν, η εξαλάτωση θεωρείται επιτυχής, αν όμως αποβάλλονται νιφάδες σαπουνιού η εξαλάτωση είναι ατελής.</a:t>
            </a:r>
          </a:p>
        </p:txBody>
      </p:sp>
      <p:sp>
        <p:nvSpPr>
          <p:cNvPr id="23554"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B88607-CA12-4F00-9824-0D72D1DC4CBA}" type="slidenum">
              <a:rPr lang="el-GR" altLang="el-GR"/>
              <a:pPr eaLnBrk="1" hangingPunct="1"/>
              <a:t>22</a:t>
            </a:fld>
            <a:endParaRPr lang="el-GR" altLang="el-GR" dirty="0"/>
          </a:p>
        </p:txBody>
      </p:sp>
    </p:spTree>
    <p:extLst>
      <p:ext uri="{BB962C8B-B14F-4D97-AF65-F5344CB8AC3E}">
        <p14:creationId xmlns:p14="http://schemas.microsoft.com/office/powerpoint/2010/main" val="1137298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p:txBody>
          <a:bodyPr/>
          <a:lstStyle/>
          <a:p>
            <a:pPr eaLnBrk="1" hangingPunct="1"/>
            <a:r>
              <a:rPr lang="el-GR" altLang="el-GR" dirty="0" smtClean="0"/>
              <a:t>Η φάση αυτή αρχίζει με τη διακοπή του βρασμού, αμέσως μετά την εξαλάτωση, και τελειώνει με την απομάκρυνση των απόνερων τα οποία περιέχουν NaCI και γλυκερίνη (τα οποία είναι δυνατόν να απομονωθούν) καθώς και ακαθαρσίες και διαλυτά σαπούνια μικρού μοριακού βάρους που απομακρύνονται.</a:t>
            </a:r>
          </a:p>
          <a:p>
            <a:pPr eaLnBrk="1" hangingPunct="1"/>
            <a:r>
              <a:rPr lang="el-GR" altLang="el-GR" dirty="0" smtClean="0"/>
              <a:t>Η αποβολή των απόνερων γίνεται με άνοιγμα του κατώτερου κρουνού.</a:t>
            </a:r>
          </a:p>
        </p:txBody>
      </p:sp>
      <p:sp>
        <p:nvSpPr>
          <p:cNvPr id="24578"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548D4D-5B4A-42B9-AC1F-2CE709AA7232}" type="slidenum">
              <a:rPr lang="el-GR" altLang="el-GR"/>
              <a:pPr eaLnBrk="1" hangingPunct="1"/>
              <a:t>23</a:t>
            </a:fld>
            <a:endParaRPr lang="el-GR" altLang="el-GR" dirty="0"/>
          </a:p>
        </p:txBody>
      </p:sp>
      <p:sp>
        <p:nvSpPr>
          <p:cNvPr id="2" name="Τίτλος 1"/>
          <p:cNvSpPr>
            <a:spLocks noGrp="1"/>
          </p:cNvSpPr>
          <p:nvPr>
            <p:ph type="title"/>
          </p:nvPr>
        </p:nvSpPr>
        <p:spPr/>
        <p:txBody>
          <a:bodyPr/>
          <a:lstStyle/>
          <a:p>
            <a:r>
              <a:rPr lang="el-GR" dirty="0" smtClean="0"/>
              <a:t>Διακοπή </a:t>
            </a:r>
            <a:r>
              <a:rPr lang="el-GR" dirty="0"/>
              <a:t>του βρασμού </a:t>
            </a:r>
          </a:p>
        </p:txBody>
      </p:sp>
    </p:spTree>
    <p:extLst>
      <p:ext uri="{BB962C8B-B14F-4D97-AF65-F5344CB8AC3E}">
        <p14:creationId xmlns:p14="http://schemas.microsoft.com/office/powerpoint/2010/main" val="2792694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Συμπληρωματική </a:t>
            </a:r>
            <a:r>
              <a:rPr lang="el-GR" dirty="0" smtClean="0"/>
              <a:t/>
            </a:r>
            <a:br>
              <a:rPr lang="el-GR" dirty="0" smtClean="0"/>
            </a:br>
            <a:r>
              <a:rPr lang="el-GR" dirty="0" smtClean="0"/>
              <a:t>σαπωνοποίηση </a:t>
            </a:r>
            <a:r>
              <a:rPr lang="el-GR" dirty="0"/>
              <a:t>ή </a:t>
            </a:r>
            <a:r>
              <a:rPr lang="el-GR" dirty="0" smtClean="0"/>
              <a:t>ψήσιμο </a:t>
            </a:r>
            <a:r>
              <a:rPr lang="el-GR" sz="3000" b="0" dirty="0" smtClean="0"/>
              <a:t>1/4</a:t>
            </a:r>
            <a:endParaRPr lang="el-GR" sz="3000" b="0" dirty="0"/>
          </a:p>
        </p:txBody>
      </p:sp>
      <p:sp>
        <p:nvSpPr>
          <p:cNvPr id="25602"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3F587B-E7E4-4E89-AF5E-53D88CFC8070}" type="slidenum">
              <a:rPr lang="el-GR" altLang="el-GR"/>
              <a:pPr eaLnBrk="1" hangingPunct="1"/>
              <a:t>24</a:t>
            </a:fld>
            <a:endParaRPr lang="el-GR" altLang="el-GR" dirty="0"/>
          </a:p>
        </p:txBody>
      </p:sp>
      <p:sp>
        <p:nvSpPr>
          <p:cNvPr id="25604" name="Rectangle 3"/>
          <p:cNvSpPr>
            <a:spLocks noGrp="1" noChangeArrowheads="1"/>
          </p:cNvSpPr>
          <p:nvPr>
            <p:ph idx="1"/>
          </p:nvPr>
        </p:nvSpPr>
        <p:spPr/>
        <p:txBody>
          <a:bodyPr>
            <a:normAutofit/>
          </a:bodyPr>
          <a:lstStyle/>
          <a:p>
            <a:pPr eaLnBrk="1" hangingPunct="1"/>
            <a:r>
              <a:rPr lang="el-GR" altLang="el-GR" dirty="0" smtClean="0"/>
              <a:t>Αν το σαπούνι περιέχει έστω και πολύ μικρό ποσοστό ασαπωνοποίητου λίπους, είναι βέβαιο ότι το τελευταίο θα ταγγίσει και θα μεταδώσει στο σαπούνι δυσάρεστη οσμή ενώ στην επιφάνειά του θα εμφανισθούν αντιαισθητικές κηλίδες.</a:t>
            </a:r>
          </a:p>
          <a:p>
            <a:pPr eaLnBrk="1" hangingPunct="1"/>
            <a:r>
              <a:rPr lang="el-GR" altLang="el-GR" dirty="0" smtClean="0"/>
              <a:t>Πρέπει λοιπόν η σαπωνοποίηση να ολοκληρωθεί τελείως.</a:t>
            </a:r>
          </a:p>
          <a:p>
            <a:pPr eaLnBrk="1" hangingPunct="1"/>
            <a:r>
              <a:rPr lang="el-GR" altLang="el-GR" dirty="0" smtClean="0"/>
              <a:t>Για το σκοπό αυτό γίνονται οι παρακάτω ενέργειες:</a:t>
            </a:r>
          </a:p>
        </p:txBody>
      </p:sp>
    </p:spTree>
    <p:extLst>
      <p:ext uri="{BB962C8B-B14F-4D97-AF65-F5344CB8AC3E}">
        <p14:creationId xmlns:p14="http://schemas.microsoft.com/office/powerpoint/2010/main" val="4172017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Συμπληρωματική </a:t>
            </a:r>
            <a:br>
              <a:rPr lang="el-GR" dirty="0">
                <a:solidFill>
                  <a:prstClr val="white"/>
                </a:solidFill>
              </a:rPr>
            </a:br>
            <a:r>
              <a:rPr lang="el-GR" dirty="0">
                <a:solidFill>
                  <a:prstClr val="white"/>
                </a:solidFill>
              </a:rPr>
              <a:t>σαπωνοποίηση ή ψήσιμο </a:t>
            </a:r>
            <a:r>
              <a:rPr lang="el-GR" sz="3000" b="0" dirty="0" smtClean="0">
                <a:solidFill>
                  <a:prstClr val="white"/>
                </a:solidFill>
              </a:rPr>
              <a:t>2/4</a:t>
            </a:r>
            <a:endParaRPr lang="el-GR" dirty="0"/>
          </a:p>
        </p:txBody>
      </p:sp>
      <p:sp>
        <p:nvSpPr>
          <p:cNvPr id="26626"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71A8DC-20E4-40AD-9C3C-4342B355F87C}" type="slidenum">
              <a:rPr lang="el-GR" altLang="el-GR"/>
              <a:pPr eaLnBrk="1" hangingPunct="1"/>
              <a:t>25</a:t>
            </a:fld>
            <a:endParaRPr lang="el-GR" altLang="el-GR" dirty="0"/>
          </a:p>
        </p:txBody>
      </p:sp>
      <p:sp>
        <p:nvSpPr>
          <p:cNvPr id="26627" name="Rectangle 3"/>
          <p:cNvSpPr>
            <a:spLocks noGrp="1" noChangeArrowheads="1"/>
          </p:cNvSpPr>
          <p:nvPr>
            <p:ph idx="1"/>
          </p:nvPr>
        </p:nvSpPr>
        <p:spPr/>
        <p:txBody>
          <a:bodyPr/>
          <a:lstStyle/>
          <a:p>
            <a:pPr eaLnBrk="1" hangingPunct="1">
              <a:buFont typeface="Courier New" panose="02070309020205020404" pitchFamily="49" charset="0"/>
              <a:buChar char="o"/>
            </a:pPr>
            <a:r>
              <a:rPr lang="el-GR" altLang="el-GR" dirty="0" smtClean="0"/>
              <a:t>Μετά την απομάκρυνση των απόνερων προστίθεται στο σαπωνολέβητα πυκνό διάλυμα NaOH 25-35% (27-34 ΒΕ ').</a:t>
            </a:r>
          </a:p>
          <a:p>
            <a:pPr eaLnBrk="1" hangingPunct="1">
              <a:buFont typeface="Courier New" panose="02070309020205020404" pitchFamily="49" charset="0"/>
              <a:buChar char="o"/>
            </a:pPr>
            <a:r>
              <a:rPr lang="el-GR" altLang="el-GR" dirty="0" smtClean="0"/>
              <a:t>Το περιεχόμενο του λέβητα φέρεται σε βρασμό με τη βοήθεια σερπαντίνας κλειστού ατμού.</a:t>
            </a:r>
          </a:p>
          <a:p>
            <a:pPr eaLnBrk="1" hangingPunct="1">
              <a:buFont typeface="Courier New" panose="02070309020205020404" pitchFamily="49" charset="0"/>
              <a:buChar char="o"/>
            </a:pPr>
            <a:r>
              <a:rPr lang="el-GR" altLang="el-GR" dirty="0" smtClean="0"/>
              <a:t>Ο βρασμός διαρκεί επί 3-12 ώρες ανάλογα με την περιεκτικότητα του σαπουνιού σε λίπος.</a:t>
            </a:r>
          </a:p>
        </p:txBody>
      </p:sp>
    </p:spTree>
    <p:extLst>
      <p:ext uri="{BB962C8B-B14F-4D97-AF65-F5344CB8AC3E}">
        <p14:creationId xmlns:p14="http://schemas.microsoft.com/office/powerpoint/2010/main" val="2141334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Συμπληρωματική </a:t>
            </a:r>
            <a:br>
              <a:rPr lang="el-GR" dirty="0">
                <a:solidFill>
                  <a:prstClr val="white"/>
                </a:solidFill>
              </a:rPr>
            </a:br>
            <a:r>
              <a:rPr lang="el-GR" dirty="0">
                <a:solidFill>
                  <a:prstClr val="white"/>
                </a:solidFill>
              </a:rPr>
              <a:t>σαπωνοποίηση ή ψήσιμο </a:t>
            </a:r>
            <a:r>
              <a:rPr lang="el-GR" sz="3000" b="0" dirty="0" smtClean="0">
                <a:solidFill>
                  <a:prstClr val="white"/>
                </a:solidFill>
              </a:rPr>
              <a:t>3/4</a:t>
            </a:r>
            <a:endParaRPr lang="el-GR" dirty="0"/>
          </a:p>
        </p:txBody>
      </p:sp>
      <p:sp>
        <p:nvSpPr>
          <p:cNvPr id="27650"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E64E6A-E516-4775-8978-6B45032A008E}" type="slidenum">
              <a:rPr lang="el-GR" altLang="el-GR"/>
              <a:pPr eaLnBrk="1" hangingPunct="1"/>
              <a:t>26</a:t>
            </a:fld>
            <a:endParaRPr lang="el-GR" altLang="el-GR" dirty="0"/>
          </a:p>
        </p:txBody>
      </p:sp>
      <p:sp>
        <p:nvSpPr>
          <p:cNvPr id="27651" name="Rectangle 3"/>
          <p:cNvSpPr>
            <a:spLocks noGrp="1" noChangeArrowheads="1"/>
          </p:cNvSpPr>
          <p:nvPr>
            <p:ph idx="1"/>
          </p:nvPr>
        </p:nvSpPr>
        <p:spPr/>
        <p:txBody>
          <a:bodyPr/>
          <a:lstStyle/>
          <a:p>
            <a:pPr eaLnBrk="1" hangingPunct="1"/>
            <a:r>
              <a:rPr lang="el-GR" altLang="el-GR" dirty="0" smtClean="0"/>
              <a:t>Κριτήρια για την ολοκλήρωση της σαπωνοποίησης είναι:</a:t>
            </a:r>
          </a:p>
          <a:p>
            <a:pPr lvl="1"/>
            <a:r>
              <a:rPr lang="el-GR" altLang="el-GR" dirty="0" smtClean="0"/>
              <a:t>Δείγμα σάπωνος πρέπει να εμφανίζει κάποια περιεκτικότητα σε NaOH. Η πυκνότητα των υγρών του λέβητα (δειγματοληψία από τον κατώτερο κρουνό) πρέπει να εμφανίζει τουλάχιστον στασιμότητα αν όχι και μικρή άνοδο (ένδειξη ότι δεν καταναλώνεται άλλη ποσότητα NaOH για σαπωνοποίηση λίπους).</a:t>
            </a:r>
          </a:p>
          <a:p>
            <a:pPr lvl="1"/>
            <a:r>
              <a:rPr lang="el-GR" altLang="el-GR" dirty="0"/>
              <a:t>Τέλος, εμπειρικά, ποσότητα σαπουνιού, όταν πιέζεται ανάμεσα στα δάκτυλα πρέπει να απολεπίζεται και να μην εμφανίζει λιπαρή αφή</a:t>
            </a:r>
            <a:r>
              <a:rPr lang="el-GR" altLang="el-GR" dirty="0" smtClean="0"/>
              <a:t>.</a:t>
            </a:r>
            <a:endParaRPr lang="el-GR" altLang="el-GR" dirty="0"/>
          </a:p>
        </p:txBody>
      </p:sp>
    </p:spTree>
    <p:extLst>
      <p:ext uri="{BB962C8B-B14F-4D97-AF65-F5344CB8AC3E}">
        <p14:creationId xmlns:p14="http://schemas.microsoft.com/office/powerpoint/2010/main" val="2831023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solidFill>
                  <a:prstClr val="white"/>
                </a:solidFill>
              </a:rPr>
              <a:t>Συμπληρωματική </a:t>
            </a:r>
            <a:br>
              <a:rPr lang="el-GR" dirty="0">
                <a:solidFill>
                  <a:prstClr val="white"/>
                </a:solidFill>
              </a:rPr>
            </a:br>
            <a:r>
              <a:rPr lang="el-GR" dirty="0">
                <a:solidFill>
                  <a:prstClr val="white"/>
                </a:solidFill>
              </a:rPr>
              <a:t>σαπωνοποίηση ή ψήσιμο </a:t>
            </a:r>
            <a:r>
              <a:rPr lang="el-GR" sz="3000" b="0" dirty="0" smtClean="0">
                <a:solidFill>
                  <a:prstClr val="white"/>
                </a:solidFill>
              </a:rPr>
              <a:t>4/4</a:t>
            </a:r>
            <a:endParaRPr lang="el-GR" dirty="0"/>
          </a:p>
        </p:txBody>
      </p:sp>
      <p:sp>
        <p:nvSpPr>
          <p:cNvPr id="28674"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2B0FB9-C55A-42E2-BCD5-2860E780422D}" type="slidenum">
              <a:rPr lang="el-GR" altLang="el-GR"/>
              <a:pPr eaLnBrk="1" hangingPunct="1"/>
              <a:t>27</a:t>
            </a:fld>
            <a:endParaRPr lang="el-GR" altLang="el-GR" dirty="0"/>
          </a:p>
        </p:txBody>
      </p:sp>
      <p:sp>
        <p:nvSpPr>
          <p:cNvPr id="28675" name="Rectangle 3"/>
          <p:cNvSpPr>
            <a:spLocks noGrp="1" noChangeArrowheads="1"/>
          </p:cNvSpPr>
          <p:nvPr>
            <p:ph idx="1"/>
          </p:nvPr>
        </p:nvSpPr>
        <p:spPr/>
        <p:txBody>
          <a:bodyPr/>
          <a:lstStyle/>
          <a:p>
            <a:pPr eaLnBrk="1" hangingPunct="1"/>
            <a:r>
              <a:rPr lang="el-GR" altLang="el-GR" dirty="0" smtClean="0"/>
              <a:t>Μετά την ολοκλήρωση της συμπληρωματικής σαπωνοποίησης διακόπτεται ο βρασμός και αφαιρούνται τα απόνερα τα οποία περιέχουν μεγάλη ποσότητα NaOH. </a:t>
            </a:r>
          </a:p>
          <a:p>
            <a:pPr eaLnBrk="1" hangingPunct="1"/>
            <a:r>
              <a:rPr lang="el-GR" altLang="el-GR" dirty="0" smtClean="0"/>
              <a:t>Τα απόνερα αυτά φυλάσσονται για να χρησιμοποιηθούν σε άλλη σαπωνοποίηση.</a:t>
            </a:r>
          </a:p>
        </p:txBody>
      </p:sp>
    </p:spTree>
    <p:extLst>
      <p:ext uri="{BB962C8B-B14F-4D97-AF65-F5344CB8AC3E}">
        <p14:creationId xmlns:p14="http://schemas.microsoft.com/office/powerpoint/2010/main" val="1006510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idx="1"/>
          </p:nvPr>
        </p:nvSpPr>
        <p:spPr/>
        <p:txBody>
          <a:bodyPr/>
          <a:lstStyle/>
          <a:p>
            <a:pPr eaLnBrk="1" hangingPunct="1"/>
            <a:r>
              <a:rPr lang="el-GR" altLang="el-GR" dirty="0" smtClean="0"/>
              <a:t>Για την απομάκρυνση της ανεπιθύμητης ποσότητας NaOH την οποία συγκρατεί το σαπούνι μετά το τέλος της προηγούμενης φάσης, γίνονται διαδοχικές εκπλύσεις της σαπωνομάζας με νερό.</a:t>
            </a:r>
          </a:p>
          <a:p>
            <a:pPr eaLnBrk="1" hangingPunct="1"/>
            <a:r>
              <a:rPr lang="el-GR" altLang="el-GR" dirty="0" smtClean="0"/>
              <a:t>Αρχικά, ενώ διατηρείται ο βρασμός, ραντίζεται η επιφάνεια του σαπουνιού με νερό. Ο βρασμός διακόπτεται, απομακρύνονται τα χρήσιμα, μεγάλης περιεκτικότητας σε NaOH απόνερα.</a:t>
            </a:r>
          </a:p>
        </p:txBody>
      </p:sp>
      <p:sp>
        <p:nvSpPr>
          <p:cNvPr id="29698"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B9B09F-0585-4C80-9525-B28FB649EA4B}" type="slidenum">
              <a:rPr lang="el-GR" altLang="el-GR"/>
              <a:pPr eaLnBrk="1" hangingPunct="1"/>
              <a:t>28</a:t>
            </a:fld>
            <a:endParaRPr lang="el-GR" altLang="el-GR" dirty="0"/>
          </a:p>
        </p:txBody>
      </p:sp>
      <p:sp>
        <p:nvSpPr>
          <p:cNvPr id="2" name="Τίτλος 1"/>
          <p:cNvSpPr>
            <a:spLocks noGrp="1"/>
          </p:cNvSpPr>
          <p:nvPr>
            <p:ph type="title"/>
          </p:nvPr>
        </p:nvSpPr>
        <p:spPr/>
        <p:txBody>
          <a:bodyPr/>
          <a:lstStyle/>
          <a:p>
            <a:r>
              <a:rPr lang="el-GR" dirty="0" smtClean="0"/>
              <a:t>Εκπλύσεις </a:t>
            </a:r>
            <a:r>
              <a:rPr lang="el-GR" sz="3000" b="0" dirty="0" smtClean="0"/>
              <a:t>1/5</a:t>
            </a:r>
            <a:endParaRPr lang="el-GR" sz="3000" b="0" dirty="0"/>
          </a:p>
        </p:txBody>
      </p:sp>
    </p:spTree>
    <p:extLst>
      <p:ext uri="{BB962C8B-B14F-4D97-AF65-F5344CB8AC3E}">
        <p14:creationId xmlns:p14="http://schemas.microsoft.com/office/powerpoint/2010/main" val="2246264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l-GR" altLang="el-GR" sz="3600" b="1" dirty="0" smtClean="0"/>
              <a:t>Βιομηχανική παρασκευή σαπουνιού</a:t>
            </a:r>
            <a:r>
              <a:rPr lang="el-GR" altLang="el-GR" dirty="0" smtClean="0"/>
              <a:t> </a:t>
            </a:r>
          </a:p>
        </p:txBody>
      </p:sp>
      <p:sp>
        <p:nvSpPr>
          <p:cNvPr id="3076" name="Rectangle 3"/>
          <p:cNvSpPr>
            <a:spLocks noGrp="1" noChangeArrowheads="1"/>
          </p:cNvSpPr>
          <p:nvPr>
            <p:ph idx="1"/>
          </p:nvPr>
        </p:nvSpPr>
        <p:spPr/>
        <p:txBody>
          <a:bodyPr>
            <a:normAutofit/>
          </a:bodyPr>
          <a:lstStyle/>
          <a:p>
            <a:pPr eaLnBrk="1" hangingPunct="1"/>
            <a:r>
              <a:rPr lang="el-GR" altLang="el-GR" dirty="0" smtClean="0"/>
              <a:t>Πρώτες ύλες της σαπωνοποιίας είναι αφ' ενός τα διάφορα λίπη και λάδια και αφετέρου τα καυστικά αλκάλια (NaOH, ΚΟΗ). </a:t>
            </a:r>
          </a:p>
          <a:p>
            <a:pPr eaLnBrk="1" hangingPunct="1"/>
            <a:r>
              <a:rPr lang="el-GR" altLang="el-GR" dirty="0" smtClean="0"/>
              <a:t>Οι φυσικές ιδιότητες των σαπουνιών εξαρτώνται πολύ από τη φύση των λιπών που χρησιμοποιούνται για την παρασκευή τους. </a:t>
            </a:r>
          </a:p>
          <a:p>
            <a:pPr eaLnBrk="1" hangingPunct="1"/>
            <a:r>
              <a:rPr lang="el-GR" altLang="el-GR" dirty="0" smtClean="0"/>
              <a:t>Για το λόγο αυτό χρησιμοποιούνται μίγματα λιπών και λαδιών για την παρασκευή σαπουνιών με επιθυμητές ιδιότητες, κατάλληλες για τις ειδικές χρήσεις για τις οποίες προορίζονται. </a:t>
            </a:r>
          </a:p>
        </p:txBody>
      </p:sp>
      <p:sp>
        <p:nvSpPr>
          <p:cNvPr id="3074"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4DFE90-88BC-47FB-9486-EFA5C4CD8779}" type="slidenum">
              <a:rPr lang="el-GR" altLang="el-GR"/>
              <a:pPr eaLnBrk="1" hangingPunct="1"/>
              <a:t>2</a:t>
            </a:fld>
            <a:endParaRPr lang="el-GR" altLang="el-GR" dirty="0"/>
          </a:p>
        </p:txBody>
      </p:sp>
    </p:spTree>
    <p:extLst>
      <p:ext uri="{BB962C8B-B14F-4D97-AF65-F5344CB8AC3E}">
        <p14:creationId xmlns:p14="http://schemas.microsoft.com/office/powerpoint/2010/main" val="1309800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Εκπλύσεις </a:t>
            </a:r>
            <a:r>
              <a:rPr lang="el-GR" sz="3000" b="0" dirty="0" smtClean="0">
                <a:solidFill>
                  <a:prstClr val="white"/>
                </a:solidFill>
              </a:rPr>
              <a:t>2/5</a:t>
            </a:r>
            <a:endParaRPr lang="el-GR" dirty="0"/>
          </a:p>
        </p:txBody>
      </p:sp>
      <p:sp>
        <p:nvSpPr>
          <p:cNvPr id="30723" name="Rectangle 3"/>
          <p:cNvSpPr>
            <a:spLocks noGrp="1" noChangeArrowheads="1"/>
          </p:cNvSpPr>
          <p:nvPr>
            <p:ph idx="1"/>
          </p:nvPr>
        </p:nvSpPr>
        <p:spPr/>
        <p:txBody>
          <a:bodyPr/>
          <a:lstStyle/>
          <a:p>
            <a:pPr eaLnBrk="1" hangingPunct="1"/>
            <a:r>
              <a:rPr lang="el-GR" altLang="el-GR" dirty="0" smtClean="0"/>
              <a:t>Κατά τον ίδιο τρόπο γίνεται και δεύτερη έκπλυση με νερό.</a:t>
            </a:r>
          </a:p>
          <a:p>
            <a:pPr eaLnBrk="1" hangingPunct="1"/>
            <a:r>
              <a:rPr lang="el-GR" altLang="el-GR" dirty="0" smtClean="0"/>
              <a:t>Ακολουθεί τρίτη έκπλυση με αραιό αλατοδιάλυμα (8-  ΒΕ'), και άλλες ίσως ακόμη εκπλύσεις ανάλογα με την επιδιωκόμενη περιεκτικότητα του τελικού προϊόντος σε NaOH.</a:t>
            </a:r>
          </a:p>
          <a:p>
            <a:pPr eaLnBrk="1" hangingPunct="1"/>
            <a:r>
              <a:rPr lang="el-GR" altLang="el-GR" dirty="0" smtClean="0"/>
              <a:t>Μετά το τέλος των εκπλύσεων το περιεχόμενο του σαπωνολέβητα αφήνεται σε ηρεμία επί αρκετές ώρες (συνήθως 2-3 εικοσιτετράωρα).</a:t>
            </a:r>
          </a:p>
        </p:txBody>
      </p:sp>
      <p:sp>
        <p:nvSpPr>
          <p:cNvPr id="30722"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95E6B3-535E-40D8-A945-275335737A7C}" type="slidenum">
              <a:rPr lang="el-GR" altLang="el-GR"/>
              <a:pPr eaLnBrk="1" hangingPunct="1"/>
              <a:t>29</a:t>
            </a:fld>
            <a:endParaRPr lang="el-GR" altLang="el-GR" dirty="0"/>
          </a:p>
        </p:txBody>
      </p:sp>
    </p:spTree>
    <p:extLst>
      <p:ext uri="{BB962C8B-B14F-4D97-AF65-F5344CB8AC3E}">
        <p14:creationId xmlns:p14="http://schemas.microsoft.com/office/powerpoint/2010/main" val="4207289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Εκπλύσεις </a:t>
            </a:r>
            <a:r>
              <a:rPr lang="el-GR" sz="3000" b="0" dirty="0" smtClean="0">
                <a:solidFill>
                  <a:prstClr val="white"/>
                </a:solidFill>
              </a:rPr>
              <a:t>3/5</a:t>
            </a:r>
            <a:endParaRPr lang="el-GR" dirty="0"/>
          </a:p>
        </p:txBody>
      </p:sp>
      <p:sp>
        <p:nvSpPr>
          <p:cNvPr id="31747" name="Rectangle 3"/>
          <p:cNvSpPr>
            <a:spLocks noGrp="1" noChangeArrowheads="1"/>
          </p:cNvSpPr>
          <p:nvPr>
            <p:ph idx="1"/>
          </p:nvPr>
        </p:nvSpPr>
        <p:spPr/>
        <p:txBody>
          <a:bodyPr/>
          <a:lstStyle/>
          <a:p>
            <a:pPr eaLnBrk="1" hangingPunct="1"/>
            <a:r>
              <a:rPr lang="el-GR" altLang="el-GR" dirty="0" smtClean="0"/>
              <a:t>Τότε σχηματίζονται τρεις στοιβάδες: </a:t>
            </a:r>
          </a:p>
          <a:p>
            <a:pPr marL="817562" lvl="1" indent="-457200">
              <a:buFont typeface="+mj-lt"/>
              <a:buAutoNum type="arabicPeriod"/>
            </a:pPr>
            <a:r>
              <a:rPr lang="el-GR" altLang="el-GR" dirty="0" smtClean="0"/>
              <a:t>Η ανώτερη στοιβάδα αποτελείται από σάπωνα καλύτερης ποιότητας και περιέχει 30 % περίπου νερό. Επιφανειακά καλύπτεται από λεπτό στρώμα σκληρού σαπουνιού (πέτσα). Ενώ είναι ακόμη ζεστό και ρευστό, αυτό το σαπούνι αντλείται προς τα μηχανήματα που θα του προσδώσουν την τελική, εμπορεύσιμη μορφή του.</a:t>
            </a:r>
          </a:p>
        </p:txBody>
      </p:sp>
      <p:sp>
        <p:nvSpPr>
          <p:cNvPr id="31746"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6A5FC8-7025-44F6-9518-E677CEA2FDC1}" type="slidenum">
              <a:rPr lang="el-GR" altLang="el-GR"/>
              <a:pPr eaLnBrk="1" hangingPunct="1"/>
              <a:t>30</a:t>
            </a:fld>
            <a:endParaRPr lang="el-GR" altLang="el-GR" dirty="0"/>
          </a:p>
        </p:txBody>
      </p:sp>
    </p:spTree>
    <p:extLst>
      <p:ext uri="{BB962C8B-B14F-4D97-AF65-F5344CB8AC3E}">
        <p14:creationId xmlns:p14="http://schemas.microsoft.com/office/powerpoint/2010/main" val="1599345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Εκπλύσεις </a:t>
            </a:r>
            <a:r>
              <a:rPr lang="el-GR" sz="3000" b="0" dirty="0" smtClean="0">
                <a:solidFill>
                  <a:prstClr val="white"/>
                </a:solidFill>
              </a:rPr>
              <a:t>4/5</a:t>
            </a:r>
            <a:endParaRPr lang="el-GR" dirty="0"/>
          </a:p>
        </p:txBody>
      </p:sp>
      <p:sp>
        <p:nvSpPr>
          <p:cNvPr id="32771" name="Rectangle 3"/>
          <p:cNvSpPr>
            <a:spLocks noGrp="1" noChangeArrowheads="1"/>
          </p:cNvSpPr>
          <p:nvPr>
            <p:ph idx="1"/>
          </p:nvPr>
        </p:nvSpPr>
        <p:spPr/>
        <p:txBody>
          <a:bodyPr/>
          <a:lstStyle/>
          <a:p>
            <a:pPr marL="457200" indent="-457200" eaLnBrk="1" hangingPunct="1">
              <a:buFont typeface="+mj-lt"/>
              <a:buAutoNum type="arabicPeriod" startAt="2"/>
            </a:pPr>
            <a:r>
              <a:rPr lang="el-GR" altLang="el-GR" dirty="0" smtClean="0"/>
              <a:t>Η μεσαία στοιβάδα του σαπωνολέβητα είναι λεπτή και περιέχει 30-40% σαπούνι. Αυτό είναι κατώτερης ποιότητας, με πολλές ακαθαρσίες. Τα υγρά του είναι πλούσια σε αλάτι και άλκαλι. Αυτό το σαπούνι δεν οδηγείται στα μηχανήματα μορφοποίησης διότι θα προκαλούσε υποβάθμιση της ποιότητας ολόκληρης της παραγωγής του σαπωνολέβητα (Nigre).</a:t>
            </a:r>
          </a:p>
          <a:p>
            <a:pPr marL="444500" indent="0">
              <a:buNone/>
            </a:pPr>
            <a:r>
              <a:rPr lang="el-GR" altLang="el-GR" dirty="0"/>
              <a:t>Προστίθεται σταδιακά σε άλλες σαπωνοποιήσεις ή χρησιμοποιείται για παραγωγή σαπουνιού κατώτερης ποιότητας</a:t>
            </a:r>
            <a:r>
              <a:rPr lang="el-GR" altLang="el-GR" dirty="0" smtClean="0"/>
              <a:t>.</a:t>
            </a:r>
            <a:endParaRPr lang="el-GR" altLang="el-GR" dirty="0"/>
          </a:p>
        </p:txBody>
      </p:sp>
      <p:sp>
        <p:nvSpPr>
          <p:cNvPr id="32770"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CB7D84-BF8E-4D4D-94DC-9456237C0A64}" type="slidenum">
              <a:rPr lang="el-GR" altLang="el-GR"/>
              <a:pPr eaLnBrk="1" hangingPunct="1"/>
              <a:t>31</a:t>
            </a:fld>
            <a:endParaRPr lang="el-GR" altLang="el-GR" dirty="0"/>
          </a:p>
        </p:txBody>
      </p:sp>
    </p:spTree>
    <p:extLst>
      <p:ext uri="{BB962C8B-B14F-4D97-AF65-F5344CB8AC3E}">
        <p14:creationId xmlns:p14="http://schemas.microsoft.com/office/powerpoint/2010/main" val="3515063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Εκπλύσεις </a:t>
            </a:r>
            <a:r>
              <a:rPr lang="el-GR" sz="3000" b="0" dirty="0" smtClean="0">
                <a:solidFill>
                  <a:prstClr val="white"/>
                </a:solidFill>
              </a:rPr>
              <a:t>5/5</a:t>
            </a:r>
            <a:endParaRPr lang="el-GR" dirty="0"/>
          </a:p>
        </p:txBody>
      </p:sp>
      <p:sp>
        <p:nvSpPr>
          <p:cNvPr id="33795" name="Rectangle 3"/>
          <p:cNvSpPr>
            <a:spLocks noGrp="1" noChangeArrowheads="1"/>
          </p:cNvSpPr>
          <p:nvPr>
            <p:ph idx="1"/>
          </p:nvPr>
        </p:nvSpPr>
        <p:spPr>
          <a:xfrm>
            <a:off x="107504" y="1268760"/>
            <a:ext cx="3456384" cy="5400600"/>
          </a:xfrm>
        </p:spPr>
        <p:txBody>
          <a:bodyPr>
            <a:normAutofit/>
          </a:bodyPr>
          <a:lstStyle/>
          <a:p>
            <a:pPr marL="457200" indent="-457200" eaLnBrk="1" hangingPunct="1">
              <a:buFont typeface="+mj-lt"/>
              <a:buAutoNum type="arabicPeriod" startAt="3"/>
            </a:pPr>
            <a:r>
              <a:rPr lang="el-GR" altLang="el-GR" dirty="0" smtClean="0"/>
              <a:t>Στον πυθμένα του λέβητα σχηματίζεται τέλος μια υγρή στοιβάδα, σκοτεινού χρώματος (Nigre Lye,) η οποία περιέχει αλάτι, άλκαλι, ελάχιστη ποσότητα διαλυμένου σαπουνιού και ίχνη γλυκερίνης, όπως δείχνει το σχήμα. </a:t>
            </a:r>
          </a:p>
        </p:txBody>
      </p:sp>
      <p:sp>
        <p:nvSpPr>
          <p:cNvPr id="33794"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8EFA29-C1FA-4211-99A1-5051BFF17C18}" type="slidenum">
              <a:rPr lang="el-GR" altLang="el-GR"/>
              <a:pPr eaLnBrk="1" hangingPunct="1"/>
              <a:t>32</a:t>
            </a:fld>
            <a:endParaRPr lang="el-GR" altLang="el-GR" dirty="0"/>
          </a:p>
        </p:txBody>
      </p:sp>
      <p:pic>
        <p:nvPicPr>
          <p:cNvPr id="5" name="Picture 4" descr="Page-96"/>
          <p:cNvPicPr>
            <a:picLocks noChangeAspect="1" noChangeArrowheads="1"/>
          </p:cNvPicPr>
          <p:nvPr/>
        </p:nvPicPr>
        <p:blipFill rotWithShape="1">
          <a:blip r:embed="rId2">
            <a:extLst>
              <a:ext uri="{28A0092B-C50C-407E-A947-70E740481C1C}">
                <a14:useLocalDpi xmlns:a14="http://schemas.microsoft.com/office/drawing/2010/main" val="0"/>
              </a:ext>
            </a:extLst>
          </a:blip>
          <a:srcRect l="1617" r="2524"/>
          <a:stretch/>
        </p:blipFill>
        <p:spPr bwMode="auto">
          <a:xfrm>
            <a:off x="3403100" y="1340768"/>
            <a:ext cx="5726101" cy="44286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3403099" y="5775238"/>
            <a:ext cx="5726101" cy="769441"/>
          </a:xfrm>
          <a:prstGeom prst="rect">
            <a:avLst/>
          </a:prstGeom>
        </p:spPr>
        <p:txBody>
          <a:bodyPr wrap="square">
            <a:spAutoFit/>
          </a:bodyPr>
          <a:lstStyle/>
          <a:p>
            <a:pPr algn="ctr" eaLnBrk="1" hangingPunct="1">
              <a:spcBef>
                <a:spcPct val="50000"/>
              </a:spcBef>
            </a:pPr>
            <a:r>
              <a:rPr lang="el-GR" altLang="el-GR" sz="2200" dirty="0">
                <a:latin typeface="+mn-lt"/>
              </a:rPr>
              <a:t>Σαπωνολέβητας μετά τις εκπλύσεις και το διαχωρισμό των τριών στοιβάδων</a:t>
            </a:r>
          </a:p>
        </p:txBody>
      </p:sp>
    </p:spTree>
    <p:extLst>
      <p:ext uri="{BB962C8B-B14F-4D97-AF65-F5344CB8AC3E}">
        <p14:creationId xmlns:p14="http://schemas.microsoft.com/office/powerpoint/2010/main" val="1543886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idx="1"/>
          </p:nvPr>
        </p:nvSpPr>
        <p:spPr/>
        <p:txBody>
          <a:bodyPr/>
          <a:lstStyle/>
          <a:p>
            <a:pPr eaLnBrk="1" hangingPunct="1"/>
            <a:r>
              <a:rPr lang="el-GR" altLang="el-GR" dirty="0" smtClean="0"/>
              <a:t>Η μέθοδος της χύλωσης χρησιμοποιείται για τη σαπωνοποίηση λιπαρών υλών οι οποίες περιέχουν λιπαρά οξέα μικρού μοριακού βάρους. Επίσης χρησιμοποιείται για την παραγωγή σαπώνων καλίου.</a:t>
            </a:r>
          </a:p>
          <a:p>
            <a:pPr eaLnBrk="1" hangingPunct="1"/>
            <a:r>
              <a:rPr lang="el-GR" altLang="el-GR" dirty="0" smtClean="0"/>
              <a:t>Κατά τη μέθοδο της χύλωσης γίνεται ακριβής υπολογισμός της ποσότητας του NaOH ή ΚΟΗ τα οποία χρειάζονται για την πλήρη σαπωνοποίηση της διαθέσιμης λιπαρής ύλης.</a:t>
            </a:r>
          </a:p>
        </p:txBody>
      </p:sp>
      <p:sp>
        <p:nvSpPr>
          <p:cNvPr id="35842"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09FBB2-FD15-428A-8A4A-DB8509F052EA}" type="slidenum">
              <a:rPr lang="el-GR" altLang="el-GR"/>
              <a:pPr eaLnBrk="1" hangingPunct="1"/>
              <a:t>33</a:t>
            </a:fld>
            <a:endParaRPr lang="el-GR" altLang="el-GR" dirty="0"/>
          </a:p>
        </p:txBody>
      </p:sp>
      <p:sp>
        <p:nvSpPr>
          <p:cNvPr id="2" name="Τίτλος 1"/>
          <p:cNvSpPr>
            <a:spLocks noGrp="1"/>
          </p:cNvSpPr>
          <p:nvPr>
            <p:ph type="title"/>
          </p:nvPr>
        </p:nvSpPr>
        <p:spPr/>
        <p:txBody>
          <a:bodyPr/>
          <a:lstStyle/>
          <a:p>
            <a:r>
              <a:rPr lang="el-GR" dirty="0"/>
              <a:t>Η μέθοδος της </a:t>
            </a:r>
            <a:r>
              <a:rPr lang="el-GR" dirty="0" smtClean="0"/>
              <a:t>χύλωσης </a:t>
            </a:r>
            <a:r>
              <a:rPr lang="el-GR" sz="3000" b="0" dirty="0" smtClean="0"/>
              <a:t>1/4</a:t>
            </a:r>
            <a:r>
              <a:rPr lang="el-GR" dirty="0" smtClean="0"/>
              <a:t> </a:t>
            </a:r>
            <a:endParaRPr lang="el-GR" dirty="0"/>
          </a:p>
        </p:txBody>
      </p:sp>
    </p:spTree>
    <p:extLst>
      <p:ext uri="{BB962C8B-B14F-4D97-AF65-F5344CB8AC3E}">
        <p14:creationId xmlns:p14="http://schemas.microsoft.com/office/powerpoint/2010/main" val="3053180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μέθοδος της χύλωσης </a:t>
            </a:r>
            <a:r>
              <a:rPr lang="el-GR" sz="3000" b="0" dirty="0" smtClean="0">
                <a:solidFill>
                  <a:prstClr val="white"/>
                </a:solidFill>
              </a:rPr>
              <a:t>2/4</a:t>
            </a:r>
            <a:r>
              <a:rPr lang="el-GR" dirty="0" smtClean="0">
                <a:solidFill>
                  <a:prstClr val="white"/>
                </a:solidFill>
              </a:rPr>
              <a:t> </a:t>
            </a:r>
            <a:endParaRPr lang="el-GR" dirty="0"/>
          </a:p>
        </p:txBody>
      </p:sp>
      <p:sp>
        <p:nvSpPr>
          <p:cNvPr id="36867" name="Rectangle 3"/>
          <p:cNvSpPr>
            <a:spLocks noGrp="1" noChangeArrowheads="1"/>
          </p:cNvSpPr>
          <p:nvPr>
            <p:ph idx="1"/>
          </p:nvPr>
        </p:nvSpPr>
        <p:spPr/>
        <p:txBody>
          <a:bodyPr/>
          <a:lstStyle/>
          <a:p>
            <a:pPr eaLnBrk="1" hangingPunct="1"/>
            <a:r>
              <a:rPr lang="el-GR" altLang="el-GR" dirty="0" smtClean="0"/>
              <a:t>Το αλκαλικό διάλυμα προστίθεται πυκνό, μέσα σε λέβητα ο οποίος έχει αναδευτήρα.</a:t>
            </a:r>
          </a:p>
          <a:p>
            <a:pPr eaLnBrk="1" hangingPunct="1"/>
            <a:r>
              <a:rPr lang="el-GR" altLang="el-GR" dirty="0" smtClean="0"/>
              <a:t>Εάν διαπιστωθεί αλκαλικότητα του σάπωνα προστίθεται η ανάλογη ποσότητα λιπαρών οξέων.	</a:t>
            </a:r>
          </a:p>
          <a:p>
            <a:pPr eaLnBrk="1" hangingPunct="1"/>
            <a:r>
              <a:rPr lang="el-GR" altLang="el-GR" dirty="0" smtClean="0"/>
              <a:t>Επειδή δε γίνεται εξαλάτωση πρέπει οι πρώτες ύλες να είναι κατά το δυνατόν καθαρότερες.</a:t>
            </a:r>
          </a:p>
          <a:p>
            <a:pPr eaLnBrk="1" hangingPunct="1"/>
            <a:r>
              <a:rPr lang="el-GR" altLang="el-GR" dirty="0" smtClean="0"/>
              <a:t>Η μέθοδος της σαπωνοποίησης με χύλωση διακρίνεται σε </a:t>
            </a:r>
            <a:r>
              <a:rPr lang="el-GR" altLang="el-GR" b="1" dirty="0" smtClean="0"/>
              <a:t>θερμή </a:t>
            </a:r>
            <a:r>
              <a:rPr lang="el-GR" altLang="el-GR" dirty="0" smtClean="0"/>
              <a:t>και </a:t>
            </a:r>
            <a:r>
              <a:rPr lang="el-GR" altLang="el-GR" b="1" dirty="0" smtClean="0"/>
              <a:t>ψυχρή</a:t>
            </a:r>
            <a:r>
              <a:rPr lang="el-GR" altLang="el-GR" dirty="0" smtClean="0"/>
              <a:t>.</a:t>
            </a:r>
          </a:p>
        </p:txBody>
      </p:sp>
      <p:sp>
        <p:nvSpPr>
          <p:cNvPr id="36866"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DB0700-27A8-47B2-B4E7-D38589FB0D65}" type="slidenum">
              <a:rPr lang="el-GR" altLang="el-GR"/>
              <a:pPr eaLnBrk="1" hangingPunct="1"/>
              <a:t>34</a:t>
            </a:fld>
            <a:endParaRPr lang="el-GR" altLang="el-GR" dirty="0"/>
          </a:p>
        </p:txBody>
      </p:sp>
    </p:spTree>
    <p:extLst>
      <p:ext uri="{BB962C8B-B14F-4D97-AF65-F5344CB8AC3E}">
        <p14:creationId xmlns:p14="http://schemas.microsoft.com/office/powerpoint/2010/main" val="714628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μέθοδος της χύλωσης </a:t>
            </a:r>
            <a:r>
              <a:rPr lang="el-GR" sz="3000" b="0" dirty="0" smtClean="0">
                <a:solidFill>
                  <a:prstClr val="white"/>
                </a:solidFill>
              </a:rPr>
              <a:t>3/4</a:t>
            </a:r>
            <a:r>
              <a:rPr lang="el-GR" dirty="0" smtClean="0">
                <a:solidFill>
                  <a:prstClr val="white"/>
                </a:solidFill>
              </a:rPr>
              <a:t> </a:t>
            </a:r>
            <a:endParaRPr lang="el-GR" dirty="0"/>
          </a:p>
        </p:txBody>
      </p:sp>
      <p:sp>
        <p:nvSpPr>
          <p:cNvPr id="37891" name="Rectangle 3"/>
          <p:cNvSpPr>
            <a:spLocks noGrp="1" noChangeArrowheads="1"/>
          </p:cNvSpPr>
          <p:nvPr>
            <p:ph idx="1"/>
          </p:nvPr>
        </p:nvSpPr>
        <p:spPr/>
        <p:txBody>
          <a:bodyPr>
            <a:normAutofit/>
          </a:bodyPr>
          <a:lstStyle/>
          <a:p>
            <a:pPr eaLnBrk="1" hangingPunct="1"/>
            <a:r>
              <a:rPr lang="el-GR" altLang="el-GR" b="1" dirty="0" smtClean="0"/>
              <a:t>Θερμή μέθοδος: </a:t>
            </a:r>
            <a:r>
              <a:rPr lang="el-GR" altLang="el-GR" dirty="0" smtClean="0"/>
              <a:t>Η σαπωνοποίηση ολοκληρώνεται </a:t>
            </a:r>
            <a:r>
              <a:rPr lang="el-GR" altLang="el-GR" i="1" dirty="0" smtClean="0"/>
              <a:t>εν θερμώ</a:t>
            </a:r>
            <a:r>
              <a:rPr lang="el-GR" altLang="el-GR" dirty="0" smtClean="0"/>
              <a:t> (80-90 °C) μέσα </a:t>
            </a:r>
            <a:r>
              <a:rPr lang="el-GR" altLang="el-GR" i="1" dirty="0" smtClean="0"/>
              <a:t>στο </a:t>
            </a:r>
            <a:r>
              <a:rPr lang="el-GR" altLang="el-GR" dirty="0" smtClean="0"/>
              <a:t>σαπωνολέβητα. Η παχύρρευστη μάζα του σαπουνιού οδηγείται για ξήρανση και κοπή. Η </a:t>
            </a:r>
            <a:r>
              <a:rPr lang="el-GR" altLang="el-GR" dirty="0" smtClean="0"/>
              <a:t>μέθοδος αυτή </a:t>
            </a:r>
            <a:r>
              <a:rPr lang="el-GR" altLang="el-GR" dirty="0" smtClean="0"/>
              <a:t>χρησιμοποιείται συνηθέστερα.</a:t>
            </a:r>
          </a:p>
          <a:p>
            <a:pPr eaLnBrk="1" hangingPunct="1"/>
            <a:r>
              <a:rPr lang="el-GR" altLang="el-GR" b="1" dirty="0" smtClean="0"/>
              <a:t>Ψυχρή μέθοδος: </a:t>
            </a:r>
            <a:r>
              <a:rPr lang="el-GR" altLang="el-GR" dirty="0" smtClean="0"/>
              <a:t>Η σαπωνοποίηση γίνεται σε θερμοκρασία περίπου 36 °C. Κατόπιν το σαπούνι αποχύνεται </a:t>
            </a:r>
            <a:r>
              <a:rPr lang="el-GR" altLang="el-GR" i="1" dirty="0" smtClean="0"/>
              <a:t>σε </a:t>
            </a:r>
            <a:r>
              <a:rPr lang="el-GR" altLang="el-GR" dirty="0" smtClean="0"/>
              <a:t>καλούπια όπου η σαπωνοποίηση ολοκληρώνεται εν ψυχρώ. (Η θερμοκρασία εξαιτίας της εξώθερμης αντίδρασης διατηρείται σχετικά σταθερή για αρκετό χρόνο).</a:t>
            </a:r>
          </a:p>
        </p:txBody>
      </p:sp>
      <p:sp>
        <p:nvSpPr>
          <p:cNvPr id="37890"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B85D2E-9A0A-4BEE-A3B6-933D516BE65D}" type="slidenum">
              <a:rPr lang="el-GR" altLang="el-GR"/>
              <a:pPr eaLnBrk="1" hangingPunct="1"/>
              <a:t>35</a:t>
            </a:fld>
            <a:endParaRPr lang="el-GR" altLang="el-GR" dirty="0"/>
          </a:p>
        </p:txBody>
      </p:sp>
    </p:spTree>
    <p:extLst>
      <p:ext uri="{BB962C8B-B14F-4D97-AF65-F5344CB8AC3E}">
        <p14:creationId xmlns:p14="http://schemas.microsoft.com/office/powerpoint/2010/main" val="875601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μέθοδος της χύλωσης </a:t>
            </a:r>
            <a:r>
              <a:rPr lang="el-GR" sz="3000" b="0" dirty="0" smtClean="0">
                <a:solidFill>
                  <a:prstClr val="white"/>
                </a:solidFill>
              </a:rPr>
              <a:t>4/4</a:t>
            </a:r>
            <a:r>
              <a:rPr lang="el-GR" dirty="0" smtClean="0">
                <a:solidFill>
                  <a:prstClr val="white"/>
                </a:solidFill>
              </a:rPr>
              <a:t> </a:t>
            </a:r>
            <a:endParaRPr lang="el-GR" dirty="0"/>
          </a:p>
        </p:txBody>
      </p:sp>
      <p:sp>
        <p:nvSpPr>
          <p:cNvPr id="38915" name="Rectangle 3"/>
          <p:cNvSpPr>
            <a:spLocks noGrp="1" noChangeArrowheads="1"/>
          </p:cNvSpPr>
          <p:nvPr>
            <p:ph idx="1"/>
          </p:nvPr>
        </p:nvSpPr>
        <p:spPr/>
        <p:txBody>
          <a:bodyPr/>
          <a:lstStyle/>
          <a:p>
            <a:pPr eaLnBrk="1" hangingPunct="1"/>
            <a:r>
              <a:rPr lang="el-GR" altLang="el-GR" dirty="0" smtClean="0"/>
              <a:t>Είναι ευνόητο, ότι τα σαπούνια που παρασκευάζονται με τη μέθοδο της χύλωσης περιέχουν όλο το ποσοστό της γλυκερίνης το οποίο παράγεται κατά τη σαπωνοποίηση της λιπαρής ύλης.</a:t>
            </a:r>
          </a:p>
          <a:p>
            <a:pPr eaLnBrk="1" hangingPunct="1"/>
            <a:endParaRPr lang="el-GR" altLang="el-GR" dirty="0" smtClean="0"/>
          </a:p>
        </p:txBody>
      </p:sp>
      <p:sp>
        <p:nvSpPr>
          <p:cNvPr id="38914"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B08D92-2E43-4191-8C49-0D014439349A}" type="slidenum">
              <a:rPr lang="el-GR" altLang="el-GR"/>
              <a:pPr eaLnBrk="1" hangingPunct="1"/>
              <a:t>36</a:t>
            </a:fld>
            <a:endParaRPr lang="el-GR" altLang="el-GR" dirty="0"/>
          </a:p>
        </p:txBody>
      </p:sp>
    </p:spTree>
    <p:extLst>
      <p:ext uri="{BB962C8B-B14F-4D97-AF65-F5344CB8AC3E}">
        <p14:creationId xmlns:p14="http://schemas.microsoft.com/office/powerpoint/2010/main" val="2113620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Grp="1" noChangeArrowheads="1"/>
          </p:cNvSpPr>
          <p:nvPr>
            <p:ph idx="1"/>
          </p:nvPr>
        </p:nvSpPr>
        <p:spPr/>
        <p:txBody>
          <a:bodyPr/>
          <a:lstStyle/>
          <a:p>
            <a:pPr eaLnBrk="1" hangingPunct="1"/>
            <a:r>
              <a:rPr lang="el-GR" altLang="el-GR" dirty="0" smtClean="0"/>
              <a:t>Το σαπούνι αντλείται ρευστό από το σαπωνολέβητα. Για να αποκτήσει την τελική εμπορεύσιμη μορφή του πρέπει να ξηραθεί, να τεμαχιστεί και να συσκευαστεί.</a:t>
            </a:r>
          </a:p>
          <a:p>
            <a:pPr eaLnBrk="1" hangingPunct="1"/>
            <a:r>
              <a:rPr lang="el-GR" altLang="el-GR" dirty="0" smtClean="0"/>
              <a:t>Και κατά το τελικό αυτό στάδιο της επεξεργασίας του σαπουνιού έχουν διαμορφωθεί ασυνεχείς και συνεχείς μέθοδοι.</a:t>
            </a:r>
          </a:p>
          <a:p>
            <a:pPr eaLnBrk="1" hangingPunct="1"/>
            <a:r>
              <a:rPr lang="el-GR" altLang="el-GR" dirty="0" smtClean="0"/>
              <a:t>Σήμερα, οι συνεχείς μέθοδοι μορφοποίησης τείνουν να επικρατήσουν.</a:t>
            </a:r>
          </a:p>
        </p:txBody>
      </p:sp>
      <p:sp>
        <p:nvSpPr>
          <p:cNvPr id="39938"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52C22-9D1F-4120-BCAA-C5E38C80EDA1}" type="slidenum">
              <a:rPr lang="el-GR" altLang="el-GR"/>
              <a:pPr eaLnBrk="1" hangingPunct="1"/>
              <a:t>37</a:t>
            </a:fld>
            <a:endParaRPr lang="el-GR" altLang="el-GR" dirty="0"/>
          </a:p>
        </p:txBody>
      </p:sp>
      <p:sp>
        <p:nvSpPr>
          <p:cNvPr id="2" name="Τίτλος 1"/>
          <p:cNvSpPr>
            <a:spLocks noGrp="1"/>
          </p:cNvSpPr>
          <p:nvPr>
            <p:ph type="title"/>
          </p:nvPr>
        </p:nvSpPr>
        <p:spPr/>
        <p:txBody>
          <a:bodyPr/>
          <a:lstStyle/>
          <a:p>
            <a:r>
              <a:rPr lang="el-GR" dirty="0"/>
              <a:t>Η μορφοποίηση του </a:t>
            </a:r>
            <a:r>
              <a:rPr lang="el-GR" dirty="0" smtClean="0"/>
              <a:t>σαπουνιού </a:t>
            </a:r>
            <a:r>
              <a:rPr lang="el-GR" sz="3000" b="0" dirty="0" smtClean="0"/>
              <a:t>1/3</a:t>
            </a:r>
            <a:r>
              <a:rPr lang="el-GR" dirty="0" smtClean="0"/>
              <a:t> </a:t>
            </a:r>
            <a:endParaRPr lang="el-GR" dirty="0"/>
          </a:p>
        </p:txBody>
      </p:sp>
    </p:spTree>
    <p:extLst>
      <p:ext uri="{BB962C8B-B14F-4D97-AF65-F5344CB8AC3E}">
        <p14:creationId xmlns:p14="http://schemas.microsoft.com/office/powerpoint/2010/main" val="4019982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μορφοποίηση του σαπουνιού </a:t>
            </a:r>
            <a:r>
              <a:rPr lang="el-GR" sz="3000" b="0" dirty="0" smtClean="0"/>
              <a:t>2/3</a:t>
            </a:r>
            <a:r>
              <a:rPr lang="el-GR" dirty="0" smtClean="0"/>
              <a:t> </a:t>
            </a:r>
            <a:endParaRPr lang="el-GR" dirty="0"/>
          </a:p>
        </p:txBody>
      </p:sp>
      <p:sp>
        <p:nvSpPr>
          <p:cNvPr id="40963" name="Rectangle 3"/>
          <p:cNvSpPr>
            <a:spLocks noGrp="1" noChangeArrowheads="1"/>
          </p:cNvSpPr>
          <p:nvPr>
            <p:ph idx="1"/>
          </p:nvPr>
        </p:nvSpPr>
        <p:spPr/>
        <p:txBody>
          <a:bodyPr/>
          <a:lstStyle/>
          <a:p>
            <a:pPr eaLnBrk="1" hangingPunct="1"/>
            <a:r>
              <a:rPr lang="el-GR" altLang="el-GR" dirty="0" smtClean="0"/>
              <a:t>Κατά το σύστημα "Mazzonj" το ρευστό σαπούνι ξηραίνεται μερικώς και ψύχεται, δια ψεκασμού από την κορυφή ενός θαλάμου κενού.</a:t>
            </a:r>
          </a:p>
          <a:p>
            <a:pPr eaLnBrk="1" hangingPunct="1"/>
            <a:r>
              <a:rPr lang="el-GR" altLang="el-GR" dirty="0" smtClean="0"/>
              <a:t>Το σαπούνι που προσκολλάται στα τοιχώματα του θαλάμου, αποξύνεται και οδηγείται υπό κενό μέσω δύο ή περισσοτέρων ζυμωτηρίων όπου ομογενοποιείται, απαερώνεται και ξηραίνεται ακόμη περισσότερο. Στο σαπούνι που κατεργάζεται στα ζυμωτήρια είναι δυνατόν να προστεθεί άρωμα.</a:t>
            </a:r>
          </a:p>
        </p:txBody>
      </p:sp>
      <p:sp>
        <p:nvSpPr>
          <p:cNvPr id="40962"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742B6C-744D-4B3F-A563-6AF54626874F}" type="slidenum">
              <a:rPr lang="el-GR" altLang="el-GR"/>
              <a:pPr eaLnBrk="1" hangingPunct="1"/>
              <a:t>38</a:t>
            </a:fld>
            <a:endParaRPr lang="el-GR" altLang="el-GR" dirty="0"/>
          </a:p>
        </p:txBody>
      </p:sp>
    </p:spTree>
    <p:extLst>
      <p:ext uri="{BB962C8B-B14F-4D97-AF65-F5344CB8AC3E}">
        <p14:creationId xmlns:p14="http://schemas.microsoft.com/office/powerpoint/2010/main" val="3095606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Σαπούνια </a:t>
            </a:r>
            <a:r>
              <a:rPr lang="el-GR" sz="3000" b="0" dirty="0" smtClean="0">
                <a:solidFill>
                  <a:prstClr val="white"/>
                </a:solidFill>
              </a:rPr>
              <a:t>2/8</a:t>
            </a:r>
            <a:endParaRPr lang="el-GR" dirty="0"/>
          </a:p>
        </p:txBody>
      </p:sp>
      <p:sp>
        <p:nvSpPr>
          <p:cNvPr id="4099" name="Rectangle 3"/>
          <p:cNvSpPr>
            <a:spLocks noGrp="1" noChangeArrowheads="1"/>
          </p:cNvSpPr>
          <p:nvPr>
            <p:ph idx="1"/>
          </p:nvPr>
        </p:nvSpPr>
        <p:spPr/>
        <p:txBody>
          <a:bodyPr/>
          <a:lstStyle/>
          <a:p>
            <a:pPr eaLnBrk="1" hangingPunct="1"/>
            <a:r>
              <a:rPr lang="el-GR" altLang="el-GR" dirty="0" smtClean="0"/>
              <a:t>Συνήθως χρησιμοποιείται ένα μίγμα λιπαρών το οποίο να περιέχει λιπαρά οξέα κορεσμένα και ακόρεστα, με μακρά αλλά και με μικρή αλυσίδα, στις κατάλληλες αναλογίες, ώστε να προκύψουν σαπούνια με τις επιθυμητές ιδιότητες:</a:t>
            </a:r>
          </a:p>
          <a:p>
            <a:pPr lvl="1"/>
            <a:r>
              <a:rPr lang="el-GR" altLang="el-GR" dirty="0" smtClean="0"/>
              <a:t>της σταθερότητας, </a:t>
            </a:r>
          </a:p>
          <a:p>
            <a:pPr lvl="1"/>
            <a:r>
              <a:rPr lang="el-GR" altLang="el-GR" dirty="0" smtClean="0"/>
              <a:t>σκληρότητας, </a:t>
            </a:r>
          </a:p>
          <a:p>
            <a:pPr lvl="1"/>
            <a:r>
              <a:rPr lang="el-GR" altLang="el-GR" dirty="0" smtClean="0"/>
              <a:t>διαλυτότητας, </a:t>
            </a:r>
          </a:p>
          <a:p>
            <a:pPr lvl="1"/>
            <a:r>
              <a:rPr lang="el-GR" altLang="el-GR" dirty="0" smtClean="0"/>
              <a:t>ευκολίας αφρισμού κλπ. </a:t>
            </a:r>
          </a:p>
        </p:txBody>
      </p:sp>
      <p:sp>
        <p:nvSpPr>
          <p:cNvPr id="4098"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7CE942-7D3D-4209-9BC1-5A5C5C7C9E03}" type="slidenum">
              <a:rPr lang="el-GR" altLang="el-GR"/>
              <a:pPr eaLnBrk="1" hangingPunct="1"/>
              <a:t>3</a:t>
            </a:fld>
            <a:endParaRPr lang="el-GR" altLang="el-GR" dirty="0"/>
          </a:p>
        </p:txBody>
      </p:sp>
    </p:spTree>
    <p:extLst>
      <p:ext uri="{BB962C8B-B14F-4D97-AF65-F5344CB8AC3E}">
        <p14:creationId xmlns:p14="http://schemas.microsoft.com/office/powerpoint/2010/main" val="2484438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μορφοποίηση του σαπουνιού </a:t>
            </a:r>
            <a:r>
              <a:rPr lang="el-GR" sz="3000" b="0" dirty="0" smtClean="0">
                <a:solidFill>
                  <a:prstClr val="white"/>
                </a:solidFill>
              </a:rPr>
              <a:t>3/3</a:t>
            </a:r>
            <a:r>
              <a:rPr lang="el-GR" dirty="0" smtClean="0">
                <a:solidFill>
                  <a:prstClr val="white"/>
                </a:solidFill>
              </a:rPr>
              <a:t> </a:t>
            </a:r>
            <a:endParaRPr lang="el-GR" dirty="0"/>
          </a:p>
        </p:txBody>
      </p:sp>
      <p:sp>
        <p:nvSpPr>
          <p:cNvPr id="41987" name="Rectangle 3"/>
          <p:cNvSpPr>
            <a:spLocks noGrp="1" noChangeArrowheads="1"/>
          </p:cNvSpPr>
          <p:nvPr>
            <p:ph idx="1"/>
          </p:nvPr>
        </p:nvSpPr>
        <p:spPr/>
        <p:txBody>
          <a:bodyPr/>
          <a:lstStyle/>
          <a:p>
            <a:pPr eaLnBrk="1" hangingPunct="1"/>
            <a:r>
              <a:rPr lang="el-GR" altLang="el-GR" dirty="0" smtClean="0"/>
              <a:t>Από την έξοδο του μηχανήματος βγαίνει μια συνεχής λωρίδα σαπουνιού ή οποία τεμαχίζεται </a:t>
            </a:r>
            <a:r>
              <a:rPr lang="el-GR" altLang="el-GR" i="1" dirty="0" smtClean="0"/>
              <a:t>στο </a:t>
            </a:r>
            <a:r>
              <a:rPr lang="el-GR" altLang="el-GR" dirty="0" smtClean="0"/>
              <a:t>επιθυμητό μήκος από σύστημα περιστρεφόμενων μαχαιρών.</a:t>
            </a:r>
          </a:p>
          <a:p>
            <a:pPr eaLnBrk="1" hangingPunct="1"/>
            <a:r>
              <a:rPr lang="el-GR" altLang="el-GR" dirty="0" smtClean="0"/>
              <a:t>Οι πλάκες του σαπουνιού οδηγούνται σ</a:t>
            </a:r>
            <a:r>
              <a:rPr lang="el-GR" altLang="el-GR" i="1" dirty="0" smtClean="0"/>
              <a:t>ε </a:t>
            </a:r>
            <a:r>
              <a:rPr lang="el-GR" altLang="el-GR" dirty="0" smtClean="0"/>
              <a:t>σήραγγα ξήρανσης τύπου κυλιομένου δαπέδου. Από την έξοδο της σήραγγας οι πλάκες καταλήγουν στα σφραγιστικά μηχανήματα και τέλος στα μηχανήματα συσκευασίας. </a:t>
            </a:r>
          </a:p>
          <a:p>
            <a:pPr eaLnBrk="1" hangingPunct="1"/>
            <a:endParaRPr lang="el-GR" altLang="el-GR" dirty="0" smtClean="0"/>
          </a:p>
        </p:txBody>
      </p:sp>
      <p:sp>
        <p:nvSpPr>
          <p:cNvPr id="41986"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AC5203-F280-4B6C-99DD-77C031B460BA}" type="slidenum">
              <a:rPr lang="el-GR" altLang="el-GR"/>
              <a:pPr eaLnBrk="1" hangingPunct="1"/>
              <a:t>39</a:t>
            </a:fld>
            <a:endParaRPr lang="el-GR" altLang="el-GR" dirty="0"/>
          </a:p>
        </p:txBody>
      </p:sp>
    </p:spTree>
    <p:extLst>
      <p:ext uri="{BB962C8B-B14F-4D97-AF65-F5344CB8AC3E}">
        <p14:creationId xmlns:p14="http://schemas.microsoft.com/office/powerpoint/2010/main" val="1898379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μορφοποίηση του σαπουνιού σε </a:t>
            </a:r>
            <a:r>
              <a:rPr lang="el-GR" dirty="0" smtClean="0"/>
              <a:t>πλάκες </a:t>
            </a:r>
            <a:endParaRPr lang="el-GR" dirty="0"/>
          </a:p>
        </p:txBody>
      </p:sp>
      <p:sp>
        <p:nvSpPr>
          <p:cNvPr id="43010" name="Θέση αριθμού διαφάνειας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3D7F5B-8DA1-44F5-B477-1744EC152BFF}" type="slidenum">
              <a:rPr lang="el-GR" altLang="el-GR"/>
              <a:pPr eaLnBrk="1" hangingPunct="1"/>
              <a:t>40</a:t>
            </a:fld>
            <a:endParaRPr lang="el-GR" altLang="el-GR" dirty="0"/>
          </a:p>
        </p:txBody>
      </p:sp>
      <p:pic>
        <p:nvPicPr>
          <p:cNvPr id="43011" name="Picture 4" descr="Page-9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420" y="1268760"/>
            <a:ext cx="8209160" cy="50086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479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Παραγωγή φυλλιδίων σαπουνιού </a:t>
            </a:r>
          </a:p>
        </p:txBody>
      </p:sp>
      <p:sp>
        <p:nvSpPr>
          <p:cNvPr id="44034" name="Θέση αριθμού διαφάνειας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3C11AB-FFD9-4431-81A6-5260225925A7}" type="slidenum">
              <a:rPr lang="el-GR" altLang="el-GR"/>
              <a:pPr eaLnBrk="1" hangingPunct="1"/>
              <a:t>41</a:t>
            </a:fld>
            <a:endParaRPr lang="el-GR" altLang="el-GR" dirty="0"/>
          </a:p>
        </p:txBody>
      </p:sp>
      <p:pic>
        <p:nvPicPr>
          <p:cNvPr id="44035" name="Picture 4" descr="Page-9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36" y="1412776"/>
            <a:ext cx="777557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2622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Παραγωγή σκόνης </a:t>
            </a:r>
            <a:r>
              <a:rPr lang="el-GR" dirty="0" smtClean="0"/>
              <a:t>σαπουνιού</a:t>
            </a:r>
            <a:endParaRPr lang="el-GR" dirty="0"/>
          </a:p>
        </p:txBody>
      </p:sp>
      <p:sp>
        <p:nvSpPr>
          <p:cNvPr id="45058" name="Θέση αριθμού διαφάνειας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386CB8-65AA-48C5-99ED-149934C4F7D1}" type="slidenum">
              <a:rPr lang="el-GR" altLang="el-GR"/>
              <a:pPr eaLnBrk="1" hangingPunct="1"/>
              <a:t>42</a:t>
            </a:fld>
            <a:endParaRPr lang="el-GR" altLang="el-GR" dirty="0"/>
          </a:p>
        </p:txBody>
      </p:sp>
      <p:pic>
        <p:nvPicPr>
          <p:cNvPr id="45059" name="Picture 4" descr="Page-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7056710" cy="535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0761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3"/>
          <p:cNvSpPr>
            <a:spLocks noGrp="1" noChangeArrowheads="1"/>
          </p:cNvSpPr>
          <p:nvPr>
            <p:ph idx="1"/>
          </p:nvPr>
        </p:nvSpPr>
        <p:spPr/>
        <p:txBody>
          <a:bodyPr>
            <a:normAutofit/>
          </a:bodyPr>
          <a:lstStyle/>
          <a:p>
            <a:pPr eaLnBrk="1" hangingPunct="1"/>
            <a:r>
              <a:rPr lang="el-GR" altLang="el-GR" dirty="0" smtClean="0"/>
              <a:t>Τα πιο συνηθισμένα ελαττώματα των σαπουνιών, τα οποία εμφανίζονται κατά την παραμονή τους είναι:</a:t>
            </a:r>
          </a:p>
          <a:p>
            <a:pPr eaLnBrk="1" hangingPunct="1">
              <a:buFont typeface="Wingdings" pitchFamily="2" charset="2"/>
              <a:buChar char="ü"/>
            </a:pPr>
            <a:r>
              <a:rPr lang="el-GR" altLang="el-GR" b="1" dirty="0" smtClean="0"/>
              <a:t>Εμφάνιση λευκών εξανθημάτων. </a:t>
            </a:r>
            <a:r>
              <a:rPr lang="el-GR" altLang="el-GR" dirty="0" smtClean="0"/>
              <a:t>Η πλάκα επικαλύπτεται από λευκό επίχρισμα το οποίο οφείλεται σε NaCI ή σε NaOH (το οποίο μετατρέπεται στον αέρα σε Na</a:t>
            </a:r>
            <a:r>
              <a:rPr lang="el-GR" altLang="el-GR" baseline="-25000" dirty="0" smtClean="0"/>
              <a:t>2</a:t>
            </a:r>
            <a:r>
              <a:rPr lang="el-GR" altLang="el-GR" dirty="0" smtClean="0"/>
              <a:t>CO</a:t>
            </a:r>
            <a:r>
              <a:rPr lang="el-GR" altLang="el-GR" baseline="-25000" dirty="0" smtClean="0"/>
              <a:t>3</a:t>
            </a:r>
            <a:r>
              <a:rPr lang="el-GR" altLang="el-GR" dirty="0" smtClean="0"/>
              <a:t>) τα οποία παρέμειναν στη σαπωνομάζα και μετά τις εκπλύσεις.</a:t>
            </a:r>
          </a:p>
          <a:p>
            <a:pPr eaLnBrk="1" hangingPunct="1">
              <a:buFont typeface="Wingdings" pitchFamily="2" charset="2"/>
              <a:buChar char="ü"/>
            </a:pPr>
            <a:r>
              <a:rPr lang="el-GR" altLang="el-GR" b="1" dirty="0" smtClean="0"/>
              <a:t>Εμφάνιση χρωματιστών κηλίδων </a:t>
            </a:r>
            <a:r>
              <a:rPr lang="el-GR" altLang="el-GR" dirty="0" smtClean="0"/>
              <a:t>και </a:t>
            </a:r>
            <a:r>
              <a:rPr lang="el-GR" altLang="el-GR" b="1" dirty="0" smtClean="0"/>
              <a:t>ταγγισμός </a:t>
            </a:r>
            <a:r>
              <a:rPr lang="el-GR" altLang="el-GR" dirty="0" smtClean="0"/>
              <a:t>του σαπουνιού. Το ελάττωμα αυτό οφείλεται σε ασαπωνοποίητο λίπους το οποίο παρέμεινε μέσα στο σαπούνι.</a:t>
            </a:r>
          </a:p>
        </p:txBody>
      </p:sp>
      <p:sp>
        <p:nvSpPr>
          <p:cNvPr id="46082"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EBF749-A1D1-4AD7-B729-8492A5825A4F}" type="slidenum">
              <a:rPr lang="el-GR" altLang="el-GR"/>
              <a:pPr eaLnBrk="1" hangingPunct="1"/>
              <a:t>43</a:t>
            </a:fld>
            <a:endParaRPr lang="el-GR" altLang="el-GR" dirty="0"/>
          </a:p>
        </p:txBody>
      </p:sp>
      <p:sp>
        <p:nvSpPr>
          <p:cNvPr id="2" name="Τίτλος 1"/>
          <p:cNvSpPr>
            <a:spLocks noGrp="1"/>
          </p:cNvSpPr>
          <p:nvPr>
            <p:ph type="title"/>
          </p:nvPr>
        </p:nvSpPr>
        <p:spPr/>
        <p:txBody>
          <a:bodyPr/>
          <a:lstStyle/>
          <a:p>
            <a:r>
              <a:rPr lang="el-GR" dirty="0"/>
              <a:t>Ελαττώματα σαπουνιών </a:t>
            </a:r>
          </a:p>
        </p:txBody>
      </p:sp>
    </p:spTree>
    <p:extLst>
      <p:ext uri="{BB962C8B-B14F-4D97-AF65-F5344CB8AC3E}">
        <p14:creationId xmlns:p14="http://schemas.microsoft.com/office/powerpoint/2010/main" val="24356199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idx="1"/>
          </p:nvPr>
        </p:nvSpPr>
        <p:spPr>
          <a:xfrm>
            <a:off x="323528" y="1196752"/>
            <a:ext cx="8640960" cy="5040560"/>
          </a:xfrm>
        </p:spPr>
        <p:txBody>
          <a:bodyPr/>
          <a:lstStyle/>
          <a:p>
            <a:pPr eaLnBrk="1" hangingPunct="1"/>
            <a:r>
              <a:rPr lang="el-GR" altLang="el-GR" dirty="0" smtClean="0"/>
              <a:t>Ονομάζεται απόδοση σαπωνοποίησης τα μέρη βάρους του σαπουνιού, το οποίο παράγεται από 100 μέρη βάρους λιπαρής ύλης.</a:t>
            </a:r>
          </a:p>
          <a:p>
            <a:pPr eaLnBrk="1" hangingPunct="1"/>
            <a:r>
              <a:rPr lang="el-GR" altLang="el-GR" dirty="0" smtClean="0"/>
              <a:t>Για τον προσδιορισμό επομένως της απόδοσης πρέπει να γνωρίζομε την αρχική ποσότητα του λίπους καθώς και την ποσότητα του σαπουνιού που παρασκευάσθηκε.</a:t>
            </a:r>
          </a:p>
          <a:p>
            <a:r>
              <a:rPr lang="el-GR" altLang="el-GR" dirty="0"/>
              <a:t>Ο υπολογισμός της απόδοσης μπορεί να γίνει και από την περιεκτικότητα του σαπουνιού σε λιπαρά οξέα (ο προσδιορισμός γίνεται με χημική ανάλυση</a:t>
            </a:r>
            <a:r>
              <a:rPr lang="el-GR" altLang="el-GR" dirty="0" smtClean="0"/>
              <a:t>).</a:t>
            </a:r>
            <a:endParaRPr lang="el-GR" altLang="el-GR" dirty="0"/>
          </a:p>
        </p:txBody>
      </p:sp>
      <p:sp>
        <p:nvSpPr>
          <p:cNvPr id="47106"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F3AF8D-C241-4C1A-86C6-E21A9441F376}" type="slidenum">
              <a:rPr lang="el-GR" altLang="el-GR"/>
              <a:pPr eaLnBrk="1" hangingPunct="1"/>
              <a:t>44</a:t>
            </a:fld>
            <a:endParaRPr lang="el-GR" altLang="el-GR" dirty="0"/>
          </a:p>
        </p:txBody>
      </p:sp>
      <p:sp>
        <p:nvSpPr>
          <p:cNvPr id="2" name="Τίτλος 1"/>
          <p:cNvSpPr>
            <a:spLocks noGrp="1"/>
          </p:cNvSpPr>
          <p:nvPr>
            <p:ph type="title"/>
          </p:nvPr>
        </p:nvSpPr>
        <p:spPr/>
        <p:txBody>
          <a:bodyPr/>
          <a:lstStyle/>
          <a:p>
            <a:r>
              <a:rPr lang="el-GR" dirty="0"/>
              <a:t>Απόδοση </a:t>
            </a:r>
            <a:r>
              <a:rPr lang="el-GR" dirty="0" smtClean="0"/>
              <a:t>σαπωνοποίησης </a:t>
            </a:r>
            <a:r>
              <a:rPr lang="el-GR" sz="3000" b="0" dirty="0" smtClean="0"/>
              <a:t>1/2</a:t>
            </a:r>
            <a:r>
              <a:rPr lang="el-GR" dirty="0" smtClean="0"/>
              <a:t> </a:t>
            </a:r>
            <a:endParaRPr lang="el-GR" dirty="0"/>
          </a:p>
        </p:txBody>
      </p:sp>
    </p:spTree>
    <p:extLst>
      <p:ext uri="{BB962C8B-B14F-4D97-AF65-F5344CB8AC3E}">
        <p14:creationId xmlns:p14="http://schemas.microsoft.com/office/powerpoint/2010/main" val="1554793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Απόδοση σαπωνοποίησης </a:t>
            </a:r>
            <a:r>
              <a:rPr lang="el-GR" sz="3000" b="0" dirty="0" smtClean="0">
                <a:solidFill>
                  <a:prstClr val="white"/>
                </a:solidFill>
              </a:rPr>
              <a:t>2/2</a:t>
            </a:r>
            <a:r>
              <a:rPr lang="el-GR" dirty="0" smtClean="0">
                <a:solidFill>
                  <a:prstClr val="white"/>
                </a:solidFill>
              </a:rPr>
              <a:t> </a:t>
            </a:r>
            <a:endParaRPr lang="el-GR" dirty="0"/>
          </a:p>
        </p:txBody>
      </p:sp>
      <p:sp>
        <p:nvSpPr>
          <p:cNvPr id="3" name="Θέση περιεχομένου 2"/>
          <p:cNvSpPr>
            <a:spLocks noGrp="1"/>
          </p:cNvSpPr>
          <p:nvPr>
            <p:ph idx="1"/>
          </p:nvPr>
        </p:nvSpPr>
        <p:spPr>
          <a:xfrm>
            <a:off x="323528" y="1196752"/>
            <a:ext cx="8568952" cy="5472608"/>
          </a:xfrm>
        </p:spPr>
        <p:txBody>
          <a:bodyPr>
            <a:normAutofit fontScale="92500"/>
          </a:bodyPr>
          <a:lstStyle/>
          <a:p>
            <a:r>
              <a:rPr lang="el-GR" altLang="el-GR" dirty="0"/>
              <a:t>Επειδή είναι γνωστό ότι η περιεκτικότητα των λιπών και λαδιών σε συνολικά (ελεύθερα και εστεροποιημένα) λιπαρά οξέα είναι περίπου 95,5% γίνεται ο παρακάτω υπολογισμός:</a:t>
            </a:r>
          </a:p>
          <a:p>
            <a:r>
              <a:rPr lang="el-GR" altLang="el-GR" dirty="0"/>
              <a:t>Έστω ότι το δείγμα σαπουνιού βρέθηκε να περιέχει 70% λιπαρά οξέα:</a:t>
            </a:r>
          </a:p>
          <a:p>
            <a:pPr marL="355600" indent="0">
              <a:buNone/>
            </a:pPr>
            <a:r>
              <a:rPr lang="el-GR" altLang="el-GR" dirty="0"/>
              <a:t>100 kg σαπουνιού περιέχουν 70 kg λιπαρά οξέα</a:t>
            </a:r>
            <a:endParaRPr lang="el-GR" altLang="el-GR" u="sng" dirty="0"/>
          </a:p>
          <a:p>
            <a:pPr marL="355600" indent="0">
              <a:buNone/>
            </a:pPr>
            <a:r>
              <a:rPr lang="el-GR" altLang="el-GR" u="sng" dirty="0"/>
              <a:t>Χ; kg σαπουνιού περιέχουν 95,5 kg λιπαρά οξέα</a:t>
            </a:r>
            <a:endParaRPr lang="el-GR" altLang="el-GR" dirty="0"/>
          </a:p>
          <a:p>
            <a:pPr marL="355600" indent="0">
              <a:buNone/>
            </a:pPr>
            <a:r>
              <a:rPr lang="el-GR" altLang="el-GR" dirty="0"/>
              <a:t>και Χ=100Χ95,5/70=136,4 kg σαπούνι.</a:t>
            </a:r>
          </a:p>
          <a:p>
            <a:r>
              <a:rPr lang="el-GR" altLang="el-GR" dirty="0"/>
              <a:t>Δηλαδή 136,4 kg σαπούνι παρασκευάζεται από 100 </a:t>
            </a:r>
            <a:r>
              <a:rPr lang="en-US" altLang="el-GR" dirty="0"/>
              <a:t>k</a:t>
            </a:r>
            <a:r>
              <a:rPr lang="el-GR" altLang="el-GR" dirty="0"/>
              <a:t>g λιπαρής ύλης. (Επειδή 95,5 kg λιπαρά οξέα περιέχονται σε 100 kg λίπους).</a:t>
            </a:r>
          </a:p>
          <a:p>
            <a:r>
              <a:rPr lang="el-GR" altLang="el-GR" dirty="0"/>
              <a:t>Επομένως η απόδοση σαπωνοποίησης είναι 136,4</a:t>
            </a:r>
            <a:r>
              <a:rPr lang="el-GR" altLang="el-GR" dirty="0" smtClean="0"/>
              <a:t>%.</a:t>
            </a:r>
            <a:endParaRPr lang="el-GR" altLang="el-GR" dirty="0"/>
          </a:p>
        </p:txBody>
      </p:sp>
      <p:sp>
        <p:nvSpPr>
          <p:cNvPr id="49154" name="Θέση αριθμού διαφάνειας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228267-F01A-46A6-9189-593DB8E49CAA}" type="slidenum">
              <a:rPr lang="el-GR" altLang="el-GR"/>
              <a:pPr eaLnBrk="1" hangingPunct="1"/>
              <a:t>45</a:t>
            </a:fld>
            <a:endParaRPr lang="el-GR" altLang="el-GR" dirty="0"/>
          </a:p>
        </p:txBody>
      </p:sp>
    </p:spTree>
    <p:extLst>
      <p:ext uri="{BB962C8B-B14F-4D97-AF65-F5344CB8AC3E}">
        <p14:creationId xmlns:p14="http://schemas.microsoft.com/office/powerpoint/2010/main" val="921857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Grp="1" noChangeArrowheads="1"/>
          </p:cNvSpPr>
          <p:nvPr>
            <p:ph idx="1"/>
          </p:nvPr>
        </p:nvSpPr>
        <p:spPr/>
        <p:txBody>
          <a:bodyPr/>
          <a:lstStyle/>
          <a:p>
            <a:pPr eaLnBrk="1" hangingPunct="1"/>
            <a:r>
              <a:rPr lang="el-GR" altLang="el-GR" dirty="0" smtClean="0"/>
              <a:t>Ανάλογα με την περιεκτικότητα των σαπουνιών σε σαπωνοποιημένα λιπαρά οξέα και ουσίες αδιάλυτες στο οινόπνευμα αυτά κατατάσσονται σε τέσσερις κατηγορίες:</a:t>
            </a:r>
          </a:p>
          <a:p>
            <a:pPr marL="900113" indent="-457200" defTabSz="896938" eaLnBrk="1" hangingPunct="1">
              <a:buFont typeface="+mj-lt"/>
              <a:buAutoNum type="arabicPeriod"/>
            </a:pPr>
            <a:r>
              <a:rPr lang="el-GR" altLang="el-GR" dirty="0" smtClean="0"/>
              <a:t>Ποιότητα εξαιρετική.</a:t>
            </a:r>
          </a:p>
          <a:p>
            <a:pPr marL="900113" indent="-457200" defTabSz="896938" eaLnBrk="1" hangingPunct="1">
              <a:buFont typeface="+mj-lt"/>
              <a:buAutoNum type="arabicPeriod"/>
            </a:pPr>
            <a:r>
              <a:rPr lang="el-GR" altLang="el-GR" dirty="0" smtClean="0"/>
              <a:t>Ποιότητα πρώτη.</a:t>
            </a:r>
          </a:p>
          <a:p>
            <a:pPr marL="900113" indent="-457200" defTabSz="896938" eaLnBrk="1" hangingPunct="1">
              <a:buFont typeface="+mj-lt"/>
              <a:buAutoNum type="arabicPeriod"/>
            </a:pPr>
            <a:r>
              <a:rPr lang="el-GR" altLang="el-GR" dirty="0" smtClean="0"/>
              <a:t>Ποιότητα δεύτερη.</a:t>
            </a:r>
          </a:p>
          <a:p>
            <a:pPr marL="900113" indent="-457200" defTabSz="896938" eaLnBrk="1" hangingPunct="1">
              <a:buFont typeface="+mj-lt"/>
              <a:buAutoNum type="arabicPeriod"/>
            </a:pPr>
            <a:r>
              <a:rPr lang="el-GR" altLang="el-GR" dirty="0" smtClean="0"/>
              <a:t>Ποιότητα </a:t>
            </a:r>
            <a:r>
              <a:rPr lang="el-GR" altLang="el-GR" dirty="0" smtClean="0"/>
              <a:t>τρίτη</a:t>
            </a:r>
            <a:r>
              <a:rPr lang="el-GR" altLang="el-GR" dirty="0" smtClean="0"/>
              <a:t>.</a:t>
            </a:r>
          </a:p>
        </p:txBody>
      </p:sp>
      <p:sp>
        <p:nvSpPr>
          <p:cNvPr id="50178"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698180-26A3-4511-B3D8-349285FBF47B}" type="slidenum">
              <a:rPr lang="el-GR" altLang="el-GR"/>
              <a:pPr eaLnBrk="1" hangingPunct="1"/>
              <a:t>46</a:t>
            </a:fld>
            <a:endParaRPr lang="el-GR" altLang="el-GR" dirty="0"/>
          </a:p>
        </p:txBody>
      </p:sp>
      <p:sp>
        <p:nvSpPr>
          <p:cNvPr id="2" name="Τίτλος 1"/>
          <p:cNvSpPr>
            <a:spLocks noGrp="1"/>
          </p:cNvSpPr>
          <p:nvPr>
            <p:ph type="title"/>
          </p:nvPr>
        </p:nvSpPr>
        <p:spPr/>
        <p:txBody>
          <a:bodyPr/>
          <a:lstStyle/>
          <a:p>
            <a:r>
              <a:rPr lang="el-GR" dirty="0"/>
              <a:t>Ποιότητες </a:t>
            </a:r>
            <a:r>
              <a:rPr lang="el-GR" dirty="0" smtClean="0"/>
              <a:t>σαπουνιών </a:t>
            </a:r>
            <a:r>
              <a:rPr lang="el-GR" sz="3000" b="0" dirty="0" smtClean="0"/>
              <a:t>1/8</a:t>
            </a:r>
            <a:r>
              <a:rPr lang="el-GR" dirty="0" smtClean="0"/>
              <a:t> </a:t>
            </a:r>
            <a:endParaRPr lang="el-GR" dirty="0"/>
          </a:p>
        </p:txBody>
      </p:sp>
      <p:pic>
        <p:nvPicPr>
          <p:cNvPr id="1026" name="Picture 2" descr="File:Soap P1140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636912"/>
            <a:ext cx="4739680" cy="35547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4067944" y="6237312"/>
            <a:ext cx="4739679"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Soap </a:t>
            </a:r>
            <a:r>
              <a:rPr lang="en-US" sz="1200" dirty="0" smtClean="0">
                <a:latin typeface="+mn-lt"/>
                <a:hlinkClick r:id="rId3"/>
              </a:rPr>
              <a:t>P1140887</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David.Monniaux"/>
              </a:rPr>
              <a:t>David.Monniaux</a:t>
            </a:r>
            <a:r>
              <a:rPr lang="en-US" sz="1200" dirty="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BY-SA 3.0</a:t>
            </a:r>
            <a:endParaRPr lang="en-US" sz="1200" dirty="0">
              <a:latin typeface="+mn-lt"/>
            </a:endParaRPr>
          </a:p>
        </p:txBody>
      </p:sp>
    </p:spTree>
    <p:extLst>
      <p:ext uri="{BB962C8B-B14F-4D97-AF65-F5344CB8AC3E}">
        <p14:creationId xmlns:p14="http://schemas.microsoft.com/office/powerpoint/2010/main" val="6553692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Ποιότητες σαπουνιών </a:t>
            </a:r>
            <a:r>
              <a:rPr lang="el-GR" sz="3000" b="0" dirty="0" smtClean="0">
                <a:solidFill>
                  <a:prstClr val="white"/>
                </a:solidFill>
              </a:rPr>
              <a:t>2/8</a:t>
            </a:r>
            <a:r>
              <a:rPr lang="el-GR" dirty="0" smtClean="0">
                <a:solidFill>
                  <a:prstClr val="white"/>
                </a:solidFill>
              </a:rPr>
              <a:t> </a:t>
            </a:r>
            <a:endParaRPr lang="el-GR" dirty="0"/>
          </a:p>
        </p:txBody>
      </p:sp>
      <p:sp>
        <p:nvSpPr>
          <p:cNvPr id="51203" name="Rectangle 3"/>
          <p:cNvSpPr>
            <a:spLocks noGrp="1" noChangeArrowheads="1"/>
          </p:cNvSpPr>
          <p:nvPr>
            <p:ph idx="1"/>
          </p:nvPr>
        </p:nvSpPr>
        <p:spPr/>
        <p:txBody>
          <a:bodyPr/>
          <a:lstStyle/>
          <a:p>
            <a:pPr eaLnBrk="1" hangingPunct="1"/>
            <a:r>
              <a:rPr lang="el-GR" altLang="el-GR" dirty="0" smtClean="0"/>
              <a:t>Τα </a:t>
            </a:r>
            <a:r>
              <a:rPr lang="el-GR" altLang="el-GR" b="1" dirty="0" smtClean="0"/>
              <a:t>λευκά κοινά, αγνά σαπούνια </a:t>
            </a:r>
            <a:r>
              <a:rPr lang="el-GR" altLang="el-GR" dirty="0" smtClean="0"/>
              <a:t>που διατίθενται στην κατανάλωση πρέπει να εκπληρώνουν τους παρακάτω όρους:</a:t>
            </a:r>
          </a:p>
          <a:p>
            <a:pPr marL="355600" indent="-355600" eaLnBrk="1" hangingPunct="1">
              <a:buFont typeface="+mj-lt"/>
              <a:buAutoNum type="romanUcPeriod"/>
            </a:pPr>
            <a:r>
              <a:rPr lang="el-GR" altLang="el-GR" b="1" dirty="0" smtClean="0"/>
              <a:t>Ποιότητα εξαιρετική:</a:t>
            </a:r>
          </a:p>
          <a:p>
            <a:pPr marL="914400" lvl="1" indent="-514350">
              <a:buFont typeface="+mj-lt"/>
              <a:buAutoNum type="romanLcPeriod"/>
            </a:pPr>
            <a:r>
              <a:rPr lang="el-GR" altLang="el-GR" dirty="0" smtClean="0"/>
              <a:t>Περιεκτικότητα σε σαπωνοποιημένα λιπαρά οξέα τουλάχιστον 68%.</a:t>
            </a:r>
          </a:p>
          <a:p>
            <a:pPr marL="914400" lvl="1" indent="-514350">
              <a:buFont typeface="+mj-lt"/>
              <a:buAutoNum type="romanLcPeriod"/>
            </a:pPr>
            <a:r>
              <a:rPr lang="el-GR" altLang="el-GR" dirty="0" smtClean="0"/>
              <a:t>Αδιάλυτα στο οινόπνευμα: μέγιστο 2%.</a:t>
            </a:r>
          </a:p>
          <a:p>
            <a:pPr marL="914400" lvl="1" indent="-514350">
              <a:buFont typeface="+mj-lt"/>
              <a:buAutoNum type="romanLcPeriod"/>
            </a:pPr>
            <a:r>
              <a:rPr lang="el-GR" altLang="el-GR" dirty="0" smtClean="0"/>
              <a:t>Ελεύθερο άλκαλι υπολογιζόμενο σαν NaOH, μέγιστο 0,3%.</a:t>
            </a:r>
          </a:p>
          <a:p>
            <a:pPr marL="914400" lvl="1" indent="-514350">
              <a:buFont typeface="+mj-lt"/>
              <a:buAutoNum type="romanLcPeriod"/>
            </a:pPr>
            <a:r>
              <a:rPr lang="el-GR" altLang="el-GR" dirty="0" smtClean="0"/>
              <a:t>Ασαπωνοποίητα συστατικά, ανώτατο όριο 1,0%.</a:t>
            </a:r>
          </a:p>
        </p:txBody>
      </p:sp>
      <p:sp>
        <p:nvSpPr>
          <p:cNvPr id="51202"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09424B-0898-447F-B7DC-7878264A8599}" type="slidenum">
              <a:rPr lang="el-GR" altLang="el-GR"/>
              <a:pPr eaLnBrk="1" hangingPunct="1"/>
              <a:t>47</a:t>
            </a:fld>
            <a:endParaRPr lang="el-GR" altLang="el-GR" dirty="0"/>
          </a:p>
        </p:txBody>
      </p:sp>
    </p:spTree>
    <p:extLst>
      <p:ext uri="{BB962C8B-B14F-4D97-AF65-F5344CB8AC3E}">
        <p14:creationId xmlns:p14="http://schemas.microsoft.com/office/powerpoint/2010/main" val="20143566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Ποιότητες σαπουνιών </a:t>
            </a:r>
            <a:r>
              <a:rPr lang="el-GR" sz="3000" b="0" dirty="0" smtClean="0">
                <a:solidFill>
                  <a:prstClr val="white"/>
                </a:solidFill>
              </a:rPr>
              <a:t>3/8</a:t>
            </a:r>
            <a:r>
              <a:rPr lang="el-GR" dirty="0" smtClean="0">
                <a:solidFill>
                  <a:prstClr val="white"/>
                </a:solidFill>
              </a:rPr>
              <a:t> </a:t>
            </a:r>
            <a:endParaRPr lang="el-GR" dirty="0"/>
          </a:p>
        </p:txBody>
      </p:sp>
      <p:sp>
        <p:nvSpPr>
          <p:cNvPr id="52227" name="Rectangle 3"/>
          <p:cNvSpPr>
            <a:spLocks noGrp="1" noChangeArrowheads="1"/>
          </p:cNvSpPr>
          <p:nvPr>
            <p:ph idx="1"/>
          </p:nvPr>
        </p:nvSpPr>
        <p:spPr/>
        <p:txBody>
          <a:bodyPr/>
          <a:lstStyle/>
          <a:p>
            <a:pPr marL="514350" indent="-514350" eaLnBrk="1" hangingPunct="1">
              <a:buFont typeface="+mj-lt"/>
              <a:buAutoNum type="romanUcPeriod" startAt="2"/>
            </a:pPr>
            <a:r>
              <a:rPr lang="el-GR" altLang="el-GR" b="1" dirty="0" smtClean="0"/>
              <a:t>Ποιότητα πρώτη</a:t>
            </a:r>
          </a:p>
          <a:p>
            <a:pPr marL="808038" lvl="1" indent="-407988">
              <a:buFont typeface="+mj-lt"/>
              <a:buAutoNum type="romanLcPeriod"/>
            </a:pPr>
            <a:r>
              <a:rPr lang="el-GR" altLang="el-GR" dirty="0" smtClean="0"/>
              <a:t>Περιεκτικότητα σε σαπωνοποιημένα λιπαρά οξέα τουλάχιστον 60%.</a:t>
            </a:r>
          </a:p>
          <a:p>
            <a:pPr marL="808038" lvl="1" indent="-407988">
              <a:buFont typeface="+mj-lt"/>
              <a:buAutoNum type="romanLcPeriod"/>
            </a:pPr>
            <a:r>
              <a:rPr lang="el-GR" altLang="el-GR" dirty="0" smtClean="0"/>
              <a:t>Αδιάλυτα στο οινόπνευμα: μέγιστο 4%.</a:t>
            </a:r>
          </a:p>
          <a:p>
            <a:pPr marL="808038" lvl="1" indent="-407988">
              <a:buFont typeface="+mj-lt"/>
              <a:buAutoNum type="romanLcPeriod"/>
            </a:pPr>
            <a:r>
              <a:rPr lang="el-GR" altLang="el-GR" dirty="0" smtClean="0"/>
              <a:t>Ελεύθερο άλκαλι υπολογιζόμενο σαν NaOH, μέγιστο 0,5%.</a:t>
            </a:r>
          </a:p>
          <a:p>
            <a:pPr marL="808038" lvl="1" indent="-407988">
              <a:buFont typeface="+mj-lt"/>
              <a:buAutoNum type="romanLcPeriod"/>
            </a:pPr>
            <a:r>
              <a:rPr lang="el-GR" altLang="el-GR" dirty="0" smtClean="0"/>
              <a:t>Ασαπωνοποίητα συστατικά, ανώτατο όριο 1,0%.</a:t>
            </a:r>
          </a:p>
        </p:txBody>
      </p:sp>
      <p:sp>
        <p:nvSpPr>
          <p:cNvPr id="52226"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8DB372-26C9-472E-B8E0-7811AE81C72F}" type="slidenum">
              <a:rPr lang="el-GR" altLang="el-GR"/>
              <a:pPr eaLnBrk="1" hangingPunct="1"/>
              <a:t>48</a:t>
            </a:fld>
            <a:endParaRPr lang="el-GR" altLang="el-GR" dirty="0"/>
          </a:p>
        </p:txBody>
      </p:sp>
    </p:spTree>
    <p:extLst>
      <p:ext uri="{BB962C8B-B14F-4D97-AF65-F5344CB8AC3E}">
        <p14:creationId xmlns:p14="http://schemas.microsoft.com/office/powerpoint/2010/main" val="30164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Σαπούνια </a:t>
            </a:r>
            <a:r>
              <a:rPr lang="el-GR" sz="3000" b="0" dirty="0" smtClean="0">
                <a:solidFill>
                  <a:prstClr val="white"/>
                </a:solidFill>
              </a:rPr>
              <a:t>3/8</a:t>
            </a:r>
            <a:endParaRPr lang="el-GR" dirty="0"/>
          </a:p>
        </p:txBody>
      </p:sp>
      <p:sp>
        <p:nvSpPr>
          <p:cNvPr id="5123" name="Rectangle 3"/>
          <p:cNvSpPr>
            <a:spLocks noGrp="1" noChangeArrowheads="1"/>
          </p:cNvSpPr>
          <p:nvPr>
            <p:ph idx="1"/>
          </p:nvPr>
        </p:nvSpPr>
        <p:spPr/>
        <p:txBody>
          <a:bodyPr/>
          <a:lstStyle/>
          <a:p>
            <a:pPr eaLnBrk="1" hangingPunct="1"/>
            <a:r>
              <a:rPr lang="el-GR" altLang="el-GR" dirty="0" smtClean="0"/>
              <a:t>Ακόμη οι λιπαρές ύλες που θα χρησιμοποιηθούν πρέπει να έχουν υποστεί επαρκή καθαρισμό και αποχρωματισμό ώστε να προκύψουν προϊόντα με καλή εμφάνιση.</a:t>
            </a:r>
          </a:p>
          <a:p>
            <a:pPr eaLnBrk="1" hangingPunct="1"/>
            <a:r>
              <a:rPr lang="el-GR" altLang="el-GR" dirty="0" smtClean="0"/>
              <a:t>Ένα πολύ συνηθισμένο μίγμα για την παρασκευή σαπουνιών τουαλέτας (αρωματικών) είναι περίπου 75% ζωικό λίπος (συνήθως βοδινό) και 25% </a:t>
            </a:r>
            <a:r>
              <a:rPr lang="el-GR" altLang="el-GR" dirty="0" smtClean="0"/>
              <a:t>κοκοφοινικέλα</a:t>
            </a:r>
            <a:r>
              <a:rPr lang="el-GR" altLang="el-GR" dirty="0"/>
              <a:t>ι</a:t>
            </a:r>
            <a:r>
              <a:rPr lang="el-GR" altLang="el-GR" dirty="0" smtClean="0"/>
              <a:t>ο</a:t>
            </a:r>
            <a:r>
              <a:rPr lang="el-GR" altLang="el-GR" dirty="0" smtClean="0"/>
              <a:t>.</a:t>
            </a:r>
          </a:p>
          <a:p>
            <a:pPr eaLnBrk="1" hangingPunct="1"/>
            <a:endParaRPr lang="el-GR" altLang="el-GR" dirty="0" smtClean="0"/>
          </a:p>
        </p:txBody>
      </p:sp>
      <p:sp>
        <p:nvSpPr>
          <p:cNvPr id="5122"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F8BCD3-35B0-4AB7-9B9D-A9F669243FB8}" type="slidenum">
              <a:rPr lang="el-GR" altLang="el-GR"/>
              <a:pPr eaLnBrk="1" hangingPunct="1"/>
              <a:t>4</a:t>
            </a:fld>
            <a:endParaRPr lang="el-GR" altLang="el-GR" dirty="0"/>
          </a:p>
        </p:txBody>
      </p:sp>
    </p:spTree>
    <p:extLst>
      <p:ext uri="{BB962C8B-B14F-4D97-AF65-F5344CB8AC3E}">
        <p14:creationId xmlns:p14="http://schemas.microsoft.com/office/powerpoint/2010/main" val="15604987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Ποιότητες σαπουνιών </a:t>
            </a:r>
            <a:r>
              <a:rPr lang="el-GR" sz="3000" b="0" dirty="0" smtClean="0">
                <a:solidFill>
                  <a:prstClr val="white"/>
                </a:solidFill>
              </a:rPr>
              <a:t>4/8</a:t>
            </a:r>
            <a:r>
              <a:rPr lang="el-GR" dirty="0" smtClean="0">
                <a:solidFill>
                  <a:prstClr val="white"/>
                </a:solidFill>
              </a:rPr>
              <a:t> </a:t>
            </a:r>
            <a:endParaRPr lang="el-GR" dirty="0"/>
          </a:p>
        </p:txBody>
      </p:sp>
      <p:sp>
        <p:nvSpPr>
          <p:cNvPr id="53251" name="Rectangle 3"/>
          <p:cNvSpPr>
            <a:spLocks noGrp="1" noChangeArrowheads="1"/>
          </p:cNvSpPr>
          <p:nvPr>
            <p:ph idx="1"/>
          </p:nvPr>
        </p:nvSpPr>
        <p:spPr/>
        <p:txBody>
          <a:bodyPr/>
          <a:lstStyle/>
          <a:p>
            <a:pPr eaLnBrk="1" hangingPunct="1"/>
            <a:r>
              <a:rPr lang="el-GR" altLang="el-GR" dirty="0" smtClean="0"/>
              <a:t>Επιτρέπεται στα λευκά σαπούνια η προσθήκη των παρακάτω ουσιών:</a:t>
            </a:r>
          </a:p>
          <a:p>
            <a:pPr lvl="1"/>
            <a:r>
              <a:rPr lang="el-GR" altLang="el-GR" dirty="0" smtClean="0"/>
              <a:t>Οξειδίου του τιτανίου,</a:t>
            </a:r>
          </a:p>
          <a:p>
            <a:pPr lvl="1"/>
            <a:r>
              <a:rPr lang="el-GR" altLang="el-GR" dirty="0" smtClean="0"/>
              <a:t>Οξειδίου του ψευδαργύρου,</a:t>
            </a:r>
          </a:p>
          <a:p>
            <a:pPr lvl="1"/>
            <a:r>
              <a:rPr lang="el-GR" altLang="el-GR" dirty="0" smtClean="0"/>
              <a:t>Υδρύαλο,</a:t>
            </a:r>
          </a:p>
          <a:p>
            <a:pPr lvl="1"/>
            <a:r>
              <a:rPr lang="el-GR" altLang="el-GR" dirty="0" smtClean="0"/>
              <a:t>Τάλκου,</a:t>
            </a:r>
          </a:p>
          <a:p>
            <a:pPr lvl="1"/>
            <a:r>
              <a:rPr lang="el-GR" altLang="el-GR" dirty="0" smtClean="0"/>
              <a:t>Ορθο-, μετα-, ή πυρο-, φωσφορικών αλάτων.</a:t>
            </a:r>
          </a:p>
        </p:txBody>
      </p:sp>
      <p:sp>
        <p:nvSpPr>
          <p:cNvPr id="53250"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DFA74D-3705-402A-82D5-EF18F38C7D8B}" type="slidenum">
              <a:rPr lang="el-GR" altLang="el-GR"/>
              <a:pPr eaLnBrk="1" hangingPunct="1"/>
              <a:t>49</a:t>
            </a:fld>
            <a:endParaRPr lang="el-GR" altLang="el-GR" dirty="0"/>
          </a:p>
        </p:txBody>
      </p:sp>
    </p:spTree>
    <p:extLst>
      <p:ext uri="{BB962C8B-B14F-4D97-AF65-F5344CB8AC3E}">
        <p14:creationId xmlns:p14="http://schemas.microsoft.com/office/powerpoint/2010/main" val="14426651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Ποιότητες σαπουνιών </a:t>
            </a:r>
            <a:r>
              <a:rPr lang="el-GR" sz="3000" b="0" dirty="0" smtClean="0">
                <a:solidFill>
                  <a:prstClr val="white"/>
                </a:solidFill>
              </a:rPr>
              <a:t>5/8</a:t>
            </a:r>
            <a:r>
              <a:rPr lang="el-GR" dirty="0" smtClean="0">
                <a:solidFill>
                  <a:prstClr val="white"/>
                </a:solidFill>
              </a:rPr>
              <a:t> </a:t>
            </a:r>
            <a:endParaRPr lang="el-GR" dirty="0"/>
          </a:p>
        </p:txBody>
      </p:sp>
      <p:sp>
        <p:nvSpPr>
          <p:cNvPr id="54275" name="Rectangle 3"/>
          <p:cNvSpPr>
            <a:spLocks noGrp="1" noChangeArrowheads="1"/>
          </p:cNvSpPr>
          <p:nvPr>
            <p:ph idx="1"/>
          </p:nvPr>
        </p:nvSpPr>
        <p:spPr/>
        <p:txBody>
          <a:bodyPr/>
          <a:lstStyle/>
          <a:p>
            <a:pPr eaLnBrk="1" hangingPunct="1"/>
            <a:r>
              <a:rPr lang="el-GR" altLang="el-GR" b="1" dirty="0" smtClean="0"/>
              <a:t>Κοινά, αγνά πράσινα σαπούνια </a:t>
            </a:r>
            <a:r>
              <a:rPr lang="el-GR" altLang="el-GR" dirty="0" smtClean="0"/>
              <a:t>εννοούνται τα σκληρά σαπούνια χρώματος πρασίνου, τα οποία δεν περιέχουν πρόσθετες ουσίες εκτός από τις φυσικά υπάρχουσες και επιτρεπόμενες ως προς το είδος και την ποσότητα αδιάλυτες στο οινόπνευμα.</a:t>
            </a:r>
          </a:p>
          <a:p>
            <a:pPr eaLnBrk="1" hangingPunct="1"/>
            <a:r>
              <a:rPr lang="el-GR" altLang="el-GR" dirty="0" smtClean="0"/>
              <a:t>Για τα πράσινα σαπούνια διακρίνονται οι ίδιες ποιότητες όπως και για τα λευκά.</a:t>
            </a:r>
          </a:p>
        </p:txBody>
      </p:sp>
      <p:sp>
        <p:nvSpPr>
          <p:cNvPr id="54274"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742D97-F3E7-4A92-AC11-D9D170AB92F4}" type="slidenum">
              <a:rPr lang="el-GR" altLang="el-GR"/>
              <a:pPr eaLnBrk="1" hangingPunct="1"/>
              <a:t>50</a:t>
            </a:fld>
            <a:endParaRPr lang="el-GR" altLang="el-GR" dirty="0"/>
          </a:p>
        </p:txBody>
      </p:sp>
    </p:spTree>
    <p:extLst>
      <p:ext uri="{BB962C8B-B14F-4D97-AF65-F5344CB8AC3E}">
        <p14:creationId xmlns:p14="http://schemas.microsoft.com/office/powerpoint/2010/main" val="30273885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Ποιότητες σαπουνιών </a:t>
            </a:r>
            <a:r>
              <a:rPr lang="el-GR" sz="3000" b="0" dirty="0" smtClean="0">
                <a:solidFill>
                  <a:prstClr val="white"/>
                </a:solidFill>
              </a:rPr>
              <a:t>6/8</a:t>
            </a:r>
            <a:r>
              <a:rPr lang="el-GR" dirty="0" smtClean="0">
                <a:solidFill>
                  <a:prstClr val="white"/>
                </a:solidFill>
              </a:rPr>
              <a:t> </a:t>
            </a:r>
            <a:endParaRPr lang="el-GR" dirty="0"/>
          </a:p>
        </p:txBody>
      </p:sp>
      <p:sp>
        <p:nvSpPr>
          <p:cNvPr id="55299" name="Rectangle 3"/>
          <p:cNvSpPr>
            <a:spLocks noGrp="1" noChangeArrowheads="1"/>
          </p:cNvSpPr>
          <p:nvPr>
            <p:ph idx="1"/>
          </p:nvPr>
        </p:nvSpPr>
        <p:spPr/>
        <p:txBody>
          <a:bodyPr/>
          <a:lstStyle/>
          <a:p>
            <a:pPr eaLnBrk="1" hangingPunct="1"/>
            <a:r>
              <a:rPr lang="el-GR" altLang="el-GR" dirty="0" smtClean="0"/>
              <a:t>Τα </a:t>
            </a:r>
            <a:r>
              <a:rPr lang="el-GR" altLang="el-GR" b="1" dirty="0" smtClean="0"/>
              <a:t>πράσινα κοινά, αγνά σαπούνια </a:t>
            </a:r>
            <a:r>
              <a:rPr lang="el-GR" altLang="el-GR" dirty="0" smtClean="0"/>
              <a:t>που διατίθενται στην κατανάλωση πρέπει να πληρούν κατά ποιότητα τους παρακάτω όρους:</a:t>
            </a:r>
          </a:p>
          <a:p>
            <a:pPr marL="514350" indent="-514350" eaLnBrk="1" hangingPunct="1">
              <a:buFont typeface="+mj-lt"/>
              <a:buAutoNum type="romanUcPeriod"/>
            </a:pPr>
            <a:r>
              <a:rPr lang="el-GR" altLang="el-GR" b="1" dirty="0" smtClean="0"/>
              <a:t>Ποιότητα εξαιρετική</a:t>
            </a:r>
          </a:p>
          <a:p>
            <a:pPr marL="808038" lvl="1" indent="-407988">
              <a:buFont typeface="+mj-lt"/>
              <a:buAutoNum type="romanLcPeriod"/>
            </a:pPr>
            <a:r>
              <a:rPr lang="el-GR" altLang="el-GR" dirty="0" smtClean="0"/>
              <a:t>Περιεκτικότητα σε σαπωνοποιημένα λιπαρά οξέα τουλάχιστον 70%,</a:t>
            </a:r>
          </a:p>
          <a:p>
            <a:pPr marL="808038" lvl="1" indent="-407988">
              <a:buFont typeface="+mj-lt"/>
              <a:buAutoNum type="romanLcPeriod"/>
            </a:pPr>
            <a:r>
              <a:rPr lang="el-GR" altLang="el-GR" dirty="0" smtClean="0"/>
              <a:t>Αδιάλυτα στο οινόπνευμα: μέγιστο 2%,</a:t>
            </a:r>
          </a:p>
          <a:p>
            <a:pPr marL="808038" lvl="1" indent="-407988">
              <a:buFont typeface="+mj-lt"/>
              <a:buAutoNum type="romanLcPeriod"/>
            </a:pPr>
            <a:r>
              <a:rPr lang="el-GR" altLang="el-GR" dirty="0" smtClean="0"/>
              <a:t>Ελεύθερο άλκαλι υπολογιζόμενο σαν NaOH, ανώτατο όριο 0,3%,</a:t>
            </a:r>
          </a:p>
          <a:p>
            <a:pPr marL="808038" lvl="1" indent="-407988">
              <a:buFont typeface="+mj-lt"/>
              <a:buAutoNum type="romanLcPeriod"/>
            </a:pPr>
            <a:r>
              <a:rPr lang="el-GR" altLang="el-GR" dirty="0" smtClean="0"/>
              <a:t>Ασαπωνοποίητα συστατικά: Μέγιστο 1,0%.</a:t>
            </a:r>
          </a:p>
        </p:txBody>
      </p:sp>
      <p:sp>
        <p:nvSpPr>
          <p:cNvPr id="55298"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81D3D3-D86D-47C6-949B-AAD410E1F966}" type="slidenum">
              <a:rPr lang="el-GR" altLang="el-GR"/>
              <a:pPr eaLnBrk="1" hangingPunct="1"/>
              <a:t>51</a:t>
            </a:fld>
            <a:endParaRPr lang="el-GR" altLang="el-GR" dirty="0"/>
          </a:p>
        </p:txBody>
      </p:sp>
    </p:spTree>
    <p:extLst>
      <p:ext uri="{BB962C8B-B14F-4D97-AF65-F5344CB8AC3E}">
        <p14:creationId xmlns:p14="http://schemas.microsoft.com/office/powerpoint/2010/main" val="6290397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Ποιότητες σαπουνιών </a:t>
            </a:r>
            <a:r>
              <a:rPr lang="el-GR" sz="3000" b="0" dirty="0" smtClean="0">
                <a:solidFill>
                  <a:prstClr val="white"/>
                </a:solidFill>
              </a:rPr>
              <a:t>7/8</a:t>
            </a:r>
            <a:r>
              <a:rPr lang="el-GR" dirty="0" smtClean="0">
                <a:solidFill>
                  <a:prstClr val="white"/>
                </a:solidFill>
              </a:rPr>
              <a:t> </a:t>
            </a:r>
            <a:endParaRPr lang="el-GR" dirty="0"/>
          </a:p>
        </p:txBody>
      </p:sp>
      <p:sp>
        <p:nvSpPr>
          <p:cNvPr id="56323" name="Rectangle 3"/>
          <p:cNvSpPr>
            <a:spLocks noGrp="1" noChangeArrowheads="1"/>
          </p:cNvSpPr>
          <p:nvPr>
            <p:ph idx="1"/>
          </p:nvPr>
        </p:nvSpPr>
        <p:spPr/>
        <p:txBody>
          <a:bodyPr/>
          <a:lstStyle/>
          <a:p>
            <a:pPr marL="514350" indent="-514350" eaLnBrk="1" hangingPunct="1">
              <a:buFont typeface="+mj-lt"/>
              <a:buAutoNum type="romanUcPeriod" startAt="2"/>
            </a:pPr>
            <a:r>
              <a:rPr lang="el-GR" altLang="el-GR" b="1" dirty="0" smtClean="0"/>
              <a:t>Ποιότητα πρώτη</a:t>
            </a:r>
          </a:p>
          <a:p>
            <a:pPr eaLnBrk="1" hangingPunct="1"/>
            <a:r>
              <a:rPr lang="el-GR" altLang="el-GR" dirty="0" smtClean="0"/>
              <a:t>Ισχύουν οι ίδιοι όροι όπως και για τα λευκά σαπούνια πρώτης ποιότητας, με εξαίρεση ότι το ελάχιστο όριο σαπωνοποιημένων λιπαρών οξέων πρέπει να είναι 62%.</a:t>
            </a:r>
          </a:p>
          <a:p>
            <a:pPr eaLnBrk="1" hangingPunct="1"/>
            <a:r>
              <a:rPr lang="el-GR" altLang="el-GR" dirty="0" smtClean="0"/>
              <a:t>Στα πράσινα σαπούνια επιτρέπεται η προσθήκη των παρακάτω ουσιών: Υδρύαλο, </a:t>
            </a:r>
            <a:r>
              <a:rPr lang="el-GR" altLang="el-GR" dirty="0"/>
              <a:t>τ</a:t>
            </a:r>
            <a:r>
              <a:rPr lang="el-GR" altLang="el-GR" dirty="0" smtClean="0"/>
              <a:t>άλκο</a:t>
            </a:r>
            <a:r>
              <a:rPr lang="el-GR" altLang="el-GR" dirty="0" smtClean="0"/>
              <a:t>, </a:t>
            </a:r>
            <a:r>
              <a:rPr lang="el-GR" altLang="el-GR" dirty="0" smtClean="0"/>
              <a:t>ορθο-</a:t>
            </a:r>
            <a:r>
              <a:rPr lang="el-GR" altLang="el-GR" dirty="0" smtClean="0"/>
              <a:t>, μετα-, ή πυρο- φωσφορικών αλάτων.</a:t>
            </a:r>
          </a:p>
        </p:txBody>
      </p:sp>
      <p:sp>
        <p:nvSpPr>
          <p:cNvPr id="56322"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001626-8FF4-4CE7-9DEE-E4783FFFBCBB}" type="slidenum">
              <a:rPr lang="el-GR" altLang="el-GR"/>
              <a:pPr eaLnBrk="1" hangingPunct="1"/>
              <a:t>52</a:t>
            </a:fld>
            <a:endParaRPr lang="el-GR" altLang="el-GR" dirty="0"/>
          </a:p>
        </p:txBody>
      </p:sp>
    </p:spTree>
    <p:extLst>
      <p:ext uri="{BB962C8B-B14F-4D97-AF65-F5344CB8AC3E}">
        <p14:creationId xmlns:p14="http://schemas.microsoft.com/office/powerpoint/2010/main" val="22671245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Ποιότητες σαπουνιών </a:t>
            </a:r>
            <a:r>
              <a:rPr lang="el-GR" sz="3000" b="0" dirty="0" smtClean="0">
                <a:solidFill>
                  <a:prstClr val="white"/>
                </a:solidFill>
              </a:rPr>
              <a:t>8/8</a:t>
            </a:r>
            <a:r>
              <a:rPr lang="el-GR" dirty="0" smtClean="0">
                <a:solidFill>
                  <a:prstClr val="white"/>
                </a:solidFill>
              </a:rPr>
              <a:t> </a:t>
            </a:r>
            <a:endParaRPr lang="el-GR" dirty="0"/>
          </a:p>
        </p:txBody>
      </p:sp>
      <p:sp>
        <p:nvSpPr>
          <p:cNvPr id="57347" name="Rectangle 3"/>
          <p:cNvSpPr>
            <a:spLocks noGrp="1" noChangeArrowheads="1"/>
          </p:cNvSpPr>
          <p:nvPr>
            <p:ph idx="1"/>
          </p:nvPr>
        </p:nvSpPr>
        <p:spPr/>
        <p:txBody>
          <a:bodyPr/>
          <a:lstStyle/>
          <a:p>
            <a:pPr marL="0" indent="0" eaLnBrk="1" hangingPunct="1">
              <a:buNone/>
            </a:pPr>
            <a:r>
              <a:rPr lang="el-GR" altLang="el-GR" b="1" dirty="0" smtClean="0"/>
              <a:t>Σαπούνι σε φυλλίδια ή σε σκόνη</a:t>
            </a:r>
          </a:p>
          <a:p>
            <a:pPr eaLnBrk="1" hangingPunct="1"/>
            <a:r>
              <a:rPr lang="el-GR" altLang="el-GR" dirty="0" smtClean="0"/>
              <a:t>Και για τη μορφή αυτή των σαπουνιών υπάρχουν τρεις κατηγορίες ποιοτήτων:</a:t>
            </a:r>
          </a:p>
          <a:p>
            <a:pPr lvl="1"/>
            <a:r>
              <a:rPr lang="el-GR" altLang="el-GR" dirty="0" smtClean="0"/>
              <a:t>Εξαιρετική, </a:t>
            </a:r>
          </a:p>
          <a:p>
            <a:pPr lvl="1"/>
            <a:r>
              <a:rPr lang="el-GR" altLang="el-GR" dirty="0" smtClean="0"/>
              <a:t>Πρώτη και </a:t>
            </a:r>
          </a:p>
          <a:p>
            <a:pPr lvl="1"/>
            <a:r>
              <a:rPr lang="el-GR" altLang="el-GR" dirty="0" smtClean="0"/>
              <a:t>Δεύτερη.</a:t>
            </a:r>
          </a:p>
        </p:txBody>
      </p:sp>
      <p:sp>
        <p:nvSpPr>
          <p:cNvPr id="57346"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3197C5-722F-4C0D-A89E-AA0DA7166301}" type="slidenum">
              <a:rPr lang="el-GR" altLang="el-GR"/>
              <a:pPr eaLnBrk="1" hangingPunct="1"/>
              <a:t>53</a:t>
            </a:fld>
            <a:endParaRPr lang="el-GR" altLang="el-GR" dirty="0"/>
          </a:p>
        </p:txBody>
      </p:sp>
    </p:spTree>
    <p:extLst>
      <p:ext uri="{BB962C8B-B14F-4D97-AF65-F5344CB8AC3E}">
        <p14:creationId xmlns:p14="http://schemas.microsoft.com/office/powerpoint/2010/main" val="40897600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a:solidFill>
                  <a:prstClr val="black"/>
                </a:solidFill>
              </a:rPr>
              <a:t>Copyright Τεχνολογικό Εκπαιδευτικό Ίδρυμα Αθήνας</a:t>
            </a:r>
            <a:r>
              <a:rPr lang="en-US" sz="2000" dirty="0">
                <a:solidFill>
                  <a:prstClr val="black"/>
                </a:solidFill>
              </a:rPr>
              <a:t>, </a:t>
            </a:r>
            <a:r>
              <a:rPr lang="el-GR" sz="2000" dirty="0">
                <a:solidFill>
                  <a:prstClr val="black"/>
                </a:solidFill>
              </a:rPr>
              <a:t>Ιωάννης Τσάκνης 2014. Ιωάννης Τσάκνης. «Τεχνολογία και ποιότητα Λιπών-Ελαιών (Θ). Ενότητα </a:t>
            </a:r>
            <a:r>
              <a:rPr lang="el-GR" sz="2000" dirty="0" smtClean="0">
                <a:solidFill>
                  <a:prstClr val="black"/>
                </a:solidFill>
              </a:rPr>
              <a:t>7</a:t>
            </a:r>
            <a:r>
              <a:rPr lang="en-US" sz="2000" dirty="0" smtClean="0">
                <a:solidFill>
                  <a:prstClr val="black"/>
                </a:solidFill>
              </a:rPr>
              <a:t>:</a:t>
            </a:r>
            <a:r>
              <a:rPr lang="el-GR" sz="2000" dirty="0" smtClean="0">
                <a:solidFill>
                  <a:prstClr val="black"/>
                </a:solidFill>
              </a:rPr>
              <a:t> </a:t>
            </a:r>
            <a:r>
              <a:rPr lang="el-GR" sz="2000" dirty="0"/>
              <a:t>Σαπούνια</a:t>
            </a:r>
            <a:r>
              <a:rPr lang="el-GR" sz="2000" dirty="0" smtClean="0">
                <a:solidFill>
                  <a:prstClr val="black"/>
                </a:solidFill>
              </a:rPr>
              <a:t>». </a:t>
            </a:r>
            <a:r>
              <a:rPr lang="el-GR" sz="2000" dirty="0">
                <a:solidFill>
                  <a:prstClr val="black"/>
                </a:solidFill>
              </a:rPr>
              <a:t>Έκδοση: 1.0. Αθήνα 2014. Διαθέσιμο από τη δικτυακή διεύθυνση: </a:t>
            </a:r>
            <a:r>
              <a:rPr lang="en-US" sz="2000" dirty="0">
                <a:solidFill>
                  <a:prstClr val="black"/>
                </a:solidFill>
                <a:hlinkClick r:id="rId3"/>
              </a:rPr>
              <a:t>ocp.teiath.gr</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Σαπούνια </a:t>
            </a:r>
            <a:r>
              <a:rPr lang="el-GR" sz="3000" b="0" dirty="0" smtClean="0">
                <a:solidFill>
                  <a:prstClr val="white"/>
                </a:solidFill>
              </a:rPr>
              <a:t>4/8</a:t>
            </a:r>
            <a:endParaRPr lang="el-GR" dirty="0"/>
          </a:p>
        </p:txBody>
      </p:sp>
      <p:sp>
        <p:nvSpPr>
          <p:cNvPr id="6147" name="Rectangle 3"/>
          <p:cNvSpPr>
            <a:spLocks noGrp="1" noChangeArrowheads="1"/>
          </p:cNvSpPr>
          <p:nvPr>
            <p:ph idx="1"/>
          </p:nvPr>
        </p:nvSpPr>
        <p:spPr/>
        <p:txBody>
          <a:bodyPr>
            <a:normAutofit/>
          </a:bodyPr>
          <a:lstStyle/>
          <a:p>
            <a:pPr eaLnBrk="1" hangingPunct="1"/>
            <a:r>
              <a:rPr lang="el-GR" altLang="el-GR" dirty="0" smtClean="0"/>
              <a:t>Για την παραγωγή λευκού αρωματικού σαπουνιού ορισμένοι συγγραφείς συνιστούν το ζωικό λίπος που θα χρησιμοποιηθεί να είναι ανοικτότερο του χρώματος που αντι­στοιχεί στην τιμή 3 της κλίμακας FAC (1), ενώ το χρώμα του κοκοφοινικελαίου να </a:t>
            </a:r>
            <a:r>
              <a:rPr lang="el-GR" altLang="el-GR" dirty="0" smtClean="0"/>
              <a:t>μην είναι </a:t>
            </a:r>
            <a:r>
              <a:rPr lang="el-GR" altLang="el-GR" dirty="0" smtClean="0"/>
              <a:t>μεγαλύτερο των 10  κίτρινων και 2 κόκκινων μονάδων κατά Lovibond.</a:t>
            </a:r>
          </a:p>
          <a:p>
            <a:pPr eaLnBrk="1" hangingPunct="1"/>
            <a:r>
              <a:rPr lang="el-GR" altLang="el-GR" dirty="0" smtClean="0"/>
              <a:t>Για την επιλογή του μίγματος λιπαρών που θα χρησιμοποιηθούν αναφέρεται η εμπειρική μέθοδος INS. </a:t>
            </a:r>
            <a:r>
              <a:rPr lang="el-GR" altLang="el-GR" b="1" dirty="0" smtClean="0"/>
              <a:t>Ο συντελεστής INS</a:t>
            </a:r>
            <a:r>
              <a:rPr lang="el-GR" altLang="el-GR" dirty="0" smtClean="0"/>
              <a:t> ενός λίπους είναι η διαφορά μεταξύ του Αριθμού Σαπωνοποιήσεως και του Αριθμού Ιωδίου.</a:t>
            </a:r>
          </a:p>
        </p:txBody>
      </p:sp>
      <p:sp>
        <p:nvSpPr>
          <p:cNvPr id="6146"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105619-4677-4346-9859-56D9B5A7D5F6}" type="slidenum">
              <a:rPr lang="el-GR" altLang="el-GR"/>
              <a:pPr eaLnBrk="1" hangingPunct="1"/>
              <a:t>5</a:t>
            </a:fld>
            <a:endParaRPr lang="el-GR" altLang="el-GR" dirty="0"/>
          </a:p>
        </p:txBody>
      </p:sp>
    </p:spTree>
    <p:extLst>
      <p:ext uri="{BB962C8B-B14F-4D97-AF65-F5344CB8AC3E}">
        <p14:creationId xmlns:p14="http://schemas.microsoft.com/office/powerpoint/2010/main" val="13588204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Σαπούνια </a:t>
            </a:r>
            <a:r>
              <a:rPr lang="el-GR" sz="3000" b="0" dirty="0" smtClean="0">
                <a:solidFill>
                  <a:prstClr val="white"/>
                </a:solidFill>
              </a:rPr>
              <a:t>5/8</a:t>
            </a:r>
            <a:endParaRPr lang="el-GR" dirty="0"/>
          </a:p>
        </p:txBody>
      </p:sp>
      <p:sp>
        <p:nvSpPr>
          <p:cNvPr id="7171" name="Rectangle 3"/>
          <p:cNvSpPr>
            <a:spLocks noGrp="1" noChangeArrowheads="1"/>
          </p:cNvSpPr>
          <p:nvPr>
            <p:ph idx="1"/>
          </p:nvPr>
        </p:nvSpPr>
        <p:spPr/>
        <p:txBody>
          <a:bodyPr>
            <a:normAutofit/>
          </a:bodyPr>
          <a:lstStyle/>
          <a:p>
            <a:pPr eaLnBrk="1" hangingPunct="1"/>
            <a:r>
              <a:rPr lang="el-GR" altLang="el-GR" dirty="0" smtClean="0"/>
              <a:t>Ο συντελεστής INS ενός μίγματος λιπών υπολογίζεται αναλογικά από τους συντελεστές των επί μέρους λιπών. </a:t>
            </a:r>
          </a:p>
          <a:p>
            <a:pPr eaLnBrk="1" hangingPunct="1"/>
            <a:r>
              <a:rPr lang="el-GR" altLang="el-GR" dirty="0" smtClean="0"/>
              <a:t>Σε ένα μίγμα υπολογίζεται επίσης και ο </a:t>
            </a:r>
            <a:r>
              <a:rPr lang="el-GR" altLang="el-GR" b="1" dirty="0" smtClean="0"/>
              <a:t>συντελεστής SR </a:t>
            </a:r>
            <a:r>
              <a:rPr lang="el-GR" altLang="el-GR" dirty="0" smtClean="0"/>
              <a:t>που προκύπτει από τη διαίρεση του συντελεστή INS δια ενός άλλου συντελεστή στον οποίο όμως οι επί μέρους συντελεστές INS των υγρών ελαίων (με INS μικρότερο του 130) λαμβάνονται ως μηδέν. </a:t>
            </a:r>
          </a:p>
          <a:p>
            <a:pPr eaLnBrk="1" hangingPunct="1"/>
            <a:r>
              <a:rPr lang="el-GR" altLang="el-GR" dirty="0" smtClean="0"/>
              <a:t>Για τα σαπούνια τουαλέτας συνιστώνται συντελεστές INS 160 - 170 και συντελεστές SR 1,3 - 1,5.</a:t>
            </a:r>
          </a:p>
        </p:txBody>
      </p:sp>
      <p:sp>
        <p:nvSpPr>
          <p:cNvPr id="7170"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60609A-6758-47D5-BCAD-C1D914AA8BC5}" type="slidenum">
              <a:rPr lang="el-GR" altLang="el-GR"/>
              <a:pPr eaLnBrk="1" hangingPunct="1"/>
              <a:t>6</a:t>
            </a:fld>
            <a:endParaRPr lang="el-GR" altLang="el-GR" dirty="0"/>
          </a:p>
        </p:txBody>
      </p:sp>
    </p:spTree>
    <p:extLst>
      <p:ext uri="{BB962C8B-B14F-4D97-AF65-F5344CB8AC3E}">
        <p14:creationId xmlns:p14="http://schemas.microsoft.com/office/powerpoint/2010/main" val="834663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Σαπούνια </a:t>
            </a:r>
            <a:r>
              <a:rPr lang="el-GR" sz="3000" b="0" dirty="0">
                <a:solidFill>
                  <a:prstClr val="white"/>
                </a:solidFill>
              </a:rPr>
              <a:t>6</a:t>
            </a:r>
            <a:r>
              <a:rPr lang="el-GR" sz="3000" b="0" dirty="0" smtClean="0">
                <a:solidFill>
                  <a:prstClr val="white"/>
                </a:solidFill>
              </a:rPr>
              <a:t>/8</a:t>
            </a:r>
            <a:endParaRPr lang="el-GR" dirty="0"/>
          </a:p>
        </p:txBody>
      </p:sp>
      <p:sp>
        <p:nvSpPr>
          <p:cNvPr id="8194" name="Θέση αριθμού διαφάνειας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A2D2C6-0BFE-4733-A371-158618EF63F4}" type="slidenum">
              <a:rPr lang="el-GR" altLang="el-GR"/>
              <a:pPr eaLnBrk="1" hangingPunct="1"/>
              <a:t>7</a:t>
            </a:fld>
            <a:endParaRPr lang="el-GR" altLang="el-GR" dirty="0"/>
          </a:p>
        </p:txBody>
      </p:sp>
      <p:pic>
        <p:nvPicPr>
          <p:cNvPr id="8195" name="Picture 4" descr="Page-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84784"/>
            <a:ext cx="7408093"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5"/>
          <p:cNvSpPr txBox="1">
            <a:spLocks noChangeArrowheads="1"/>
          </p:cNvSpPr>
          <p:nvPr/>
        </p:nvSpPr>
        <p:spPr bwMode="auto">
          <a:xfrm>
            <a:off x="971600" y="4365625"/>
            <a:ext cx="77040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l-GR" sz="2400" dirty="0">
                <a:latin typeface="+mn-lt"/>
              </a:rPr>
              <a:t>R=</a:t>
            </a:r>
            <a:r>
              <a:rPr lang="el-GR" altLang="el-GR" sz="2400" dirty="0">
                <a:latin typeface="+mn-lt"/>
              </a:rPr>
              <a:t>Διάφορα αλκύλια με 12-18 ανθρακάτομα.</a:t>
            </a:r>
          </a:p>
        </p:txBody>
      </p:sp>
    </p:spTree>
    <p:extLst>
      <p:ext uri="{BB962C8B-B14F-4D97-AF65-F5344CB8AC3E}">
        <p14:creationId xmlns:p14="http://schemas.microsoft.com/office/powerpoint/2010/main" val="4151277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Σαπούνια </a:t>
            </a:r>
            <a:r>
              <a:rPr lang="el-GR" sz="3000" b="0" dirty="0" smtClean="0">
                <a:solidFill>
                  <a:prstClr val="white"/>
                </a:solidFill>
              </a:rPr>
              <a:t>7/8</a:t>
            </a:r>
            <a:endParaRPr lang="el-GR" dirty="0"/>
          </a:p>
        </p:txBody>
      </p:sp>
      <p:sp>
        <p:nvSpPr>
          <p:cNvPr id="9219" name="Rectangle 3"/>
          <p:cNvSpPr>
            <a:spLocks noGrp="1" noChangeArrowheads="1"/>
          </p:cNvSpPr>
          <p:nvPr>
            <p:ph idx="1"/>
          </p:nvPr>
        </p:nvSpPr>
        <p:spPr/>
        <p:txBody>
          <a:bodyPr>
            <a:normAutofit/>
          </a:bodyPr>
          <a:lstStyle/>
          <a:p>
            <a:pPr eaLnBrk="1" hangingPunct="1"/>
            <a:r>
              <a:rPr lang="el-GR" altLang="el-GR" dirty="0" smtClean="0"/>
              <a:t>Συνήθως τα σαπούνια λαμβάνονται με σαπωνοποίηση μιγμάτων φυσικών λιπαρών υλών με ένα αλκαλικό διάλυμα.</a:t>
            </a:r>
          </a:p>
          <a:p>
            <a:pPr eaLnBrk="1" hangingPunct="1"/>
            <a:r>
              <a:rPr lang="el-GR" altLang="el-GR" dirty="0" smtClean="0"/>
              <a:t>Διαρκώς αυξανόμενα ποσά παρασκευάζονται επίσης με σαπωνοποίηση λιπαρών οξέων που λαμβάνονται είτε από τη θερμική διάσπαση των λιπών ή την αποξίνιση των λιπαρών υλών με τη μέθοδο της αποστάξεως με υδρατμούς.</a:t>
            </a:r>
          </a:p>
          <a:p>
            <a:pPr eaLnBrk="1" hangingPunct="1"/>
            <a:r>
              <a:rPr lang="el-GR" altLang="el-GR" dirty="0" smtClean="0"/>
              <a:t>Κατά την κλασσική σαπωνοποίηση, οι λιπαρές ύλες υδρολύονται προς λιπαρά οξέα και γλυκερίνη, τα οξέα αντιδρούν με το άλκαλι και σχηματίζονται τα σαπούνια.</a:t>
            </a:r>
          </a:p>
        </p:txBody>
      </p:sp>
      <p:sp>
        <p:nvSpPr>
          <p:cNvPr id="9218" name="Θέση αριθμού διαφάνειας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9485E6-2D6B-4644-9280-8795D9E7481E}" type="slidenum">
              <a:rPr lang="el-GR" altLang="el-GR"/>
              <a:pPr eaLnBrk="1" hangingPunct="1"/>
              <a:t>8</a:t>
            </a:fld>
            <a:endParaRPr lang="el-GR" altLang="el-GR" dirty="0"/>
          </a:p>
        </p:txBody>
      </p:sp>
    </p:spTree>
    <p:extLst>
      <p:ext uri="{BB962C8B-B14F-4D97-AF65-F5344CB8AC3E}">
        <p14:creationId xmlns:p14="http://schemas.microsoft.com/office/powerpoint/2010/main" val="6214841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108</TotalTime>
  <Words>3380</Words>
  <Application>Microsoft Office PowerPoint</Application>
  <PresentationFormat>Προβολή στην οθόνη (4:3)</PresentationFormat>
  <Paragraphs>322</Paragraphs>
  <Slides>61</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61</vt:i4>
      </vt:variant>
    </vt:vector>
  </HeadingPairs>
  <TitlesOfParts>
    <vt:vector size="63" baseType="lpstr">
      <vt:lpstr>template</vt:lpstr>
      <vt:lpstr>OC_template_updated</vt:lpstr>
      <vt:lpstr>Τεχνολογία και ποιότητα Λιπών-Ελαιών (Θ)</vt:lpstr>
      <vt:lpstr>Σαπούνια 1/8</vt:lpstr>
      <vt:lpstr>Βιομηχανική παρασκευή σαπουνιού </vt:lpstr>
      <vt:lpstr>Σαπούνια 2/8</vt:lpstr>
      <vt:lpstr>Σαπούνια 3/8</vt:lpstr>
      <vt:lpstr>Σαπούνια 4/8</vt:lpstr>
      <vt:lpstr>Σαπούνια 5/8</vt:lpstr>
      <vt:lpstr>Σαπούνια 6/8</vt:lpstr>
      <vt:lpstr>Σαπούνια 7/8</vt:lpstr>
      <vt:lpstr>Σαπούνια 8/8</vt:lpstr>
      <vt:lpstr>Υπολογισμός της ποσότητας του NaOH ή ΚΟΗ που χρειάζεται για τη σαπωνοποίηση ορισμένης ποσότητας λιπαρής ύλης 1/2</vt:lpstr>
      <vt:lpstr>Υπολογισμός της ποσότητας του NaOH ή ΚΟΗ που χρειάζεται για τη σαπωνοποίηση ορισμένης ποσότητας λιπαρής ύλης 2/2</vt:lpstr>
      <vt:lpstr>Μέθοδοι σαπωνοποίησης 1/2</vt:lpstr>
      <vt:lpstr>Μέθοδοι σαπωνοποίησης 2/2</vt:lpstr>
      <vt:lpstr>Η μέθοδος εξαλάτωσης </vt:lpstr>
      <vt:lpstr>Χύλωση 1/5</vt:lpstr>
      <vt:lpstr>Σαπωνολέβητας στο αρχικό στάδιο σαπωνοποίησης</vt:lpstr>
      <vt:lpstr>Χύλωση 2/5</vt:lpstr>
      <vt:lpstr>Χύλωση 3/5</vt:lpstr>
      <vt:lpstr>Χύλωση 4/5</vt:lpstr>
      <vt:lpstr>Χύλωση 5/5</vt:lpstr>
      <vt:lpstr>Εξαλάτωση 1/2</vt:lpstr>
      <vt:lpstr>Εξαλάτωση 2/2</vt:lpstr>
      <vt:lpstr>Διακοπή του βρασμού </vt:lpstr>
      <vt:lpstr>Συμπληρωματική  σαπωνοποίηση ή ψήσιμο 1/4</vt:lpstr>
      <vt:lpstr>Συμπληρωματική  σαπωνοποίηση ή ψήσιμο 2/4</vt:lpstr>
      <vt:lpstr>Συμπληρωματική  σαπωνοποίηση ή ψήσιμο 3/4</vt:lpstr>
      <vt:lpstr>Συμπληρωματική  σαπωνοποίηση ή ψήσιμο 4/4</vt:lpstr>
      <vt:lpstr>Εκπλύσεις 1/5</vt:lpstr>
      <vt:lpstr>Εκπλύσεις 2/5</vt:lpstr>
      <vt:lpstr>Εκπλύσεις 3/5</vt:lpstr>
      <vt:lpstr>Εκπλύσεις 4/5</vt:lpstr>
      <vt:lpstr>Εκπλύσεις 5/5</vt:lpstr>
      <vt:lpstr>Η μέθοδος της χύλωσης 1/4 </vt:lpstr>
      <vt:lpstr>Η μέθοδος της χύλωσης 2/4 </vt:lpstr>
      <vt:lpstr>Η μέθοδος της χύλωσης 3/4 </vt:lpstr>
      <vt:lpstr>Η μέθοδος της χύλωσης 4/4 </vt:lpstr>
      <vt:lpstr>Η μορφοποίηση του σαπουνιού 1/3 </vt:lpstr>
      <vt:lpstr>Η μορφοποίηση του σαπουνιού 2/3 </vt:lpstr>
      <vt:lpstr>Η μορφοποίηση του σαπουνιού 3/3 </vt:lpstr>
      <vt:lpstr>Η μορφοποίηση του σαπουνιού σε πλάκες </vt:lpstr>
      <vt:lpstr>Παραγωγή φυλλιδίων σαπουνιού </vt:lpstr>
      <vt:lpstr>Παραγωγή σκόνης σαπουνιού</vt:lpstr>
      <vt:lpstr>Ελαττώματα σαπουνιών </vt:lpstr>
      <vt:lpstr>Απόδοση σαπωνοποίησης 1/2 </vt:lpstr>
      <vt:lpstr>Απόδοση σαπωνοποίησης 2/2 </vt:lpstr>
      <vt:lpstr>Ποιότητες σαπουνιών 1/8 </vt:lpstr>
      <vt:lpstr>Ποιότητες σαπουνιών 2/8 </vt:lpstr>
      <vt:lpstr>Ποιότητες σαπουνιών 3/8 </vt:lpstr>
      <vt:lpstr>Ποιότητες σαπουνιών 4/8 </vt:lpstr>
      <vt:lpstr>Ποιότητες σαπουνιών 5/8 </vt:lpstr>
      <vt:lpstr>Ποιότητες σαπουνιών 6/8 </vt:lpstr>
      <vt:lpstr>Ποιότητες σαπουνιών 7/8 </vt:lpstr>
      <vt:lpstr>Ποιότητες σαπουνιών 8/8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και ποιότητα Λιπών-Ελαιών (Θ)</dc:title>
  <dc:creator>opencourses@teiath.gr</dc:creator>
  <cp:lastModifiedBy>natasakar new</cp:lastModifiedBy>
  <cp:revision>12</cp:revision>
  <dcterms:created xsi:type="dcterms:W3CDTF">2015-03-31T09:43:11Z</dcterms:created>
  <dcterms:modified xsi:type="dcterms:W3CDTF">2015-05-06T12:17:41Z</dcterms:modified>
</cp:coreProperties>
</file>