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21"/>
  </p:notesMasterIdLst>
  <p:handoutMasterIdLst>
    <p:handoutMasterId r:id="rId22"/>
  </p:handout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57" r:id="rId14"/>
    <p:sldId id="262" r:id="rId15"/>
    <p:sldId id="264" r:id="rId16"/>
    <p:sldId id="269" r:id="rId17"/>
    <p:sldId id="270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7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4568-657E-4DBA-A1B3-EE7C168FA51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3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Κοσμητολογία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18521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Παρασκευή κρέμας χεριών</a:t>
            </a:r>
            <a:endParaRPr lang="en-US" sz="2600" dirty="0" smtClean="0"/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Δρ. Φωτεινή Μέλλου, Μ</a:t>
            </a:r>
            <a:r>
              <a:rPr lang="en-US" sz="2200" dirty="0">
                <a:solidFill>
                  <a:prstClr val="black"/>
                </a:solidFill>
              </a:rPr>
              <a:t>sc,</a:t>
            </a:r>
            <a:endParaRPr lang="el-GR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Εργαστηριακός Συνεργάτης</a:t>
            </a:r>
            <a:endParaRPr lang="en-US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l-GR" altLang="el-GR" dirty="0" smtClean="0"/>
              <a:t>Υπολογισμός απώλειας ύδατος</a:t>
            </a:r>
          </a:p>
          <a:p>
            <a:pPr lvl="1" indent="-387350">
              <a:lnSpc>
                <a:spcPct val="120000"/>
              </a:lnSpc>
              <a:defRPr/>
            </a:pPr>
            <a:r>
              <a:rPr lang="el-GR" altLang="el-GR" dirty="0" smtClean="0"/>
              <a:t>Προσθήκη στο τέλος της παρασκευαστικής διαδικασίας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 indent="-387350">
              <a:lnSpc>
                <a:spcPct val="120000"/>
              </a:lnSpc>
              <a:defRPr/>
            </a:pPr>
            <a:r>
              <a:rPr lang="el-GR" altLang="el-GR" dirty="0" smtClean="0"/>
              <a:t>Σταδιακά και συνεχή ανάδευση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>
              <a:lnSpc>
                <a:spcPct val="120000"/>
              </a:lnSpc>
              <a:defRPr/>
            </a:pPr>
            <a:r>
              <a:rPr lang="el-GR" altLang="el-GR" dirty="0" smtClean="0"/>
              <a:t>Μέτρηση </a:t>
            </a:r>
            <a:r>
              <a:rPr lang="en-US" altLang="el-GR" dirty="0" smtClean="0"/>
              <a:t>p</a:t>
            </a:r>
            <a:r>
              <a:rPr lang="el-GR" altLang="el-GR" dirty="0"/>
              <a:t>Η</a:t>
            </a:r>
            <a:endParaRPr lang="en-US" altLang="el-GR" dirty="0"/>
          </a:p>
          <a:p>
            <a:pPr lvl="1" indent="-387350">
              <a:lnSpc>
                <a:spcPct val="120000"/>
              </a:lnSpc>
              <a:defRPr/>
            </a:pPr>
            <a:r>
              <a:rPr lang="el-GR" altLang="el-GR" dirty="0" smtClean="0"/>
              <a:t>Υδατικό διάλυμα 10</a:t>
            </a:r>
            <a:r>
              <a:rPr lang="en-US" altLang="el-GR" dirty="0" smtClean="0"/>
              <a:t> </a:t>
            </a:r>
            <a:r>
              <a:rPr lang="el-GR" altLang="el-GR" dirty="0"/>
              <a:t>% </a:t>
            </a:r>
            <a:r>
              <a:rPr lang="el-GR" altLang="el-GR" dirty="0" smtClean="0"/>
              <a:t>Β/Β</a:t>
            </a:r>
            <a:r>
              <a:rPr lang="en-US" altLang="el-GR" dirty="0" smtClean="0"/>
              <a:t>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85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Μέλλου 2014. Φωτεινή Μέλλου. </a:t>
            </a:r>
            <a:r>
              <a:rPr lang="el-GR" sz="2000" dirty="0"/>
              <a:t>«Κοσμητολογία ΙΙ (Ε).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Παρασκευή κρέμας χεριών».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κρέμας χεριών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l-GR" altLang="el-GR" b="1" dirty="0"/>
              <a:t>Δράση: </a:t>
            </a:r>
            <a:r>
              <a:rPr lang="el-GR" altLang="el-GR" dirty="0"/>
              <a:t>Ενυδάτωση του δέρματος  </a:t>
            </a:r>
          </a:p>
          <a:p>
            <a:r>
              <a:rPr lang="el-GR" altLang="el-GR" dirty="0"/>
              <a:t>Υγραντικές ουσίες (γλυκερίνη, σορβιτόλη, προπυλενογλυκόλη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r>
              <a:rPr lang="el-GR" altLang="el-GR" dirty="0"/>
              <a:t>Μαλακτικές ουσίες (παράγωγα λανολίνης, φυτικά έλαια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spcAft>
                <a:spcPts val="600"/>
              </a:spcAft>
            </a:pPr>
            <a:r>
              <a:rPr lang="el-GR" altLang="el-GR" dirty="0"/>
              <a:t>Επουλωτικές, βακτηριοστατικές </a:t>
            </a:r>
            <a:r>
              <a:rPr lang="el-GR" altLang="el-GR" dirty="0" smtClean="0"/>
              <a:t>ουσίες.</a:t>
            </a:r>
            <a:endParaRPr lang="el-GR" altLang="el-GR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el-GR" dirty="0"/>
              <a:t>O/W </a:t>
            </a:r>
            <a:r>
              <a:rPr lang="el-GR" altLang="el-GR" dirty="0"/>
              <a:t> Γαλακτώματα, σπάνια </a:t>
            </a:r>
            <a:r>
              <a:rPr lang="en-US" altLang="el-GR" dirty="0" smtClean="0"/>
              <a:t>W/O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47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Γαλακτωματοποιητές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l-GR" b="1" dirty="0"/>
              <a:t>AMERCHOL L-101 </a:t>
            </a:r>
            <a:r>
              <a:rPr lang="en-US" altLang="el-GR" dirty="0"/>
              <a:t>(</a:t>
            </a:r>
            <a:r>
              <a:rPr lang="en-US" altLang="el-GR" i="1" dirty="0"/>
              <a:t>paraffinum liquidum </a:t>
            </a:r>
            <a:r>
              <a:rPr lang="el-GR" altLang="el-GR" i="1" dirty="0" smtClean="0"/>
              <a:t>και</a:t>
            </a:r>
            <a:r>
              <a:rPr lang="en-US" altLang="el-GR" i="1" dirty="0" smtClean="0"/>
              <a:t> </a:t>
            </a:r>
            <a:r>
              <a:rPr lang="en-US" altLang="el-GR" i="1" dirty="0"/>
              <a:t>lanolin alcohol</a:t>
            </a:r>
            <a:r>
              <a:rPr lang="en-US" altLang="el-GR" dirty="0"/>
              <a:t>)* </a:t>
            </a:r>
            <a:r>
              <a:rPr lang="el-GR" altLang="el-GR" dirty="0"/>
              <a:t>σταθεροποιητής σε </a:t>
            </a:r>
            <a:r>
              <a:rPr lang="en-US" altLang="el-GR" dirty="0"/>
              <a:t>O/W </a:t>
            </a:r>
            <a:r>
              <a:rPr lang="el-GR" altLang="el-GR" dirty="0" smtClean="0"/>
              <a:t>γαλακτώματα, μαλακτικές </a:t>
            </a:r>
            <a:r>
              <a:rPr lang="el-GR" altLang="el-GR" dirty="0"/>
              <a:t>ιδιότητες, βελούδινη, ελάχιστα λιπαρή αίσθηση, όχι </a:t>
            </a:r>
            <a:r>
              <a:rPr lang="el-GR" altLang="el-GR" dirty="0" smtClean="0"/>
              <a:t>ερεθισμούς.</a:t>
            </a:r>
            <a:endParaRPr lang="el-GR" altLang="el-GR" dirty="0"/>
          </a:p>
          <a:p>
            <a:pPr>
              <a:defRPr/>
            </a:pPr>
            <a:r>
              <a:rPr lang="en-US" altLang="el-GR" b="1" dirty="0"/>
              <a:t>SABOWAX FL65 </a:t>
            </a:r>
            <a:r>
              <a:rPr lang="en-US" altLang="el-GR" dirty="0"/>
              <a:t>(</a:t>
            </a:r>
            <a:r>
              <a:rPr lang="en-US" altLang="el-GR" i="1" dirty="0"/>
              <a:t>glyceryl  stearate</a:t>
            </a:r>
            <a:r>
              <a:rPr lang="el-GR" altLang="el-GR" i="1" dirty="0"/>
              <a:t> </a:t>
            </a:r>
            <a:r>
              <a:rPr lang="el-GR" altLang="el-GR" i="1" dirty="0" smtClean="0"/>
              <a:t>και</a:t>
            </a:r>
            <a:r>
              <a:rPr lang="en-US" altLang="el-GR" i="1" dirty="0" smtClean="0"/>
              <a:t> </a:t>
            </a:r>
            <a:r>
              <a:rPr lang="en-US" altLang="el-GR" i="1" dirty="0"/>
              <a:t>PEG -100</a:t>
            </a:r>
            <a:r>
              <a:rPr lang="el-GR" altLang="el-GR" i="1" dirty="0"/>
              <a:t> </a:t>
            </a:r>
            <a:r>
              <a:rPr lang="en-US" altLang="el-GR" i="1" dirty="0"/>
              <a:t>stearate</a:t>
            </a:r>
            <a:r>
              <a:rPr lang="en-US" altLang="el-GR" dirty="0"/>
              <a:t>)</a:t>
            </a:r>
            <a:r>
              <a:rPr lang="el-GR" altLang="el-GR" dirty="0"/>
              <a:t> </a:t>
            </a:r>
            <a:r>
              <a:rPr lang="en-US" altLang="el-GR" dirty="0"/>
              <a:t>O/W  </a:t>
            </a:r>
            <a:r>
              <a:rPr lang="el-GR" altLang="el-GR" dirty="0"/>
              <a:t>μη ιονικός </a:t>
            </a:r>
            <a:r>
              <a:rPr lang="el-GR" altLang="el-GR" dirty="0" smtClean="0"/>
              <a:t>γαλακτωματοποιητής.</a:t>
            </a:r>
            <a:endParaRPr lang="el-GR" altLang="el-GR" dirty="0"/>
          </a:p>
          <a:p>
            <a:pPr>
              <a:spcAft>
                <a:spcPts val="600"/>
              </a:spcAft>
              <a:defRPr/>
            </a:pPr>
            <a:r>
              <a:rPr lang="en-US" b="1" dirty="0"/>
              <a:t>VEEGUM K </a:t>
            </a:r>
            <a:r>
              <a:rPr lang="en-US" dirty="0"/>
              <a:t>(</a:t>
            </a:r>
            <a:r>
              <a:rPr lang="en-US" i="1" dirty="0"/>
              <a:t>magnesium aluminum silicate</a:t>
            </a:r>
            <a:r>
              <a:rPr lang="en-US" dirty="0"/>
              <a:t>) </a:t>
            </a:r>
            <a:r>
              <a:rPr lang="el-GR" dirty="0"/>
              <a:t> σταθεροποιητής </a:t>
            </a:r>
            <a:r>
              <a:rPr lang="en-US" dirty="0"/>
              <a:t>O</a:t>
            </a:r>
            <a:r>
              <a:rPr lang="el-GR" dirty="0"/>
              <a:t>/</a:t>
            </a:r>
            <a:r>
              <a:rPr lang="en-US" dirty="0"/>
              <a:t>W</a:t>
            </a:r>
            <a:r>
              <a:rPr lang="el-GR" dirty="0"/>
              <a:t>  </a:t>
            </a:r>
            <a:r>
              <a:rPr lang="el-GR" dirty="0" smtClean="0"/>
              <a:t>γαλακτωμάτων.</a:t>
            </a:r>
            <a:endParaRPr lang="en-US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5" name="5 - Ορθογώνιο"/>
          <p:cNvSpPr>
            <a:spLocks noChangeArrowheads="1"/>
          </p:cNvSpPr>
          <p:nvPr/>
        </p:nvSpPr>
        <p:spPr bwMode="auto">
          <a:xfrm>
            <a:off x="539552" y="6150561"/>
            <a:ext cx="1663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1600" i="1" dirty="0">
                <a:latin typeface="+mn-lt"/>
              </a:rPr>
              <a:t>*  </a:t>
            </a:r>
            <a:r>
              <a:rPr lang="el-GR" altLang="el-GR" sz="1600" i="1" dirty="0">
                <a:latin typeface="+mn-lt"/>
              </a:rPr>
              <a:t>Ονομασία </a:t>
            </a:r>
            <a:r>
              <a:rPr lang="en-US" altLang="el-GR" sz="1600" i="1" dirty="0">
                <a:latin typeface="+mn-lt"/>
              </a:rPr>
              <a:t>INCI </a:t>
            </a:r>
            <a:endParaRPr lang="el-GR" altLang="el-GR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Συντηρητικά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400"/>
              </a:spcBef>
              <a:buFont typeface="Wingdings" pitchFamily="2" charset="2"/>
              <a:buChar char="ü"/>
              <a:defRPr/>
            </a:pPr>
            <a:r>
              <a:rPr lang="en-US" altLang="el-GR" b="1" dirty="0" smtClean="0"/>
              <a:t>Benzalkonium </a:t>
            </a:r>
            <a:r>
              <a:rPr lang="en-US" altLang="el-GR" b="1" dirty="0"/>
              <a:t>chloride</a:t>
            </a:r>
            <a:r>
              <a:rPr lang="el-GR" altLang="el-GR" b="1" dirty="0"/>
              <a:t> </a:t>
            </a:r>
            <a:r>
              <a:rPr lang="el-GR" altLang="el-GR" dirty="0"/>
              <a:t>αντισηπτικό, </a:t>
            </a:r>
            <a:r>
              <a:rPr lang="el-GR" altLang="el-GR" dirty="0" smtClean="0"/>
              <a:t>δράση </a:t>
            </a:r>
            <a:r>
              <a:rPr lang="el-GR" altLang="el-GR" dirty="0"/>
              <a:t>εναντίον </a:t>
            </a:r>
            <a:r>
              <a:rPr lang="el-GR" altLang="el-GR" dirty="0" smtClean="0"/>
              <a:t>θετικών </a:t>
            </a:r>
            <a:r>
              <a:rPr lang="el-GR" altLang="el-GR" dirty="0"/>
              <a:t>κατά </a:t>
            </a:r>
            <a:r>
              <a:rPr lang="en-US" altLang="el-GR" dirty="0"/>
              <a:t>Gram </a:t>
            </a:r>
            <a:r>
              <a:rPr lang="el-GR" altLang="el-GR" dirty="0"/>
              <a:t>βακτηρίων</a:t>
            </a:r>
          </a:p>
          <a:p>
            <a:pPr>
              <a:lnSpc>
                <a:spcPct val="120000"/>
              </a:lnSpc>
              <a:spcBef>
                <a:spcPts val="2400"/>
              </a:spcBef>
              <a:buFont typeface="Wingdings" pitchFamily="2" charset="2"/>
              <a:buChar char="ü"/>
              <a:defRPr/>
            </a:pPr>
            <a:r>
              <a:rPr lang="en-US" altLang="el-GR" b="1" dirty="0"/>
              <a:t>PROPYL PARABEN</a:t>
            </a:r>
            <a:r>
              <a:rPr lang="el-GR" altLang="el-GR" b="1" dirty="0"/>
              <a:t>, </a:t>
            </a:r>
            <a:r>
              <a:rPr lang="en-US" altLang="el-GR" b="1" dirty="0"/>
              <a:t>METHYL PARABEN</a:t>
            </a:r>
            <a:r>
              <a:rPr lang="el-GR" altLang="el-GR" b="1" dirty="0"/>
              <a:t> </a:t>
            </a:r>
            <a:r>
              <a:rPr lang="el-GR" altLang="el-GR" dirty="0" smtClean="0"/>
              <a:t>αντιμικροβιακά.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62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Ουσίες για προϊόντα χεριών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l-GR" b="1" dirty="0"/>
              <a:t>DOW CORNING 200/100 mm</a:t>
            </a:r>
            <a:r>
              <a:rPr lang="en-US" altLang="el-GR" b="1" baseline="30000" dirty="0"/>
              <a:t>2</a:t>
            </a:r>
            <a:r>
              <a:rPr lang="en-US" altLang="el-GR" b="1" dirty="0"/>
              <a:t>s</a:t>
            </a:r>
            <a:r>
              <a:rPr lang="en-US" altLang="el-GR" b="1" baseline="30000" dirty="0"/>
              <a:t>-1 </a:t>
            </a:r>
            <a:r>
              <a:rPr lang="en-US" altLang="el-GR" dirty="0"/>
              <a:t>(</a:t>
            </a:r>
            <a:r>
              <a:rPr lang="en-US" altLang="el-GR" i="1" dirty="0"/>
              <a:t>dimethicone</a:t>
            </a:r>
            <a:r>
              <a:rPr lang="en-US" altLang="el-GR" dirty="0"/>
              <a:t>) </a:t>
            </a:r>
            <a:r>
              <a:rPr lang="el-GR" altLang="el-GR" dirty="0" smtClean="0"/>
              <a:t>λεπτό</a:t>
            </a:r>
            <a:r>
              <a:rPr lang="el-GR" altLang="el-GR" dirty="0"/>
              <a:t>, υδρόφοβο, </a:t>
            </a:r>
            <a:r>
              <a:rPr lang="el-GR" altLang="el-GR" dirty="0" smtClean="0"/>
              <a:t>μη </a:t>
            </a:r>
            <a:r>
              <a:rPr lang="el-GR" altLang="el-GR" dirty="0"/>
              <a:t>λιπαρό υμένιο, </a:t>
            </a:r>
            <a:r>
              <a:rPr lang="el-GR" altLang="el-GR" dirty="0" smtClean="0"/>
              <a:t>↓ λευκότητας.</a:t>
            </a:r>
            <a:endParaRPr lang="el-GR" altLang="el-GR" dirty="0"/>
          </a:p>
          <a:p>
            <a:r>
              <a:rPr lang="en-US" altLang="el-GR" b="1" dirty="0"/>
              <a:t>DOW CORNING 245 </a:t>
            </a:r>
            <a:r>
              <a:rPr lang="en-US" altLang="el-GR" dirty="0"/>
              <a:t>(</a:t>
            </a:r>
            <a:r>
              <a:rPr lang="en-US" altLang="el-GR" i="1" dirty="0"/>
              <a:t>cyclomethicone</a:t>
            </a:r>
            <a:r>
              <a:rPr lang="en-US" altLang="el-GR" dirty="0"/>
              <a:t>)</a:t>
            </a:r>
            <a:r>
              <a:rPr lang="el-GR" altLang="el-GR" dirty="0"/>
              <a:t> βελτιώνει την ικανότητα απλώματος, απαλή, </a:t>
            </a:r>
            <a:r>
              <a:rPr lang="el-GR" altLang="el-GR" dirty="0" smtClean="0"/>
              <a:t>μη λιπαρή αίσθηση.</a:t>
            </a:r>
            <a:endParaRPr lang="en-US" altLang="el-GR" dirty="0"/>
          </a:p>
          <a:p>
            <a:r>
              <a:rPr lang="en-US" altLang="el-GR" b="1" dirty="0"/>
              <a:t>ACETULAN </a:t>
            </a:r>
            <a:r>
              <a:rPr lang="en-US" altLang="el-GR" dirty="0"/>
              <a:t>(</a:t>
            </a:r>
            <a:r>
              <a:rPr lang="en-US" altLang="el-GR" i="1" dirty="0"/>
              <a:t>Cetyl acetate </a:t>
            </a:r>
            <a:r>
              <a:rPr lang="el-GR" altLang="el-GR" i="1" dirty="0" smtClean="0"/>
              <a:t>και</a:t>
            </a:r>
            <a:r>
              <a:rPr lang="en-US" altLang="el-GR" i="1" dirty="0" smtClean="0"/>
              <a:t> </a:t>
            </a:r>
            <a:r>
              <a:rPr lang="en-US" altLang="el-GR" i="1" dirty="0"/>
              <a:t>acetylated lanolin alcohol</a:t>
            </a:r>
            <a:r>
              <a:rPr lang="en-US" altLang="el-GR" dirty="0"/>
              <a:t>) </a:t>
            </a:r>
            <a:r>
              <a:rPr lang="el-GR" altLang="el-GR" dirty="0"/>
              <a:t> βελτιώνει την ικανότητα </a:t>
            </a:r>
            <a:r>
              <a:rPr lang="el-GR" altLang="el-GR" dirty="0" smtClean="0"/>
              <a:t>απλώματος</a:t>
            </a:r>
            <a:r>
              <a:rPr lang="el-GR" altLang="el-GR" dirty="0"/>
              <a:t>, ↓ αίσθηση λιπαρότητας, </a:t>
            </a:r>
            <a:r>
              <a:rPr lang="el-GR" altLang="el-GR" dirty="0" smtClean="0"/>
              <a:t>μη </a:t>
            </a:r>
            <a:r>
              <a:rPr lang="el-GR" altLang="el-GR" dirty="0"/>
              <a:t>κολλώδες, </a:t>
            </a:r>
            <a:r>
              <a:rPr lang="el-GR" altLang="el-GR" dirty="0" smtClean="0"/>
              <a:t>μη  </a:t>
            </a:r>
            <a:r>
              <a:rPr lang="el-GR" altLang="el-GR" dirty="0"/>
              <a:t>λιπαρό </a:t>
            </a:r>
            <a:r>
              <a:rPr lang="el-GR" altLang="el-GR" dirty="0" smtClean="0"/>
              <a:t>υμένιο.</a:t>
            </a:r>
            <a:endParaRPr lang="el-GR" altLang="el-GR" dirty="0"/>
          </a:p>
          <a:p>
            <a:r>
              <a:rPr lang="en-US" altLang="el-GR" b="1" dirty="0"/>
              <a:t>Stearic acid </a:t>
            </a:r>
            <a:r>
              <a:rPr lang="el-GR" altLang="el-GR" dirty="0" smtClean="0"/>
              <a:t>λεπτό </a:t>
            </a:r>
            <a:r>
              <a:rPr lang="el-GR" altLang="el-GR" dirty="0"/>
              <a:t>ματ </a:t>
            </a:r>
            <a:r>
              <a:rPr lang="el-GR" altLang="el-GR" dirty="0" smtClean="0"/>
              <a:t>μη </a:t>
            </a:r>
            <a:r>
              <a:rPr lang="el-GR" altLang="el-GR" dirty="0"/>
              <a:t>κολλώδες, </a:t>
            </a:r>
            <a:r>
              <a:rPr lang="el-GR" altLang="el-GR" dirty="0" smtClean="0"/>
              <a:t>μη </a:t>
            </a:r>
            <a:r>
              <a:rPr lang="el-GR" altLang="el-GR" dirty="0"/>
              <a:t>λιπαρό </a:t>
            </a:r>
            <a:r>
              <a:rPr lang="el-GR" altLang="el-GR" dirty="0" smtClean="0"/>
              <a:t>υμένιο.</a:t>
            </a:r>
            <a:endParaRPr lang="el-GR" altLang="el-GR" dirty="0"/>
          </a:p>
          <a:p>
            <a:r>
              <a:rPr lang="en-US" altLang="el-GR" b="1" dirty="0"/>
              <a:t>Jojoba oil </a:t>
            </a:r>
            <a:r>
              <a:rPr lang="el-GR" altLang="el-GR" dirty="0" smtClean="0"/>
              <a:t>ενυδατικό</a:t>
            </a:r>
            <a:r>
              <a:rPr lang="el-GR" altLang="el-GR" dirty="0"/>
              <a:t>, μαλακτικό, λιπαντικό,  για έλεγχο </a:t>
            </a:r>
            <a:r>
              <a:rPr lang="el-GR" altLang="el-GR" dirty="0" smtClean="0"/>
              <a:t>σμηγματόρροιας.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25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Ουσίες για προϊόντα χεριών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l-GR" b="1" dirty="0" smtClean="0"/>
              <a:t>Octyldodecanol </a:t>
            </a:r>
            <a:r>
              <a:rPr lang="el-GR" altLang="el-GR" dirty="0" smtClean="0"/>
              <a:t>μαλακτικό</a:t>
            </a:r>
            <a:r>
              <a:rPr lang="el-GR" altLang="el-GR" dirty="0"/>
              <a:t>, λιπαντικό</a:t>
            </a:r>
            <a:r>
              <a:rPr lang="en-US" altLang="el-GR" dirty="0"/>
              <a:t>, </a:t>
            </a:r>
            <a:r>
              <a:rPr lang="el-GR" altLang="el-GR" dirty="0"/>
              <a:t>βελτιώνει την ικανότητα απλώματος, πορώδες </a:t>
            </a:r>
            <a:r>
              <a:rPr lang="el-GR" altLang="el-GR" dirty="0" smtClean="0"/>
              <a:t>υμένιο </a:t>
            </a:r>
            <a:r>
              <a:rPr lang="el-GR" altLang="el-GR" dirty="0"/>
              <a:t>(αναπνοή </a:t>
            </a:r>
            <a:r>
              <a:rPr lang="el-GR" altLang="el-GR" dirty="0" smtClean="0"/>
              <a:t>και </a:t>
            </a:r>
            <a:r>
              <a:rPr lang="el-GR" altLang="el-GR" dirty="0"/>
              <a:t>εφίδρωση του δέρματος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r>
              <a:rPr lang="en-US" altLang="el-GR" b="1" dirty="0"/>
              <a:t>Glycerin </a:t>
            </a:r>
            <a:r>
              <a:rPr lang="el-GR" altLang="el-GR" dirty="0" smtClean="0"/>
              <a:t>υγραντική </a:t>
            </a:r>
            <a:r>
              <a:rPr lang="el-GR" altLang="el-GR" dirty="0"/>
              <a:t>(υγροσκοπική</a:t>
            </a:r>
            <a:r>
              <a:rPr lang="el-GR" altLang="el-GR" dirty="0" smtClean="0"/>
              <a:t>).</a:t>
            </a:r>
            <a:endParaRPr lang="en-US" altLang="el-GR" dirty="0"/>
          </a:p>
          <a:p>
            <a:r>
              <a:rPr lang="en-US" altLang="el-GR" b="1" dirty="0" smtClean="0"/>
              <a:t>Allantoin</a:t>
            </a:r>
            <a:r>
              <a:rPr lang="en-US" altLang="el-GR" dirty="0" smtClean="0"/>
              <a:t> </a:t>
            </a:r>
            <a:r>
              <a:rPr lang="el-GR" altLang="el-GR" dirty="0"/>
              <a:t>επουλωτικό, </a:t>
            </a:r>
            <a:r>
              <a:rPr lang="el-GR" altLang="el-GR" dirty="0" smtClean="0"/>
              <a:t>αντιφλογιστικό.</a:t>
            </a:r>
            <a:endParaRPr lang="en-US" altLang="el-GR" dirty="0"/>
          </a:p>
          <a:p>
            <a:r>
              <a:rPr lang="en-US" altLang="el-GR" b="1" dirty="0"/>
              <a:t>Bisabolol </a:t>
            </a:r>
            <a:r>
              <a:rPr lang="el-GR" altLang="el-GR" dirty="0" smtClean="0"/>
              <a:t>αντιφλεγμονώδες</a:t>
            </a:r>
            <a:r>
              <a:rPr lang="el-GR" altLang="el-GR" dirty="0"/>
              <a:t>, </a:t>
            </a:r>
            <a:r>
              <a:rPr lang="el-GR" altLang="el-GR" dirty="0" smtClean="0"/>
              <a:t>αντιερεθιστικό.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08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της λιπαρής φάσης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l-GR" altLang="el-GR" dirty="0"/>
              <a:t>Ζύγιση σε </a:t>
            </a:r>
            <a:r>
              <a:rPr lang="el-GR" altLang="el-GR" b="1" dirty="0"/>
              <a:t>γουδί</a:t>
            </a:r>
            <a:r>
              <a:rPr lang="el-GR" altLang="el-GR" dirty="0"/>
              <a:t> των </a:t>
            </a:r>
            <a:r>
              <a:rPr lang="el-GR" altLang="el-GR" dirty="0" smtClean="0"/>
              <a:t>συστατικών.</a:t>
            </a:r>
            <a:endParaRPr lang="el-GR" altLang="el-GR" dirty="0"/>
          </a:p>
          <a:p>
            <a:pPr>
              <a:buFont typeface="Arial" charset="0"/>
              <a:buChar char="•"/>
              <a:defRPr/>
            </a:pPr>
            <a:r>
              <a:rPr lang="el-GR" altLang="el-GR" dirty="0"/>
              <a:t>Τοποθέτηση στο ατμόλουτρο</a:t>
            </a:r>
            <a:r>
              <a:rPr lang="en-US" altLang="el-GR" dirty="0"/>
              <a:t>, </a:t>
            </a:r>
            <a:r>
              <a:rPr lang="el-GR" altLang="el-GR" dirty="0"/>
              <a:t>7</a:t>
            </a:r>
            <a:r>
              <a:rPr lang="en-US" altLang="el-GR" dirty="0"/>
              <a:t>0</a:t>
            </a:r>
            <a:r>
              <a:rPr lang="el-GR" altLang="el-GR" baseline="30000" dirty="0"/>
              <a:t>ο</a:t>
            </a:r>
            <a:r>
              <a:rPr lang="en-US" altLang="el-GR" dirty="0" smtClean="0"/>
              <a:t>C</a:t>
            </a:r>
            <a:r>
              <a:rPr lang="el-GR" altLang="el-GR" dirty="0" smtClean="0"/>
              <a:t>, ανάδευση.</a:t>
            </a:r>
            <a:endParaRPr lang="en-US" altLang="el-GR" dirty="0"/>
          </a:p>
          <a:p>
            <a:pPr>
              <a:defRPr/>
            </a:pPr>
            <a:r>
              <a:rPr lang="el-GR" altLang="el-GR" b="1" dirty="0" smtClean="0"/>
              <a:t>Πριν </a:t>
            </a:r>
            <a:r>
              <a:rPr lang="el-GR" altLang="el-GR" b="1" dirty="0"/>
              <a:t>την ανάμιξη:  </a:t>
            </a:r>
            <a:r>
              <a:rPr lang="el-GR" altLang="el-GR" dirty="0" smtClean="0"/>
              <a:t>Εξαγωγή </a:t>
            </a:r>
            <a:r>
              <a:rPr lang="el-GR" altLang="el-GR" dirty="0"/>
              <a:t>από ατμόλουτρο, απευθείας </a:t>
            </a:r>
            <a:r>
              <a:rPr lang="el-GR" altLang="el-GR" dirty="0" smtClean="0"/>
              <a:t>ζύγιση του:</a:t>
            </a:r>
            <a:endParaRPr lang="en-US" altLang="el-GR" dirty="0"/>
          </a:p>
          <a:p>
            <a:pPr marL="576263" lvl="1" indent="-398463">
              <a:defRPr/>
            </a:pPr>
            <a:r>
              <a:rPr lang="en-US" altLang="el-GR" dirty="0"/>
              <a:t>Bisabolol, </a:t>
            </a:r>
            <a:r>
              <a:rPr lang="el-GR" altLang="el-GR" dirty="0"/>
              <a:t>επανατοποθέτηση στο ατμόλουτρο, </a:t>
            </a:r>
            <a:r>
              <a:rPr lang="el-GR" altLang="el-GR" dirty="0" smtClean="0"/>
              <a:t>ανάδευση.</a:t>
            </a:r>
            <a:endParaRPr lang="el-GR" altLang="el-GR" dirty="0"/>
          </a:p>
          <a:p>
            <a:pPr>
              <a:buFont typeface="Arial" charset="0"/>
              <a:buChar char="•"/>
              <a:defRPr/>
            </a:pPr>
            <a:r>
              <a:rPr lang="el-GR" altLang="el-GR" dirty="0"/>
              <a:t>Θερμοκρασία 7</a:t>
            </a:r>
            <a:r>
              <a:rPr lang="en-US" altLang="el-GR" dirty="0"/>
              <a:t>0</a:t>
            </a:r>
            <a:r>
              <a:rPr lang="el-GR" altLang="el-GR" baseline="30000" dirty="0"/>
              <a:t>ο</a:t>
            </a:r>
            <a:r>
              <a:rPr lang="en-US" altLang="el-GR" dirty="0"/>
              <a:t>C ±</a:t>
            </a:r>
            <a:r>
              <a:rPr lang="en-US" altLang="el-GR" dirty="0" smtClean="0"/>
              <a:t>2</a:t>
            </a:r>
            <a:r>
              <a:rPr lang="el-GR" alt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1645613" cy="172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της υδατικής φάσης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dirty="0"/>
              <a:t>Προσθήκη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n-US" altLang="el-GR" dirty="0" smtClean="0"/>
              <a:t>VEEGUM </a:t>
            </a:r>
            <a:r>
              <a:rPr lang="en-US" altLang="el-GR" dirty="0"/>
              <a:t>K, </a:t>
            </a:r>
            <a:r>
              <a:rPr lang="el-GR" altLang="el-GR" dirty="0" smtClean="0"/>
              <a:t>σταδιακά και </a:t>
            </a:r>
            <a:r>
              <a:rPr lang="el-GR" altLang="el-GR" dirty="0"/>
              <a:t>ανάδευση </a:t>
            </a:r>
            <a:r>
              <a:rPr lang="en-US" altLang="el-GR" dirty="0"/>
              <a:t>(</a:t>
            </a:r>
            <a:r>
              <a:rPr lang="el-GR" altLang="el-GR" dirty="0"/>
              <a:t>ηλεκτρικός </a:t>
            </a:r>
            <a:r>
              <a:rPr lang="el-GR" altLang="el-GR" dirty="0" smtClean="0"/>
              <a:t>αναδευτήρας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buFont typeface="Arial" charset="0"/>
              <a:buChar char="•"/>
              <a:defRPr/>
            </a:pPr>
            <a:r>
              <a:rPr lang="el-GR" altLang="el-GR" dirty="0"/>
              <a:t>Θέρμανση στην πλάκα </a:t>
            </a:r>
            <a:r>
              <a:rPr lang="el-GR" altLang="el-GR" dirty="0" smtClean="0"/>
              <a:t>θέρμανσης.</a:t>
            </a:r>
            <a:endParaRPr lang="el-GR" altLang="el-GR" dirty="0"/>
          </a:p>
          <a:p>
            <a:pPr>
              <a:defRPr/>
            </a:pPr>
            <a:r>
              <a:rPr lang="el-GR" dirty="0"/>
              <a:t>Προσθήκη  (με τη σειρά που αναφέρονται)</a:t>
            </a:r>
            <a:r>
              <a:rPr lang="en-US" dirty="0"/>
              <a:t>:</a:t>
            </a:r>
            <a:endParaRPr lang="el-GR" dirty="0"/>
          </a:p>
          <a:p>
            <a:pPr marL="630238" lvl="1" indent="-339725">
              <a:defRPr/>
            </a:pPr>
            <a:r>
              <a:rPr lang="en-US" altLang="el-GR" dirty="0"/>
              <a:t>Methyl </a:t>
            </a:r>
            <a:r>
              <a:rPr lang="en-US" altLang="el-GR" dirty="0" smtClean="0"/>
              <a:t>paraben</a:t>
            </a:r>
            <a:r>
              <a:rPr lang="el-GR" altLang="el-GR" dirty="0" smtClean="0"/>
              <a:t>,</a:t>
            </a:r>
            <a:endParaRPr lang="en-US" altLang="el-GR" dirty="0"/>
          </a:p>
          <a:p>
            <a:pPr marL="630238" lvl="1" indent="-339725">
              <a:defRPr/>
            </a:pPr>
            <a:r>
              <a:rPr lang="en-US" dirty="0" smtClean="0"/>
              <a:t>Allantoin</a:t>
            </a:r>
            <a:r>
              <a:rPr lang="el-GR" dirty="0" smtClean="0"/>
              <a:t>,</a:t>
            </a:r>
            <a:endParaRPr lang="en-US" dirty="0"/>
          </a:p>
          <a:p>
            <a:pPr marL="630238" lvl="1" indent="-339725">
              <a:defRPr/>
            </a:pPr>
            <a:r>
              <a:rPr lang="en-US" dirty="0" smtClean="0"/>
              <a:t>Glycerin</a:t>
            </a:r>
            <a:r>
              <a:rPr lang="el-GR" dirty="0" smtClean="0"/>
              <a:t>.</a:t>
            </a:r>
            <a:endParaRPr lang="en-US" dirty="0"/>
          </a:p>
          <a:p>
            <a:pPr>
              <a:defRPr/>
            </a:pPr>
            <a:r>
              <a:rPr lang="el-GR" altLang="el-GR" dirty="0"/>
              <a:t>Ανάδευση </a:t>
            </a:r>
            <a:r>
              <a:rPr lang="el-GR" altLang="el-GR" dirty="0" smtClean="0"/>
              <a:t>μέχρι </a:t>
            </a:r>
            <a:r>
              <a:rPr lang="el-GR" altLang="el-GR" dirty="0"/>
              <a:t>πλήρους διάλυσης, θερμοκρασία 72</a:t>
            </a:r>
            <a:r>
              <a:rPr lang="el-GR" altLang="el-GR" baseline="30000" dirty="0"/>
              <a:t>ο</a:t>
            </a:r>
            <a:r>
              <a:rPr lang="en-US" altLang="el-GR" dirty="0"/>
              <a:t>C </a:t>
            </a:r>
            <a:r>
              <a:rPr lang="en-US" altLang="el-GR" dirty="0" smtClean="0"/>
              <a:t>±2</a:t>
            </a:r>
            <a:r>
              <a:rPr lang="el-GR" alt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66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Ανάμιξη των φάσεων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320293"/>
            <a:ext cx="4186808" cy="5184576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9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200" dirty="0"/>
              <a:t>Μεταφορά της </a:t>
            </a:r>
            <a:r>
              <a:rPr lang="el-GR" sz="2200" b="1" dirty="0" smtClean="0"/>
              <a:t>υδατικής φάσης </a:t>
            </a:r>
            <a:r>
              <a:rPr lang="el-GR" sz="2200" dirty="0" smtClean="0"/>
              <a:t>στη </a:t>
            </a:r>
            <a:r>
              <a:rPr lang="el-GR" altLang="el-GR" sz="2200" b="1" dirty="0" smtClean="0"/>
              <a:t>λιπαρή</a:t>
            </a:r>
            <a:r>
              <a:rPr lang="el-GR" sz="2200" dirty="0" smtClean="0"/>
              <a:t> (</a:t>
            </a:r>
            <a:r>
              <a:rPr lang="el-GR" sz="2200" dirty="0"/>
              <a:t>σιγά σιγά </a:t>
            </a:r>
            <a:r>
              <a:rPr lang="el-GR" sz="2200" dirty="0" smtClean="0"/>
              <a:t>και </a:t>
            </a:r>
            <a:r>
              <a:rPr lang="el-GR" sz="2200" dirty="0"/>
              <a:t>με συνεχή </a:t>
            </a:r>
            <a:r>
              <a:rPr lang="el-GR" sz="2200" dirty="0" smtClean="0"/>
              <a:t>ανάδευση).</a:t>
            </a:r>
            <a:endParaRPr lang="el-GR" sz="2200" dirty="0"/>
          </a:p>
          <a:p>
            <a:pPr marL="457200" indent="-457200">
              <a:spcBef>
                <a:spcPts val="9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200" dirty="0" smtClean="0"/>
              <a:t>Ανάδευση  </a:t>
            </a:r>
            <a:r>
              <a:rPr lang="el-GR" sz="2200" dirty="0"/>
              <a:t>5- 10΄, 67 </a:t>
            </a:r>
            <a:r>
              <a:rPr lang="el-GR" sz="2200" baseline="30000" dirty="0"/>
              <a:t>ο</a:t>
            </a:r>
            <a:r>
              <a:rPr lang="en-US" sz="2200" dirty="0"/>
              <a:t>C</a:t>
            </a:r>
            <a:r>
              <a:rPr lang="el-GR" sz="2200" dirty="0"/>
              <a:t> </a:t>
            </a:r>
            <a:r>
              <a:rPr lang="en-US" sz="2200" dirty="0"/>
              <a:t>±</a:t>
            </a:r>
            <a:r>
              <a:rPr lang="el-GR" sz="2200" dirty="0"/>
              <a:t> </a:t>
            </a:r>
            <a:r>
              <a:rPr lang="el-GR" sz="2200" dirty="0" smtClean="0"/>
              <a:t>2.</a:t>
            </a:r>
            <a:endParaRPr lang="el-GR" sz="2200" dirty="0"/>
          </a:p>
          <a:p>
            <a:pPr marL="457200" indent="-457200">
              <a:spcBef>
                <a:spcPts val="9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200" dirty="0" smtClean="0"/>
              <a:t>Εξαγωγή </a:t>
            </a:r>
            <a:r>
              <a:rPr lang="el-GR" sz="2200" dirty="0" smtClean="0"/>
              <a:t>γουδι</a:t>
            </a:r>
            <a:r>
              <a:rPr lang="en-US" sz="2200" dirty="0" smtClean="0"/>
              <a:t>o</a:t>
            </a:r>
            <a:r>
              <a:rPr lang="el-GR" sz="2200" dirty="0" smtClean="0"/>
              <a:t>ύ</a:t>
            </a:r>
            <a:r>
              <a:rPr lang="en-US" sz="2200" dirty="0" smtClean="0"/>
              <a:t> </a:t>
            </a:r>
            <a:r>
              <a:rPr lang="el-GR" sz="2200" dirty="0" smtClean="0"/>
              <a:t>από ατμόλουτρο.</a:t>
            </a:r>
          </a:p>
          <a:p>
            <a:pPr marL="457200" indent="-457200">
              <a:spcBef>
                <a:spcPts val="9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200" dirty="0" smtClean="0"/>
              <a:t>Ψύξη στο περιβάλλον, </a:t>
            </a:r>
            <a:r>
              <a:rPr lang="en-US" sz="2200" dirty="0"/>
              <a:t>4</a:t>
            </a:r>
            <a:r>
              <a:rPr lang="el-GR" sz="2200" dirty="0"/>
              <a:t>2</a:t>
            </a:r>
            <a:r>
              <a:rPr lang="el-GR" sz="2200" baseline="30000" dirty="0"/>
              <a:t>ο</a:t>
            </a:r>
            <a:r>
              <a:rPr lang="en-US" sz="2200" dirty="0"/>
              <a:t>C</a:t>
            </a:r>
            <a:r>
              <a:rPr lang="el-GR" sz="2200" dirty="0"/>
              <a:t>, ανάδευση (ήπια</a:t>
            </a:r>
            <a:r>
              <a:rPr lang="el-GR" sz="2200" dirty="0" smtClean="0"/>
              <a:t>).</a:t>
            </a:r>
            <a:endParaRPr lang="en-US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860032" y="1340768"/>
            <a:ext cx="4211960" cy="364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lnSpc>
                <a:spcPct val="112000"/>
              </a:lnSpc>
              <a:spcBef>
                <a:spcPts val="900"/>
              </a:spcBef>
              <a:spcAft>
                <a:spcPts val="600"/>
              </a:spcAft>
              <a:buFont typeface="+mj-lt"/>
              <a:buAutoNum type="arabicPeriod" startAt="5"/>
              <a:defRPr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Προσθήκη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: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914400" lvl="1" indent="-457200" fontAlgn="auto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DOW CORNING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245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,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914400" lvl="1" indent="-457200" fontAlgn="auto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PERFUME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Ισχυρή ανάδευση 2-3΄ 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lnSpc>
                <a:spcPct val="112000"/>
              </a:lnSpc>
              <a:spcBef>
                <a:spcPts val="900"/>
              </a:spcBef>
              <a:spcAft>
                <a:spcPts val="600"/>
              </a:spcAft>
              <a:buFont typeface="+mj-lt"/>
              <a:buAutoNum type="arabicPeriod" startAt="5"/>
              <a:defRPr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Προσθήκη:</a:t>
            </a:r>
          </a:p>
          <a:p>
            <a:pPr marL="914400" lvl="1" indent="-457200" fontAlgn="auto">
              <a:lnSpc>
                <a:spcPct val="112000"/>
              </a:lnSpc>
              <a:spcBef>
                <a:spcPts val="900"/>
              </a:spcBef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Benzalkonium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chloride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Γουδί σε ψυχρό υδατόλουτρο.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788024" y="1412776"/>
            <a:ext cx="0" cy="3672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95</TotalTime>
  <Words>1044</Words>
  <Application>Microsoft Office PowerPoint</Application>
  <PresentationFormat>Προβολή στην οθόνη (4:3)</PresentationFormat>
  <Paragraphs>133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template</vt:lpstr>
      <vt:lpstr>1_exo-opistho_simeiomata</vt:lpstr>
      <vt:lpstr>OC_template_updated</vt:lpstr>
      <vt:lpstr>Κοσμητολογία ΙΙ (Ε)</vt:lpstr>
      <vt:lpstr>Παρασκευή κρέμας χεριών</vt:lpstr>
      <vt:lpstr>Γαλακτωματοποιητές</vt:lpstr>
      <vt:lpstr>Συντηρητικά</vt:lpstr>
      <vt:lpstr>Ουσίες για προϊόντα χεριών 1/2</vt:lpstr>
      <vt:lpstr>Ουσίες για προϊόντα χεριών 2/2</vt:lpstr>
      <vt:lpstr>Παρασκευή της λιπαρής φάσης</vt:lpstr>
      <vt:lpstr>Παρασκευή της υδατικής φάσης</vt:lpstr>
      <vt:lpstr>Ανάμιξη των φάσεων</vt:lpstr>
      <vt:lpstr>Παρατηρήσεις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 (Ε)</dc:title>
  <dc:creator>opencourses@teiath.gr</dc:creator>
  <cp:lastModifiedBy>natasakar new</cp:lastModifiedBy>
  <cp:revision>10</cp:revision>
  <dcterms:created xsi:type="dcterms:W3CDTF">2015-03-13T10:00:23Z</dcterms:created>
  <dcterms:modified xsi:type="dcterms:W3CDTF">2015-03-27T11:15:39Z</dcterms:modified>
</cp:coreProperties>
</file>