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8"/>
  </p:notesMasterIdLst>
  <p:handoutMasterIdLst>
    <p:handoutMasterId r:id="rId19"/>
  </p:handoutMasterIdLst>
  <p:sldIdLst>
    <p:sldId id="256" r:id="rId2"/>
    <p:sldId id="314" r:id="rId3"/>
    <p:sldId id="315" r:id="rId4"/>
    <p:sldId id="316" r:id="rId5"/>
    <p:sldId id="317" r:id="rId6"/>
    <p:sldId id="318" r:id="rId7"/>
    <p:sldId id="319" r:id="rId8"/>
    <p:sldId id="320" r:id="rId9"/>
    <p:sldId id="321" r:id="rId10"/>
    <p:sldId id="257" r:id="rId11"/>
    <p:sldId id="262" r:id="rId12"/>
    <p:sldId id="264" r:id="rId13"/>
    <p:sldId id="265" r:id="rId14"/>
    <p:sldId id="313"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2592" y="-6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blue-curves-backgrounds-wallpapers-blue-curves-slid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0" y="0"/>
            <a:ext cx="9144000" cy="685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userDrawn="1"/>
        </p:nvSpPr>
        <p:spPr>
          <a:xfrm>
            <a:off x="0" y="0"/>
            <a:ext cx="55081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Βασικές κλινικές δεξιότητες (Ε)</a:t>
            </a:r>
            <a:endParaRPr lang="el-GR" sz="3600" b="1" dirty="0">
              <a:solidFill>
                <a:schemeClr val="tx1"/>
              </a:solidFill>
              <a:latin typeface="+mn-lt"/>
            </a:endParaRPr>
          </a:p>
        </p:txBody>
      </p:sp>
      <p:sp>
        <p:nvSpPr>
          <p:cNvPr id="3" name="Υπότιτλος 2"/>
          <p:cNvSpPr>
            <a:spLocks noGrp="1"/>
          </p:cNvSpPr>
          <p:nvPr>
            <p:ph type="subTitle" idx="1"/>
          </p:nvPr>
        </p:nvSpPr>
        <p:spPr>
          <a:xfrm>
            <a:off x="890308" y="3096542"/>
            <a:ext cx="7363385" cy="1988641"/>
          </a:xfrm>
        </p:spPr>
        <p:txBody>
          <a:bodyPr>
            <a:normAutofit/>
          </a:bodyPr>
          <a:lstStyle/>
          <a:p>
            <a:pPr>
              <a:spcBef>
                <a:spcPts val="0"/>
              </a:spcBef>
              <a:spcAft>
                <a:spcPts val="1200"/>
              </a:spcAft>
              <a:tabLst>
                <a:tab pos="0" algn="l"/>
              </a:tabLst>
            </a:pPr>
            <a:r>
              <a:rPr lang="el-GR" sz="2400" b="1" dirty="0" smtClean="0"/>
              <a:t>Ενότητα 2α</a:t>
            </a:r>
            <a:r>
              <a:rPr lang="en-US" sz="2400" b="1" dirty="0" smtClean="0"/>
              <a:t>:</a:t>
            </a:r>
            <a:r>
              <a:rPr lang="el-GR" sz="2400" b="1" dirty="0" smtClean="0"/>
              <a:t> </a:t>
            </a:r>
            <a:r>
              <a:rPr lang="el-GR" sz="2400" dirty="0"/>
              <a:t>Πρωτόκολλο καθετηριασμού </a:t>
            </a:r>
            <a:r>
              <a:rPr lang="el-GR" sz="2400" dirty="0" smtClean="0"/>
              <a:t>ουροδόχου κύστεως γυναίκας</a:t>
            </a:r>
          </a:p>
          <a:p>
            <a:pPr>
              <a:spcBef>
                <a:spcPts val="1200"/>
              </a:spcBef>
              <a:spcAft>
                <a:spcPts val="1200"/>
              </a:spcAft>
            </a:pPr>
            <a:r>
              <a:rPr lang="el-GR" sz="2200" dirty="0" smtClean="0"/>
              <a:t>Χριστίνα Νάνου, Ερμιόνη Παλάσκα, </a:t>
            </a:r>
            <a:r>
              <a:rPr lang="el-GR" sz="2200" dirty="0"/>
              <a:t>Αντιγόνη </a:t>
            </a:r>
            <a:r>
              <a:rPr lang="el-GR" sz="2200" dirty="0" err="1" smtClean="0"/>
              <a:t>Σαραντάκη</a:t>
            </a:r>
            <a:endParaRPr lang="el-GR" sz="2200" dirty="0"/>
          </a:p>
          <a:p>
            <a:pPr>
              <a:spcBef>
                <a:spcPts val="0"/>
              </a:spcBef>
            </a:pPr>
            <a:r>
              <a:rPr lang="el-GR" sz="2200" dirty="0"/>
              <a:t>Τμήμα </a:t>
            </a:r>
            <a:r>
              <a:rPr lang="el-GR" sz="22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Χριστίνα </a:t>
            </a:r>
            <a:r>
              <a:rPr lang="el-GR" sz="2000" dirty="0" smtClean="0"/>
              <a:t>Νάνου, 2015</a:t>
            </a:r>
            <a:r>
              <a:rPr lang="el-GR" sz="2000" dirty="0"/>
              <a:t>. Χριστίνα Νάνου, Ερμιόνη Παλάσκα, </a:t>
            </a:r>
            <a:r>
              <a:rPr lang="el-GR" sz="2000" dirty="0" smtClean="0"/>
              <a:t>Αντιγόνη </a:t>
            </a:r>
            <a:r>
              <a:rPr lang="el-GR" sz="2000" dirty="0" err="1"/>
              <a:t>Σαραντάκη</a:t>
            </a:r>
            <a:r>
              <a:rPr lang="el-GR" sz="2000" dirty="0"/>
              <a:t>. «Βασικές κλινικές δεξιότητες (Ε). Ενότητα 2α: Πρωτόκολλο καθετηριασμού ουροδόχου κύστεως </a:t>
            </a:r>
            <a:r>
              <a:rPr lang="el-GR" sz="2000" dirty="0" smtClean="0"/>
              <a:t>γυναίκας». Έκδοση: 1.0. Αθήνα 2015.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ΠΡΩΤΟΚΟΛΛΟ ΚΑΘΕΤΗΡΙΑΣΜΟΥ ΟΥΡΟΔΟΧΟΥ </a:t>
            </a:r>
            <a:r>
              <a:rPr lang="el-GR" dirty="0"/>
              <a:t>ΚΥΣΤΕΩΣ</a:t>
            </a:r>
            <a:br>
              <a:rPr lang="el-GR" dirty="0"/>
            </a:br>
            <a:r>
              <a:rPr lang="el-GR" dirty="0"/>
              <a:t>ΣΕ ΓΥΝΑΙΚΑ</a:t>
            </a:r>
            <a:br>
              <a:rPr lang="el-GR" dirty="0"/>
            </a:br>
            <a:r>
              <a:rPr lang="el-GR" dirty="0"/>
              <a:t>(από ένα άτομο)</a:t>
            </a:r>
          </a:p>
        </p:txBody>
      </p:sp>
    </p:spTree>
    <p:extLst>
      <p:ext uri="{BB962C8B-B14F-4D97-AF65-F5344CB8AC3E}">
        <p14:creationId xmlns:p14="http://schemas.microsoft.com/office/powerpoint/2010/main" val="2833709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Εξοπλισμός</a:t>
            </a:r>
            <a:endParaRPr lang="el-GR" dirty="0"/>
          </a:p>
        </p:txBody>
      </p:sp>
      <p:sp>
        <p:nvSpPr>
          <p:cNvPr id="3" name="Content Placeholder 2"/>
          <p:cNvSpPr>
            <a:spLocks noGrp="1"/>
          </p:cNvSpPr>
          <p:nvPr>
            <p:ph idx="1"/>
          </p:nvPr>
        </p:nvSpPr>
        <p:spPr>
          <a:xfrm>
            <a:off x="457200" y="1196752"/>
            <a:ext cx="8229600" cy="5472608"/>
          </a:xfrm>
        </p:spPr>
        <p:txBody>
          <a:bodyPr>
            <a:normAutofit fontScale="70000" lnSpcReduction="20000"/>
          </a:bodyPr>
          <a:lstStyle/>
          <a:p>
            <a:pPr>
              <a:lnSpc>
                <a:spcPct val="120000"/>
              </a:lnSpc>
            </a:pPr>
            <a:r>
              <a:rPr lang="el-GR" dirty="0"/>
              <a:t>Σετ </a:t>
            </a:r>
            <a:r>
              <a:rPr lang="el-GR" dirty="0" smtClean="0"/>
              <a:t>αποστειρωμένα </a:t>
            </a:r>
            <a:r>
              <a:rPr lang="el-GR" dirty="0"/>
              <a:t>σε χωριστή συσκευασία το καθένα (</a:t>
            </a:r>
            <a:r>
              <a:rPr lang="el-GR" dirty="0" err="1"/>
              <a:t>τολύπια</a:t>
            </a:r>
            <a:r>
              <a:rPr lang="el-GR" dirty="0"/>
              <a:t>, γάζες, 1 </a:t>
            </a:r>
            <a:r>
              <a:rPr lang="el-GR" dirty="0" err="1"/>
              <a:t>καψάκι</a:t>
            </a:r>
            <a:r>
              <a:rPr lang="el-GR" dirty="0"/>
              <a:t> ή </a:t>
            </a:r>
            <a:r>
              <a:rPr lang="el-GR" dirty="0" err="1"/>
              <a:t>μπώλ</a:t>
            </a:r>
            <a:r>
              <a:rPr lang="el-GR" dirty="0"/>
              <a:t>, 2 λαβίδες, 1 νεφροειδές).</a:t>
            </a:r>
          </a:p>
          <a:p>
            <a:pPr>
              <a:lnSpc>
                <a:spcPct val="120000"/>
              </a:lnSpc>
            </a:pPr>
            <a:r>
              <a:rPr lang="el-GR" dirty="0" smtClean="0"/>
              <a:t>5 </a:t>
            </a:r>
            <a:r>
              <a:rPr lang="el-GR" dirty="0"/>
              <a:t>αποστειρωμένα τετράγωνα (μίας χρήσεως</a:t>
            </a:r>
            <a:r>
              <a:rPr lang="el-GR" dirty="0" smtClean="0"/>
              <a:t>).</a:t>
            </a:r>
            <a:endParaRPr lang="el-GR" dirty="0"/>
          </a:p>
          <a:p>
            <a:pPr>
              <a:lnSpc>
                <a:spcPct val="120000"/>
              </a:lnSpc>
            </a:pPr>
            <a:r>
              <a:rPr lang="el-GR" dirty="0" smtClean="0"/>
              <a:t>1 </a:t>
            </a:r>
            <a:r>
              <a:rPr lang="el-GR" dirty="0"/>
              <a:t>σύριγγα των 10 </a:t>
            </a:r>
            <a:r>
              <a:rPr lang="el-GR" dirty="0" smtClean="0"/>
              <a:t>ml (</a:t>
            </a:r>
            <a:r>
              <a:rPr lang="el-GR" dirty="0"/>
              <a:t>ανάλογα με το είδος και το μέγεθος του καθετήρα, σύμφωνα με τις οδηγίες του κατασκευαστή).</a:t>
            </a:r>
          </a:p>
          <a:p>
            <a:pPr>
              <a:lnSpc>
                <a:spcPct val="120000"/>
              </a:lnSpc>
            </a:pPr>
            <a:r>
              <a:rPr lang="el-GR" dirty="0" err="1" smtClean="0"/>
              <a:t>Ξυλοκαΐνη</a:t>
            </a:r>
            <a:r>
              <a:rPr lang="el-GR" dirty="0" smtClean="0"/>
              <a:t> </a:t>
            </a:r>
            <a:r>
              <a:rPr lang="el-GR" dirty="0" err="1"/>
              <a:t>gel</a:t>
            </a:r>
            <a:r>
              <a:rPr lang="el-GR" dirty="0"/>
              <a:t> ή λιπαντικό υγρό.</a:t>
            </a:r>
          </a:p>
          <a:p>
            <a:pPr>
              <a:lnSpc>
                <a:spcPct val="120000"/>
              </a:lnSpc>
            </a:pPr>
            <a:r>
              <a:rPr lang="el-GR" dirty="0" smtClean="0"/>
              <a:t>Αποστειρωμένο </a:t>
            </a:r>
            <a:r>
              <a:rPr lang="el-GR" dirty="0"/>
              <a:t>δοχείο για τη συλλογή ούρων (εάν πρέπει να γίνει εξέταση των ούρων)</a:t>
            </a:r>
          </a:p>
          <a:p>
            <a:pPr>
              <a:lnSpc>
                <a:spcPct val="120000"/>
              </a:lnSpc>
            </a:pPr>
            <a:r>
              <a:rPr lang="el-GR" dirty="0" smtClean="0"/>
              <a:t>Καθετήρας </a:t>
            </a:r>
            <a:r>
              <a:rPr lang="el-GR" dirty="0"/>
              <a:t>ουροδόχου κύστεως κατάλληλου μεγέθους (</a:t>
            </a:r>
            <a:r>
              <a:rPr lang="el-GR" dirty="0" err="1"/>
              <a:t>folley</a:t>
            </a:r>
            <a:r>
              <a:rPr lang="el-GR" dirty="0"/>
              <a:t>)</a:t>
            </a:r>
          </a:p>
          <a:p>
            <a:pPr>
              <a:lnSpc>
                <a:spcPct val="120000"/>
              </a:lnSpc>
            </a:pPr>
            <a:r>
              <a:rPr lang="el-GR" dirty="0" smtClean="0"/>
              <a:t>Αντισηπτικό</a:t>
            </a:r>
            <a:endParaRPr lang="el-GR" dirty="0"/>
          </a:p>
          <a:p>
            <a:pPr>
              <a:lnSpc>
                <a:spcPct val="120000"/>
              </a:lnSpc>
            </a:pPr>
            <a:r>
              <a:rPr lang="el-GR" dirty="0" smtClean="0"/>
              <a:t>Παραβάν</a:t>
            </a:r>
            <a:endParaRPr lang="el-GR" dirty="0"/>
          </a:p>
          <a:p>
            <a:r>
              <a:rPr lang="el-GR" dirty="0" smtClean="0"/>
              <a:t>Αμπούλα </a:t>
            </a:r>
            <a:r>
              <a:rPr lang="el-GR" dirty="0"/>
              <a:t>φυσιολογικού </a:t>
            </a:r>
            <a:r>
              <a:rPr lang="el-GR" dirty="0" smtClean="0"/>
              <a:t>ορού</a:t>
            </a:r>
            <a:endParaRPr lang="el-GR" dirty="0"/>
          </a:p>
          <a:p>
            <a:r>
              <a:rPr lang="el-GR" dirty="0" err="1"/>
              <a:t>Ουροσυλλέκτης</a:t>
            </a:r>
            <a:r>
              <a:rPr lang="el-GR" dirty="0"/>
              <a:t> και πλαίσιο συγκράτησης (</a:t>
            </a:r>
            <a:r>
              <a:rPr lang="el-GR" dirty="0" err="1"/>
              <a:t>στατό</a:t>
            </a:r>
            <a:r>
              <a:rPr lang="el-GR" dirty="0"/>
              <a:t>) </a:t>
            </a:r>
          </a:p>
          <a:p>
            <a:r>
              <a:rPr lang="el-GR" dirty="0" smtClean="0"/>
              <a:t>Αποστειρωμένα </a:t>
            </a:r>
            <a:r>
              <a:rPr lang="el-GR" dirty="0"/>
              <a:t>γάντια. </a:t>
            </a:r>
          </a:p>
          <a:p>
            <a:pPr>
              <a:lnSpc>
                <a:spcPct val="120000"/>
              </a:lnSpc>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42347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Επισήμανση για τα               αποστειρωμένα  υλικά</a:t>
            </a:r>
            <a:endParaRPr lang="el-GR" dirty="0"/>
          </a:p>
        </p:txBody>
      </p:sp>
      <p:sp>
        <p:nvSpPr>
          <p:cNvPr id="3" name="Content Placeholder 2"/>
          <p:cNvSpPr>
            <a:spLocks noGrp="1"/>
          </p:cNvSpPr>
          <p:nvPr>
            <p:ph idx="1"/>
          </p:nvPr>
        </p:nvSpPr>
        <p:spPr/>
        <p:txBody>
          <a:bodyPr>
            <a:normAutofit/>
          </a:bodyPr>
          <a:lstStyle/>
          <a:p>
            <a:r>
              <a:rPr lang="el-GR" sz="2400" dirty="0" smtClean="0"/>
              <a:t>Τα </a:t>
            </a:r>
            <a:r>
              <a:rPr lang="el-GR" sz="2400" dirty="0"/>
              <a:t>αποστειρωμένα υλικά που χρειάζονται για τον καθετηριασμό της ουροδόχου κύστης μπορεί να βρίσκονται όλα συγκεντρωμένα σε ένα </a:t>
            </a:r>
            <a:r>
              <a:rPr lang="el-GR" sz="2400" dirty="0" smtClean="0"/>
              <a:t>σετ ή χωριστά το κάθε είδος </a:t>
            </a:r>
            <a:r>
              <a:rPr lang="el-GR" sz="2400" dirty="0"/>
              <a:t>(ανάλογα με την πολιτική του νοσοκομείου ή της χώρας) </a:t>
            </a:r>
          </a:p>
          <a:p>
            <a:r>
              <a:rPr lang="el-GR" sz="2400" dirty="0" smtClean="0"/>
              <a:t>Τα αποστειρωμένα τετράγωνα χρησιμοποιούνται </a:t>
            </a:r>
            <a:r>
              <a:rPr lang="el-GR" sz="2400" dirty="0"/>
              <a:t>για να απομονώσουν την περιοχή των έξω γεννητικών οργάνων. </a:t>
            </a:r>
            <a:r>
              <a:rPr lang="el-GR" sz="2400" dirty="0" smtClean="0"/>
              <a:t>Μπορεί να υπάρχουν </a:t>
            </a:r>
            <a:r>
              <a:rPr lang="el-GR" sz="2400" dirty="0"/>
              <a:t>τροποποιήσεις π.χ. τετράγωνο αποστειρωμένο με οπή στην μέση ή αποστειρωμένο τετράγωνο που τοποθετείται κάτω από την γυναίκα και ένα που περιέχει ή τοποθετούνται τα αποστειρωμένα υλικά που θα χρησιμοποιηθούν.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18139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Διαδικασία</a:t>
            </a:r>
            <a:endParaRPr lang="el-GR"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l-GR" sz="2400" dirty="0"/>
              <a:t>Πλένετε τα χέρια.</a:t>
            </a:r>
          </a:p>
          <a:p>
            <a:pPr marL="514350" indent="-514350">
              <a:buFont typeface="+mj-lt"/>
              <a:buAutoNum type="arabicPeriod"/>
            </a:pPr>
            <a:r>
              <a:rPr lang="el-GR" sz="2400" dirty="0" smtClean="0"/>
              <a:t>Εξακριβώνετε </a:t>
            </a:r>
            <a:r>
              <a:rPr lang="el-GR" sz="2400" dirty="0"/>
              <a:t>την ταυτότητα της ασθενούς και απομακρύνετε το επισκεπτήριο.</a:t>
            </a:r>
          </a:p>
          <a:p>
            <a:pPr marL="514350" indent="-514350">
              <a:buFont typeface="+mj-lt"/>
              <a:buAutoNum type="arabicPeriod"/>
            </a:pPr>
            <a:r>
              <a:rPr lang="el-GR" sz="2400" dirty="0" smtClean="0"/>
              <a:t>Απομονώνετε </a:t>
            </a:r>
            <a:r>
              <a:rPr lang="el-GR" sz="2400" dirty="0"/>
              <a:t>την ασθενή (παραβάν ή κουρτίνα).</a:t>
            </a:r>
          </a:p>
          <a:p>
            <a:pPr marL="514350" indent="-514350">
              <a:buFont typeface="+mj-lt"/>
              <a:buAutoNum type="arabicPeriod"/>
            </a:pPr>
            <a:r>
              <a:rPr lang="el-GR" sz="2400" dirty="0" smtClean="0"/>
              <a:t>Ενημερώνετε </a:t>
            </a:r>
            <a:r>
              <a:rPr lang="el-GR" sz="2400" dirty="0"/>
              <a:t>την ασθενή, προσαρμόζετε το κρεβάτι στην κατάλληλη θέση και καθοδηγείτε τη γυναίκα ώστε να είναι σε γυναικολογική θέση.</a:t>
            </a:r>
          </a:p>
          <a:p>
            <a:pPr marL="514350" indent="-514350">
              <a:buFont typeface="+mj-lt"/>
              <a:buAutoNum type="arabicPeriod"/>
            </a:pPr>
            <a:r>
              <a:rPr lang="el-GR" sz="2400" dirty="0" smtClean="0"/>
              <a:t>Κάνετε </a:t>
            </a:r>
            <a:r>
              <a:rPr lang="el-GR" sz="2400" dirty="0"/>
              <a:t>τοπική καθαριότητα έξω γεννητικών οργάνων, </a:t>
            </a:r>
            <a:r>
              <a:rPr lang="el-GR" sz="2400" dirty="0" smtClean="0"/>
              <a:t>εάν  χρειάζεται – ανάλογα με τις συνθήκες - </a:t>
            </a:r>
            <a:r>
              <a:rPr lang="el-GR" sz="2400" dirty="0"/>
              <a:t>(βλέπε αντίστοιχες οδηγίες)</a:t>
            </a:r>
          </a:p>
          <a:p>
            <a:pPr marL="514350" indent="-514350">
              <a:buFont typeface="+mj-lt"/>
              <a:buAutoNum type="arabicPeriod"/>
            </a:pPr>
            <a:r>
              <a:rPr lang="el-GR" sz="2400" dirty="0" smtClean="0"/>
              <a:t>Πλένετε </a:t>
            </a:r>
            <a:r>
              <a:rPr lang="el-GR" sz="2400" dirty="0"/>
              <a:t>τα χέρια</a:t>
            </a:r>
          </a:p>
          <a:p>
            <a:pPr marL="514350" indent="-514350">
              <a:buFont typeface="+mj-lt"/>
              <a:buAutoNum type="arabicPeriod"/>
            </a:pPr>
            <a:r>
              <a:rPr lang="el-GR" sz="2400" dirty="0" smtClean="0"/>
              <a:t>Τοποθετείτε </a:t>
            </a:r>
            <a:r>
              <a:rPr lang="el-GR" sz="2400" dirty="0"/>
              <a:t>το μεταλλικό πλαίσιο και τον </a:t>
            </a:r>
            <a:r>
              <a:rPr lang="el-GR" sz="2400" dirty="0" err="1" smtClean="0"/>
              <a:t>ουροσυλλέκτη</a:t>
            </a:r>
            <a:r>
              <a:rPr lang="el-GR" sz="2400" dirty="0" smtClean="0"/>
              <a:t>  </a:t>
            </a:r>
            <a:r>
              <a:rPr lang="el-GR" sz="2400" dirty="0"/>
              <a:t>στο πλάγιο κάτω μέρος του </a:t>
            </a:r>
            <a:r>
              <a:rPr lang="el-GR" sz="2400" dirty="0" smtClean="0"/>
              <a:t>κρεβατιού</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8771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a:t>
            </a:r>
          </a:p>
        </p:txBody>
      </p:sp>
      <p:sp>
        <p:nvSpPr>
          <p:cNvPr id="3" name="Content Placeholder 2"/>
          <p:cNvSpPr>
            <a:spLocks noGrp="1"/>
          </p:cNvSpPr>
          <p:nvPr>
            <p:ph idx="1"/>
          </p:nvPr>
        </p:nvSpPr>
        <p:spPr/>
        <p:txBody>
          <a:bodyPr>
            <a:normAutofit/>
          </a:bodyPr>
          <a:lstStyle/>
          <a:p>
            <a:pPr marL="457200" indent="-457200">
              <a:buFont typeface="+mj-lt"/>
              <a:buAutoNum type="arabicPeriod" startAt="8"/>
            </a:pPr>
            <a:r>
              <a:rPr lang="el-GR" sz="2400" dirty="0"/>
              <a:t>Τοποθετείτε τα αποστειρωμένα τετράγωνα με άσηπτη τεχνική. Ένα κάτω από τη λεκάνη της γυναίκας, ένα σε κάθε μηρό, ένα στην κοιλιά και ένα ανάμεσα στα πόδια της γυναίκας, στο κάτω μέρος του κρεβατιού. Πάνω σε αυτό τοποθετείται το αποστειρωμένο υλικό που θα χρησιμοποιηθεί.</a:t>
            </a:r>
          </a:p>
          <a:p>
            <a:pPr marL="457200" indent="-457200">
              <a:buFont typeface="+mj-lt"/>
              <a:buAutoNum type="arabicPeriod" startAt="8"/>
            </a:pPr>
            <a:r>
              <a:rPr lang="el-GR" sz="2400" dirty="0" smtClean="0"/>
              <a:t>Ανοίγετε </a:t>
            </a:r>
            <a:r>
              <a:rPr lang="el-GR" sz="2400" dirty="0"/>
              <a:t>τα σετ καθετηριασμού στο κάτω μέρος του κρεβατιού και τα τοποθετείτε πάνω στο αποστειρωμένο </a:t>
            </a:r>
            <a:r>
              <a:rPr lang="el-GR" sz="2400" dirty="0" smtClean="0"/>
              <a:t>τετράγωνο.</a:t>
            </a:r>
          </a:p>
          <a:p>
            <a:pPr marL="457200" indent="-457200">
              <a:buFont typeface="+mj-lt"/>
              <a:buAutoNum type="arabicPeriod" startAt="8"/>
            </a:pPr>
            <a:r>
              <a:rPr lang="el-GR" sz="2400" dirty="0"/>
              <a:t>Ρίχνετε αντισηπτικό στο </a:t>
            </a:r>
            <a:r>
              <a:rPr lang="el-GR" sz="2400" dirty="0" err="1"/>
              <a:t>καψάκι</a:t>
            </a:r>
            <a:r>
              <a:rPr lang="el-GR" sz="2400" dirty="0"/>
              <a:t> ή στο </a:t>
            </a:r>
            <a:r>
              <a:rPr lang="el-GR" sz="2400" dirty="0" err="1"/>
              <a:t>μπώλ</a:t>
            </a:r>
            <a:r>
              <a:rPr lang="el-GR" sz="2400" dirty="0"/>
              <a:t>.</a:t>
            </a:r>
          </a:p>
          <a:p>
            <a:pPr marL="457200" indent="-457200">
              <a:buFont typeface="+mj-lt"/>
              <a:buAutoNum type="arabicPeriod" startAt="8"/>
            </a:pPr>
            <a:r>
              <a:rPr lang="el-GR" sz="2400" dirty="0" smtClean="0"/>
              <a:t>Ανοίγετε </a:t>
            </a:r>
            <a:r>
              <a:rPr lang="el-GR" sz="2400" dirty="0"/>
              <a:t>τον καθετήρα ουροδόχου κύστεως πάνω στο αποστειρωμένο τετράγωνο.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29369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a:t>
            </a:r>
          </a:p>
        </p:txBody>
      </p:sp>
      <p:sp>
        <p:nvSpPr>
          <p:cNvPr id="3" name="Content Placeholder 2"/>
          <p:cNvSpPr>
            <a:spLocks noGrp="1"/>
          </p:cNvSpPr>
          <p:nvPr>
            <p:ph idx="1"/>
          </p:nvPr>
        </p:nvSpPr>
        <p:spPr/>
        <p:txBody>
          <a:bodyPr>
            <a:noAutofit/>
          </a:bodyPr>
          <a:lstStyle/>
          <a:p>
            <a:pPr marL="457200" indent="-457200">
              <a:buFont typeface="+mj-lt"/>
              <a:buAutoNum type="arabicPeriod" startAt="12"/>
            </a:pPr>
            <a:r>
              <a:rPr lang="el-GR" sz="2400" dirty="0" smtClean="0"/>
              <a:t>Ετοιμάζετε </a:t>
            </a:r>
            <a:r>
              <a:rPr lang="el-GR" sz="2400" dirty="0"/>
              <a:t>σύριγγα με φυσιολογικό </a:t>
            </a:r>
            <a:r>
              <a:rPr lang="el-GR" sz="2400" dirty="0" smtClean="0"/>
              <a:t>ορό </a:t>
            </a:r>
            <a:r>
              <a:rPr lang="el-GR" sz="2400" dirty="0"/>
              <a:t>(τοποθετείστε τη στην άκρη του τετραγώνου μακριά από το πεδίο που γίνονται οι χειρισμοί). </a:t>
            </a:r>
          </a:p>
          <a:p>
            <a:pPr marL="457200" indent="-457200">
              <a:buFont typeface="+mj-lt"/>
              <a:buAutoNum type="arabicPeriod" startAt="12"/>
            </a:pPr>
            <a:r>
              <a:rPr lang="el-GR" sz="2400" dirty="0" smtClean="0"/>
              <a:t>Πάνω </a:t>
            </a:r>
            <a:r>
              <a:rPr lang="el-GR" sz="2400" dirty="0"/>
              <a:t>σε ένα αποστειρωμένο </a:t>
            </a:r>
            <a:r>
              <a:rPr lang="el-GR" sz="2400" dirty="0" err="1"/>
              <a:t>τολύπιο</a:t>
            </a:r>
            <a:r>
              <a:rPr lang="el-GR" sz="2400" dirty="0"/>
              <a:t> ή γάζα, με άσηπτη τεχνική, από ψηλά πιέζετε το σωληνάριο </a:t>
            </a:r>
            <a:r>
              <a:rPr lang="el-GR" sz="2400" dirty="0" err="1" smtClean="0"/>
              <a:t>ξυλοκαΐνης</a:t>
            </a:r>
            <a:r>
              <a:rPr lang="el-GR" sz="2400" dirty="0" smtClean="0"/>
              <a:t>,  </a:t>
            </a:r>
            <a:r>
              <a:rPr lang="el-GR" sz="2400" dirty="0"/>
              <a:t>(ή τη λιπαντική ουσία</a:t>
            </a:r>
            <a:r>
              <a:rPr lang="el-GR" sz="2400" dirty="0" smtClean="0"/>
              <a:t>), </a:t>
            </a:r>
            <a:r>
              <a:rPr lang="el-GR" sz="2400" dirty="0"/>
              <a:t>αφήνοντας μία μικρή ποσότητα </a:t>
            </a:r>
            <a:r>
              <a:rPr lang="el-GR" sz="2400" dirty="0" err="1"/>
              <a:t>gel</a:t>
            </a:r>
            <a:r>
              <a:rPr lang="el-GR" sz="2400" dirty="0"/>
              <a:t> πάνω σε </a:t>
            </a:r>
            <a:r>
              <a:rPr lang="el-GR" sz="2400" dirty="0" smtClean="0"/>
              <a:t>αυτό.</a:t>
            </a:r>
            <a:endParaRPr lang="el-GR" sz="2400" dirty="0"/>
          </a:p>
          <a:p>
            <a:pPr marL="457200" indent="-457200">
              <a:buFont typeface="+mj-lt"/>
              <a:buAutoNum type="arabicPeriod" startAt="12"/>
            </a:pPr>
            <a:r>
              <a:rPr lang="el-GR" sz="2400" dirty="0" smtClean="0"/>
              <a:t>Φοράτε </a:t>
            </a:r>
            <a:r>
              <a:rPr lang="el-GR" sz="2400" dirty="0"/>
              <a:t>αποστειρωμένα γάντια. </a:t>
            </a:r>
          </a:p>
          <a:p>
            <a:pPr marL="457200" indent="-457200">
              <a:buFont typeface="+mj-lt"/>
              <a:buAutoNum type="arabicPeriod" startAt="12"/>
            </a:pPr>
            <a:r>
              <a:rPr lang="el-GR" sz="2400" dirty="0" smtClean="0"/>
              <a:t>Τοποθετείτε </a:t>
            </a:r>
            <a:r>
              <a:rPr lang="el-GR" sz="2400" dirty="0"/>
              <a:t>το νεφροειδές κοντά στο περίνεο. </a:t>
            </a:r>
          </a:p>
          <a:p>
            <a:pPr marL="457200" indent="-457200">
              <a:buFont typeface="+mj-lt"/>
              <a:buAutoNum type="arabicPeriod" startAt="12"/>
            </a:pPr>
            <a:r>
              <a:rPr lang="el-GR" sz="2400" dirty="0" smtClean="0"/>
              <a:t>Με </a:t>
            </a:r>
            <a:r>
              <a:rPr lang="el-GR" sz="2400" dirty="0"/>
              <a:t>το δείκτη και τον αντίχειρα του αριστερού χεριού ανοίγετε τα χείλη του αιδοίου, ώστε να είναι ορατό το στόμιο της ουρήθρας. </a:t>
            </a:r>
          </a:p>
          <a:p>
            <a:pPr marL="457200" indent="-457200">
              <a:buFont typeface="+mj-lt"/>
              <a:buAutoNum type="arabicPeriod" startAt="12"/>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6815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a:t>
            </a:r>
          </a:p>
        </p:txBody>
      </p:sp>
      <p:sp>
        <p:nvSpPr>
          <p:cNvPr id="3" name="Content Placeholder 2"/>
          <p:cNvSpPr>
            <a:spLocks noGrp="1"/>
          </p:cNvSpPr>
          <p:nvPr>
            <p:ph idx="1"/>
          </p:nvPr>
        </p:nvSpPr>
        <p:spPr/>
        <p:txBody>
          <a:bodyPr>
            <a:noAutofit/>
          </a:bodyPr>
          <a:lstStyle/>
          <a:p>
            <a:pPr marL="514350" indent="-514350">
              <a:buFont typeface="+mj-lt"/>
              <a:buAutoNum type="arabicPeriod" startAt="17"/>
            </a:pPr>
            <a:r>
              <a:rPr lang="el-GR" sz="2400" dirty="0" smtClean="0"/>
              <a:t>Με </a:t>
            </a:r>
            <a:r>
              <a:rPr lang="el-GR" sz="2400" dirty="0"/>
              <a:t>το άλλο χέρι με την μία λαβίδα πιάνετε ένα-ένα τα </a:t>
            </a:r>
            <a:r>
              <a:rPr lang="el-GR" sz="2400" dirty="0" err="1"/>
              <a:t>τολύπια</a:t>
            </a:r>
            <a:r>
              <a:rPr lang="el-GR" sz="2400" dirty="0"/>
              <a:t>, τα εμβαπτίζετε στο </a:t>
            </a:r>
            <a:r>
              <a:rPr lang="el-GR" sz="2400" dirty="0" smtClean="0"/>
              <a:t>αντισηπτικό. </a:t>
            </a:r>
            <a:endParaRPr lang="el-GR" sz="2400" dirty="0"/>
          </a:p>
          <a:p>
            <a:pPr marL="514350" indent="-514350">
              <a:buFont typeface="+mj-lt"/>
              <a:buAutoNum type="arabicPeriod" startAt="17"/>
            </a:pPr>
            <a:r>
              <a:rPr lang="el-GR" sz="2400" dirty="0" smtClean="0"/>
              <a:t>Καθαρίζετε </a:t>
            </a:r>
            <a:r>
              <a:rPr lang="el-GR" sz="2400" dirty="0"/>
              <a:t>με </a:t>
            </a:r>
            <a:r>
              <a:rPr lang="el-GR" sz="2400" dirty="0" err="1"/>
              <a:t>τολύπιο</a:t>
            </a:r>
            <a:r>
              <a:rPr lang="el-GR" sz="2400" dirty="0"/>
              <a:t>, με κίνηση από το εφήβαιο προς το ορθό, τα </a:t>
            </a:r>
            <a:r>
              <a:rPr lang="el-GR" sz="2400" dirty="0" smtClean="0"/>
              <a:t>μεγάλα χείλη, τα μικρά </a:t>
            </a:r>
            <a:r>
              <a:rPr lang="el-GR" sz="2400" dirty="0"/>
              <a:t>χείλη, δεξιά και αριστερά και το στόμιο της ουρήθρας προς το ορθό, </a:t>
            </a:r>
            <a:r>
              <a:rPr lang="el-GR" sz="2400" dirty="0" smtClean="0"/>
              <a:t>αλλάζοντας </a:t>
            </a:r>
            <a:r>
              <a:rPr lang="el-GR" sz="2400" dirty="0" err="1" smtClean="0"/>
              <a:t>τολύπιο</a:t>
            </a:r>
            <a:r>
              <a:rPr lang="el-GR" sz="2400" dirty="0" smtClean="0"/>
              <a:t> </a:t>
            </a:r>
            <a:r>
              <a:rPr lang="el-GR" sz="2400" dirty="0"/>
              <a:t>σε κάθε κίνηση. </a:t>
            </a:r>
          </a:p>
          <a:p>
            <a:pPr marL="514350" indent="-514350">
              <a:buFont typeface="+mj-lt"/>
              <a:buAutoNum type="arabicPeriod" startAt="17"/>
            </a:pPr>
            <a:r>
              <a:rPr lang="el-GR" sz="2400" dirty="0" smtClean="0"/>
              <a:t>Τα </a:t>
            </a:r>
            <a:r>
              <a:rPr lang="el-GR" sz="2400" dirty="0"/>
              <a:t>χρησιμοποιημένα </a:t>
            </a:r>
            <a:r>
              <a:rPr lang="el-GR" sz="2400" dirty="0" err="1"/>
              <a:t>τολύπια</a:t>
            </a:r>
            <a:r>
              <a:rPr lang="el-GR" sz="2400" dirty="0"/>
              <a:t> και η λαβίδα απορρίπτονται στο νεφροειδές. </a:t>
            </a:r>
          </a:p>
          <a:p>
            <a:pPr marL="514350" indent="-514350">
              <a:buFont typeface="+mj-lt"/>
              <a:buAutoNum type="arabicPeriod" startAt="17"/>
            </a:pPr>
            <a:r>
              <a:rPr lang="el-GR" sz="2400" dirty="0" smtClean="0"/>
              <a:t>Το </a:t>
            </a:r>
            <a:r>
              <a:rPr lang="el-GR" sz="2400" dirty="0"/>
              <a:t>αριστερό χέρι εξακολουθεί να διατηρεί τα μικρά χείλη σε απαγωγή και με το δεξί χέρι παίρνετε τον καθετήρα και απομακρύνετε το προστατευτικό εσωτερικό κάλυμμα από το στόμιό του. Τέλος βάζετε στο άκρο του καθετήρα </a:t>
            </a:r>
            <a:r>
              <a:rPr lang="el-GR" sz="2400" dirty="0" err="1"/>
              <a:t>ξυλοκαΐνη</a:t>
            </a:r>
            <a:r>
              <a:rPr lang="el-GR" sz="2400" dirty="0"/>
              <a:t>. </a:t>
            </a:r>
          </a:p>
          <a:p>
            <a:pPr marL="514350" indent="-514350">
              <a:buFont typeface="+mj-lt"/>
              <a:buAutoNum type="arabicPeriod" startAt="17"/>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52028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a:t>
            </a:r>
          </a:p>
        </p:txBody>
      </p:sp>
      <p:sp>
        <p:nvSpPr>
          <p:cNvPr id="3" name="Content Placeholder 2"/>
          <p:cNvSpPr>
            <a:spLocks noGrp="1"/>
          </p:cNvSpPr>
          <p:nvPr>
            <p:ph idx="1"/>
          </p:nvPr>
        </p:nvSpPr>
        <p:spPr>
          <a:xfrm>
            <a:off x="457200" y="1196752"/>
            <a:ext cx="8435280" cy="5040560"/>
          </a:xfrm>
        </p:spPr>
        <p:txBody>
          <a:bodyPr>
            <a:noAutofit/>
          </a:bodyPr>
          <a:lstStyle/>
          <a:p>
            <a:pPr marL="457200" indent="-457200">
              <a:buFont typeface="+mj-lt"/>
              <a:buAutoNum type="arabicPeriod" startAt="21"/>
            </a:pPr>
            <a:r>
              <a:rPr lang="el-GR" sz="2400" dirty="0" smtClean="0"/>
              <a:t>Εισάγετε </a:t>
            </a:r>
            <a:r>
              <a:rPr lang="el-GR" sz="2400" dirty="0"/>
              <a:t>με ήπιους χειρισμούς τον καθετήρα μέσα στην ουρήθρα με αυστηρά άσηπτη </a:t>
            </a:r>
            <a:r>
              <a:rPr lang="el-GR" sz="2400" dirty="0" smtClean="0"/>
              <a:t>τεχνική. </a:t>
            </a:r>
            <a:endParaRPr lang="el-GR" sz="2400" dirty="0"/>
          </a:p>
          <a:p>
            <a:pPr marL="457200" indent="-457200">
              <a:buFont typeface="+mj-lt"/>
              <a:buAutoNum type="arabicPeriod" startAt="21"/>
            </a:pPr>
            <a:r>
              <a:rPr lang="el-GR" sz="2400" dirty="0" smtClean="0"/>
              <a:t>Τοποθετείτε </a:t>
            </a:r>
            <a:r>
              <a:rPr lang="el-GR" sz="2400" dirty="0"/>
              <a:t>λαβίδα ώστε να σταματήσει η έξοδος των </a:t>
            </a:r>
            <a:r>
              <a:rPr lang="el-GR" sz="2400" dirty="0" smtClean="0"/>
              <a:t>ούρων. </a:t>
            </a:r>
            <a:endParaRPr lang="el-GR" sz="2400" dirty="0"/>
          </a:p>
          <a:p>
            <a:pPr marL="457200" indent="-457200">
              <a:buFont typeface="+mj-lt"/>
              <a:buAutoNum type="arabicPeriod" startAt="21"/>
            </a:pPr>
            <a:r>
              <a:rPr lang="el-GR" sz="2400" dirty="0" smtClean="0"/>
              <a:t>Τοποθετείτε </a:t>
            </a:r>
            <a:r>
              <a:rPr lang="el-GR" sz="2400" dirty="0"/>
              <a:t>τη σύριγγα με φυσιολογικό ορό στο αντίστοιχο άκρο του </a:t>
            </a:r>
            <a:r>
              <a:rPr lang="el-GR" sz="2400" dirty="0" err="1"/>
              <a:t>ουροκαθετήρα</a:t>
            </a:r>
            <a:r>
              <a:rPr lang="el-GR" sz="2400" dirty="0"/>
              <a:t> και </a:t>
            </a:r>
            <a:r>
              <a:rPr lang="el-GR" sz="2400" dirty="0" err="1" smtClean="0"/>
              <a:t>εγχύετε</a:t>
            </a:r>
            <a:r>
              <a:rPr lang="el-GR" sz="2400" dirty="0" smtClean="0"/>
              <a:t>. </a:t>
            </a:r>
            <a:endParaRPr lang="el-GR" sz="2400" dirty="0"/>
          </a:p>
          <a:p>
            <a:pPr marL="457200" indent="-457200">
              <a:buFont typeface="+mj-lt"/>
              <a:buAutoNum type="arabicPeriod" startAt="21"/>
            </a:pPr>
            <a:r>
              <a:rPr lang="el-GR" sz="2400" dirty="0" smtClean="0"/>
              <a:t>Τραβήξτε </a:t>
            </a:r>
            <a:r>
              <a:rPr lang="el-GR" sz="2400" dirty="0"/>
              <a:t>ελαφρά τον καθετήρα, για να βεβαιωθείτε ότι έχει </a:t>
            </a:r>
            <a:r>
              <a:rPr lang="el-GR" sz="2400" dirty="0" smtClean="0"/>
              <a:t>σταθεροποιηθεί. </a:t>
            </a:r>
            <a:endParaRPr lang="el-GR" sz="2400" dirty="0"/>
          </a:p>
          <a:p>
            <a:pPr marL="457200" indent="-457200">
              <a:buFont typeface="+mj-lt"/>
              <a:buAutoNum type="arabicPeriod" startAt="21"/>
            </a:pPr>
            <a:r>
              <a:rPr lang="el-GR" sz="2400" dirty="0" smtClean="0"/>
              <a:t>Συνδέετε </a:t>
            </a:r>
            <a:r>
              <a:rPr lang="el-GR" sz="2400" dirty="0"/>
              <a:t>τον καθετήρα με τον </a:t>
            </a:r>
            <a:r>
              <a:rPr lang="el-GR" sz="2400" dirty="0" err="1" smtClean="0"/>
              <a:t>ουροσυλλέκτη</a:t>
            </a:r>
            <a:r>
              <a:rPr lang="el-GR" sz="2400" dirty="0" smtClean="0"/>
              <a:t>. </a:t>
            </a:r>
            <a:endParaRPr lang="el-GR" sz="2400" dirty="0"/>
          </a:p>
          <a:p>
            <a:pPr marL="457200" indent="-457200">
              <a:buFont typeface="+mj-lt"/>
              <a:buAutoNum type="arabicPeriod" startAt="21"/>
            </a:pPr>
            <a:r>
              <a:rPr lang="el-GR" sz="2400" dirty="0" smtClean="0"/>
              <a:t>Στερεώνετε </a:t>
            </a:r>
            <a:r>
              <a:rPr lang="el-GR" sz="2400" dirty="0"/>
              <a:t>τον καθετήρα στην εσωτερική επιφάνεια του μηρού (με </a:t>
            </a:r>
            <a:r>
              <a:rPr lang="el-GR" sz="2400" dirty="0" err="1"/>
              <a:t>λευκοπλάστ</a:t>
            </a:r>
            <a:r>
              <a:rPr lang="el-GR" sz="2400" dirty="0" smtClean="0"/>
              <a:t>). </a:t>
            </a:r>
            <a:endParaRPr lang="el-GR" sz="2400" dirty="0"/>
          </a:p>
          <a:p>
            <a:pPr marL="457200" indent="-457200">
              <a:buFont typeface="+mj-lt"/>
              <a:buAutoNum type="arabicPeriod" startAt="21"/>
            </a:pPr>
            <a:r>
              <a:rPr lang="el-GR" sz="2400" dirty="0" smtClean="0"/>
              <a:t>Απομακρύνετε </a:t>
            </a:r>
            <a:r>
              <a:rPr lang="el-GR" sz="2400" dirty="0"/>
              <a:t>το χρησιμοποιημένο </a:t>
            </a:r>
            <a:r>
              <a:rPr lang="el-GR" sz="2400" dirty="0" smtClean="0"/>
              <a:t>υλικό. </a:t>
            </a:r>
            <a:endParaRPr lang="el-GR" sz="2400" dirty="0"/>
          </a:p>
          <a:p>
            <a:pPr marL="457200" indent="-457200">
              <a:buFont typeface="+mj-lt"/>
              <a:buAutoNum type="arabicPeriod" startAt="21"/>
            </a:pPr>
            <a:r>
              <a:rPr lang="el-GR" sz="2400" dirty="0" smtClean="0"/>
              <a:t>Βγάζετε </a:t>
            </a:r>
            <a:r>
              <a:rPr lang="el-GR" sz="2400" dirty="0"/>
              <a:t>τα </a:t>
            </a:r>
            <a:r>
              <a:rPr lang="el-GR" sz="2400" dirty="0" smtClean="0"/>
              <a:t>γάντια. </a:t>
            </a:r>
            <a:endParaRPr lang="el-GR" sz="2400" dirty="0"/>
          </a:p>
          <a:p>
            <a:pPr marL="457200" indent="-457200">
              <a:buFont typeface="+mj-lt"/>
              <a:buAutoNum type="arabicPeriod" startAt="21"/>
            </a:pPr>
            <a:r>
              <a:rPr lang="el-GR" sz="2400" dirty="0" smtClean="0"/>
              <a:t>Πλένετε </a:t>
            </a:r>
            <a:r>
              <a:rPr lang="el-GR" sz="2400" dirty="0"/>
              <a:t>τα </a:t>
            </a:r>
            <a:r>
              <a:rPr lang="el-GR" sz="2400" dirty="0" smtClean="0"/>
              <a:t>χέρια. </a:t>
            </a:r>
            <a:endParaRPr lang="el-GR" sz="2400" dirty="0"/>
          </a:p>
          <a:p>
            <a:pPr marL="0"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65321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57aae835d5d0f3a2fe4e9af9ced535b37a4544"/>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TotalTime>
  <Words>1251</Words>
  <Application>Microsoft Office PowerPoint</Application>
  <PresentationFormat>On-screen Show (4:3)</PresentationFormat>
  <Paragraphs>123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OC_template_updated</vt:lpstr>
      <vt:lpstr>Βασικές κλινικές δεξιότητες (Ε)</vt:lpstr>
      <vt:lpstr>ΠΡΩΤΟΚΟΛΛΟ ΚΑΘΕΤΗΡΙΑΣΜΟΥ ΟΥΡΟΔΟΧΟΥ ΚΥΣΤΕΩΣ ΣΕ ΓΥΝΑΙΚΑ (από ένα άτομο)</vt:lpstr>
      <vt:lpstr>Εξοπλισμός</vt:lpstr>
      <vt:lpstr>Επισήμανση για τα               αποστειρωμένα  υλικά</vt:lpstr>
      <vt:lpstr>Διαδικασία</vt:lpstr>
      <vt:lpstr>Διαδικασία</vt:lpstr>
      <vt:lpstr>Διαδικασία</vt:lpstr>
      <vt:lpstr>Διαδικασία</vt:lpstr>
      <vt:lpstr>Διαδικασία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342</cp:revision>
  <dcterms:created xsi:type="dcterms:W3CDTF">2013-03-04T13:35:19Z</dcterms:created>
  <dcterms:modified xsi:type="dcterms:W3CDTF">2015-12-17T11:29:18Z</dcterms:modified>
</cp:coreProperties>
</file>