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4"/>
  </p:notesMasterIdLst>
  <p:handoutMasterIdLst>
    <p:handoutMasterId r:id="rId25"/>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57" r:id="rId18"/>
    <p:sldId id="262" r:id="rId19"/>
    <p:sldId id="264" r:id="rId20"/>
    <p:sldId id="265" r:id="rId21"/>
    <p:sldId id="266" r:id="rId22"/>
    <p:sldId id="261" r:id="rId23"/>
  </p:sldIdLst>
  <p:sldSz cx="9144000" cy="6858000" type="screen4x3"/>
  <p:notesSz cx="7104063" cy="10234613"/>
  <p:custDataLst>
    <p:tags r:id="rId2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4" d="100"/>
          <a:sy n="114" d="100"/>
        </p:scale>
        <p:origin x="-163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3</a:t>
            </a:fld>
            <a:endParaRPr lang="el-G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109412F7-4C51-4A8B-BED1-DC5B0822F526}" type="slidenum">
              <a:rPr lang="el-GR" smtClean="0">
                <a:solidFill>
                  <a:prstClr val="black"/>
                </a:solidFill>
              </a:rPr>
              <a:pPr>
                <a:defRPr/>
              </a:pPr>
              <a:t>10</a:t>
            </a:fld>
            <a:endParaRPr lang="el-G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63C945-2847-4049-9CBE-6020C4F2F2D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2761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E7186E-D60B-4CDD-9FD8-A6DE36940F32}"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062555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F3B2D0-66B7-4D3E-BEFA-3A5749DB5A9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35126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EA9588E-C273-4551-A61E-70770FDC1B1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31465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E4DCBAF-4289-4E97-B8FE-D38388B2854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9223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60E3256-C28D-4585-A84E-B5EA5447E67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8716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1FDC37D-F420-40C5-A708-E2DBA986A6C4}"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93534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4AA404-5686-4959-B81B-38DF6B9F889F}"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5157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1C3A3F-F673-4AC3-A4F7-E7489CBDB55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27079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2E47C7-DD63-4868-AE31-298FDA5F29A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7118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dirty="0"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F0A24D2A-0851-435F-A906-0013047BCCF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525296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1" kern="1200">
          <a:solidFill>
            <a:srgbClr val="004A82"/>
          </a:solidFill>
          <a:latin typeface="+mj-lt"/>
          <a:ea typeface="+mj-ea"/>
          <a:cs typeface="+mj-cs"/>
        </a:defRPr>
      </a:lvl1pPr>
      <a:lvl2pPr algn="ctr" rtl="0" eaLnBrk="1" fontAlgn="base" hangingPunct="1">
        <a:spcBef>
          <a:spcPct val="0"/>
        </a:spcBef>
        <a:spcAft>
          <a:spcPct val="0"/>
        </a:spcAft>
        <a:defRPr sz="4000" b="1">
          <a:solidFill>
            <a:schemeClr val="tx1"/>
          </a:solidFill>
          <a:latin typeface="Calibri" pitchFamily="34" charset="0"/>
        </a:defRPr>
      </a:lvl2pPr>
      <a:lvl3pPr algn="ctr" rtl="0" eaLnBrk="1" fontAlgn="base" hangingPunct="1">
        <a:spcBef>
          <a:spcPct val="0"/>
        </a:spcBef>
        <a:spcAft>
          <a:spcPct val="0"/>
        </a:spcAft>
        <a:defRPr sz="4000" b="1">
          <a:solidFill>
            <a:schemeClr val="tx1"/>
          </a:solidFill>
          <a:latin typeface="Calibri" pitchFamily="34" charset="0"/>
        </a:defRPr>
      </a:lvl3pPr>
      <a:lvl4pPr algn="ctr" rtl="0" eaLnBrk="1" fontAlgn="base" hangingPunct="1">
        <a:spcBef>
          <a:spcPct val="0"/>
        </a:spcBef>
        <a:spcAft>
          <a:spcPct val="0"/>
        </a:spcAft>
        <a:defRPr sz="4000" b="1">
          <a:solidFill>
            <a:schemeClr val="tx1"/>
          </a:solidFill>
          <a:latin typeface="Calibri" pitchFamily="34" charset="0"/>
        </a:defRPr>
      </a:lvl4pPr>
      <a:lvl5pPr algn="ctr" rtl="0" eaLnBrk="1" fontAlgn="base" hangingPunct="1">
        <a:spcBef>
          <a:spcPct val="0"/>
        </a:spcBef>
        <a:spcAft>
          <a:spcPct val="0"/>
        </a:spcAft>
        <a:defRPr sz="4000" b="1">
          <a:solidFill>
            <a:schemeClr val="tx1"/>
          </a:solidFill>
          <a:latin typeface="Calibri" pitchFamily="34" charset="0"/>
        </a:defRPr>
      </a:lvl5pPr>
      <a:lvl6pPr marL="457200" algn="ctr" rtl="0" eaLnBrk="1" fontAlgn="base" hangingPunct="1">
        <a:spcBef>
          <a:spcPct val="0"/>
        </a:spcBef>
        <a:spcAft>
          <a:spcPct val="0"/>
        </a:spcAft>
        <a:defRPr sz="4000" b="1">
          <a:solidFill>
            <a:schemeClr val="tx1"/>
          </a:solidFill>
          <a:latin typeface="Calibri" pitchFamily="34" charset="0"/>
        </a:defRPr>
      </a:lvl6pPr>
      <a:lvl7pPr marL="914400" algn="ctr" rtl="0" eaLnBrk="1" fontAlgn="base" hangingPunct="1">
        <a:spcBef>
          <a:spcPct val="0"/>
        </a:spcBef>
        <a:spcAft>
          <a:spcPct val="0"/>
        </a:spcAft>
        <a:defRPr sz="4000" b="1">
          <a:solidFill>
            <a:schemeClr val="tx1"/>
          </a:solidFill>
          <a:latin typeface="Calibri" pitchFamily="34" charset="0"/>
        </a:defRPr>
      </a:lvl7pPr>
      <a:lvl8pPr marL="1371600" algn="ctr" rtl="0" eaLnBrk="1" fontAlgn="base" hangingPunct="1">
        <a:spcBef>
          <a:spcPct val="0"/>
        </a:spcBef>
        <a:spcAft>
          <a:spcPct val="0"/>
        </a:spcAft>
        <a:defRPr sz="4000" b="1">
          <a:solidFill>
            <a:schemeClr val="tx1"/>
          </a:solidFill>
          <a:latin typeface="Calibri" pitchFamily="34" charset="0"/>
        </a:defRPr>
      </a:lvl8pPr>
      <a:lvl9pPr marL="1828800" algn="ctr" rtl="0" eaLnBrk="1" fontAlgn="base" hangingPunct="1">
        <a:spcBef>
          <a:spcPct val="0"/>
        </a:spcBef>
        <a:spcAft>
          <a:spcPct val="0"/>
        </a:spcAft>
        <a:defRPr sz="40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hyperlink" Target="http://creativecommons.org/licenses/by-sa/2.0/deed.en" TargetMode="External"/><Relationship Id="rId3" Type="http://schemas.openxmlformats.org/officeDocument/2006/relationships/hyperlink" Target="http://www.flickr.com/photos/wvs/474506143/in/photostream/" TargetMode="External"/><Relationship Id="rId7" Type="http://schemas.openxmlformats.org/officeDocument/2006/relationships/hyperlink" Target="http://commons.wikimedia.org/wiki/User:Bitjungle" TargetMode="External"/><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hyperlink" Target="http://commons.wikimedia.org/wiki/File:Oil_in_water.jpg" TargetMode="External"/><Relationship Id="rId11" Type="http://schemas.openxmlformats.org/officeDocument/2006/relationships/hyperlink" Target="http://commons.wikimedia.org/wiki/User:%C4%B0nfoCan" TargetMode="External"/><Relationship Id="rId5" Type="http://schemas.openxmlformats.org/officeDocument/2006/relationships/image" Target="../media/image9.jpeg"/><Relationship Id="rId10" Type="http://schemas.openxmlformats.org/officeDocument/2006/relationships/hyperlink" Target="http://commons.wikimedia.org/wiki/File:Emulsions.svg" TargetMode="External"/><Relationship Id="rId4" Type="http://schemas.openxmlformats.org/officeDocument/2006/relationships/hyperlink" Target="http://creativecommons.org/licenses/by-nc-nd/2.0/" TargetMode="Externa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hyperlink" Target="http://gurugrendo.deviantart.com/art/Cloud-9-Vector-312165658" TargetMode="External"/><Relationship Id="rId13" Type="http://schemas.openxmlformats.org/officeDocument/2006/relationships/hyperlink" Target="http://creativecommons.org/licenses/by-sa/3.0/deed.en" TargetMode="External"/><Relationship Id="rId3" Type="http://schemas.openxmlformats.org/officeDocument/2006/relationships/image" Target="../media/image6.png"/><Relationship Id="rId7" Type="http://schemas.openxmlformats.org/officeDocument/2006/relationships/hyperlink" Target="http://creativecommons.org/licenses/by/3.0/deed.en" TargetMode="External"/><Relationship Id="rId12" Type="http://schemas.openxmlformats.org/officeDocument/2006/relationships/hyperlink" Target="http://emptypulchritude.deviantart.com/" TargetMode="Externa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hyperlink" Target="http://commons.wikimedia.org/wiki/User:Czar" TargetMode="External"/><Relationship Id="rId11" Type="http://schemas.openxmlformats.org/officeDocument/2006/relationships/hyperlink" Target="http://emptypulchritude.deviantart.com/art/Water-Glass-322320544" TargetMode="External"/><Relationship Id="rId5" Type="http://schemas.openxmlformats.org/officeDocument/2006/relationships/hyperlink" Target="http://commons.wikimedia.org/wiki/File:Ice_cube_16x16_icon.png" TargetMode="External"/><Relationship Id="rId10" Type="http://schemas.openxmlformats.org/officeDocument/2006/relationships/hyperlink" Target="http://creativecommons.org/licenses/by-nc-nd/3.0/" TargetMode="External"/><Relationship Id="rId4" Type="http://schemas.openxmlformats.org/officeDocument/2006/relationships/image" Target="../media/image7.png"/><Relationship Id="rId9" Type="http://schemas.openxmlformats.org/officeDocument/2006/relationships/hyperlink" Target="http://gurugrendo.deviantart.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sz="4400" b="1" i="0" u="none" strike="noStrike" kern="0" cap="none" spc="0" normalizeH="0" baseline="0" noProof="0" dirty="0" smtClean="0">
                <a:ln>
                  <a:noFill/>
                </a:ln>
                <a:solidFill>
                  <a:prstClr val="black"/>
                </a:solidFill>
                <a:effectLst/>
                <a:uLnTx/>
                <a:uFillTx/>
                <a:latin typeface="Calibri"/>
              </a:rPr>
              <a:t>Χημεία Γραφικών Τεχνών</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lvl="0"/>
            <a:r>
              <a:rPr lang="el-GR" sz="2600" b="1" dirty="0">
                <a:solidFill>
                  <a:prstClr val="black"/>
                </a:solidFill>
              </a:rPr>
              <a:t>Ενότητα 2</a:t>
            </a:r>
            <a:r>
              <a:rPr lang="el-GR" sz="2600" dirty="0" smtClean="0">
                <a:solidFill>
                  <a:prstClr val="black"/>
                </a:solidFill>
              </a:rPr>
              <a:t>:</a:t>
            </a:r>
            <a:r>
              <a:rPr lang="en-US" sz="2600" dirty="0" smtClean="0">
                <a:solidFill>
                  <a:prstClr val="black"/>
                </a:solidFill>
              </a:rPr>
              <a:t> </a:t>
            </a:r>
            <a:r>
              <a:rPr lang="el-GR" sz="2600" dirty="0" smtClean="0">
                <a:solidFill>
                  <a:prstClr val="black"/>
                </a:solidFill>
              </a:rPr>
              <a:t>Φυσικές μεταβολές - Φαινόμενα</a:t>
            </a:r>
            <a:endParaRPr lang="en-US" sz="2600" dirty="0" smtClean="0">
              <a:solidFill>
                <a:prstClr val="black"/>
              </a:solidFill>
            </a:endParaRPr>
          </a:p>
          <a:p>
            <a:pPr lvl="0"/>
            <a:endParaRPr lang="en-US" sz="2200" dirty="0">
              <a:solidFill>
                <a:prstClr val="black"/>
              </a:solidFill>
            </a:endParaRPr>
          </a:p>
          <a:p>
            <a:pPr lvl="0"/>
            <a:r>
              <a:rPr lang="el-GR" altLang="el-GR" sz="2200" dirty="0">
                <a:solidFill>
                  <a:prstClr val="black"/>
                </a:solidFill>
              </a:rPr>
              <a:t>Δρ. </a:t>
            </a:r>
            <a:r>
              <a:rPr lang="el-GR" altLang="el-GR" sz="2200" dirty="0" err="1">
                <a:solidFill>
                  <a:prstClr val="black"/>
                </a:solidFill>
              </a:rPr>
              <a:t>Σταματίνα</a:t>
            </a:r>
            <a:r>
              <a:rPr lang="el-GR" altLang="el-GR" sz="2200" dirty="0">
                <a:solidFill>
                  <a:prstClr val="black"/>
                </a:solidFill>
              </a:rPr>
              <a:t> Θεοχάρη Καθηγήτρια Εφαρμογών</a:t>
            </a:r>
          </a:p>
          <a:p>
            <a:pPr lvl="0"/>
            <a:r>
              <a:rPr lang="el-GR" altLang="el-GR" sz="2200" dirty="0">
                <a:solidFill>
                  <a:prstClr val="black"/>
                </a:solidFill>
              </a:rPr>
              <a:t>Τμήμα Γραφιστικής/Κατεύθυνση Τεχνολογίας Γραφικών Τεχνών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p:txBody>
          <a:bodyPr/>
          <a:lstStyle/>
          <a:p>
            <a:pPr eaLnBrk="1" hangingPunct="1"/>
            <a:r>
              <a:rPr lang="el-GR" altLang="el-GR" smtClean="0"/>
              <a:t>Ομογενή και ετερογενή μίγματα</a:t>
            </a:r>
          </a:p>
        </p:txBody>
      </p:sp>
      <p:sp>
        <p:nvSpPr>
          <p:cNvPr id="11267" name="Θέση περιεχομένου 2"/>
          <p:cNvSpPr>
            <a:spLocks noGrp="1"/>
          </p:cNvSpPr>
          <p:nvPr>
            <p:ph idx="1"/>
          </p:nvPr>
        </p:nvSpPr>
        <p:spPr/>
        <p:txBody>
          <a:bodyPr/>
          <a:lstStyle/>
          <a:p>
            <a:pPr eaLnBrk="1" hangingPunct="1">
              <a:lnSpc>
                <a:spcPct val="114000"/>
              </a:lnSpc>
              <a:spcBef>
                <a:spcPts val="1200"/>
              </a:spcBef>
            </a:pPr>
            <a:r>
              <a:rPr lang="el-GR" altLang="el-GR" sz="2400" b="1" dirty="0" smtClean="0"/>
              <a:t>Ομογενή μίγματα ή διαλύματα</a:t>
            </a:r>
            <a:r>
              <a:rPr lang="el-GR" altLang="el-GR" sz="2400" dirty="0" smtClean="0"/>
              <a:t> ονομάζονται εκείνα που έχουν την ίδια σύσταση και τις ίδιες ιδιότητες σε όλη την μάζα τους. Τα συστατικά του μίγματος δεν διακρίνονται μεταξύ τους (νερό - ζάχαρη, νερό - οινόπνευμα).</a:t>
            </a:r>
          </a:p>
          <a:p>
            <a:pPr eaLnBrk="1" hangingPunct="1">
              <a:lnSpc>
                <a:spcPct val="114000"/>
              </a:lnSpc>
              <a:spcBef>
                <a:spcPts val="1200"/>
              </a:spcBef>
            </a:pPr>
            <a:r>
              <a:rPr lang="el-GR" altLang="el-GR" sz="2400" b="1" dirty="0" smtClean="0"/>
              <a:t>Ετερογενή μίγματα</a:t>
            </a:r>
            <a:r>
              <a:rPr lang="el-GR" altLang="el-GR" sz="2400" dirty="0" smtClean="0"/>
              <a:t> ονομάζονται εκείνα που δεν έχουν την ίδια σύσταση σε όλη την μάζα τους. Μπορούμε να διακρίνουμε τα συστατικά τους, καθώς και ομογενείς περιοχές τους που λέγονται </a:t>
            </a:r>
            <a:r>
              <a:rPr lang="el-GR" altLang="el-GR" sz="2400" b="1" dirty="0" smtClean="0"/>
              <a:t>φάσεις</a:t>
            </a:r>
            <a:r>
              <a:rPr lang="el-GR" altLang="el-GR" sz="2400" dirty="0" smtClean="0"/>
              <a:t> (νερό - λάδι).</a:t>
            </a:r>
          </a:p>
        </p:txBody>
      </p:sp>
      <p:sp>
        <p:nvSpPr>
          <p:cNvPr id="4" name="Θέση αριθμού διαφάνειας 3"/>
          <p:cNvSpPr>
            <a:spLocks noGrp="1"/>
          </p:cNvSpPr>
          <p:nvPr>
            <p:ph type="sldNum" sz="quarter" idx="12"/>
          </p:nvPr>
        </p:nvSpPr>
        <p:spPr/>
        <p:txBody>
          <a:bodyPr/>
          <a:lstStyle/>
          <a:p>
            <a:pPr>
              <a:defRPr/>
            </a:pPr>
            <a:fld id="{9A765F18-CBDC-4996-BB36-620F6E4DA2C5}"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996622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p:txBody>
          <a:bodyPr/>
          <a:lstStyle/>
          <a:p>
            <a:pPr eaLnBrk="1" hangingPunct="1"/>
            <a:r>
              <a:rPr lang="el-GR" altLang="el-GR" dirty="0" smtClean="0"/>
              <a:t>Συστήματα διασποράς</a:t>
            </a:r>
          </a:p>
        </p:txBody>
      </p:sp>
      <p:sp>
        <p:nvSpPr>
          <p:cNvPr id="12291" name="Θέση περιεχομένου 2"/>
          <p:cNvSpPr>
            <a:spLocks noGrp="1"/>
          </p:cNvSpPr>
          <p:nvPr>
            <p:ph idx="1"/>
          </p:nvPr>
        </p:nvSpPr>
        <p:spPr>
          <a:xfrm>
            <a:off x="457200" y="1196975"/>
            <a:ext cx="8229600" cy="1655763"/>
          </a:xfrm>
        </p:spPr>
        <p:txBody>
          <a:bodyPr/>
          <a:lstStyle/>
          <a:p>
            <a:pPr marL="0" indent="0" eaLnBrk="1" hangingPunct="1">
              <a:lnSpc>
                <a:spcPct val="114000"/>
              </a:lnSpc>
              <a:spcBef>
                <a:spcPts val="1200"/>
              </a:spcBef>
              <a:buFont typeface="Arial" charset="0"/>
              <a:buNone/>
            </a:pPr>
            <a:r>
              <a:rPr lang="el-GR" altLang="el-GR" sz="2400" smtClean="0"/>
              <a:t>Για τα θέματα που αφορούν τη</a:t>
            </a:r>
            <a:r>
              <a:rPr lang="el-GR" altLang="el-GR" sz="2400" b="1" smtClean="0"/>
              <a:t> </a:t>
            </a:r>
            <a:r>
              <a:rPr lang="el-GR" altLang="el-GR" sz="2400" smtClean="0"/>
              <a:t>Χημεία των Γραφικών Τεχνών είναι</a:t>
            </a:r>
            <a:r>
              <a:rPr lang="el-GR" altLang="el-GR" sz="2400" b="1" smtClean="0"/>
              <a:t> </a:t>
            </a:r>
            <a:r>
              <a:rPr lang="el-GR" altLang="el-GR" sz="2400" smtClean="0"/>
              <a:t>σημαντικό να δοθούν οι όροι της </a:t>
            </a:r>
            <a:r>
              <a:rPr lang="el-GR" altLang="el-GR" sz="2400" b="1" smtClean="0"/>
              <a:t>διασποράς </a:t>
            </a:r>
            <a:r>
              <a:rPr lang="el-GR" altLang="el-GR" sz="2400" smtClean="0"/>
              <a:t>και </a:t>
            </a:r>
            <a:r>
              <a:rPr lang="el-GR" altLang="el-GR" sz="2400" b="1" smtClean="0"/>
              <a:t>των κολλοειδών συστημάτων.</a:t>
            </a:r>
            <a:endParaRPr lang="el-GR" altLang="el-GR" sz="2400" smtClean="0"/>
          </a:p>
        </p:txBody>
      </p:sp>
      <p:sp>
        <p:nvSpPr>
          <p:cNvPr id="4" name="Θέση αριθμού διαφάνειας 3"/>
          <p:cNvSpPr>
            <a:spLocks noGrp="1"/>
          </p:cNvSpPr>
          <p:nvPr>
            <p:ph type="sldNum" sz="quarter" idx="12"/>
          </p:nvPr>
        </p:nvSpPr>
        <p:spPr/>
        <p:txBody>
          <a:bodyPr/>
          <a:lstStyle/>
          <a:p>
            <a:pPr>
              <a:defRPr/>
            </a:pPr>
            <a:fld id="{53570296-BDEC-442F-912C-4C1631C0B7A9}"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2646650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pPr eaLnBrk="1" hangingPunct="1"/>
            <a:r>
              <a:rPr lang="el-GR" altLang="el-GR" smtClean="0"/>
              <a:t>Διασπορά </a:t>
            </a:r>
          </a:p>
        </p:txBody>
      </p:sp>
      <p:sp>
        <p:nvSpPr>
          <p:cNvPr id="13315"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b="1" dirty="0" smtClean="0"/>
              <a:t>Διασπορά </a:t>
            </a:r>
            <a:r>
              <a:rPr lang="el-GR" altLang="el-GR" sz="2400" dirty="0" smtClean="0"/>
              <a:t>ονομάζεται η ομοιόμορφη κατανομή μιας λεπτά διαμερισμένης ουσίας, που λέγεται «διεσπαρμένη ουσία» σε μια δεύτερη ουσία, που αποτελεί το «μέσον διασποράς». Έτσι, κάθε μίγμα που δημιουργείται με διασπορά λέγεται </a:t>
            </a:r>
            <a:r>
              <a:rPr lang="el-GR" altLang="el-GR" sz="2400" b="1" dirty="0" smtClean="0"/>
              <a:t>σύστημα διασποράς</a:t>
            </a:r>
            <a:r>
              <a:rPr lang="el-GR" altLang="el-GR" sz="2400" dirty="0" smtClean="0"/>
              <a:t>. Ανάλογα με τον βαθμό διαμερισμού, δηλαδή το μέγεθος των διεσπαρμένων σωματιδίων στο μέσον διασποράς, τα συστήματα διασποράς διακρίνονται σε τρεις κατηγορίες: στα </a:t>
            </a:r>
            <a:r>
              <a:rPr lang="el-GR" altLang="el-GR" sz="2400" b="1" dirty="0" smtClean="0"/>
              <a:t>μοριακά συστήματα ή διαλύματα</a:t>
            </a:r>
            <a:r>
              <a:rPr lang="el-GR" altLang="el-GR" sz="2400" dirty="0" smtClean="0"/>
              <a:t> (μέγεθος σωματιδίων &lt;10</a:t>
            </a:r>
            <a:r>
              <a:rPr lang="el-GR" altLang="el-GR" sz="2400" baseline="30000" dirty="0" smtClean="0"/>
              <a:t>-7 </a:t>
            </a:r>
            <a:r>
              <a:rPr lang="en-US" altLang="el-GR" sz="2400" dirty="0" smtClean="0"/>
              <a:t>cm</a:t>
            </a:r>
            <a:r>
              <a:rPr lang="el-GR" altLang="el-GR" sz="2400" dirty="0" smtClean="0"/>
              <a:t>), </a:t>
            </a:r>
            <a:r>
              <a:rPr lang="el-GR" altLang="el-GR" sz="2400" b="1" dirty="0" smtClean="0"/>
              <a:t>κολλοειδή συστήματα</a:t>
            </a:r>
            <a:r>
              <a:rPr lang="el-GR" altLang="el-GR" sz="2400" dirty="0" smtClean="0"/>
              <a:t> ή κολλοειδή διαλύματα (μέγεθος σωματιδίων ή </a:t>
            </a:r>
            <a:r>
              <a:rPr lang="el-GR" altLang="el-GR" sz="2400" b="1" dirty="0" smtClean="0"/>
              <a:t>μικκυλίων</a:t>
            </a:r>
            <a:r>
              <a:rPr lang="el-GR" altLang="el-GR" sz="2400" dirty="0" smtClean="0"/>
              <a:t> 10</a:t>
            </a:r>
            <a:r>
              <a:rPr lang="el-GR" altLang="el-GR" sz="2400" baseline="30000" dirty="0" smtClean="0"/>
              <a:t>-7 </a:t>
            </a:r>
            <a:r>
              <a:rPr lang="el-GR" altLang="el-GR" sz="2400" dirty="0" smtClean="0"/>
              <a:t>-10</a:t>
            </a:r>
            <a:r>
              <a:rPr lang="el-GR" altLang="el-GR" sz="2400" baseline="30000" dirty="0" smtClean="0"/>
              <a:t>-4 </a:t>
            </a:r>
            <a:r>
              <a:rPr lang="en-US" altLang="el-GR" sz="2400" dirty="0" smtClean="0"/>
              <a:t>cm</a:t>
            </a:r>
            <a:r>
              <a:rPr lang="el-GR" altLang="el-GR" sz="2400" dirty="0" smtClean="0"/>
              <a:t>) και </a:t>
            </a:r>
            <a:r>
              <a:rPr lang="el-GR" altLang="el-GR" sz="2400" b="1" dirty="0" smtClean="0"/>
              <a:t>αδρομερή ή αιωρήματα</a:t>
            </a:r>
            <a:r>
              <a:rPr lang="el-GR" altLang="el-GR" sz="2400" dirty="0" smtClean="0"/>
              <a:t> (μέγεθος σωματιδίων &gt;10</a:t>
            </a:r>
            <a:r>
              <a:rPr lang="el-GR" altLang="el-GR" sz="2400" baseline="30000" dirty="0" smtClean="0"/>
              <a:t>-4 </a:t>
            </a:r>
            <a:r>
              <a:rPr lang="en-US" altLang="el-GR" sz="2400" dirty="0" smtClean="0"/>
              <a:t>cm</a:t>
            </a:r>
            <a:r>
              <a:rPr lang="el-GR" altLang="el-GR" sz="2400" dirty="0" smtClean="0"/>
              <a:t>). </a:t>
            </a:r>
          </a:p>
        </p:txBody>
      </p:sp>
      <p:sp>
        <p:nvSpPr>
          <p:cNvPr id="4" name="Θέση αριθμού διαφάνειας 3"/>
          <p:cNvSpPr>
            <a:spLocks noGrp="1"/>
          </p:cNvSpPr>
          <p:nvPr>
            <p:ph type="sldNum" sz="quarter" idx="12"/>
          </p:nvPr>
        </p:nvSpPr>
        <p:spPr/>
        <p:txBody>
          <a:bodyPr/>
          <a:lstStyle/>
          <a:p>
            <a:pPr>
              <a:defRPr/>
            </a:pPr>
            <a:fld id="{A0AF9E7A-E90F-4DA4-AC3E-5288EE2D1280}"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4073474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pPr eaLnBrk="1" hangingPunct="1"/>
            <a:r>
              <a:rPr lang="el-GR" altLang="el-GR" smtClean="0"/>
              <a:t>Κολλοειδή συστήματα</a:t>
            </a:r>
          </a:p>
        </p:txBody>
      </p:sp>
      <p:sp>
        <p:nvSpPr>
          <p:cNvPr id="14339"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smtClean="0"/>
              <a:t>Ανάλογα με το εάν τα σωματίδια των κολλοειδών συστημάτων μπορούν (ή όχι) να προσροφήσουν μόρια από το μέσον διασποράς, ονομάζονται </a:t>
            </a:r>
            <a:r>
              <a:rPr lang="el-GR" altLang="el-GR" sz="2400" b="1" smtClean="0"/>
              <a:t>λυόφιλα (</a:t>
            </a:r>
            <a:r>
              <a:rPr lang="el-GR" altLang="el-GR" sz="2400" smtClean="0"/>
              <a:t>ή</a:t>
            </a:r>
            <a:r>
              <a:rPr lang="el-GR" altLang="el-GR" sz="2400" b="1" smtClean="0"/>
              <a:t> λυόφοβα</a:t>
            </a:r>
            <a:r>
              <a:rPr lang="el-GR" altLang="el-GR" sz="2400" smtClean="0"/>
              <a:t>, αντίστοιχα</a:t>
            </a:r>
            <a:r>
              <a:rPr lang="el-GR" altLang="el-GR" sz="2400" b="1" smtClean="0"/>
              <a:t>)</a:t>
            </a:r>
            <a:r>
              <a:rPr lang="el-GR" altLang="el-GR" sz="2400" smtClean="0"/>
              <a:t>.</a:t>
            </a:r>
            <a:r>
              <a:rPr lang="el-GR" altLang="el-GR" sz="2400" b="1" smtClean="0"/>
              <a:t> </a:t>
            </a:r>
            <a:r>
              <a:rPr lang="el-GR" altLang="el-GR" sz="2400" smtClean="0"/>
              <a:t>Εάν το μέσον διασποράς είναι το νερό, ονομάζονται </a:t>
            </a:r>
            <a:r>
              <a:rPr lang="el-GR" altLang="el-GR" sz="2400" b="1" smtClean="0"/>
              <a:t>υδρόφιλα (</a:t>
            </a:r>
            <a:r>
              <a:rPr lang="el-GR" altLang="el-GR" sz="2400" smtClean="0"/>
              <a:t>ή</a:t>
            </a:r>
            <a:r>
              <a:rPr lang="el-GR" altLang="el-GR" sz="2400" b="1" smtClean="0"/>
              <a:t> υδρόφοβα, </a:t>
            </a:r>
            <a:r>
              <a:rPr lang="el-GR" altLang="el-GR" sz="2400" smtClean="0"/>
              <a:t>αντίστοιχα</a:t>
            </a:r>
            <a:r>
              <a:rPr lang="el-GR" altLang="el-GR" sz="2400" b="1" smtClean="0"/>
              <a:t>)</a:t>
            </a:r>
            <a:r>
              <a:rPr lang="el-GR" altLang="el-GR" sz="2400" smtClean="0"/>
              <a:t>, ενώ εάν είναι το λάδι-λίπος, ονομάζονται </a:t>
            </a:r>
            <a:r>
              <a:rPr lang="el-GR" altLang="el-GR" sz="2400" b="1" smtClean="0"/>
              <a:t>ελαιόφιλα-λιπόφιλα</a:t>
            </a:r>
            <a:r>
              <a:rPr lang="el-GR" altLang="el-GR" sz="2400" smtClean="0"/>
              <a:t> (ή </a:t>
            </a:r>
            <a:r>
              <a:rPr lang="el-GR" altLang="el-GR" sz="2400" b="1" smtClean="0"/>
              <a:t>ελαιόφοβα-λιπόφοβα</a:t>
            </a:r>
            <a:r>
              <a:rPr lang="el-GR" altLang="el-GR" sz="2400" smtClean="0"/>
              <a:t>, αντίστοιχα).</a:t>
            </a:r>
          </a:p>
        </p:txBody>
      </p:sp>
      <p:sp>
        <p:nvSpPr>
          <p:cNvPr id="4" name="Θέση αριθμού διαφάνειας 3"/>
          <p:cNvSpPr>
            <a:spLocks noGrp="1"/>
          </p:cNvSpPr>
          <p:nvPr>
            <p:ph type="sldNum" sz="quarter" idx="12"/>
          </p:nvPr>
        </p:nvSpPr>
        <p:spPr/>
        <p:txBody>
          <a:bodyPr/>
          <a:lstStyle/>
          <a:p>
            <a:pPr>
              <a:defRPr/>
            </a:pPr>
            <a:fld id="{49DA7728-1308-4EB6-BCAC-4521583C374E}"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956054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p:txBody>
          <a:bodyPr/>
          <a:lstStyle/>
          <a:p>
            <a:pPr eaLnBrk="1" hangingPunct="1"/>
            <a:r>
              <a:rPr lang="el-GR" altLang="el-GR" dirty="0" smtClean="0"/>
              <a:t>Μελάνι νερού και λάδι σε νερό</a:t>
            </a:r>
          </a:p>
        </p:txBody>
      </p:sp>
      <p:pic>
        <p:nvPicPr>
          <p:cNvPr id="20482" name="Picture 2" descr="μελάνι σε νερό"/>
          <p:cNvPicPr>
            <a:picLocks noChangeAspect="1" noChangeArrowheads="1"/>
          </p:cNvPicPr>
          <p:nvPr/>
        </p:nvPicPr>
        <p:blipFill rotWithShape="1">
          <a:blip r:embed="rId2" cstate="print"/>
          <a:srcRect l="33614" r="32771"/>
          <a:stretch/>
        </p:blipFill>
        <p:spPr bwMode="auto">
          <a:xfrm>
            <a:off x="684213" y="1700213"/>
            <a:ext cx="1897062" cy="396081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8"/>
          <p:cNvSpPr/>
          <p:nvPr/>
        </p:nvSpPr>
        <p:spPr>
          <a:xfrm>
            <a:off x="588963" y="5826125"/>
            <a:ext cx="2087562" cy="646113"/>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3"/>
              </a:rPr>
              <a:t>blue-ink_white-bg_01</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rPr>
              <a:t/>
            </a:r>
            <a:br>
              <a:rPr lang="en-US" sz="1200" dirty="0">
                <a:solidFill>
                  <a:prstClr val="black"/>
                </a:solidFill>
                <a:latin typeface="Calibri"/>
                <a:cs typeface="Arial" charset="0"/>
              </a:rPr>
            </a:br>
            <a:r>
              <a:rPr lang="en-US" sz="1200" dirty="0">
                <a:solidFill>
                  <a:prstClr val="black"/>
                </a:solidFill>
                <a:latin typeface="Calibri"/>
                <a:cs typeface="Arial" charset="0"/>
                <a:hlinkClick r:id="rId3"/>
              </a:rPr>
              <a:t>Sam </a:t>
            </a:r>
            <a:r>
              <a:rPr lang="en-US" sz="1200" dirty="0" err="1">
                <a:solidFill>
                  <a:prstClr val="black"/>
                </a:solidFill>
                <a:latin typeface="Calibri"/>
                <a:cs typeface="Arial" charset="0"/>
                <a:hlinkClick r:id="rId3"/>
              </a:rPr>
              <a:t>Javanrouh</a:t>
            </a:r>
            <a:r>
              <a:rPr lang="el-GR" sz="1200" dirty="0">
                <a:solidFill>
                  <a:prstClr val="black"/>
                </a:solidFill>
                <a:latin typeface="Calibri"/>
                <a:cs typeface="Arial" charset="0"/>
                <a:hlinkClick r:id="rId3"/>
              </a:rPr>
              <a:t> </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4"/>
              </a:rPr>
              <a:t>CC BY-NC-ND 2.0</a:t>
            </a:r>
            <a:endParaRPr lang="en-US" sz="1200" dirty="0">
              <a:solidFill>
                <a:prstClr val="black"/>
              </a:solidFill>
              <a:latin typeface="Calibri"/>
              <a:cs typeface="Arial" charset="0"/>
            </a:endParaRPr>
          </a:p>
        </p:txBody>
      </p:sp>
      <p:pic>
        <p:nvPicPr>
          <p:cNvPr id="16390" name="Picture 4" descr="λάδι σε νερό"/>
          <p:cNvPicPr>
            <a:picLocks noChangeAspect="1" noChangeArrowheads="1"/>
          </p:cNvPicPr>
          <p:nvPr/>
        </p:nvPicPr>
        <p:blipFill>
          <a:blip r:embed="rId5" cstate="print"/>
          <a:srcRect l="15887" t="4631" r="12735"/>
          <a:stretch>
            <a:fillRect/>
          </a:stretch>
        </p:blipFill>
        <p:spPr bwMode="auto">
          <a:xfrm>
            <a:off x="3759200" y="1682750"/>
            <a:ext cx="1965325" cy="3978275"/>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3814763" y="5835650"/>
            <a:ext cx="1755775" cy="647700"/>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6"/>
              </a:rPr>
              <a:t>Oil in water</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rPr>
              <a:t/>
            </a:r>
            <a:br>
              <a:rPr lang="en-US" sz="1200" dirty="0">
                <a:solidFill>
                  <a:prstClr val="black"/>
                </a:solidFill>
                <a:latin typeface="Calibri"/>
                <a:cs typeface="Arial" charset="0"/>
              </a:rPr>
            </a:br>
            <a:r>
              <a:rPr lang="en-US" sz="1200" dirty="0" err="1">
                <a:solidFill>
                  <a:prstClr val="black"/>
                </a:solidFill>
                <a:latin typeface="Calibri"/>
                <a:cs typeface="Arial" charset="0"/>
                <a:hlinkClick r:id="rId7" tooltip="User:Bitjungle"/>
              </a:rPr>
              <a:t>Bitjungle</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8"/>
              </a:rPr>
              <a:t>CC BY-SA 2.0</a:t>
            </a:r>
            <a:endParaRPr lang="en-US" sz="1200" dirty="0">
              <a:solidFill>
                <a:prstClr val="black"/>
              </a:solidFill>
              <a:latin typeface="Calibri"/>
              <a:cs typeface="Arial" charset="0"/>
            </a:endParaRPr>
          </a:p>
        </p:txBody>
      </p:sp>
      <p:pic>
        <p:nvPicPr>
          <p:cNvPr id="16394" name="Picture 10" descr="File:Emulsions.svg"/>
          <p:cNvPicPr>
            <a:picLocks noChangeAspect="1" noChangeArrowheads="1"/>
          </p:cNvPicPr>
          <p:nvPr/>
        </p:nvPicPr>
        <p:blipFill>
          <a:blip r:embed="rId9" cstate="print"/>
          <a:srcRect/>
          <a:stretch>
            <a:fillRect/>
          </a:stretch>
        </p:blipFill>
        <p:spPr bwMode="auto">
          <a:xfrm>
            <a:off x="6700838" y="1700213"/>
            <a:ext cx="1543050" cy="396081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Rectangle 8"/>
          <p:cNvSpPr/>
          <p:nvPr/>
        </p:nvSpPr>
        <p:spPr>
          <a:xfrm>
            <a:off x="6594475" y="5826125"/>
            <a:ext cx="1755775" cy="646331"/>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10"/>
              </a:rPr>
              <a:t>Emulsions</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rPr>
              <a:t/>
            </a:r>
            <a:br>
              <a:rPr lang="en-US" sz="1200" dirty="0">
                <a:solidFill>
                  <a:prstClr val="black"/>
                </a:solidFill>
                <a:latin typeface="Calibri"/>
                <a:cs typeface="Arial" charset="0"/>
              </a:rPr>
            </a:br>
            <a:r>
              <a:rPr lang="en-US" sz="1200" dirty="0" err="1">
                <a:solidFill>
                  <a:prstClr val="black"/>
                </a:solidFill>
                <a:latin typeface="Calibri"/>
                <a:cs typeface="Arial" charset="0"/>
                <a:hlinkClick r:id="rId11" tooltip="User:İnfoCan"/>
              </a:rPr>
              <a:t>İnfoCan</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6B40F093-ACC6-4414-9EC3-26668AC4A0A0}"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2915840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r>
              <a:rPr lang="el-GR" altLang="el-GR" smtClean="0"/>
              <a:t>Βιβλιογραφία </a:t>
            </a:r>
          </a:p>
        </p:txBody>
      </p:sp>
      <p:sp>
        <p:nvSpPr>
          <p:cNvPr id="16387" name="Θέση περιεχομένου 2"/>
          <p:cNvSpPr>
            <a:spLocks noGrp="1"/>
          </p:cNvSpPr>
          <p:nvPr>
            <p:ph idx="1"/>
          </p:nvPr>
        </p:nvSpPr>
        <p:spPr/>
        <p:txBody>
          <a:bodyPr/>
          <a:lstStyle/>
          <a:p>
            <a:pPr>
              <a:spcBef>
                <a:spcPts val="1200"/>
              </a:spcBef>
            </a:pPr>
            <a:r>
              <a:rPr lang="el-GR" altLang="el-GR" sz="2400" smtClean="0"/>
              <a:t>Βασική Ανόργανη Χημεία, Ν. Κλούρα, εκδ. Τραυλός, Αθήνα, 2000.</a:t>
            </a:r>
          </a:p>
          <a:p>
            <a:pPr>
              <a:spcBef>
                <a:spcPts val="1200"/>
              </a:spcBef>
            </a:pPr>
            <a:r>
              <a:rPr lang="el-GR" altLang="el-GR" sz="2400" smtClean="0"/>
              <a:t>Γενική Χημεία, </a:t>
            </a:r>
            <a:r>
              <a:rPr lang="en-US" altLang="el-GR" sz="2400" smtClean="0"/>
              <a:t>D</a:t>
            </a:r>
            <a:r>
              <a:rPr lang="el-GR" altLang="el-GR" sz="2400" smtClean="0"/>
              <a:t>. </a:t>
            </a:r>
            <a:r>
              <a:rPr lang="en-US" altLang="el-GR" sz="2400" smtClean="0"/>
              <a:t>Ebbing</a:t>
            </a:r>
            <a:r>
              <a:rPr lang="el-GR" altLang="el-GR" sz="2400" smtClean="0"/>
              <a:t>, </a:t>
            </a:r>
            <a:r>
              <a:rPr lang="en-US" altLang="el-GR" sz="2400" smtClean="0"/>
              <a:t>S</a:t>
            </a:r>
            <a:r>
              <a:rPr lang="el-GR" altLang="el-GR" sz="2400" smtClean="0"/>
              <a:t>. </a:t>
            </a:r>
            <a:r>
              <a:rPr lang="en-US" altLang="el-GR" sz="2400" smtClean="0"/>
              <a:t>Gammon</a:t>
            </a:r>
            <a:r>
              <a:rPr lang="el-GR" altLang="el-GR" sz="2400" smtClean="0"/>
              <a:t>, εκδ. Τραυλός, Αθήνα, 2011.</a:t>
            </a:r>
          </a:p>
          <a:p>
            <a:pPr>
              <a:spcBef>
                <a:spcPts val="1200"/>
              </a:spcBef>
            </a:pPr>
            <a:r>
              <a:rPr lang="el-GR" altLang="el-GR" sz="2400" smtClean="0"/>
              <a:t>Γενική Χημεία, Γ. Μπαζάκη, Αθήνα .</a:t>
            </a:r>
          </a:p>
          <a:p>
            <a:pPr>
              <a:spcBef>
                <a:spcPts val="1200"/>
              </a:spcBef>
            </a:pPr>
            <a:r>
              <a:rPr lang="el-GR" altLang="el-GR" sz="2400" smtClean="0"/>
              <a:t>Χημεία Γραφικών Τεχνών, Ν. Καρακασίδη, εκδ. ΙΩΝ, Αθήνα 2005.</a:t>
            </a:r>
          </a:p>
          <a:p>
            <a:pPr>
              <a:spcBef>
                <a:spcPts val="1200"/>
              </a:spcBef>
            </a:pPr>
            <a:r>
              <a:rPr lang="el-GR" altLang="el-GR" sz="2400" smtClean="0"/>
              <a:t>Χημεία, Εισαγωγικές Έννοιες, Ε. Λυμπεράκη, εκδ. Αλτιντζή, Σίνδος, 2009.</a:t>
            </a:r>
          </a:p>
          <a:p>
            <a:pPr>
              <a:spcBef>
                <a:spcPts val="1200"/>
              </a:spcBef>
            </a:pPr>
            <a:r>
              <a:rPr lang="el-GR" altLang="el-GR" sz="2400" smtClean="0"/>
              <a:t>Χημεία, Κ. Σαλτερής, εκδ. Σαββάλας, Αθήνα, 2001.</a:t>
            </a:r>
          </a:p>
        </p:txBody>
      </p:sp>
      <p:sp>
        <p:nvSpPr>
          <p:cNvPr id="4" name="Θέση αριθμού διαφάνειας 3"/>
          <p:cNvSpPr>
            <a:spLocks noGrp="1"/>
          </p:cNvSpPr>
          <p:nvPr>
            <p:ph type="sldNum" sz="quarter" idx="12"/>
          </p:nvPr>
        </p:nvSpPr>
        <p:spPr/>
        <p:txBody>
          <a:bodyPr/>
          <a:lstStyle/>
          <a:p>
            <a:pPr>
              <a:defRPr/>
            </a:pPr>
            <a:fld id="{CE186449-29EC-4F15-87F3-C6933A48780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999551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a:t>
            </a:r>
            <a:r>
              <a:rPr lang="el-GR" sz="2000" dirty="0" smtClean="0"/>
              <a:t>«</a:t>
            </a:r>
            <a:r>
              <a:rPr lang="el-GR" sz="2000" dirty="0"/>
              <a:t>Χημεία Γραφικών </a:t>
            </a:r>
            <a:r>
              <a:rPr lang="el-GR" sz="2000" dirty="0" smtClean="0"/>
              <a:t>Τεχνών (</a:t>
            </a:r>
            <a:r>
              <a:rPr lang="el-GR" sz="2000" dirty="0"/>
              <a:t>Θ</a:t>
            </a:r>
            <a:r>
              <a:rPr lang="el-GR" sz="2000" dirty="0" smtClean="0"/>
              <a:t>). Ενότητα </a:t>
            </a:r>
            <a:r>
              <a:rPr lang="el-GR" sz="2000" dirty="0"/>
              <a:t>2</a:t>
            </a:r>
            <a:r>
              <a:rPr lang="en-US" sz="2000" dirty="0" smtClean="0"/>
              <a:t>:</a:t>
            </a:r>
            <a:r>
              <a:rPr lang="el-GR" sz="2000" dirty="0" smtClean="0"/>
              <a:t> </a:t>
            </a:r>
            <a:r>
              <a:rPr lang="el-GR" sz="2000" dirty="0">
                <a:solidFill>
                  <a:prstClr val="black"/>
                </a:solidFill>
              </a:rPr>
              <a:t>Φυσικές μεταβολές - </a:t>
            </a:r>
            <a:r>
              <a:rPr lang="el-GR" sz="2000" dirty="0" smtClean="0">
                <a:solidFill>
                  <a:prstClr val="black"/>
                </a:solidFill>
              </a:rPr>
              <a:t>Φαινόμενα</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a:t>
            </a:r>
            <a:r>
              <a:rPr lang="el-GR" dirty="0" smtClean="0">
                <a:latin typeface="+mn-lt"/>
              </a:rPr>
              <a:t>creativecommons.org/licenses/από-nc-sa/4.0</a:t>
            </a:r>
            <a:r>
              <a:rPr lang="el-GR" dirty="0">
                <a:latin typeface="+mn-lt"/>
              </a:rPr>
              <a:t>/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pPr eaLnBrk="1" hangingPunct="1"/>
            <a:r>
              <a:rPr lang="el-GR" altLang="el-GR" smtClean="0"/>
              <a:t>Φυσικές μεταβολές </a:t>
            </a:r>
          </a:p>
        </p:txBody>
      </p:sp>
      <p:sp>
        <p:nvSpPr>
          <p:cNvPr id="3075"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dirty="0" smtClean="0"/>
              <a:t>Με την μεταβολή των συνθηκών πίεσης και θερμοκρασίας, μπορεί να μεταβληθεί και η φυσική κατάσταση ενός σώματος. Οι μεταβολές αυτές αποτελούν </a:t>
            </a:r>
            <a:r>
              <a:rPr lang="el-GR" altLang="el-GR" sz="2400" b="1" dirty="0" smtClean="0"/>
              <a:t>φυσικά φαινόμενα</a:t>
            </a:r>
            <a:r>
              <a:rPr lang="el-GR" altLang="el-GR" sz="2400" dirty="0" smtClean="0"/>
              <a:t>, εφόσον δεν αλλάζει η χημική σύσταση του σώματος. Τα φαινόμενα αυτά συνοδεύονται από έκλυση ή απορρόφηση ενέργειας με την μορφή της θερμότητας (</a:t>
            </a:r>
            <a:r>
              <a:rPr lang="el-GR" altLang="el-GR" sz="2400" b="1" dirty="0" smtClean="0"/>
              <a:t>εξώθερμο - </a:t>
            </a:r>
            <a:r>
              <a:rPr lang="el-GR" altLang="el-GR" sz="2400" b="1" dirty="0" err="1" smtClean="0"/>
              <a:t>ενδόθερμο</a:t>
            </a:r>
            <a:r>
              <a:rPr lang="el-GR" altLang="el-GR" sz="2400" b="1" dirty="0" smtClean="0"/>
              <a:t> φαινόμενο</a:t>
            </a:r>
            <a:r>
              <a:rPr lang="el-GR" altLang="el-GR" sz="2400" dirty="0" smtClean="0"/>
              <a:t>).</a:t>
            </a:r>
          </a:p>
        </p:txBody>
      </p:sp>
      <p:sp>
        <p:nvSpPr>
          <p:cNvPr id="4" name="Θέση αριθμού διαφάνειας 3"/>
          <p:cNvSpPr>
            <a:spLocks noGrp="1"/>
          </p:cNvSpPr>
          <p:nvPr>
            <p:ph type="sldNum" sz="quarter" idx="12"/>
          </p:nvPr>
        </p:nvSpPr>
        <p:spPr/>
        <p:txBody>
          <a:bodyPr/>
          <a:lstStyle/>
          <a:p>
            <a:pPr>
              <a:defRPr/>
            </a:pPr>
            <a:fld id="{A2EA4618-8FB5-4A8E-BB57-FF154BD09735}"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595696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altLang="el-GR" dirty="0" smtClean="0"/>
              <a:t>Φυσικά φαινόμενα </a:t>
            </a:r>
            <a:r>
              <a:rPr lang="el-GR" altLang="el-GR" sz="3200" b="0" dirty="0" smtClean="0"/>
              <a:t>(1 από 3)</a:t>
            </a:r>
          </a:p>
        </p:txBody>
      </p:sp>
      <p:sp>
        <p:nvSpPr>
          <p:cNvPr id="4099" name="Θέση περιεχομένου 2"/>
          <p:cNvSpPr>
            <a:spLocks noGrp="1"/>
          </p:cNvSpPr>
          <p:nvPr>
            <p:ph idx="1"/>
          </p:nvPr>
        </p:nvSpPr>
        <p:spPr/>
        <p:txBody>
          <a:bodyPr/>
          <a:lstStyle/>
          <a:p>
            <a:pPr marL="457200" indent="-457200" eaLnBrk="1" hangingPunct="1">
              <a:lnSpc>
                <a:spcPct val="110000"/>
              </a:lnSpc>
              <a:spcBef>
                <a:spcPts val="1200"/>
              </a:spcBef>
              <a:buFont typeface="Calibri" pitchFamily="34" charset="0"/>
              <a:buAutoNum type="arabicPeriod"/>
            </a:pPr>
            <a:r>
              <a:rPr lang="el-GR" altLang="el-GR" sz="2400" b="1" smtClean="0"/>
              <a:t>Τήξη</a:t>
            </a:r>
            <a:r>
              <a:rPr lang="el-GR" altLang="el-GR" sz="2400" smtClean="0"/>
              <a:t> ονομάζεται το φαινόμενο κατά το οποίο ένα σώμα από την στερεά μεταβαίνει στην υγρή κατάσταση. Είναι ενδόθερμο φαινόμενο (</a:t>
            </a:r>
            <a:r>
              <a:rPr lang="en-US" altLang="el-GR" sz="2400" smtClean="0"/>
              <a:t>s→l-Q</a:t>
            </a:r>
            <a:r>
              <a:rPr lang="el-GR" altLang="el-GR" sz="2400" smtClean="0"/>
              <a:t>).</a:t>
            </a:r>
          </a:p>
          <a:p>
            <a:pPr marL="457200" indent="-457200" eaLnBrk="1" hangingPunct="1">
              <a:lnSpc>
                <a:spcPct val="110000"/>
              </a:lnSpc>
              <a:spcBef>
                <a:spcPts val="1200"/>
              </a:spcBef>
              <a:buFont typeface="Calibri" pitchFamily="34" charset="0"/>
              <a:buAutoNum type="arabicPeriod"/>
            </a:pPr>
            <a:r>
              <a:rPr lang="el-GR" altLang="el-GR" sz="2400" b="1" smtClean="0"/>
              <a:t>Σημείο τήξης</a:t>
            </a:r>
            <a:r>
              <a:rPr lang="el-GR" altLang="el-GR" sz="2400" smtClean="0"/>
              <a:t> (Τ</a:t>
            </a:r>
            <a:r>
              <a:rPr lang="en-US" altLang="el-GR" sz="2400" baseline="-25000" smtClean="0"/>
              <a:t>m</a:t>
            </a:r>
            <a:r>
              <a:rPr lang="el-GR" altLang="el-GR" sz="2400" smtClean="0"/>
              <a:t>) είναι η θερμοκρασία στην οποία το στερεό μετατρέπεται σε υγρό. Αποτελεί μια χαρακτηριστική σταθερά για κάθε ουσία. </a:t>
            </a:r>
          </a:p>
          <a:p>
            <a:pPr marL="457200" indent="-457200" eaLnBrk="1" hangingPunct="1">
              <a:lnSpc>
                <a:spcPct val="110000"/>
              </a:lnSpc>
              <a:spcBef>
                <a:spcPts val="1200"/>
              </a:spcBef>
              <a:buFont typeface="Calibri" pitchFamily="34" charset="0"/>
              <a:buAutoNum type="arabicPeriod"/>
            </a:pPr>
            <a:r>
              <a:rPr lang="el-GR" altLang="el-GR" sz="2400" b="1" smtClean="0"/>
              <a:t>Πήξη</a:t>
            </a:r>
            <a:r>
              <a:rPr lang="el-GR" altLang="el-GR" sz="2400" smtClean="0"/>
              <a:t> ονομάζεται το φαινόμενο κατά το οποίο ένα σώμα από την υγρή μεταβαίνει στην στερεά κατάσταση. Είναι εξώθερμο φαινόμενο.</a:t>
            </a:r>
          </a:p>
        </p:txBody>
      </p:sp>
      <p:sp>
        <p:nvSpPr>
          <p:cNvPr id="4" name="Θέση αριθμού διαφάνειας 3"/>
          <p:cNvSpPr>
            <a:spLocks noGrp="1"/>
          </p:cNvSpPr>
          <p:nvPr>
            <p:ph type="sldNum" sz="quarter" idx="12"/>
          </p:nvPr>
        </p:nvSpPr>
        <p:spPr/>
        <p:txBody>
          <a:bodyPr/>
          <a:lstStyle/>
          <a:p>
            <a:pPr>
              <a:defRPr/>
            </a:pPr>
            <a:fld id="{B13569B9-847B-408B-8BEC-DCE9154291D8}"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807171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p:txBody>
          <a:bodyPr/>
          <a:lstStyle/>
          <a:p>
            <a:pPr eaLnBrk="1" hangingPunct="1"/>
            <a:r>
              <a:rPr lang="el-GR" altLang="el-GR" dirty="0" smtClean="0"/>
              <a:t>Φυσικά φαινόμενα </a:t>
            </a:r>
            <a:r>
              <a:rPr lang="el-GR" altLang="el-GR" sz="3200" b="0" dirty="0" smtClean="0"/>
              <a:t>(2 από 3)</a:t>
            </a:r>
            <a:endParaRPr lang="el-GR" altLang="el-GR" dirty="0" smtClean="0"/>
          </a:p>
        </p:txBody>
      </p:sp>
      <p:sp>
        <p:nvSpPr>
          <p:cNvPr id="5123" name="Θέση περιεχομένου 2"/>
          <p:cNvSpPr>
            <a:spLocks noGrp="1"/>
          </p:cNvSpPr>
          <p:nvPr>
            <p:ph idx="1"/>
          </p:nvPr>
        </p:nvSpPr>
        <p:spPr>
          <a:xfrm>
            <a:off x="323850" y="1196975"/>
            <a:ext cx="8569325" cy="5040313"/>
          </a:xfrm>
        </p:spPr>
        <p:txBody>
          <a:bodyPr/>
          <a:lstStyle/>
          <a:p>
            <a:pPr marL="457200" indent="-457200" eaLnBrk="1" hangingPunct="1">
              <a:lnSpc>
                <a:spcPct val="110000"/>
              </a:lnSpc>
              <a:spcBef>
                <a:spcPts val="1200"/>
              </a:spcBef>
              <a:buFont typeface="Calibri" pitchFamily="34" charset="0"/>
              <a:buAutoNum type="arabicPeriod" startAt="4"/>
            </a:pPr>
            <a:r>
              <a:rPr lang="el-GR" altLang="el-GR" sz="2400" b="1" dirty="0" smtClean="0"/>
              <a:t>Σημείο πήξης</a:t>
            </a:r>
            <a:r>
              <a:rPr lang="el-GR" altLang="el-GR" sz="2400" dirty="0" smtClean="0"/>
              <a:t> (</a:t>
            </a:r>
            <a:r>
              <a:rPr lang="en-US" altLang="el-GR" sz="2400" dirty="0" err="1" smtClean="0"/>
              <a:t>T</a:t>
            </a:r>
            <a:r>
              <a:rPr lang="en-US" altLang="el-GR" sz="2400" baseline="-25000" dirty="0" err="1" smtClean="0"/>
              <a:t>f</a:t>
            </a:r>
            <a:r>
              <a:rPr lang="el-GR" altLang="el-GR" sz="2400" dirty="0" smtClean="0"/>
              <a:t>) είναι η θερμοκρασία στην οποία το υγρό μετατρέπεται σε στερεό. Αποτελεί μια χαρακτηριστική σταθερά για κάθε ουσία. Είναι ίδιο με το σημείο τήξης αυτής της ουσίας. </a:t>
            </a:r>
          </a:p>
          <a:p>
            <a:pPr marL="457200" indent="-457200" eaLnBrk="1" hangingPunct="1">
              <a:lnSpc>
                <a:spcPct val="110000"/>
              </a:lnSpc>
              <a:spcBef>
                <a:spcPts val="1200"/>
              </a:spcBef>
              <a:buFont typeface="Calibri" pitchFamily="34" charset="0"/>
              <a:buAutoNum type="arabicPeriod" startAt="4"/>
            </a:pPr>
            <a:r>
              <a:rPr lang="el-GR" altLang="el-GR" sz="2400" b="1" dirty="0" smtClean="0"/>
              <a:t>Εξαέρωση</a:t>
            </a:r>
            <a:r>
              <a:rPr lang="el-GR" altLang="el-GR" sz="2400" dirty="0" smtClean="0"/>
              <a:t> ονομάζεται το φαινόμενο κατά το οποίο ένα σώμα από την υγρή μεταβαίνει στην αέρια κατάσταση. Είναι </a:t>
            </a:r>
            <a:r>
              <a:rPr lang="el-GR" altLang="el-GR" sz="2400" dirty="0" err="1" smtClean="0"/>
              <a:t>ενδόθερμο</a:t>
            </a:r>
            <a:r>
              <a:rPr lang="el-GR" altLang="el-GR" sz="2400" dirty="0" smtClean="0"/>
              <a:t> φαινόμενο. Μπορεί να πραγματοποιηθεί με την εξάτμιση και τον βρασμό, ανάλογα με το εάν συμβαίνει μόνο από την ελεύθερη επιφάνεια του υγρού ή από όλη τη μάζα του. </a:t>
            </a:r>
          </a:p>
          <a:p>
            <a:pPr marL="457200" indent="-457200" eaLnBrk="1" hangingPunct="1">
              <a:lnSpc>
                <a:spcPct val="110000"/>
              </a:lnSpc>
              <a:spcBef>
                <a:spcPts val="1200"/>
              </a:spcBef>
              <a:buFont typeface="Calibri" pitchFamily="34" charset="0"/>
              <a:buAutoNum type="arabicPeriod" startAt="4"/>
            </a:pPr>
            <a:r>
              <a:rPr lang="el-GR" altLang="el-GR" sz="2400" b="1" dirty="0" smtClean="0"/>
              <a:t>Τα υγρά </a:t>
            </a:r>
            <a:r>
              <a:rPr lang="el-GR" altLang="el-GR" sz="2400" dirty="0" smtClean="0"/>
              <a:t>που εξατμίζονται εύκολα (π.χ. οινόπνευμα, ακετόνη, βενζίνη) ονομάζονται </a:t>
            </a:r>
            <a:r>
              <a:rPr lang="el-GR" altLang="el-GR" sz="2400" b="1" dirty="0" smtClean="0"/>
              <a:t>πτητικά</a:t>
            </a:r>
            <a:r>
              <a:rPr lang="el-GR" altLang="el-GR" sz="2400" dirty="0" smtClean="0"/>
              <a:t>.</a:t>
            </a:r>
          </a:p>
        </p:txBody>
      </p:sp>
      <p:sp>
        <p:nvSpPr>
          <p:cNvPr id="4" name="Θέση αριθμού διαφάνειας 3"/>
          <p:cNvSpPr>
            <a:spLocks noGrp="1"/>
          </p:cNvSpPr>
          <p:nvPr>
            <p:ph type="sldNum" sz="quarter" idx="12"/>
          </p:nvPr>
        </p:nvSpPr>
        <p:spPr/>
        <p:txBody>
          <a:bodyPr/>
          <a:lstStyle/>
          <a:p>
            <a:pPr>
              <a:defRPr/>
            </a:pPr>
            <a:fld id="{26E82EA4-9467-4DB0-ADBB-76ED9F95D83A}"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396260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altLang="el-GR" dirty="0" smtClean="0"/>
              <a:t>Φυσικά φαινόμενα </a:t>
            </a:r>
            <a:r>
              <a:rPr lang="el-GR" altLang="el-GR" sz="3200" b="0" dirty="0" smtClean="0"/>
              <a:t>(3 από 3)</a:t>
            </a:r>
            <a:endParaRPr lang="el-GR" altLang="el-GR" dirty="0" smtClean="0"/>
          </a:p>
        </p:txBody>
      </p:sp>
      <p:sp>
        <p:nvSpPr>
          <p:cNvPr id="6147" name="Θέση περιεχομένου 2"/>
          <p:cNvSpPr>
            <a:spLocks noGrp="1"/>
          </p:cNvSpPr>
          <p:nvPr>
            <p:ph idx="1"/>
          </p:nvPr>
        </p:nvSpPr>
        <p:spPr>
          <a:xfrm>
            <a:off x="230188" y="1196975"/>
            <a:ext cx="8891587" cy="5040313"/>
          </a:xfrm>
        </p:spPr>
        <p:txBody>
          <a:bodyPr/>
          <a:lstStyle/>
          <a:p>
            <a:pPr marL="457200" indent="-457200" eaLnBrk="1" hangingPunct="1">
              <a:lnSpc>
                <a:spcPct val="108000"/>
              </a:lnSpc>
              <a:spcBef>
                <a:spcPts val="1200"/>
              </a:spcBef>
              <a:buFont typeface="Calibri" pitchFamily="34" charset="0"/>
              <a:buAutoNum type="arabicPeriod" startAt="7"/>
            </a:pPr>
            <a:r>
              <a:rPr lang="el-GR" altLang="el-GR" sz="2400" b="1" smtClean="0"/>
              <a:t>Σημείο βρασμού ή σημείο ζέσεως</a:t>
            </a:r>
            <a:r>
              <a:rPr lang="el-GR" altLang="el-GR" sz="2400" smtClean="0"/>
              <a:t> (</a:t>
            </a:r>
            <a:r>
              <a:rPr lang="en-US" altLang="el-GR" sz="2400" smtClean="0"/>
              <a:t>T</a:t>
            </a:r>
            <a:r>
              <a:rPr lang="en-US" altLang="el-GR" sz="2400" baseline="-25000" smtClean="0"/>
              <a:t>b</a:t>
            </a:r>
            <a:r>
              <a:rPr lang="el-GR" altLang="el-GR" sz="2400" smtClean="0"/>
              <a:t>) ονομάζεται η θερμοκρασία στην οποία βράζει το υγρό και είναι χαρακτηριστική σταθερά για κάθε καθαρό υγρό. Εξαρτάται από την φύση του υγρού και την εξωτερική πίεση (σε πίεση 1 </a:t>
            </a:r>
            <a:r>
              <a:rPr lang="en-US" altLang="el-GR" sz="2400" smtClean="0"/>
              <a:t>atm </a:t>
            </a:r>
            <a:r>
              <a:rPr lang="el-GR" altLang="el-GR" sz="2400" smtClean="0"/>
              <a:t>λέγεται κανονικό σ.ζ.).</a:t>
            </a:r>
          </a:p>
          <a:p>
            <a:pPr marL="457200" indent="-457200" eaLnBrk="1" hangingPunct="1">
              <a:lnSpc>
                <a:spcPct val="108000"/>
              </a:lnSpc>
              <a:spcBef>
                <a:spcPts val="1200"/>
              </a:spcBef>
              <a:buFont typeface="Calibri" pitchFamily="34" charset="0"/>
              <a:buAutoNum type="arabicPeriod" startAt="7"/>
            </a:pPr>
            <a:r>
              <a:rPr lang="el-GR" altLang="el-GR" sz="2400" b="1" smtClean="0"/>
              <a:t>Συμπύκνωση ή υγροποίηση</a:t>
            </a:r>
            <a:r>
              <a:rPr lang="el-GR" altLang="el-GR" sz="2400" smtClean="0"/>
              <a:t> ονομάζεται το φαινόμενο κατά το οποίο ένα σώμα από την αέρια μεταβαίνει στην υγρή κατάσταση. Είναι εξώθερμο φαινόμενο και πραγματοποιείται με την ελάττωση της θερμοκρασίας ή την αύξηση της πίεσης του υγρού.</a:t>
            </a:r>
          </a:p>
          <a:p>
            <a:pPr marL="457200" indent="-457200" eaLnBrk="1" hangingPunct="1">
              <a:lnSpc>
                <a:spcPct val="108000"/>
              </a:lnSpc>
              <a:spcBef>
                <a:spcPts val="1200"/>
              </a:spcBef>
              <a:buFont typeface="Calibri" pitchFamily="34" charset="0"/>
              <a:buAutoNum type="arabicPeriod" startAt="7"/>
            </a:pPr>
            <a:r>
              <a:rPr lang="el-GR" altLang="el-GR" sz="2400" b="1" smtClean="0"/>
              <a:t>Εξάχνωση</a:t>
            </a:r>
            <a:r>
              <a:rPr lang="el-GR" altLang="el-GR" sz="2400" smtClean="0"/>
              <a:t> ονομάζεται το φαινόμενο κατά το οποίο ένα σώμα από την στερεά μεταβαίνει κατευθείαν στην αέρια κατάσταση. Το αντίθετο φαινόμενο ονομάζεται </a:t>
            </a:r>
            <a:r>
              <a:rPr lang="el-GR" altLang="el-GR" sz="2400" b="1" smtClean="0"/>
              <a:t>εναπόθεση </a:t>
            </a:r>
            <a:r>
              <a:rPr lang="el-GR" altLang="el-GR" sz="2400" smtClean="0"/>
              <a:t>(</a:t>
            </a:r>
            <a:r>
              <a:rPr lang="en-US" altLang="el-GR" sz="2400" smtClean="0"/>
              <a:t>CO</a:t>
            </a:r>
            <a:r>
              <a:rPr lang="en-US" altLang="el-GR" sz="2400" baseline="-25000" smtClean="0"/>
              <a:t>2</a:t>
            </a:r>
            <a:r>
              <a:rPr lang="en-US" altLang="el-GR" sz="2400" smtClean="0"/>
              <a:t>(s) →CO</a:t>
            </a:r>
            <a:r>
              <a:rPr lang="en-US" altLang="el-GR" sz="2400" baseline="-25000" smtClean="0"/>
              <a:t>2</a:t>
            </a:r>
            <a:r>
              <a:rPr lang="en-US" altLang="el-GR" sz="2400" smtClean="0"/>
              <a:t>(g)</a:t>
            </a:r>
            <a:r>
              <a:rPr lang="el-GR" altLang="el-GR" sz="2400" smtClean="0"/>
              <a:t>).</a:t>
            </a:r>
          </a:p>
        </p:txBody>
      </p:sp>
      <p:sp>
        <p:nvSpPr>
          <p:cNvPr id="4" name="Θέση αριθμού διαφάνειας 3"/>
          <p:cNvSpPr>
            <a:spLocks noGrp="1"/>
          </p:cNvSpPr>
          <p:nvPr>
            <p:ph type="sldNum" sz="quarter" idx="12"/>
          </p:nvPr>
        </p:nvSpPr>
        <p:spPr>
          <a:xfrm>
            <a:off x="6659563" y="6237288"/>
            <a:ext cx="2133600" cy="365125"/>
          </a:xfrm>
        </p:spPr>
        <p:txBody>
          <a:bodyPr/>
          <a:lstStyle/>
          <a:p>
            <a:pPr>
              <a:defRPr/>
            </a:pPr>
            <a:fld id="{CDAA02ED-1C5D-4AE8-A506-4CE8BDD064C1}"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765771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p:txBody>
          <a:bodyPr/>
          <a:lstStyle/>
          <a:p>
            <a:pPr eaLnBrk="1" hangingPunct="1"/>
            <a:r>
              <a:rPr lang="el-GR" altLang="el-GR" smtClean="0"/>
              <a:t>Φυσικές μεταβολές</a:t>
            </a:r>
          </a:p>
        </p:txBody>
      </p:sp>
      <p:grpSp>
        <p:nvGrpSpPr>
          <p:cNvPr id="2" name="Ομάδα 1" descr="σχηματικά οι φυσικές μεταβολές της ύλης"/>
          <p:cNvGrpSpPr/>
          <p:nvPr/>
        </p:nvGrpSpPr>
        <p:grpSpPr>
          <a:xfrm>
            <a:off x="1885950" y="1283146"/>
            <a:ext cx="5415276" cy="4866829"/>
            <a:chOff x="1885950" y="1283146"/>
            <a:chExt cx="5415276" cy="4866829"/>
          </a:xfrm>
        </p:grpSpPr>
        <p:pic>
          <p:nvPicPr>
            <p:cNvPr id="8194" name="Picture 2" descr="πάγος"/>
            <p:cNvPicPr>
              <a:picLocks noChangeAspect="1" noChangeArrowheads="1"/>
            </p:cNvPicPr>
            <p:nvPr/>
          </p:nvPicPr>
          <p:blipFill>
            <a:blip r:embed="rId2" cstate="print"/>
            <a:srcRect/>
            <a:stretch>
              <a:fillRect/>
            </a:stretch>
          </p:blipFill>
          <p:spPr bwMode="auto">
            <a:xfrm>
              <a:off x="1885950" y="4484688"/>
              <a:ext cx="1079500" cy="1079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196" name="Picture 4" descr="Water Glass by emptypulchritude"/>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30830" t="12606" r="34585"/>
            <a:stretch/>
          </p:blipFill>
          <p:spPr bwMode="auto">
            <a:xfrm>
              <a:off x="6307646" y="4384393"/>
              <a:ext cx="993580" cy="14901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198" name="Picture 6" descr="Cloud 9 - Vector by GuruGrendo"/>
            <p:cNvPicPr>
              <a:picLocks noChangeAspect="1" noChangeArrowheads="1"/>
            </p:cNvPicPr>
            <p:nvPr/>
          </p:nvPicPr>
          <p:blipFill>
            <a:blip r:embed="rId4" cstate="print">
              <a:duotone>
                <a:prstClr val="black"/>
                <a:schemeClr val="accent1">
                  <a:lumMod val="20000"/>
                  <a:lumOff val="80000"/>
                  <a:tint val="45000"/>
                  <a:satMod val="400000"/>
                </a:schemeClr>
              </a:duotone>
              <a:extLst>
                <a:ext uri="{28A0092B-C50C-407E-A947-70E740481C1C}">
                  <a14:useLocalDpi xmlns:a14="http://schemas.microsoft.com/office/drawing/2010/main" val="0"/>
                </a:ext>
              </a:extLst>
            </a:blip>
            <a:srcRect/>
            <a:stretch>
              <a:fillRect/>
            </a:stretch>
          </p:blipFill>
          <p:spPr bwMode="auto">
            <a:xfrm>
              <a:off x="3843487" y="1283146"/>
              <a:ext cx="1727899" cy="17279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17988" y="2825750"/>
              <a:ext cx="750887" cy="369888"/>
            </a:xfrm>
            <a:prstGeom prst="rect">
              <a:avLst/>
            </a:prstGeom>
            <a:noFill/>
          </p:spPr>
          <p:txBody>
            <a:bodyPr wrap="none">
              <a:spAutoFit/>
            </a:bodyPr>
            <a:lstStyle/>
            <a:p>
              <a:pPr>
                <a:defRPr/>
              </a:pPr>
              <a:r>
                <a:rPr lang="el-GR" dirty="0">
                  <a:solidFill>
                    <a:prstClr val="black"/>
                  </a:solidFill>
                  <a:latin typeface="Calibri"/>
                  <a:cs typeface="Arial" charset="0"/>
                </a:rPr>
                <a:t>Αέριο</a:t>
              </a:r>
            </a:p>
          </p:txBody>
        </p:sp>
        <p:sp>
          <p:nvSpPr>
            <p:cNvPr id="6" name="TextBox 5"/>
            <p:cNvSpPr txBox="1"/>
            <p:nvPr/>
          </p:nvSpPr>
          <p:spPr>
            <a:xfrm>
              <a:off x="2011363" y="5505450"/>
              <a:ext cx="830262" cy="369888"/>
            </a:xfrm>
            <a:prstGeom prst="rect">
              <a:avLst/>
            </a:prstGeom>
            <a:noFill/>
          </p:spPr>
          <p:txBody>
            <a:bodyPr wrap="none">
              <a:spAutoFit/>
            </a:bodyPr>
            <a:lstStyle/>
            <a:p>
              <a:pPr>
                <a:defRPr/>
              </a:pPr>
              <a:r>
                <a:rPr lang="el-GR" dirty="0">
                  <a:solidFill>
                    <a:prstClr val="black"/>
                  </a:solidFill>
                  <a:latin typeface="Calibri"/>
                  <a:cs typeface="Arial" charset="0"/>
                </a:rPr>
                <a:t>Στερεό</a:t>
              </a:r>
            </a:p>
          </p:txBody>
        </p:sp>
        <p:sp>
          <p:nvSpPr>
            <p:cNvPr id="7" name="TextBox 6"/>
            <p:cNvSpPr txBox="1"/>
            <p:nvPr/>
          </p:nvSpPr>
          <p:spPr>
            <a:xfrm>
              <a:off x="6489700" y="5780088"/>
              <a:ext cx="636588" cy="369887"/>
            </a:xfrm>
            <a:prstGeom prst="rect">
              <a:avLst/>
            </a:prstGeom>
            <a:noFill/>
          </p:spPr>
          <p:txBody>
            <a:bodyPr wrap="none">
              <a:spAutoFit/>
            </a:bodyPr>
            <a:lstStyle/>
            <a:p>
              <a:pPr>
                <a:defRPr/>
              </a:pPr>
              <a:r>
                <a:rPr lang="el-GR" dirty="0">
                  <a:solidFill>
                    <a:prstClr val="black"/>
                  </a:solidFill>
                  <a:latin typeface="Calibri"/>
                  <a:cs typeface="Arial" charset="0"/>
                </a:rPr>
                <a:t>Υγρό</a:t>
              </a:r>
            </a:p>
          </p:txBody>
        </p:sp>
        <p:sp>
          <p:nvSpPr>
            <p:cNvPr id="22" name="TextBox 21"/>
            <p:cNvSpPr txBox="1"/>
            <p:nvPr/>
          </p:nvSpPr>
          <p:spPr>
            <a:xfrm>
              <a:off x="4605338" y="5445125"/>
              <a:ext cx="617537" cy="338138"/>
            </a:xfrm>
            <a:prstGeom prst="rect">
              <a:avLst/>
            </a:prstGeom>
            <a:noFill/>
          </p:spPr>
          <p:txBody>
            <a:bodyPr wrap="none">
              <a:spAutoFit/>
            </a:bodyPr>
            <a:lstStyle/>
            <a:p>
              <a:pPr>
                <a:defRPr/>
              </a:pPr>
              <a:r>
                <a:rPr lang="el-GR" sz="1600" b="1" dirty="0">
                  <a:solidFill>
                    <a:srgbClr val="08338A"/>
                  </a:solidFill>
                  <a:latin typeface="Calibri"/>
                  <a:cs typeface="Arial" charset="0"/>
                </a:rPr>
                <a:t>Πήξη</a:t>
              </a:r>
            </a:p>
          </p:txBody>
        </p:sp>
        <p:sp>
          <p:nvSpPr>
            <p:cNvPr id="23" name="TextBox 22"/>
            <p:cNvSpPr txBox="1"/>
            <p:nvPr/>
          </p:nvSpPr>
          <p:spPr>
            <a:xfrm>
              <a:off x="4056063" y="4464050"/>
              <a:ext cx="588962" cy="338138"/>
            </a:xfrm>
            <a:prstGeom prst="rect">
              <a:avLst/>
            </a:prstGeom>
            <a:noFill/>
          </p:spPr>
          <p:txBody>
            <a:bodyPr wrap="none">
              <a:spAutoFit/>
            </a:bodyPr>
            <a:lstStyle/>
            <a:p>
              <a:pPr>
                <a:defRPr/>
              </a:pPr>
              <a:r>
                <a:rPr lang="el-GR" sz="1600" b="1" dirty="0">
                  <a:solidFill>
                    <a:srgbClr val="A80000"/>
                  </a:solidFill>
                  <a:latin typeface="Calibri"/>
                  <a:cs typeface="Arial" charset="0"/>
                </a:rPr>
                <a:t>Τήξη</a:t>
              </a:r>
            </a:p>
          </p:txBody>
        </p:sp>
        <p:grpSp>
          <p:nvGrpSpPr>
            <p:cNvPr id="7181" name="Ομάδα 35"/>
            <p:cNvGrpSpPr>
              <a:grpSpLocks/>
            </p:cNvGrpSpPr>
            <p:nvPr/>
          </p:nvGrpSpPr>
          <p:grpSpPr bwMode="auto">
            <a:xfrm>
              <a:off x="5116513" y="2522538"/>
              <a:ext cx="1360487" cy="2009775"/>
              <a:chOff x="5117177" y="2521774"/>
              <a:chExt cx="1359745" cy="2010008"/>
            </a:xfrm>
          </p:grpSpPr>
          <p:sp>
            <p:nvSpPr>
              <p:cNvPr id="14" name="TextBox 13"/>
              <p:cNvSpPr txBox="1"/>
              <p:nvPr/>
            </p:nvSpPr>
            <p:spPr>
              <a:xfrm rot="2705056">
                <a:off x="5655408" y="3005336"/>
                <a:ext cx="1305076" cy="337953"/>
              </a:xfrm>
              <a:prstGeom prst="rect">
                <a:avLst/>
              </a:prstGeom>
              <a:noFill/>
            </p:spPr>
            <p:txBody>
              <a:bodyPr wrap="none">
                <a:spAutoFit/>
              </a:bodyPr>
              <a:lstStyle/>
              <a:p>
                <a:pPr algn="ctr">
                  <a:defRPr/>
                </a:pPr>
                <a:r>
                  <a:rPr lang="el-GR" sz="1600" b="1" dirty="0">
                    <a:solidFill>
                      <a:srgbClr val="08338A"/>
                    </a:solidFill>
                    <a:latin typeface="Calibri"/>
                    <a:cs typeface="Arial" charset="0"/>
                  </a:rPr>
                  <a:t>Συμπύκνωση</a:t>
                </a:r>
              </a:p>
            </p:txBody>
          </p:sp>
          <p:sp>
            <p:nvSpPr>
              <p:cNvPr id="21" name="TextBox 20"/>
              <p:cNvSpPr txBox="1"/>
              <p:nvPr/>
            </p:nvSpPr>
            <p:spPr>
              <a:xfrm rot="2695373">
                <a:off x="5117177" y="3755404"/>
                <a:ext cx="959913" cy="339764"/>
              </a:xfrm>
              <a:prstGeom prst="rect">
                <a:avLst/>
              </a:prstGeom>
              <a:noFill/>
            </p:spPr>
            <p:txBody>
              <a:bodyPr wrap="none">
                <a:spAutoFit/>
              </a:bodyPr>
              <a:lstStyle/>
              <a:p>
                <a:pPr algn="ctr">
                  <a:defRPr/>
                </a:pPr>
                <a:r>
                  <a:rPr lang="el-GR" sz="1600" b="1" dirty="0">
                    <a:solidFill>
                      <a:srgbClr val="A80000"/>
                    </a:solidFill>
                    <a:latin typeface="Calibri"/>
                    <a:cs typeface="Arial" charset="0"/>
                  </a:rPr>
                  <a:t>Εξάτμιση</a:t>
                </a:r>
              </a:p>
            </p:txBody>
          </p:sp>
          <p:sp>
            <p:nvSpPr>
              <p:cNvPr id="32" name="Δεξιό βέλος 31"/>
              <p:cNvSpPr/>
              <p:nvPr/>
            </p:nvSpPr>
            <p:spPr>
              <a:xfrm rot="2733176">
                <a:off x="5234019" y="3134790"/>
                <a:ext cx="1721050" cy="51406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solidFill>
                      <a:prstClr val="black"/>
                    </a:solidFill>
                  </a:rPr>
                  <a:t>+</a:t>
                </a:r>
                <a:r>
                  <a:rPr lang="el-GR" dirty="0">
                    <a:solidFill>
                      <a:prstClr val="black"/>
                    </a:solidFill>
                  </a:rPr>
                  <a:t> Θερμότητα </a:t>
                </a:r>
              </a:p>
            </p:txBody>
          </p:sp>
          <p:sp>
            <p:nvSpPr>
              <p:cNvPr id="35" name="Αριστερό βέλος 34"/>
              <p:cNvSpPr/>
              <p:nvPr/>
            </p:nvSpPr>
            <p:spPr>
              <a:xfrm rot="2733176">
                <a:off x="4900819" y="3374550"/>
                <a:ext cx="1740102" cy="574362"/>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solidFill>
                      <a:prstClr val="black"/>
                    </a:solidFill>
                  </a:rPr>
                  <a:t>-</a:t>
                </a:r>
                <a:r>
                  <a:rPr lang="el-GR" dirty="0">
                    <a:solidFill>
                      <a:prstClr val="black"/>
                    </a:solidFill>
                  </a:rPr>
                  <a:t> </a:t>
                </a:r>
                <a:r>
                  <a:rPr lang="el-GR" dirty="0" smtClean="0">
                    <a:solidFill>
                      <a:prstClr val="black"/>
                    </a:solidFill>
                  </a:rPr>
                  <a:t>Θερμότητα</a:t>
                </a:r>
                <a:endParaRPr lang="el-GR" dirty="0">
                  <a:solidFill>
                    <a:prstClr val="black"/>
                  </a:solidFill>
                </a:endParaRPr>
              </a:p>
            </p:txBody>
          </p:sp>
        </p:grpSp>
        <p:grpSp>
          <p:nvGrpSpPr>
            <p:cNvPr id="7182" name="Ομάδα 40"/>
            <p:cNvGrpSpPr>
              <a:grpSpLocks/>
            </p:cNvGrpSpPr>
            <p:nvPr/>
          </p:nvGrpSpPr>
          <p:grpSpPr bwMode="auto">
            <a:xfrm rot="-2707101">
              <a:off x="4372769" y="3985419"/>
              <a:ext cx="574675" cy="2293937"/>
              <a:chOff x="5603095" y="2357447"/>
              <a:chExt cx="575120" cy="2294327"/>
            </a:xfrm>
          </p:grpSpPr>
          <p:sp>
            <p:nvSpPr>
              <p:cNvPr id="44" name="Δεξιό βέλος 43"/>
              <p:cNvSpPr/>
              <p:nvPr/>
            </p:nvSpPr>
            <p:spPr>
              <a:xfrm rot="2733176">
                <a:off x="5066638" y="2955075"/>
                <a:ext cx="1721143" cy="51315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solidFill>
                      <a:prstClr val="black"/>
                    </a:solidFill>
                  </a:rPr>
                  <a:t>+</a:t>
                </a:r>
                <a:r>
                  <a:rPr lang="el-GR" dirty="0">
                    <a:solidFill>
                      <a:prstClr val="black"/>
                    </a:solidFill>
                  </a:rPr>
                  <a:t> Θερμότητα </a:t>
                </a:r>
              </a:p>
            </p:txBody>
          </p:sp>
          <p:sp>
            <p:nvSpPr>
              <p:cNvPr id="45" name="Αριστερό βέλος 44"/>
              <p:cNvSpPr/>
              <p:nvPr/>
            </p:nvSpPr>
            <p:spPr>
              <a:xfrm rot="2733176">
                <a:off x="5022803" y="3489316"/>
                <a:ext cx="1740196" cy="57512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solidFill>
                      <a:prstClr val="black"/>
                    </a:solidFill>
                  </a:rPr>
                  <a:t>- </a:t>
                </a:r>
                <a:r>
                  <a:rPr lang="el-GR" dirty="0" smtClean="0">
                    <a:solidFill>
                      <a:prstClr val="black"/>
                    </a:solidFill>
                  </a:rPr>
                  <a:t>Θερμότητα</a:t>
                </a:r>
                <a:endParaRPr lang="el-GR" dirty="0">
                  <a:solidFill>
                    <a:prstClr val="black"/>
                  </a:solidFill>
                </a:endParaRPr>
              </a:p>
            </p:txBody>
          </p:sp>
        </p:grpSp>
        <p:sp>
          <p:nvSpPr>
            <p:cNvPr id="47" name="Δεξιό βέλος 46"/>
            <p:cNvSpPr/>
            <p:nvPr/>
          </p:nvSpPr>
          <p:spPr>
            <a:xfrm rot="18788958">
              <a:off x="2707482" y="3285331"/>
              <a:ext cx="1720850" cy="51276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black"/>
                </a:solidFill>
              </a:endParaRPr>
            </a:p>
          </p:txBody>
        </p:sp>
        <p:sp>
          <p:nvSpPr>
            <p:cNvPr id="48" name="Αριστερό βέλος 47"/>
            <p:cNvSpPr/>
            <p:nvPr/>
          </p:nvSpPr>
          <p:spPr>
            <a:xfrm rot="18720173">
              <a:off x="2133601" y="3257550"/>
              <a:ext cx="1739900" cy="574675"/>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black"/>
                </a:solidFill>
              </a:endParaRPr>
            </a:p>
          </p:txBody>
        </p:sp>
      </p:grpSp>
      <p:sp>
        <p:nvSpPr>
          <p:cNvPr id="25" name="TextBox 24"/>
          <p:cNvSpPr txBox="1"/>
          <p:nvPr/>
        </p:nvSpPr>
        <p:spPr>
          <a:xfrm>
            <a:off x="1355725" y="6199188"/>
            <a:ext cx="6475413" cy="646112"/>
          </a:xfrm>
          <a:prstGeom prst="rect">
            <a:avLst/>
          </a:prstGeom>
          <a:noFill/>
        </p:spPr>
        <p:txBody>
          <a:bodyPr>
            <a:spAutoFit/>
          </a:bodyPr>
          <a:lstStyle/>
          <a:p>
            <a:pPr algn="ctr">
              <a:defRPr/>
            </a:pPr>
            <a:r>
              <a:rPr lang="el-GR" sz="1200" dirty="0" smtClean="0">
                <a:solidFill>
                  <a:prstClr val="black">
                    <a:lumMod val="75000"/>
                    <a:lumOff val="25000"/>
                  </a:prstClr>
                </a:solidFill>
                <a:latin typeface="Calibri"/>
                <a:cs typeface="Arial" charset="0"/>
              </a:rPr>
              <a:t>Στερεό: </a:t>
            </a:r>
            <a:r>
              <a:rPr lang="en-US" sz="1200" dirty="0">
                <a:solidFill>
                  <a:prstClr val="black">
                    <a:lumMod val="75000"/>
                    <a:lumOff val="25000"/>
                  </a:prstClr>
                </a:solidFill>
                <a:latin typeface="Calibri"/>
                <a:cs typeface="Arial" charset="0"/>
                <a:hlinkClick r:id="rId5"/>
              </a:rPr>
              <a:t>Ice cube 16x16 icon</a:t>
            </a:r>
            <a:r>
              <a:rPr lang="el-GR"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 </a:t>
            </a:r>
            <a:r>
              <a:rPr lang="en-US" sz="1200" dirty="0">
                <a:solidFill>
                  <a:prstClr val="black">
                    <a:lumMod val="75000"/>
                    <a:lumOff val="25000"/>
                  </a:prstClr>
                </a:solidFill>
                <a:latin typeface="Calibri"/>
                <a:cs typeface="Arial" charset="0"/>
                <a:hlinkClick r:id="rId6" tooltip="User:Czar"/>
              </a:rPr>
              <a:t>Czar</a:t>
            </a:r>
            <a:r>
              <a:rPr lang="el-GR"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διαθέσιμο με άδεια</a:t>
            </a:r>
            <a:r>
              <a:rPr lang="en-US" sz="1200" dirty="0" smtClean="0">
                <a:solidFill>
                  <a:prstClr val="black">
                    <a:lumMod val="75000"/>
                    <a:lumOff val="25000"/>
                  </a:prstClr>
                </a:solidFill>
                <a:latin typeface="Calibri"/>
                <a:cs typeface="Arial" charset="0"/>
              </a:rPr>
              <a:t> </a:t>
            </a:r>
            <a:r>
              <a:rPr lang="en-US" sz="1200" dirty="0">
                <a:solidFill>
                  <a:prstClr val="black">
                    <a:lumMod val="75000"/>
                    <a:lumOff val="25000"/>
                  </a:prstClr>
                </a:solidFill>
                <a:latin typeface="Calibri"/>
                <a:cs typeface="Arial" charset="0"/>
                <a:hlinkClick r:id="rId7"/>
              </a:rPr>
              <a:t>CC BY 3.0</a:t>
            </a:r>
            <a:r>
              <a:rPr lang="en-US" sz="1200" dirty="0">
                <a:solidFill>
                  <a:prstClr val="black">
                    <a:lumMod val="75000"/>
                    <a:lumOff val="25000"/>
                  </a:prstClr>
                </a:solidFill>
                <a:latin typeface="Calibri"/>
                <a:cs typeface="Arial" charset="0"/>
              </a:rPr>
              <a:t>,</a:t>
            </a:r>
          </a:p>
          <a:p>
            <a:pPr algn="ctr">
              <a:defRPr/>
            </a:pPr>
            <a:r>
              <a:rPr lang="el-GR" sz="1200" dirty="0" smtClean="0">
                <a:solidFill>
                  <a:prstClr val="black">
                    <a:lumMod val="75000"/>
                    <a:lumOff val="25000"/>
                  </a:prstClr>
                </a:solidFill>
                <a:latin typeface="Calibri"/>
                <a:cs typeface="Arial" charset="0"/>
              </a:rPr>
              <a:t>Αέριο:  </a:t>
            </a:r>
            <a:r>
              <a:rPr lang="en-US" sz="1200" dirty="0">
                <a:solidFill>
                  <a:prstClr val="black">
                    <a:lumMod val="75000"/>
                    <a:lumOff val="25000"/>
                  </a:prstClr>
                </a:solidFill>
                <a:latin typeface="Calibri"/>
                <a:cs typeface="Arial" charset="0"/>
                <a:hlinkClick r:id="rId8"/>
              </a:rPr>
              <a:t>Cloud 9 – Vector</a:t>
            </a:r>
            <a:r>
              <a:rPr lang="el-GR"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a:t>
            </a:r>
            <a:r>
              <a:rPr lang="en-US" sz="1200" dirty="0">
                <a:solidFill>
                  <a:prstClr val="black">
                    <a:lumMod val="75000"/>
                    <a:lumOff val="25000"/>
                  </a:prstClr>
                </a:solidFill>
                <a:latin typeface="Calibri"/>
                <a:cs typeface="Arial" charset="0"/>
              </a:rPr>
              <a:t> </a:t>
            </a:r>
            <a:r>
              <a:rPr lang="en-US" sz="1200" dirty="0" err="1">
                <a:solidFill>
                  <a:prstClr val="black">
                    <a:lumMod val="75000"/>
                    <a:lumOff val="25000"/>
                  </a:prstClr>
                </a:solidFill>
                <a:latin typeface="Calibri"/>
                <a:cs typeface="Arial" charset="0"/>
                <a:hlinkClick r:id="rId9"/>
              </a:rPr>
              <a:t>GuruGrendo</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διαθέσιμο με άδεια</a:t>
            </a:r>
            <a:r>
              <a:rPr lang="en-US" sz="1200" dirty="0" smtClean="0">
                <a:solidFill>
                  <a:prstClr val="black">
                    <a:lumMod val="75000"/>
                    <a:lumOff val="25000"/>
                  </a:prstClr>
                </a:solidFill>
                <a:latin typeface="Calibri"/>
                <a:cs typeface="Arial" charset="0"/>
              </a:rPr>
              <a:t> </a:t>
            </a:r>
            <a:r>
              <a:rPr lang="en-US" sz="1200" dirty="0">
                <a:solidFill>
                  <a:prstClr val="black">
                    <a:lumMod val="75000"/>
                    <a:lumOff val="25000"/>
                  </a:prstClr>
                </a:solidFill>
                <a:latin typeface="Calibri"/>
                <a:cs typeface="Arial" charset="0"/>
                <a:hlinkClick r:id="rId10"/>
              </a:rPr>
              <a:t>CC BY-NC-ND 3.0</a:t>
            </a:r>
            <a:r>
              <a:rPr lang="en-US" sz="1200" dirty="0">
                <a:solidFill>
                  <a:prstClr val="black">
                    <a:lumMod val="75000"/>
                    <a:lumOff val="25000"/>
                  </a:prstClr>
                </a:solidFill>
                <a:latin typeface="Calibri"/>
                <a:cs typeface="Arial" charset="0"/>
              </a:rPr>
              <a:t>,</a:t>
            </a:r>
          </a:p>
          <a:p>
            <a:pPr algn="ctr">
              <a:defRPr/>
            </a:pPr>
            <a:r>
              <a:rPr lang="el-GR" sz="1200" dirty="0">
                <a:solidFill>
                  <a:prstClr val="black">
                    <a:lumMod val="75000"/>
                    <a:lumOff val="25000"/>
                  </a:prstClr>
                </a:solidFill>
                <a:latin typeface="Calibri"/>
                <a:cs typeface="Arial" charset="0"/>
              </a:rPr>
              <a:t>Υγρό : </a:t>
            </a:r>
            <a:r>
              <a:rPr lang="en-US" sz="1200" dirty="0">
                <a:solidFill>
                  <a:prstClr val="black">
                    <a:lumMod val="75000"/>
                    <a:lumOff val="25000"/>
                  </a:prstClr>
                </a:solidFill>
                <a:latin typeface="Calibri"/>
                <a:cs typeface="Arial" charset="0"/>
                <a:hlinkClick r:id="rId11"/>
              </a:rPr>
              <a:t>Water Glass</a:t>
            </a:r>
            <a:r>
              <a:rPr lang="el-GR"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a:t>
            </a:r>
            <a:r>
              <a:rPr lang="en-US" sz="1200" dirty="0" smtClean="0">
                <a:solidFill>
                  <a:prstClr val="black">
                    <a:lumMod val="75000"/>
                    <a:lumOff val="25000"/>
                  </a:prstClr>
                </a:solidFill>
                <a:latin typeface="Calibri"/>
                <a:cs typeface="Arial" charset="0"/>
              </a:rPr>
              <a:t> </a:t>
            </a:r>
            <a:r>
              <a:rPr lang="en-US" sz="1200" dirty="0" err="1">
                <a:solidFill>
                  <a:prstClr val="black">
                    <a:lumMod val="75000"/>
                    <a:lumOff val="25000"/>
                  </a:prstClr>
                </a:solidFill>
                <a:latin typeface="Calibri"/>
                <a:cs typeface="Arial" charset="0"/>
                <a:hlinkClick r:id="rId12"/>
              </a:rPr>
              <a:t>emptypulchritude</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διαθέσιμο με άδεια</a:t>
            </a:r>
            <a:r>
              <a:rPr lang="en-US" sz="1200" dirty="0" smtClean="0">
                <a:solidFill>
                  <a:prstClr val="black">
                    <a:lumMod val="75000"/>
                    <a:lumOff val="25000"/>
                  </a:prstClr>
                </a:solidFill>
                <a:latin typeface="Calibri"/>
                <a:cs typeface="Arial" charset="0"/>
              </a:rPr>
              <a:t> </a:t>
            </a:r>
            <a:r>
              <a:rPr lang="en-US" sz="1200" dirty="0">
                <a:solidFill>
                  <a:prstClr val="black">
                    <a:lumMod val="75000"/>
                    <a:lumOff val="25000"/>
                  </a:prstClr>
                </a:solidFill>
                <a:latin typeface="Calibri"/>
                <a:cs typeface="Arial" charset="0"/>
                <a:hlinkClick r:id="rId13"/>
              </a:rPr>
              <a:t>CC BY-SA 3.0</a:t>
            </a:r>
            <a:endParaRPr lang="el-GR" sz="1200" dirty="0">
              <a:solidFill>
                <a:prstClr val="black">
                  <a:lumMod val="75000"/>
                  <a:lumOff val="25000"/>
                </a:prstClr>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0496A093-1D5A-442E-A52B-8584E838453E}"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3326602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p:txBody>
          <a:bodyPr/>
          <a:lstStyle/>
          <a:p>
            <a:pPr eaLnBrk="1" hangingPunct="1"/>
            <a:r>
              <a:rPr lang="el-GR" altLang="el-GR" smtClean="0"/>
              <a:t>Ταξινόμηση ύλης</a:t>
            </a:r>
          </a:p>
        </p:txBody>
      </p:sp>
      <p:sp>
        <p:nvSpPr>
          <p:cNvPr id="8195" name="Θέση περιεχομένου 2"/>
          <p:cNvSpPr>
            <a:spLocks noGrp="1"/>
          </p:cNvSpPr>
          <p:nvPr>
            <p:ph idx="1"/>
          </p:nvPr>
        </p:nvSpPr>
        <p:spPr/>
        <p:txBody>
          <a:bodyPr/>
          <a:lstStyle/>
          <a:p>
            <a:pPr>
              <a:lnSpc>
                <a:spcPct val="114000"/>
              </a:lnSpc>
              <a:spcBef>
                <a:spcPts val="1200"/>
              </a:spcBef>
            </a:pPr>
            <a:r>
              <a:rPr lang="el-GR" altLang="el-GR" sz="2400" dirty="0" smtClean="0"/>
              <a:t>Η ύλη, ανάλογα με το εάν έχει </a:t>
            </a:r>
            <a:r>
              <a:rPr lang="el-GR" altLang="el-GR" sz="2400" dirty="0"/>
              <a:t>ή </a:t>
            </a:r>
            <a:r>
              <a:rPr lang="el-GR" altLang="el-GR" sz="2400" dirty="0" smtClean="0"/>
              <a:t>όχι καθορισμένη, δηλαδή σταθερή σύσταση, ταξινομείται σε </a:t>
            </a:r>
            <a:r>
              <a:rPr lang="el-GR" altLang="el-GR" sz="2400" b="1" dirty="0" smtClean="0"/>
              <a:t>καθαρά σώματα (ουσίες)</a:t>
            </a:r>
            <a:r>
              <a:rPr lang="el-GR" altLang="el-GR" sz="2400" dirty="0" smtClean="0"/>
              <a:t> και </a:t>
            </a:r>
            <a:r>
              <a:rPr lang="el-GR" altLang="el-GR" sz="2400" b="1" dirty="0" smtClean="0"/>
              <a:t>μίγματα</a:t>
            </a:r>
            <a:r>
              <a:rPr lang="el-GR" altLang="el-GR" sz="2400" dirty="0" smtClean="0"/>
              <a:t>, αντίστοιχα. </a:t>
            </a:r>
          </a:p>
          <a:p>
            <a:pPr eaLnBrk="1" hangingPunct="1">
              <a:lnSpc>
                <a:spcPct val="114000"/>
              </a:lnSpc>
              <a:spcBef>
                <a:spcPts val="1200"/>
              </a:spcBef>
            </a:pPr>
            <a:r>
              <a:rPr lang="el-GR" altLang="el-GR" sz="2400" dirty="0" smtClean="0"/>
              <a:t>Οι καθαρές ουσίες διακρίνονται σε </a:t>
            </a:r>
            <a:r>
              <a:rPr lang="el-GR" altLang="el-GR" sz="2400" b="1" dirty="0" smtClean="0"/>
              <a:t>χημικά στοιχεία</a:t>
            </a:r>
            <a:r>
              <a:rPr lang="el-GR" altLang="el-GR" sz="2400" dirty="0" smtClean="0"/>
              <a:t> (π.χ. οξυγόνο </a:t>
            </a:r>
            <a:r>
              <a:rPr lang="en-US" altLang="el-GR" sz="2400" dirty="0" smtClean="0"/>
              <a:t>O</a:t>
            </a:r>
            <a:r>
              <a:rPr lang="el-GR" altLang="el-GR" sz="2400" baseline="-25000" dirty="0" smtClean="0"/>
              <a:t>2</a:t>
            </a:r>
            <a:r>
              <a:rPr lang="el-GR" altLang="el-GR" sz="2400" dirty="0" smtClean="0"/>
              <a:t>, άνθρακας </a:t>
            </a:r>
            <a:r>
              <a:rPr lang="en-US" altLang="el-GR" sz="2400" dirty="0" smtClean="0"/>
              <a:t>C </a:t>
            </a:r>
            <a:r>
              <a:rPr lang="el-GR" altLang="el-GR" sz="2400" dirty="0" smtClean="0"/>
              <a:t>κτλ) ή </a:t>
            </a:r>
            <a:r>
              <a:rPr lang="el-GR" altLang="el-GR" sz="2400" b="1" dirty="0" smtClean="0"/>
              <a:t>χημικές ενώσεις</a:t>
            </a:r>
            <a:r>
              <a:rPr lang="el-GR" altLang="el-GR" sz="2400" dirty="0" smtClean="0"/>
              <a:t> (π.χ. χλωριούχο νάτριο </a:t>
            </a:r>
            <a:r>
              <a:rPr lang="en-US" altLang="el-GR" sz="2400" dirty="0" smtClean="0"/>
              <a:t>N</a:t>
            </a:r>
            <a:r>
              <a:rPr lang="el-GR" altLang="el-GR" sz="2400" dirty="0" smtClean="0"/>
              <a:t>α</a:t>
            </a:r>
            <a:r>
              <a:rPr lang="en-US" altLang="el-GR" sz="2400" dirty="0" smtClean="0"/>
              <a:t>Cl</a:t>
            </a:r>
            <a:r>
              <a:rPr lang="el-GR" altLang="el-GR" sz="2400" dirty="0" smtClean="0"/>
              <a:t>, νερό </a:t>
            </a:r>
            <a:r>
              <a:rPr lang="en-US" altLang="el-GR" sz="2400" dirty="0" smtClean="0"/>
              <a:t>H</a:t>
            </a:r>
            <a:r>
              <a:rPr lang="el-GR" altLang="el-GR" sz="2400" baseline="-25000" dirty="0" smtClean="0"/>
              <a:t>2</a:t>
            </a:r>
            <a:r>
              <a:rPr lang="en-US" altLang="el-GR" sz="2400" dirty="0" smtClean="0"/>
              <a:t>O </a:t>
            </a:r>
            <a:r>
              <a:rPr lang="el-GR" altLang="el-GR" sz="2400" dirty="0" smtClean="0"/>
              <a:t>κτλ). </a:t>
            </a:r>
          </a:p>
        </p:txBody>
      </p:sp>
      <p:sp>
        <p:nvSpPr>
          <p:cNvPr id="4" name="Θέση αριθμού διαφάνειας 3"/>
          <p:cNvSpPr>
            <a:spLocks noGrp="1"/>
          </p:cNvSpPr>
          <p:nvPr>
            <p:ph type="sldNum" sz="quarter" idx="12"/>
          </p:nvPr>
        </p:nvSpPr>
        <p:spPr/>
        <p:txBody>
          <a:bodyPr/>
          <a:lstStyle/>
          <a:p>
            <a:pPr>
              <a:defRPr/>
            </a:pPr>
            <a:fld id="{407EA19D-86C7-4F7E-8396-2B2D8A59D40E}"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4142930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p:txBody>
          <a:bodyPr/>
          <a:lstStyle/>
          <a:p>
            <a:pPr eaLnBrk="1" hangingPunct="1"/>
            <a:r>
              <a:rPr lang="el-GR" altLang="el-GR" smtClean="0"/>
              <a:t>Χημικό στοιχείο – Χημικές ενώσεις</a:t>
            </a:r>
          </a:p>
        </p:txBody>
      </p:sp>
      <p:sp>
        <p:nvSpPr>
          <p:cNvPr id="9219" name="Θέση περιεχομένου 2"/>
          <p:cNvSpPr>
            <a:spLocks noGrp="1"/>
          </p:cNvSpPr>
          <p:nvPr>
            <p:ph idx="1"/>
          </p:nvPr>
        </p:nvSpPr>
        <p:spPr/>
        <p:txBody>
          <a:bodyPr/>
          <a:lstStyle/>
          <a:p>
            <a:pPr eaLnBrk="1" hangingPunct="1">
              <a:lnSpc>
                <a:spcPct val="114000"/>
              </a:lnSpc>
              <a:spcBef>
                <a:spcPts val="1200"/>
              </a:spcBef>
            </a:pPr>
            <a:r>
              <a:rPr lang="el-GR" altLang="el-GR" sz="2400" b="1" smtClean="0"/>
              <a:t>Χημικό στοιχείο</a:t>
            </a:r>
            <a:r>
              <a:rPr lang="el-GR" altLang="el-GR" sz="2400" smtClean="0"/>
              <a:t> είναι κάθε καθαρή ουσία που αποτελείται από ένα είδος ατόμων (άτομα με τον ίδιο ατομικό αριθμό Ζ) και δεν μπορούν να διασπαστούν σε άλλες απλούστερες ουσίες.</a:t>
            </a:r>
          </a:p>
          <a:p>
            <a:pPr eaLnBrk="1" hangingPunct="1">
              <a:lnSpc>
                <a:spcPct val="114000"/>
              </a:lnSpc>
              <a:spcBef>
                <a:spcPts val="1200"/>
              </a:spcBef>
            </a:pPr>
            <a:r>
              <a:rPr lang="el-GR" altLang="el-GR" sz="2400" b="1" smtClean="0"/>
              <a:t>Χημικές ενώσεις </a:t>
            </a:r>
            <a:r>
              <a:rPr lang="el-GR" altLang="el-GR" sz="2400" smtClean="0"/>
              <a:t>είναι</a:t>
            </a:r>
            <a:r>
              <a:rPr lang="el-GR" altLang="el-GR" sz="2400" b="1" smtClean="0"/>
              <a:t> </a:t>
            </a:r>
            <a:r>
              <a:rPr lang="el-GR" altLang="el-GR" sz="2400" smtClean="0"/>
              <a:t>οι καθαρές ουσίες που αποτελούνται από δύο ή περισσότερα είδη ατόμων και μπορούν να διασπαστούν σε άλλες απλούστερες (μόνο με χημικές αντιδράσεις).</a:t>
            </a:r>
          </a:p>
        </p:txBody>
      </p:sp>
      <p:sp>
        <p:nvSpPr>
          <p:cNvPr id="4" name="Θέση αριθμού διαφάνειας 3"/>
          <p:cNvSpPr>
            <a:spLocks noGrp="1"/>
          </p:cNvSpPr>
          <p:nvPr>
            <p:ph type="sldNum" sz="quarter" idx="12"/>
          </p:nvPr>
        </p:nvSpPr>
        <p:spPr/>
        <p:txBody>
          <a:bodyPr/>
          <a:lstStyle/>
          <a:p>
            <a:pPr>
              <a:defRPr/>
            </a:pPr>
            <a:fld id="{3EBCEA64-A455-48EB-8ECC-A088D890357C}"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1957800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p:txBody>
          <a:bodyPr/>
          <a:lstStyle/>
          <a:p>
            <a:pPr eaLnBrk="1" hangingPunct="1"/>
            <a:r>
              <a:rPr lang="el-GR" altLang="el-GR" smtClean="0"/>
              <a:t>Μίγματα </a:t>
            </a:r>
          </a:p>
        </p:txBody>
      </p:sp>
      <p:sp>
        <p:nvSpPr>
          <p:cNvPr id="10243" name="Θέση περιεχομένου 2"/>
          <p:cNvSpPr>
            <a:spLocks noGrp="1"/>
          </p:cNvSpPr>
          <p:nvPr>
            <p:ph idx="1"/>
          </p:nvPr>
        </p:nvSpPr>
        <p:spPr/>
        <p:txBody>
          <a:bodyPr/>
          <a:lstStyle/>
          <a:p>
            <a:pPr eaLnBrk="1" hangingPunct="1">
              <a:lnSpc>
                <a:spcPct val="114000"/>
              </a:lnSpc>
              <a:spcBef>
                <a:spcPts val="1200"/>
              </a:spcBef>
            </a:pPr>
            <a:r>
              <a:rPr lang="el-GR" altLang="el-GR" sz="2400" b="1" smtClean="0"/>
              <a:t>Μίγματα</a:t>
            </a:r>
            <a:r>
              <a:rPr lang="el-GR" altLang="el-GR" sz="2400" smtClean="0"/>
              <a:t> ονομάζονται τα υλικά σώματα που αποτελούνται από δύο ή περισσότερες χημικές ουσίες, χωρίς να αντιδρούν μεταξύ τους και σε αναλογίες που δεν είναι σταθερές. Οι ουσίες που τα αποτελούν διατηρούν τις ιδιότητές τους και μπορούν να διαχωριστούν με φυσικές μεθόδους.</a:t>
            </a:r>
          </a:p>
          <a:p>
            <a:pPr eaLnBrk="1" hangingPunct="1">
              <a:lnSpc>
                <a:spcPct val="114000"/>
              </a:lnSpc>
              <a:spcBef>
                <a:spcPts val="1200"/>
              </a:spcBef>
              <a:buFont typeface="Wingdings" pitchFamily="2" charset="2"/>
              <a:buChar char="ü"/>
            </a:pPr>
            <a:r>
              <a:rPr lang="el-GR" altLang="el-GR" sz="2400" smtClean="0"/>
              <a:t>Τα μίγματα διακρίνονται σε </a:t>
            </a:r>
            <a:r>
              <a:rPr lang="el-GR" altLang="el-GR" sz="2400" b="1" smtClean="0"/>
              <a:t>ομογενή</a:t>
            </a:r>
            <a:r>
              <a:rPr lang="el-GR" altLang="el-GR" sz="2400" smtClean="0"/>
              <a:t> και </a:t>
            </a:r>
            <a:r>
              <a:rPr lang="el-GR" altLang="el-GR" sz="2400" b="1" smtClean="0"/>
              <a:t>ετερογενή</a:t>
            </a:r>
            <a:r>
              <a:rPr lang="el-GR" altLang="el-GR" sz="2400" smtClean="0"/>
              <a:t>.</a:t>
            </a:r>
          </a:p>
        </p:txBody>
      </p:sp>
      <p:sp>
        <p:nvSpPr>
          <p:cNvPr id="4" name="Θέση αριθμού διαφάνειας 3"/>
          <p:cNvSpPr>
            <a:spLocks noGrp="1"/>
          </p:cNvSpPr>
          <p:nvPr>
            <p:ph type="sldNum" sz="quarter" idx="12"/>
          </p:nvPr>
        </p:nvSpPr>
        <p:spPr/>
        <p:txBody>
          <a:bodyPr/>
          <a:lstStyle/>
          <a:p>
            <a:pPr>
              <a:defRPr/>
            </a:pPr>
            <a:fld id="{F34A733F-0E69-4F89-B155-270FF6ED5B10}"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27382057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4e8ae2058c92d90fd6ebecb9302f373c36a231"/>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Προσαρμοσμένο 9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20</TotalTime>
  <Words>1314</Words>
  <Application>Microsoft Office PowerPoint</Application>
  <PresentationFormat>On-screen Show (4:3)</PresentationFormat>
  <Paragraphs>114</Paragraphs>
  <Slides>21</Slides>
  <Notes>9</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OC_template_updated</vt:lpstr>
      <vt:lpstr>template</vt:lpstr>
      <vt:lpstr>Χημεία Γραφικών Τεχνών</vt:lpstr>
      <vt:lpstr>Φυσικές μεταβολές </vt:lpstr>
      <vt:lpstr>Φυσικά φαινόμενα (1 από 3)</vt:lpstr>
      <vt:lpstr>Φυσικά φαινόμενα (2 από 3)</vt:lpstr>
      <vt:lpstr>Φυσικά φαινόμενα (3 από 3)</vt:lpstr>
      <vt:lpstr>Φυσικές μεταβολές</vt:lpstr>
      <vt:lpstr>Ταξινόμηση ύλης</vt:lpstr>
      <vt:lpstr>Χημικό στοιχείο – Χημικές ενώσεις</vt:lpstr>
      <vt:lpstr>Μίγματα </vt:lpstr>
      <vt:lpstr>Ομογενή και ετερογενή μίγματα</vt:lpstr>
      <vt:lpstr>Συστήματα διασποράς</vt:lpstr>
      <vt:lpstr>Διασπορά </vt:lpstr>
      <vt:lpstr>Κολλοειδή συστήματα</vt:lpstr>
      <vt:lpstr>Μελάνι νερού και λάδι σε νερό</vt:lpstr>
      <vt:lpstr>Βιβλιογραφία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Χημεία Γραφικών Τεχνών</dc:title>
  <dc:creator>opencourses@teiath.gr</dc:creator>
  <cp:lastModifiedBy>alex</cp:lastModifiedBy>
  <cp:revision>5</cp:revision>
  <dcterms:created xsi:type="dcterms:W3CDTF">2014-09-26T12:20:36Z</dcterms:created>
  <dcterms:modified xsi:type="dcterms:W3CDTF">2015-01-28T12:12:22Z</dcterms:modified>
</cp:coreProperties>
</file>