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3"/>
  </p:notesMasterIdLst>
  <p:handoutMasterIdLst>
    <p:handoutMasterId r:id="rId54"/>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257" r:id="rId46"/>
    <p:sldId id="262" r:id="rId47"/>
    <p:sldId id="264" r:id="rId48"/>
    <p:sldId id="265" r:id="rId49"/>
    <p:sldId id="313" r:id="rId50"/>
    <p:sldId id="266"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p:scale>
          <a:sx n="70" d="100"/>
          <a:sy n="70" d="100"/>
        </p:scale>
        <p:origin x="-366" y="-8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FE6DFA1-E03B-4825-ADB5-17019C202F4B}" type="slidenum">
              <a:rPr lang="el-GR"/>
              <a:pPr>
                <a:defRPr/>
              </a:pPr>
              <a:t>‹#›</a:t>
            </a:fld>
            <a:endParaRPr lang="el-GR"/>
          </a:p>
        </p:txBody>
      </p:sp>
    </p:spTree>
    <p:extLst>
      <p:ext uri="{BB962C8B-B14F-4D97-AF65-F5344CB8AC3E}">
        <p14:creationId xmlns:p14="http://schemas.microsoft.com/office/powerpoint/2010/main" val="17816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Πληροφοριακή παιδεία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10000"/>
          </a:bodyPr>
          <a:lstStyle/>
          <a:p>
            <a:pPr>
              <a:spcBef>
                <a:spcPts val="0"/>
              </a:spcBef>
              <a:spcAft>
                <a:spcPts val="1200"/>
              </a:spcAft>
            </a:pPr>
            <a:r>
              <a:rPr lang="el-GR" sz="2800" b="1" dirty="0" smtClean="0"/>
              <a:t>Ενότητα </a:t>
            </a:r>
            <a:r>
              <a:rPr lang="el-GR" sz="2800" b="1" dirty="0" smtClean="0"/>
              <a:t>5</a:t>
            </a:r>
            <a:r>
              <a:rPr lang="el-GR" sz="2800" dirty="0" smtClean="0"/>
              <a:t>:</a:t>
            </a:r>
            <a:r>
              <a:rPr lang="en-US" sz="2800" dirty="0" smtClean="0"/>
              <a:t> </a:t>
            </a:r>
            <a:r>
              <a:rPr lang="el-GR" sz="2800" dirty="0"/>
              <a:t>Βιβλιοθήκες και πληροφοριακή </a:t>
            </a:r>
            <a:r>
              <a:rPr lang="el-GR" sz="2800" dirty="0" smtClean="0"/>
              <a:t>παιδεία</a:t>
            </a:r>
            <a:endParaRPr lang="el-GR" sz="2800" dirty="0" smtClean="0"/>
          </a:p>
          <a:p>
            <a:pPr>
              <a:spcBef>
                <a:spcPts val="0"/>
              </a:spcBef>
              <a:spcAft>
                <a:spcPts val="1200"/>
              </a:spcAft>
            </a:pPr>
            <a:r>
              <a:rPr lang="el-GR" sz="2400" dirty="0" smtClean="0"/>
              <a:t>Στέλλα </a:t>
            </a:r>
            <a:r>
              <a:rPr lang="el-GR" sz="2400" dirty="0" err="1" smtClean="0"/>
              <a:t>Κορομπίλη</a:t>
            </a:r>
            <a:endParaRPr lang="el-GR" sz="2400" dirty="0"/>
          </a:p>
          <a:p>
            <a:pPr>
              <a:spcBef>
                <a:spcPts val="0"/>
              </a:spcBef>
            </a:pPr>
            <a:r>
              <a:rPr lang="el-GR" sz="2400" dirty="0"/>
              <a:t>Τμήμα </a:t>
            </a:r>
            <a:r>
              <a:rPr lang="el-GR" sz="2400" dirty="0" smtClean="0"/>
              <a:t>Βιβλιοθηκονομίας και Συστημάτων Πληροφόρησης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800" dirty="0" smtClean="0"/>
              <a:t>Η βιβλιογραφία περιλαμβάνει πλήθος ερευνών που επικεντρώνονται στην ανάπτυξη και αξιολόγηση  προγραμμάτων πληροφοριακής παιδείας από το προσωπικό των βιβλιοθηκών. </a:t>
            </a:r>
          </a:p>
          <a:p>
            <a:r>
              <a:rPr lang="el-GR" sz="2800" dirty="0" smtClean="0"/>
              <a:t>Η αξιολόγηση των δεξιοτήτων που αναπτύσσουν οι σπουδαστές μετά τη συμμετοχή τους σε τέτοια προγράμματα προσφέρει στους εκπαιδευτές χρήσιμες πληροφορίες για την αποτελεσματικότητα της εκπαίδευσης και τους βοηθά να βελτιώσουν τους τρόπους διδασκαλίας και να αλλάξουν ή να προσαρμόσουν αν χρειαστεί τις πρακτικές τους στις ανάγκες των εκπαιδευόμενων. </a:t>
            </a:r>
            <a:endParaRPr lang="el-GR" sz="2800" dirty="0"/>
          </a:p>
        </p:txBody>
      </p:sp>
    </p:spTree>
    <p:extLst>
      <p:ext uri="{BB962C8B-B14F-4D97-AF65-F5344CB8AC3E}">
        <p14:creationId xmlns:p14="http://schemas.microsoft.com/office/powerpoint/2010/main" val="214666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Τα τελευταία τριάντα χρόνια σημαντικό μέρος της </a:t>
            </a:r>
            <a:r>
              <a:rPr lang="el-GR" sz="2800" dirty="0" err="1" smtClean="0"/>
              <a:t>βιβλιοθηκονομικής</a:t>
            </a:r>
            <a:r>
              <a:rPr lang="el-GR" sz="2800" dirty="0" smtClean="0"/>
              <a:t> βιβλιογραφίας εστιάζεται στις απόψεις των καθηγητών τριτοβάθμιας εκπαίδευσης για την πληροφοριακή παιδεία και για το ρόλο της βιβλιοθήκης και των βιβλιοθηκονόμων στην πληροφοριακή εκπαίδευση των φοιτητών. </a:t>
            </a:r>
          </a:p>
          <a:p>
            <a:r>
              <a:rPr lang="el-GR" sz="2800" dirty="0" smtClean="0"/>
              <a:t>Έρευνες που έγιναν σε εκπαιδευτικούς έδειξαν ότι αυτοί αναγνωρίζουν τη σπουδαιότητα της πληροφοριακής παιδείας και την αναγκαιότητα να βελτιωθούν οι πληροφοριακές δεξιότητες των φοιτητών τους. </a:t>
            </a:r>
            <a:endParaRPr lang="el-GR" sz="2800" dirty="0"/>
          </a:p>
        </p:txBody>
      </p:sp>
    </p:spTree>
    <p:extLst>
      <p:ext uri="{BB962C8B-B14F-4D97-AF65-F5344CB8AC3E}">
        <p14:creationId xmlns:p14="http://schemas.microsoft.com/office/powerpoint/2010/main" val="562723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400" dirty="0" smtClean="0"/>
              <a:t>Σε ορισμένες μελέτες μεγάλο ποσοστό εκπαιδευτικών θεωρεί ότι μοναδικοί υπεύθυνοι για τη διδασκαλία χρήσης των πηγών πληροφόρησης θα πρέπει να είναι οι βιβλιοθηκονόμοι.  </a:t>
            </a:r>
          </a:p>
          <a:p>
            <a:r>
              <a:rPr lang="el-GR" sz="2400" dirty="0" smtClean="0"/>
              <a:t>Άλλες έρευνες έδειξαν ότι η συντριπτική πλειοψηφία των εκπαιδευτικών θεωρεί πως στον σχεδιασμό προγραμμάτων πληροφοριακής παιδείας είναι απαραίτητη η συνεργασία των καθηγητών με τους βιβλιοθηκονόμους οι οποίοι θα έχουν και την ευθύνη εκτέλεσης των προγραμμάτων αυτών. </a:t>
            </a:r>
          </a:p>
          <a:p>
            <a:r>
              <a:rPr lang="el-GR" sz="2400" dirty="0" smtClean="0"/>
              <a:t>Έχει υποστηριχθεί από πολλούς ερευνητές ότι η καθιέρωση συνεργασίας μπορεί να λύσει πολλά από τα προβλήματα που εμφανίζονται κατά την ανάπτυξη προγραμμάτων πληροφοριακής παιδείας και να συμβάλει στην ποιότητα και αποτελεσματικότητα της διδασκαλίας.</a:t>
            </a:r>
            <a:endParaRPr lang="el-GR" sz="2400" dirty="0"/>
          </a:p>
        </p:txBody>
      </p:sp>
    </p:spTree>
    <p:extLst>
      <p:ext uri="{BB962C8B-B14F-4D97-AF65-F5344CB8AC3E}">
        <p14:creationId xmlns:p14="http://schemas.microsoft.com/office/powerpoint/2010/main" val="3792142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smtClean="0"/>
              <a:t>Winner</a:t>
            </a:r>
            <a:r>
              <a:rPr lang="el-GR" sz="2800" dirty="0" smtClean="0"/>
              <a:t> (1998) προτείνει ότι η συνεργασία ανάμεσα στο εκπαιδευτικό προσωπικό και το βιβλιοθηκονόμο είναι απαραίτητη για ένα επιτυχημένο πρόγραμμα πληροφοριακής παιδείας. Αυτή η συνεργασία μπορεί να επιτευχθεί με τις παρακάτω μεθόδους:</a:t>
            </a:r>
          </a:p>
          <a:p>
            <a:pPr lvl="1"/>
            <a:r>
              <a:rPr lang="el-GR" sz="2400" dirty="0" smtClean="0"/>
              <a:t>Βελτίωση της επικοινωνίας ανάμεσα στην εκπαιδευτική μονάδα και τους βιβλιοθηκονόμους, αναθέτοντας σε εκπροσώπους της εκπαιδευτικής μονάδας να συνεργαστούν με βιβλιοθηκονόμους αντίστοιχου επιστημονικού  υπόβαθρου.</a:t>
            </a:r>
          </a:p>
          <a:p>
            <a:endParaRPr lang="el-GR" sz="2800" dirty="0"/>
          </a:p>
        </p:txBody>
      </p:sp>
    </p:spTree>
    <p:extLst>
      <p:ext uri="{BB962C8B-B14F-4D97-AF65-F5344CB8AC3E}">
        <p14:creationId xmlns:p14="http://schemas.microsoft.com/office/powerpoint/2010/main" val="2028816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pPr marL="358775" lvl="1" indent="-358775">
              <a:tabLst>
                <a:tab pos="358775" algn="l"/>
              </a:tabLst>
            </a:pPr>
            <a:r>
              <a:rPr lang="el-GR" sz="2400" dirty="0" smtClean="0"/>
              <a:t>Συνεργασία των βιβλιοθηκονόμων με εξουσιοδοτημένες ομάδες από επιστημονικές οργανώσεις προκειμένου να καθοριστούν οι πληροφοριακές δεξιότητες που πρέπει να αναπτυχθούν στα προγράμματα πληροφοριακής παιδείας. </a:t>
            </a:r>
          </a:p>
          <a:p>
            <a:pPr marL="358775" lvl="1" indent="-358775">
              <a:tabLst>
                <a:tab pos="358775" algn="l"/>
              </a:tabLst>
            </a:pPr>
            <a:r>
              <a:rPr lang="el-GR" sz="2400" dirty="0" smtClean="0"/>
              <a:t>Αναγνώριση από μέρους των διοικήσεων του εκπαιδευτικού ιδρύματος και της βιβλιοθήκης  της σπουδαιότητας της πληροφοριακής παιδείας στην ανάπτυξη του εκπαιδευτικού προγράμματος κάθε επιστημονικού αντικειμένου. </a:t>
            </a:r>
          </a:p>
          <a:p>
            <a:pPr marL="358775" lvl="1" indent="-358775">
              <a:tabLst>
                <a:tab pos="358775" algn="l"/>
              </a:tabLst>
            </a:pPr>
            <a:r>
              <a:rPr lang="el-GR" sz="2400" dirty="0" smtClean="0"/>
              <a:t> Αποδοχή και υποστήριξη της συν-διδασκαλίας βιβλιοθηκονόμων και  εκπαιδευτικού προσωπικού </a:t>
            </a:r>
          </a:p>
          <a:p>
            <a:pPr marL="358775" lvl="1" indent="-358775">
              <a:tabLst>
                <a:tab pos="358775" algn="l"/>
              </a:tabLst>
            </a:pPr>
            <a:r>
              <a:rPr lang="el-GR" sz="2400" dirty="0" smtClean="0"/>
              <a:t>Ενίσχυση του θεσμού των συναντήσεων βιβλιοθηκονόμων με τα ακαδημαϊκά τμήματα. </a:t>
            </a:r>
            <a:endParaRPr lang="el-GR" sz="2400" dirty="0"/>
          </a:p>
        </p:txBody>
      </p:sp>
    </p:spTree>
    <p:extLst>
      <p:ext uri="{BB962C8B-B14F-4D97-AF65-F5344CB8AC3E}">
        <p14:creationId xmlns:p14="http://schemas.microsoft.com/office/powerpoint/2010/main" val="2073713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lstStyle/>
          <a:p>
            <a:r>
              <a:rPr lang="en-US" dirty="0" smtClean="0"/>
              <a:t>Black</a:t>
            </a:r>
            <a:r>
              <a:rPr lang="el-GR" dirty="0" smtClean="0"/>
              <a:t>, </a:t>
            </a:r>
            <a:r>
              <a:rPr lang="en-US" dirty="0" smtClean="0"/>
              <a:t>Crest </a:t>
            </a:r>
            <a:r>
              <a:rPr lang="el-GR" dirty="0" smtClean="0"/>
              <a:t>και</a:t>
            </a:r>
            <a:r>
              <a:rPr lang="en-US" dirty="0" smtClean="0"/>
              <a:t> </a:t>
            </a:r>
            <a:r>
              <a:rPr lang="en-US" dirty="0" err="1" smtClean="0"/>
              <a:t>Volland</a:t>
            </a:r>
            <a:r>
              <a:rPr lang="el-GR" dirty="0" smtClean="0"/>
              <a:t> (2001) παρουσιάζουν ένα μοντέλο συνεργασίας:</a:t>
            </a:r>
          </a:p>
          <a:p>
            <a:endParaRPr lang="el-GR" dirty="0"/>
          </a:p>
        </p:txBody>
      </p:sp>
      <p:pic>
        <p:nvPicPr>
          <p:cNvPr id="4" name="Picture 4"/>
          <p:cNvPicPr>
            <a:picLocks noChangeAspect="1" noChangeArrowheads="1"/>
          </p:cNvPicPr>
          <p:nvPr/>
        </p:nvPicPr>
        <p:blipFill rotWithShape="1">
          <a:blip r:embed="rId2"/>
          <a:srcRect b="16319"/>
          <a:stretch/>
        </p:blipFill>
        <p:spPr bwMode="auto">
          <a:xfrm>
            <a:off x="755576" y="2433447"/>
            <a:ext cx="7499251" cy="3172696"/>
          </a:xfrm>
          <a:prstGeom prst="rect">
            <a:avLst/>
          </a:prstGeom>
          <a:noFill/>
          <a:ln>
            <a:noFill/>
          </a:ln>
        </p:spPr>
      </p:pic>
    </p:spTree>
    <p:extLst>
      <p:ext uri="{BB962C8B-B14F-4D97-AF65-F5344CB8AC3E}">
        <p14:creationId xmlns:p14="http://schemas.microsoft.com/office/powerpoint/2010/main" val="2445578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 Σε ορισμένες περιπτώσεις η συνεργασία ξεκινά με τις διαπροσωπικές σχέσεις που αναπτύσσονται ανάμεσα στους βιβλιοθηκονόμους και το εκπαιδευτικό προσωπικό (</a:t>
            </a:r>
            <a:r>
              <a:rPr lang="en-US" sz="2800" dirty="0" smtClean="0"/>
              <a:t>Building relationships</a:t>
            </a:r>
            <a:r>
              <a:rPr lang="el-GR" sz="2800" dirty="0" smtClean="0"/>
              <a:t>). </a:t>
            </a:r>
            <a:endParaRPr lang="en-US" sz="2800" dirty="0" smtClean="0"/>
          </a:p>
          <a:p>
            <a:r>
              <a:rPr lang="el-GR" sz="2800" dirty="0" smtClean="0"/>
              <a:t>Είτε μέσω επίσημων συναντήσεων είτε με ανεπίσημες επαφές, η αμοιβαία εμπιστοσύνη ανάμεσα στα δύο μέρη προετοιμάζει το έδαφος για τον από κοινού σχεδιασμό της διδασκαλίας σε θέματα πληροφοριακής παιδείας </a:t>
            </a:r>
          </a:p>
          <a:p>
            <a:pPr lvl="0"/>
            <a:endParaRPr lang="el-GR" sz="2800" dirty="0" smtClean="0"/>
          </a:p>
          <a:p>
            <a:endParaRPr lang="el-GR" sz="2800" dirty="0"/>
          </a:p>
        </p:txBody>
      </p:sp>
    </p:spTree>
    <p:extLst>
      <p:ext uri="{BB962C8B-B14F-4D97-AF65-F5344CB8AC3E}">
        <p14:creationId xmlns:p14="http://schemas.microsoft.com/office/powerpoint/2010/main" val="1586150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600" dirty="0" smtClean="0"/>
              <a:t>Ένας άλλος τρόπος για να ξεκινήσει η συνεργασία είναι η παροχή σεμιναρίων από τους βιβλιοθηκονόμους με στόχο την ανάπτυξη της πληροφοριακής παιδείας των εκπαιδευτικών (</a:t>
            </a:r>
            <a:r>
              <a:rPr lang="el-GR" sz="2600" dirty="0" err="1" smtClean="0"/>
              <a:t>Faculty</a:t>
            </a:r>
            <a:r>
              <a:rPr lang="el-GR" sz="2600" dirty="0" smtClean="0"/>
              <a:t> </a:t>
            </a:r>
            <a:r>
              <a:rPr lang="el-GR" sz="2600" dirty="0" err="1" smtClean="0"/>
              <a:t>development</a:t>
            </a:r>
            <a:r>
              <a:rPr lang="el-GR" sz="2600" dirty="0" smtClean="0"/>
              <a:t>). </a:t>
            </a:r>
            <a:endParaRPr lang="en-US" sz="2600" dirty="0" smtClean="0"/>
          </a:p>
          <a:p>
            <a:r>
              <a:rPr lang="el-GR" sz="2600" dirty="0" smtClean="0"/>
              <a:t>Σε αυτά τα σεμινάρια οι βιβλιοθηκονόμοι έχουν την ευκαιρία από τη μια να «μυήσουν» τους εκπαιδευτικούς στους στόχους της πληροφοριακής παιδείας και από την άλλη να δημιουργήσουν ισχυρότερες σχέσεις μαζί τους. </a:t>
            </a:r>
            <a:endParaRPr lang="en-US" sz="2600" dirty="0" smtClean="0"/>
          </a:p>
          <a:p>
            <a:r>
              <a:rPr lang="el-GR" sz="2600" dirty="0" smtClean="0"/>
              <a:t>Και οι δύο τρόποι καταλήγουν στην ενσωμάτωση της πληροφοριακής παιδείας στην εκπαιδευτική διαδικασία.  </a:t>
            </a:r>
          </a:p>
          <a:p>
            <a:pPr lvl="0"/>
            <a:endParaRPr lang="el-GR" sz="2600" dirty="0" smtClean="0"/>
          </a:p>
          <a:p>
            <a:endParaRPr lang="el-GR" sz="2600" dirty="0"/>
          </a:p>
        </p:txBody>
      </p:sp>
    </p:spTree>
    <p:extLst>
      <p:ext uri="{BB962C8B-B14F-4D97-AF65-F5344CB8AC3E}">
        <p14:creationId xmlns:p14="http://schemas.microsoft.com/office/powerpoint/2010/main" val="153547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800" dirty="0" smtClean="0"/>
              <a:t>Η διαδικασία δημιουργίας ενός προγράμματος πληροφοριακής παιδείας (</a:t>
            </a:r>
            <a:r>
              <a:rPr lang="el-GR" sz="2800" dirty="0" err="1" smtClean="0"/>
              <a:t>Instruction</a:t>
            </a:r>
            <a:r>
              <a:rPr lang="el-GR" sz="2800" dirty="0" smtClean="0"/>
              <a:t> </a:t>
            </a:r>
            <a:r>
              <a:rPr lang="el-GR" sz="2800" dirty="0" err="1" smtClean="0"/>
              <a:t>development</a:t>
            </a:r>
            <a:r>
              <a:rPr lang="el-GR" sz="2800" dirty="0" smtClean="0"/>
              <a:t>) εξελίσσεται είτε με τη συνεργασία των βιβλιοθηκονόμων και του εκπαιδευτικού προσωπικού, είτε από το εκπαιδευτικό προσωπικό που έχει παρακολουθήσει τα σχετικά σεμινάρια και έχει αποκτήσει τις απαιτούμενες γνώσεις. </a:t>
            </a:r>
            <a:endParaRPr lang="en-US" sz="2800" dirty="0" smtClean="0"/>
          </a:p>
          <a:p>
            <a:r>
              <a:rPr lang="el-GR" sz="2800" dirty="0" smtClean="0"/>
              <a:t>Ως τελικό αποτέλεσμα μπορεί να αναπτυχθεί ένα ανεξάρτητο μάθημα πληροφοριακής παιδείας ή μια διδακτική ενότητα προσαρμοσμένη, όσο το δυνατό περισσότερο, στις ιδιαίτερες ανάγκες των εκπαιδευόμενων (</a:t>
            </a:r>
            <a:r>
              <a:rPr lang="el-GR" sz="2800" dirty="0" err="1" smtClean="0"/>
              <a:t>Customized</a:t>
            </a:r>
            <a:r>
              <a:rPr lang="el-GR" sz="2800" dirty="0" smtClean="0"/>
              <a:t> </a:t>
            </a:r>
            <a:r>
              <a:rPr lang="el-GR" sz="2800" dirty="0" err="1" smtClean="0"/>
              <a:t>instruction</a:t>
            </a:r>
            <a:r>
              <a:rPr lang="el-GR" sz="2800" dirty="0" smtClean="0"/>
              <a:t>). </a:t>
            </a:r>
          </a:p>
          <a:p>
            <a:pPr lvl="0"/>
            <a:endParaRPr lang="el-GR" sz="2800" dirty="0" smtClean="0"/>
          </a:p>
          <a:p>
            <a:endParaRPr lang="el-GR" sz="2800" dirty="0"/>
          </a:p>
        </p:txBody>
      </p:sp>
    </p:spTree>
    <p:extLst>
      <p:ext uri="{BB962C8B-B14F-4D97-AF65-F5344CB8AC3E}">
        <p14:creationId xmlns:p14="http://schemas.microsoft.com/office/powerpoint/2010/main" val="172850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 Η  </a:t>
            </a:r>
            <a:r>
              <a:rPr lang="en-GB" sz="2800" dirty="0" smtClean="0"/>
              <a:t>Bruce</a:t>
            </a:r>
            <a:r>
              <a:rPr lang="el-GR" sz="2800" dirty="0" smtClean="0"/>
              <a:t> (2001) θεωρεί ότι η πληροφοριακή παιδεία πρέπει να διαπερνά όλη την εκπαιδευτική διαδικασία, μπορεί να προωθηθεί από τη συνεργασία βιβλιοθηκονόμων και εκπαιδευτικού προσωπικού στα Πανεπιστήμια και  χρειάζεται: </a:t>
            </a:r>
          </a:p>
          <a:p>
            <a:pPr lvl="1"/>
            <a:r>
              <a:rPr lang="el-GR" sz="2400" dirty="0" smtClean="0"/>
              <a:t>Ανάπτυξη πολιτικής των Πανεπιστημίων σε θέματα πληροφοριακής παιδείας, παίρνοντας υπόψη τις πληροφοριακές ανάγκες των φοιτητών. </a:t>
            </a:r>
          </a:p>
          <a:p>
            <a:endParaRPr lang="el-GR" sz="2800" dirty="0" smtClean="0"/>
          </a:p>
          <a:p>
            <a:pPr lvl="0"/>
            <a:endParaRPr lang="el-GR" sz="2800" dirty="0" smtClean="0"/>
          </a:p>
          <a:p>
            <a:endParaRPr lang="el-GR" sz="2800" dirty="0"/>
          </a:p>
        </p:txBody>
      </p:sp>
    </p:spTree>
    <p:extLst>
      <p:ext uri="{BB962C8B-B14F-4D97-AF65-F5344CB8AC3E}">
        <p14:creationId xmlns:p14="http://schemas.microsoft.com/office/powerpoint/2010/main" val="103505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αναγνώριση της αναγκαιότητας ενσωμάτωσης της πληροφοριακής παιδείας στην εκπαίδευση όλων των βαθμίδων αναδεικνύει την ανάγκη ανάπτυξης νέων προγραμμάτων και αξιοποίησης εξειδικευμένου προσωπικού, όπως είναι οι βιβλιοθηκονόμοι/επιστήμονες της πληροφόρησης, οι οποίοι θα αναλάβουν τη διάδοση της πληροφοριακής παιδείας</a:t>
            </a:r>
            <a:endParaRPr lang="el-GR" sz="2800" dirty="0"/>
          </a:p>
        </p:txBody>
      </p:sp>
    </p:spTree>
    <p:extLst>
      <p:ext uri="{BB962C8B-B14F-4D97-AF65-F5344CB8AC3E}">
        <p14:creationId xmlns:p14="http://schemas.microsoft.com/office/powerpoint/2010/main" val="421029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pPr marL="271463" lvl="1" indent="-271463"/>
            <a:r>
              <a:rPr lang="el-GR" dirty="0" smtClean="0"/>
              <a:t>Ερευνητικές συνεργασίες βιβλιοθηκονόμων και εκπαιδευτικού προσωπικού σε θέματα πληροφοριακής παιδείας. </a:t>
            </a:r>
          </a:p>
          <a:p>
            <a:pPr marL="271463" lvl="1" indent="-271463"/>
            <a:r>
              <a:rPr lang="el-GR" dirty="0" smtClean="0"/>
              <a:t>Κοινή επίβλεψη φοιτητών που εκπονούν ερευνητικές εργασίες.</a:t>
            </a:r>
          </a:p>
          <a:p>
            <a:pPr marL="271463" lvl="1" indent="-271463"/>
            <a:r>
              <a:rPr lang="el-GR" dirty="0" smtClean="0"/>
              <a:t>Από κοινού σχεδιασμό μαθημάτων που αφορούν ανάπτυξη δεξιοτήτων αναζήτησης και χρήσης της πληροφορίας, της τεχνολογίας και νέων τρόπων επικοινωνίας. </a:t>
            </a:r>
          </a:p>
          <a:p>
            <a:pPr marL="271463" lvl="1" indent="-271463"/>
            <a:r>
              <a:rPr lang="el-GR" dirty="0" smtClean="0"/>
              <a:t>Προώθηση της αξίας της πληροφοριακής παιδείας. </a:t>
            </a:r>
          </a:p>
          <a:p>
            <a:endParaRPr lang="el-GR" sz="2800" dirty="0" smtClean="0"/>
          </a:p>
          <a:p>
            <a:pPr lvl="0"/>
            <a:endParaRPr lang="el-GR" sz="2800" dirty="0" smtClean="0"/>
          </a:p>
          <a:p>
            <a:endParaRPr lang="el-GR" sz="2800" dirty="0"/>
          </a:p>
        </p:txBody>
      </p:sp>
    </p:spTree>
    <p:extLst>
      <p:ext uri="{BB962C8B-B14F-4D97-AF65-F5344CB8AC3E}">
        <p14:creationId xmlns:p14="http://schemas.microsoft.com/office/powerpoint/2010/main" val="177499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dirty="0" smtClean="0"/>
              <a:t>Να υιοθετηθεί ένα κοινό όραμα</a:t>
            </a:r>
          </a:p>
          <a:p>
            <a:pPr lvl="1"/>
            <a:r>
              <a:rPr lang="el-GR" dirty="0" smtClean="0"/>
              <a:t>Να καθοριστούν τα μαθησιακά αποτελέσματα</a:t>
            </a:r>
          </a:p>
          <a:p>
            <a:pPr lvl="1"/>
            <a:r>
              <a:rPr lang="el-GR" dirty="0" smtClean="0"/>
              <a:t>Να σχεδιαστεί το πρόγραμμα σπουδών</a:t>
            </a:r>
          </a:p>
          <a:p>
            <a:pPr lvl="1"/>
            <a:r>
              <a:rPr lang="el-GR" dirty="0" smtClean="0"/>
              <a:t>Να γίνει χαρτογράφηση του προγράμματος σπουδών</a:t>
            </a:r>
          </a:p>
          <a:p>
            <a:pPr lvl="1"/>
            <a:r>
              <a:rPr lang="el-GR" dirty="0" smtClean="0"/>
              <a:t>Να καθοριστεί ο τρόπος αξιολόγησης των δεξιοτήτων </a:t>
            </a:r>
            <a:endParaRPr lang="el-GR" dirty="0"/>
          </a:p>
        </p:txBody>
      </p:sp>
    </p:spTree>
    <p:extLst>
      <p:ext uri="{BB962C8B-B14F-4D97-AF65-F5344CB8AC3E}">
        <p14:creationId xmlns:p14="http://schemas.microsoft.com/office/powerpoint/2010/main" val="290657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dirty="0" smtClean="0"/>
              <a:t>Να υιοθετηθεί ένα κοινό όραμα</a:t>
            </a:r>
          </a:p>
          <a:p>
            <a:pPr lvl="1"/>
            <a:r>
              <a:rPr lang="el-GR" dirty="0" smtClean="0"/>
              <a:t>Αυτό μπορεί να επιτευχθεί με τη διαμόρφωση μιας δήλωσης αποστολής για την πληροφοριακή παιδεία που ευθυγραμμίζεται με την αποστολή του πανεπιστημίου και τον καθορισμό στόχων και μετρήσιμων μαθησιακών αποτελεσμάτων που εκφράζουν την ενσωμάτωση της πληροφοριακής παιδείας σε ολόκληρο το πρόγραμμα σπουδών.</a:t>
            </a:r>
          </a:p>
          <a:p>
            <a:endParaRPr lang="el-GR" sz="2800" dirty="0"/>
          </a:p>
        </p:txBody>
      </p:sp>
    </p:spTree>
    <p:extLst>
      <p:ext uri="{BB962C8B-B14F-4D97-AF65-F5344CB8AC3E}">
        <p14:creationId xmlns:p14="http://schemas.microsoft.com/office/powerpoint/2010/main" val="43635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dirty="0" smtClean="0"/>
              <a:t>Να καθοριστούν τα μαθησιακά αποτελέσματα</a:t>
            </a:r>
          </a:p>
          <a:p>
            <a:pPr lvl="1"/>
            <a:r>
              <a:rPr lang="el-GR" dirty="0" smtClean="0"/>
              <a:t>Κείμενα όπως οι Κατευθυντήριες Οδηγίες Βέλτιστων Πρακτικών της ACRL (</a:t>
            </a:r>
            <a:r>
              <a:rPr lang="el-GR" dirty="0" err="1" smtClean="0"/>
              <a:t>Association</a:t>
            </a:r>
            <a:r>
              <a:rPr lang="el-GR" dirty="0" smtClean="0"/>
              <a:t> </a:t>
            </a:r>
            <a:r>
              <a:rPr lang="el-GR" dirty="0" err="1" smtClean="0"/>
              <a:t>of</a:t>
            </a:r>
            <a:r>
              <a:rPr lang="el-GR" dirty="0" smtClean="0"/>
              <a:t> </a:t>
            </a:r>
            <a:r>
              <a:rPr lang="el-GR" dirty="0" err="1" smtClean="0"/>
              <a:t>College</a:t>
            </a:r>
            <a:r>
              <a:rPr lang="el-GR" dirty="0" smtClean="0"/>
              <a:t> </a:t>
            </a:r>
            <a:r>
              <a:rPr lang="el-GR" dirty="0" err="1" smtClean="0"/>
              <a:t>and</a:t>
            </a:r>
            <a:r>
              <a:rPr lang="el-GR" dirty="0" smtClean="0"/>
              <a:t> </a:t>
            </a:r>
            <a:r>
              <a:rPr lang="el-GR" dirty="0" err="1" smtClean="0"/>
              <a:t>Research</a:t>
            </a:r>
            <a:r>
              <a:rPr lang="el-GR" dirty="0" smtClean="0"/>
              <a:t> </a:t>
            </a:r>
            <a:r>
              <a:rPr lang="el-GR" dirty="0" err="1" smtClean="0"/>
              <a:t>Libraries</a:t>
            </a:r>
            <a:r>
              <a:rPr lang="el-GR" dirty="0" smtClean="0"/>
              <a:t>, 2003) και τα διάφορα πρότυπα πληροφοριακής παιδείας που έχουν αναπτυχθεί μπορούν να καθοδηγήσουν τον καθορισμό των μαθησιακών αποτελεσμάτων ενός συνεργατικού, αποτελεσματικού προγράμματος πληροφοριακής παιδείας.  </a:t>
            </a:r>
          </a:p>
          <a:p>
            <a:endParaRPr lang="el-GR" sz="2800" dirty="0"/>
          </a:p>
        </p:txBody>
      </p:sp>
    </p:spTree>
    <p:extLst>
      <p:ext uri="{BB962C8B-B14F-4D97-AF65-F5344CB8AC3E}">
        <p14:creationId xmlns:p14="http://schemas.microsoft.com/office/powerpoint/2010/main" val="3136820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dirty="0" smtClean="0"/>
              <a:t>Να σχεδιαστεί το πρόγραμμα σπουδών</a:t>
            </a:r>
          </a:p>
          <a:p>
            <a:pPr lvl="1"/>
            <a:r>
              <a:rPr lang="el-GR" dirty="0" smtClean="0"/>
              <a:t>Ο τρόπος ένταξης της πληροφοριακής παιδείας στο πρόγραμμα σπουδών θα διαφέρει από ίδρυμα σε ίδρυμα και θα εξαρτηθεί από διάφορους παράγοντες, όπως η αποστολή του ιδρύματος, το μέγεθός του, το διαθέσιμο προσωπικό και ο αριθμός των φοιτητών.</a:t>
            </a:r>
            <a:endParaRPr lang="el-GR" dirty="0"/>
          </a:p>
        </p:txBody>
      </p:sp>
    </p:spTree>
    <p:extLst>
      <p:ext uri="{BB962C8B-B14F-4D97-AF65-F5344CB8AC3E}">
        <p14:creationId xmlns:p14="http://schemas.microsoft.com/office/powerpoint/2010/main" val="844378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fontScale="92500"/>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sz="3000" dirty="0" smtClean="0"/>
              <a:t>Να γίνει χαρτογράφηση του προγράμματος σπουδών</a:t>
            </a:r>
          </a:p>
          <a:p>
            <a:pPr lvl="1"/>
            <a:r>
              <a:rPr lang="el-GR" sz="3000" dirty="0" smtClean="0"/>
              <a:t>H συστηματική ανάλυση του περιεχομένου των μαθημάτων που περιλαμβάνονται στο πρόγραμμα σπουδών θα εντοπίσει τα κενά που υπάρχουν σε σχέση με τη διδασκαλία της πληροφοριακής παιδείας και θα αποκαλύψει ευκαιρίες για συνεργασία με σκοπό την ενσωμάτωσή του στην εκπαιδευτική διαδικασία.  </a:t>
            </a:r>
          </a:p>
          <a:p>
            <a:pPr lvl="1"/>
            <a:endParaRPr lang="el-GR" sz="3000" dirty="0"/>
          </a:p>
        </p:txBody>
      </p:sp>
    </p:spTree>
    <p:extLst>
      <p:ext uri="{BB962C8B-B14F-4D97-AF65-F5344CB8AC3E}">
        <p14:creationId xmlns:p14="http://schemas.microsoft.com/office/powerpoint/2010/main" val="177653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800" dirty="0" smtClean="0"/>
              <a:t>Η </a:t>
            </a:r>
            <a:r>
              <a:rPr lang="en-US" sz="2800" dirty="0" err="1" smtClean="0"/>
              <a:t>Brasley</a:t>
            </a:r>
            <a:r>
              <a:rPr lang="el-GR" sz="2800" dirty="0" smtClean="0"/>
              <a:t> (2008) υποστηρίζει </a:t>
            </a:r>
            <a:r>
              <a:rPr lang="el-GR" sz="2800" dirty="0" err="1" smtClean="0"/>
              <a:t>οτι</a:t>
            </a:r>
            <a:r>
              <a:rPr lang="el-GR" sz="2800" dirty="0" smtClean="0"/>
              <a:t> για την πετυχημένη συνεργασία πρέπει να γίνουν τα εξής:</a:t>
            </a:r>
          </a:p>
          <a:p>
            <a:pPr lvl="1"/>
            <a:r>
              <a:rPr lang="el-GR" dirty="0" smtClean="0"/>
              <a:t>Να καθοριστεί ο τρόπος αξιολόγησης των δεξιοτήτων. Ένα καλοσχεδιασμένο πρόγραμμα για την ανάπτυξη πληροφοριακά εγγράμματων φοιτητών πρέπει να συνοδεύεται και από μια στρατηγική αξιολόγησης. Ανάλογα με τους σκοπούς που έχουν τεθεί σε σχέση με την πληροφοριακή παιδεία και τις δραστηριότητες που έχουν σχεδιαστεί, η αξιολόγηση μπορεί να γίνει σε επίπεδο ιδρύματος, τμήματος, μαθήματος ή φοιτητή. </a:t>
            </a:r>
            <a:endParaRPr lang="el-GR" dirty="0"/>
          </a:p>
        </p:txBody>
      </p:sp>
    </p:spTree>
    <p:extLst>
      <p:ext uri="{BB962C8B-B14F-4D97-AF65-F5344CB8AC3E}">
        <p14:creationId xmlns:p14="http://schemas.microsoft.com/office/powerpoint/2010/main" val="111157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Πληροφοριακός γραμματισμός </a:t>
            </a:r>
            <a:br>
              <a:rPr lang="el-GR" dirty="0" smtClean="0"/>
            </a:br>
            <a:r>
              <a:rPr lang="el-GR" dirty="0" smtClean="0"/>
              <a:t>και </a:t>
            </a:r>
            <a:br>
              <a:rPr lang="el-GR" dirty="0" smtClean="0"/>
            </a:br>
            <a:r>
              <a:rPr lang="el-GR" dirty="0" smtClean="0"/>
              <a:t>εκπαίδευση βιβλιοθηκονόμων</a:t>
            </a:r>
            <a:endParaRPr lang="el-GR" dirty="0"/>
          </a:p>
        </p:txBody>
      </p:sp>
    </p:spTree>
    <p:extLst>
      <p:ext uri="{BB962C8B-B14F-4D97-AF65-F5344CB8AC3E}">
        <p14:creationId xmlns:p14="http://schemas.microsoft.com/office/powerpoint/2010/main" val="3331500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Στη βιβλιογραφία εμφανίζονται επιφυλάξεις ως προς το αν οι βιβλιοθηκονόμοι είναι κατάλληλοι να συμμετέχουν στην εκπαιδευτική διδασκαλία. </a:t>
            </a:r>
          </a:p>
          <a:p>
            <a:r>
              <a:rPr lang="el-GR" sz="2800" dirty="0" smtClean="0"/>
              <a:t>Ορισμένοι θεωρούν ότι η συμμετοχή των βιβλιοθηκονόμων στην εκπαιδευτική διαδικασία αποτελεί την πιο «καταστρεπτική τάση» στη βιβλιοθηκονομία</a:t>
            </a:r>
          </a:p>
        </p:txBody>
      </p:sp>
    </p:spTree>
    <p:extLst>
      <p:ext uri="{BB962C8B-B14F-4D97-AF65-F5344CB8AC3E}">
        <p14:creationId xmlns:p14="http://schemas.microsoft.com/office/powerpoint/2010/main" val="2524824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Το </a:t>
            </a:r>
            <a:r>
              <a:rPr lang="en-US" sz="2800" dirty="0" smtClean="0"/>
              <a:t>ACRL Institute for Information Literacy</a:t>
            </a:r>
            <a:r>
              <a:rPr lang="el-GR" sz="2800" dirty="0" smtClean="0"/>
              <a:t> (2004) τονίζει την αναγκαιότητα να εκπαιδευτούν οι βιβλιοθηκονόμοι για να μπορούν να διδάξουν προγράμματα πληροφοριακής εκπαίδευσης. </a:t>
            </a:r>
          </a:p>
          <a:p>
            <a:r>
              <a:rPr lang="en-US" sz="2800" dirty="0" smtClean="0"/>
              <a:t>Asher</a:t>
            </a:r>
            <a:r>
              <a:rPr lang="el-GR" sz="2800" dirty="0" smtClean="0"/>
              <a:t> (2003) </a:t>
            </a:r>
          </a:p>
          <a:p>
            <a:r>
              <a:rPr lang="el-GR" sz="2800" dirty="0" smtClean="0"/>
              <a:t>οι τομείς γνώσης των βιβλιοθηκονόμων θα πρέπει να είναι διακριτοί από αυτούς των ακαδημαϊκών, ώστε ο κάθε ένας να μπορεί να παρέχει στους μαθητές τις γνώσεις της ειδικότητας του.  </a:t>
            </a:r>
          </a:p>
        </p:txBody>
      </p:sp>
    </p:spTree>
    <p:extLst>
      <p:ext uri="{BB962C8B-B14F-4D97-AF65-F5344CB8AC3E}">
        <p14:creationId xmlns:p14="http://schemas.microsoft.com/office/powerpoint/2010/main" val="135598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Έγινε φανερή η ανάγκη συμμετοχής των βιβλιοθηκών στην εκπαιδευτική διαδικασία και οι βιβλιοθηκονόμοι ανέλαβαν πρωτοβουλίες για την ανάπτυξη προγραμμάτων προώθησης της πληροφοριακής παιδείας</a:t>
            </a:r>
            <a:r>
              <a:rPr lang="en-US" sz="2800" dirty="0" smtClean="0"/>
              <a:t> </a:t>
            </a:r>
            <a:endParaRPr lang="el-GR" sz="2800" dirty="0"/>
          </a:p>
        </p:txBody>
      </p:sp>
    </p:spTree>
    <p:extLst>
      <p:ext uri="{BB962C8B-B14F-4D97-AF65-F5344CB8AC3E}">
        <p14:creationId xmlns:p14="http://schemas.microsoft.com/office/powerpoint/2010/main" val="265556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πλειοψηφία των συγγραφέων θεωρούν ότι οι βιβλιοθηκονόμοι πρέπει να εμπλακούν στην εκπαιδευτική διαδικασία. </a:t>
            </a:r>
          </a:p>
          <a:p>
            <a:r>
              <a:rPr lang="el-GR" sz="2800" dirty="0" smtClean="0"/>
              <a:t>Η εμπλοκή των βιβλιοθηκονόμων στην εκπαιδευτική διαδικασία απαιτεί να εφοδιαστούν με δεξιότητες μέσα από τις σπουδές τους που θα τους επιτρέπουν να διδάξουν. Οι δεξιότητες που θα ζητηθούν από εκπαιδευτικούς του πληροφοριακού </a:t>
            </a:r>
            <a:r>
              <a:rPr lang="el-GR" sz="2800" dirty="0" err="1" smtClean="0"/>
              <a:t>γραμματισμού</a:t>
            </a:r>
            <a:r>
              <a:rPr lang="el-GR" sz="2800" dirty="0" smtClean="0"/>
              <a:t> βιβλιοθηκονόμους, ορίζονται από τη σκοπιμότητα του μαθήματος που θα διδάξουν.</a:t>
            </a:r>
          </a:p>
        </p:txBody>
      </p:sp>
    </p:spTree>
    <p:extLst>
      <p:ext uri="{BB962C8B-B14F-4D97-AF65-F5344CB8AC3E}">
        <p14:creationId xmlns:p14="http://schemas.microsoft.com/office/powerpoint/2010/main" val="203142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n-US" sz="2800" b="1" dirty="0" smtClean="0">
                <a:solidFill>
                  <a:schemeClr val="tx2"/>
                </a:solidFill>
              </a:rPr>
              <a:t>Lippincott</a:t>
            </a:r>
            <a:r>
              <a:rPr lang="el-GR" sz="2800" dirty="0" smtClean="0"/>
              <a:t>, (1988) ένα πρόγραμμα διδάσκει</a:t>
            </a:r>
            <a:r>
              <a:rPr lang="en-US" sz="2800" dirty="0" smtClean="0"/>
              <a:t>:</a:t>
            </a:r>
            <a:endParaRPr lang="el-GR" sz="2800" dirty="0" smtClean="0"/>
          </a:p>
          <a:p>
            <a:pPr lvl="1"/>
            <a:r>
              <a:rPr lang="el-GR" dirty="0" smtClean="0"/>
              <a:t>τις διάφορες πηγές πληροφόρησης, </a:t>
            </a:r>
          </a:p>
          <a:p>
            <a:pPr lvl="1"/>
            <a:r>
              <a:rPr lang="el-GR" dirty="0" smtClean="0"/>
              <a:t>πως η πληροφορία χρησιμοποιείται σε διάφορες επιστήμες, </a:t>
            </a:r>
          </a:p>
          <a:p>
            <a:pPr lvl="1"/>
            <a:r>
              <a:rPr lang="el-GR" dirty="0" smtClean="0"/>
              <a:t>πως ανακτάται η πληροφορία, </a:t>
            </a:r>
          </a:p>
          <a:p>
            <a:pPr lvl="1"/>
            <a:r>
              <a:rPr lang="el-GR" dirty="0" smtClean="0"/>
              <a:t>πως οι ερευνητές ενημερώνονται συνεχώς για την επιστήμη τους, </a:t>
            </a:r>
          </a:p>
          <a:p>
            <a:pPr lvl="1"/>
            <a:r>
              <a:rPr lang="el-GR" dirty="0" smtClean="0"/>
              <a:t>πως αξιολογείται η πληροφορία και </a:t>
            </a:r>
          </a:p>
          <a:p>
            <a:pPr lvl="1"/>
            <a:r>
              <a:rPr lang="el-GR" dirty="0" smtClean="0"/>
              <a:t>πως μπορεί να οργανωθεί η πληροφορία με τον καλύτερο τρόπο για προσωπική χρήση ή για διάδοση</a:t>
            </a:r>
          </a:p>
        </p:txBody>
      </p:sp>
    </p:spTree>
    <p:extLst>
      <p:ext uri="{BB962C8B-B14F-4D97-AF65-F5344CB8AC3E}">
        <p14:creationId xmlns:p14="http://schemas.microsoft.com/office/powerpoint/2010/main" val="3475777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600" dirty="0" smtClean="0"/>
              <a:t>Οι πιο πάνω δεξιότητες μπορούν να συγκεραστούν στη σκοπιμότητα του πληροφοριακού </a:t>
            </a:r>
            <a:r>
              <a:rPr lang="el-GR" sz="2600" dirty="0" err="1" smtClean="0"/>
              <a:t>γραμματισμού</a:t>
            </a:r>
            <a:r>
              <a:rPr lang="el-GR" sz="2600" dirty="0" smtClean="0"/>
              <a:t>, η οποία είναι να δημιουργηθούν ενεργοί χρήστες, που θα βρίσκονται σε αλληλεπίδραση με τις πληροφορίες και τις πηγές τους. </a:t>
            </a:r>
          </a:p>
          <a:p>
            <a:r>
              <a:rPr lang="el-GR" sz="2600" dirty="0" smtClean="0"/>
              <a:t>Οι χρήστες - μαθητές σε προγράμματα πληροφοριακού </a:t>
            </a:r>
            <a:r>
              <a:rPr lang="el-GR" sz="2600" dirty="0" err="1" smtClean="0"/>
              <a:t>γραμματισμού</a:t>
            </a:r>
            <a:r>
              <a:rPr lang="el-GR" sz="2600" dirty="0" smtClean="0"/>
              <a:t> - ολοκληρώνοντας την εκπαίδευσή τους πρέπει να έχουν γίνει ικανοί να μετατρέπουν την πληροφορία σε γνώση, συνδέοντας την με την εμπειρία τους, να ξεχωρίζουν  το σημαντικό από το μη-σημαντικό και να στέκονται κριτικά απέναντι της.</a:t>
            </a:r>
            <a:r>
              <a:rPr lang="en-US" sz="2600" dirty="0" smtClean="0"/>
              <a:t> </a:t>
            </a:r>
            <a:endParaRPr lang="el-GR" sz="2600" dirty="0" smtClean="0"/>
          </a:p>
        </p:txBody>
      </p:sp>
    </p:spTree>
    <p:extLst>
      <p:ext uri="{BB962C8B-B14F-4D97-AF65-F5344CB8AC3E}">
        <p14:creationId xmlns:p14="http://schemas.microsoft.com/office/powerpoint/2010/main" val="3716051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Όλες οι παραπάνω απαιτήσεις από το νέο ρόλο που επωμίζεται ο βιβλιοθηκονόμος ορίζουν και το εύρος σπουδών που προκύπτει από τη σύνδεση της βιβλιοθηκονομίας – επιστήμης της πληροφόρησης με την εκπαίδευση και τις παιδαγωγικές μεθόδους.</a:t>
            </a:r>
            <a:endParaRPr lang="en-US" sz="2800" dirty="0" smtClean="0"/>
          </a:p>
        </p:txBody>
      </p:sp>
    </p:spTree>
    <p:extLst>
      <p:ext uri="{BB962C8B-B14F-4D97-AF65-F5344CB8AC3E}">
        <p14:creationId xmlns:p14="http://schemas.microsoft.com/office/powerpoint/2010/main" val="115616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400" dirty="0" smtClean="0"/>
              <a:t>Για ένα επιτυχημένο πρόγραμμα πληροφοριακού </a:t>
            </a:r>
            <a:r>
              <a:rPr lang="el-GR" sz="2400" dirty="0" err="1" smtClean="0"/>
              <a:t>γραμματισμού</a:t>
            </a:r>
            <a:r>
              <a:rPr lang="el-GR" sz="2400" dirty="0" smtClean="0"/>
              <a:t>, σύμφωνα με τα παραπάνω, απαιτείται από τους βιβλιοθηκονόμους να αποκτήσουν γενική γνώση του επιστημονικού αντικειμένου αυτών που θα εκπαιδεύσουν</a:t>
            </a:r>
            <a:endParaRPr lang="en-US" sz="2400" dirty="0" smtClean="0"/>
          </a:p>
          <a:p>
            <a:r>
              <a:rPr lang="en-GB" sz="2400" b="1" dirty="0" err="1" smtClean="0">
                <a:solidFill>
                  <a:schemeClr val="tx2"/>
                </a:solidFill>
              </a:rPr>
              <a:t>Hjorland</a:t>
            </a:r>
            <a:r>
              <a:rPr lang="el-GR" sz="2400" b="1" dirty="0" smtClean="0">
                <a:solidFill>
                  <a:schemeClr val="tx2"/>
                </a:solidFill>
              </a:rPr>
              <a:t>, &amp; </a:t>
            </a:r>
            <a:r>
              <a:rPr lang="en-GB" sz="2400" b="1" dirty="0" smtClean="0">
                <a:solidFill>
                  <a:schemeClr val="tx2"/>
                </a:solidFill>
              </a:rPr>
              <a:t>H</a:t>
            </a:r>
            <a:r>
              <a:rPr lang="el-GR" sz="2400" b="1" dirty="0" smtClean="0">
                <a:solidFill>
                  <a:schemeClr val="tx2"/>
                </a:solidFill>
              </a:rPr>
              <a:t>. </a:t>
            </a:r>
            <a:r>
              <a:rPr lang="en-GB" sz="2400" b="1" dirty="0" err="1" smtClean="0">
                <a:solidFill>
                  <a:schemeClr val="tx2"/>
                </a:solidFill>
              </a:rPr>
              <a:t>Albrechtsen</a:t>
            </a:r>
            <a:r>
              <a:rPr lang="el-GR" sz="2400" b="1" dirty="0" smtClean="0">
                <a:solidFill>
                  <a:schemeClr val="tx2"/>
                </a:solidFill>
              </a:rPr>
              <a:t> (1995) </a:t>
            </a:r>
          </a:p>
          <a:p>
            <a:pPr lvl="1"/>
            <a:r>
              <a:rPr lang="el-GR" sz="2400" dirty="0" smtClean="0"/>
              <a:t>αναγκαιότητα να αποκτήσουν οι βιβλιοθηκονόμοι γενικές γνώσεις για τις επιστήμες, επειδή «…. είναι σημαντικό να μελετάει κάποιος πιο συγκεκριμένες θεωρίες για τη φύση διαφορετικών πεδίων γνώσης, όπως τις ανθρωπιστικές, κοινωνικές επιστήμες, εφαρμοσμένες επιστήμες και διεπιστημονικές σπουδές για να μπορεί να γενικεύσει μερικές αρχές συναφείς με την αναζήτηση της πληροφορίας και την οργάνωση»</a:t>
            </a:r>
            <a:r>
              <a:rPr lang="en-US" sz="2400" dirty="0" smtClean="0"/>
              <a:t> </a:t>
            </a:r>
            <a:endParaRPr lang="el-GR" sz="2400" dirty="0" smtClean="0"/>
          </a:p>
        </p:txBody>
      </p:sp>
    </p:spTree>
    <p:extLst>
      <p:ext uri="{BB962C8B-B14F-4D97-AF65-F5344CB8AC3E}">
        <p14:creationId xmlns:p14="http://schemas.microsoft.com/office/powerpoint/2010/main" val="1348471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400" dirty="0" smtClean="0"/>
              <a:t>Η εκπαίδευση των βιβλιοθηκονόμων και επιστημόνων της πληροφόρησης πρέπει να περιλαμβάνει τη συνολική εννοιολογική προσέγγιση της πληροφορίας. Η κατανόηση της φιλοσοφίας της πληροφορίας, οι αξίες της πληροφορίας που εμφανίζονται με τη μορφή της σαν προϊόν, η σύνθεση της πληροφορίας με άλλα περιβάλλοντα και η ενσωμάτωση της σε νέα γνώση, ο τρόπος που η πληροφορία θα εμπεδωθεί στο μυαλό του χρήστη, καθώς και θέματα που αφορούν τη συνάφεια της πληροφορίας και διακίνησή της, όλα αυτά είναι ένα σύνολο που δε μπορεί να χωριστεί και να χρησιμοποιηθεί μερικώς στην εκπαίδευση του νέου βιβλιοθηκονόμου. </a:t>
            </a:r>
          </a:p>
        </p:txBody>
      </p:sp>
    </p:spTree>
    <p:extLst>
      <p:ext uri="{BB962C8B-B14F-4D97-AF65-F5344CB8AC3E}">
        <p14:creationId xmlns:p14="http://schemas.microsoft.com/office/powerpoint/2010/main" val="3873396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Για να ανταποκριθούν οι βιβλιοθηκονόμοι στις απαιτήσεις του νέου εργασιακού περιβάλλοντος που διαμορφώνεται γι’ αυτούς, πρέπει να γνωρίζουν στοιχεία από την πληροφορική, την κοινωνιολογία της γνώσης, τις κοινωνικές και θετικές επιστήμες, όπως και το ρόλο της πληροφορίας στην εξέλιξη τους</a:t>
            </a:r>
            <a:r>
              <a:rPr lang="el-GR" sz="2800" dirty="0"/>
              <a:t>.</a:t>
            </a:r>
            <a:endParaRPr lang="el-GR" sz="2800" dirty="0" smtClean="0"/>
          </a:p>
        </p:txBody>
      </p:sp>
    </p:spTree>
    <p:extLst>
      <p:ext uri="{BB962C8B-B14F-4D97-AF65-F5344CB8AC3E}">
        <p14:creationId xmlns:p14="http://schemas.microsoft.com/office/powerpoint/2010/main" val="248534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Να εκπαιδευτούν επίσης σε θεωρητικά θέματα που αφορούν μεθόδους αναζήτησης και ανάκτησης πληροφοριών από ποικιλία πηγών. Η εκπαίδευση στη βιβλιοθηκονομία και επιστήμη της πληροφόρησης πλουτίζεται και διευρύνεται κατά την αναζήτηση μεθόδων αποτελεσματικότερης απόδοσης των νέων υπηρεσιών που ζητούνται από τον κλάδο της. Η γνωστική βάση περιλαμβάνει απαραίτητα την κατανόηση της φιλοσοφίας των άλλων επιστημών </a:t>
            </a:r>
          </a:p>
          <a:p>
            <a:endParaRPr lang="el-GR" sz="2800" dirty="0" smtClean="0"/>
          </a:p>
        </p:txBody>
      </p:sp>
    </p:spTree>
    <p:extLst>
      <p:ext uri="{BB962C8B-B14F-4D97-AF65-F5344CB8AC3E}">
        <p14:creationId xmlns:p14="http://schemas.microsoft.com/office/powerpoint/2010/main" val="56604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800" dirty="0" smtClean="0"/>
              <a:t>Η εκπαίδευση του βιβλιοθηκονόμου χρειάζεται επίσης να περιλαμβάνει μελέτη θεωριών και μοντέλων πληροφοριακής συμπεριφοράς που θα τους κάνει ικανούς να συμβάλλουν αποτελεσματικά στο σχεδιασμό και την ανάπτυξη βάσεων δεδομένων στη βιβλιοθήκη και ικανοποιητικών προγραμμάτων πληροφοριακής εκπαίδευσης. Η γνώση για την πληροφοριακή συμπεριφορά των χρηστών σε διάφορες επιστήμες μπορεί να διευκολύνει τους βιβλιοθηκονόμους στην καλύτερη προετοιμασία προγραμμάτων πληροφοριακού </a:t>
            </a:r>
            <a:r>
              <a:rPr lang="el-GR" sz="2800" dirty="0" err="1" smtClean="0"/>
              <a:t>γραμματισμού</a:t>
            </a:r>
            <a:r>
              <a:rPr lang="el-GR" sz="2800" dirty="0" smtClean="0"/>
              <a:t> στους αντίστοιχους τομείς. </a:t>
            </a:r>
          </a:p>
          <a:p>
            <a:endParaRPr lang="el-GR" sz="2800" dirty="0" smtClean="0"/>
          </a:p>
          <a:p>
            <a:endParaRPr lang="el-GR" sz="2800" dirty="0" smtClean="0"/>
          </a:p>
        </p:txBody>
      </p:sp>
    </p:spTree>
    <p:extLst>
      <p:ext uri="{BB962C8B-B14F-4D97-AF65-F5344CB8AC3E}">
        <p14:creationId xmlns:p14="http://schemas.microsoft.com/office/powerpoint/2010/main" val="4048339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γνώση της πληροφοριακής συμπεριφοράς από τον βιβλιοθηκονόμο, σε συνδυασμό με τις πληροφοριακές δεξιότητες που θα διδαχθεί και τη συμμετοχή εκπαιδευτικών και επιστημόνων του κλάδου που μαθητεύουν οι εκπαιδευόμενοι μπορεί να βοηθήσει στη βελτιστοποίηση ενός προγράμματος πληροφοριακού </a:t>
            </a:r>
            <a:r>
              <a:rPr lang="el-GR" sz="2800" dirty="0" err="1" smtClean="0"/>
              <a:t>γραμματισμού</a:t>
            </a:r>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219186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600" dirty="0" smtClean="0"/>
              <a:t>Ήδη από το 1988 η Ομάδα Εργασίας για τη Βιβλιογραφική Εκπαίδευση της Ένωσης </a:t>
            </a:r>
            <a:r>
              <a:rPr lang="el-GR" sz="2600" dirty="0" err="1" smtClean="0"/>
              <a:t>Κολλεγιακών</a:t>
            </a:r>
            <a:r>
              <a:rPr lang="el-GR" sz="2600" dirty="0" smtClean="0"/>
              <a:t> και Ερευνητικών Βιβλιοθηκών της Αμερικής επισήμανε πως ο ρόλος της βιβλιογραφικής εκπαίδευσης δεν είναι μόνο να εφοδιάσει τους σπουδαστές με τις δεξιότητες που θα χρειαστούν για την εκπόνηση εργασιών στο πλαίσιο των σπουδών τους, αλλά να τους προετοιμάσει ώστε να μπορούν να χρησιμοποιήσουν την πληροφορία, τις πηγές πληροφόρησης και τα πληροφοριακά συστήματα για όλη τους τη ζωή (</a:t>
            </a:r>
            <a:r>
              <a:rPr lang="en-US" sz="2600" dirty="0" smtClean="0"/>
              <a:t>Association of College</a:t>
            </a:r>
            <a:r>
              <a:rPr lang="el-GR" sz="2600" dirty="0" smtClean="0"/>
              <a:t> &amp; </a:t>
            </a:r>
            <a:r>
              <a:rPr lang="en-US" sz="2600" dirty="0" smtClean="0"/>
              <a:t>Research Libraries</a:t>
            </a:r>
            <a:r>
              <a:rPr lang="el-GR" sz="2600" dirty="0" smtClean="0"/>
              <a:t>. </a:t>
            </a:r>
            <a:r>
              <a:rPr lang="en-US" sz="2600" dirty="0" smtClean="0"/>
              <a:t>Bibliographic Instruction Task Force on Statement of Objectives</a:t>
            </a:r>
            <a:r>
              <a:rPr lang="el-GR" sz="2600" dirty="0" smtClean="0"/>
              <a:t>, 1987).</a:t>
            </a:r>
            <a:r>
              <a:rPr lang="en-US" sz="2600" dirty="0" smtClean="0"/>
              <a:t> </a:t>
            </a:r>
            <a:endParaRPr lang="el-GR" sz="2600" dirty="0"/>
          </a:p>
        </p:txBody>
      </p:sp>
    </p:spTree>
    <p:extLst>
      <p:ext uri="{BB962C8B-B14F-4D97-AF65-F5344CB8AC3E}">
        <p14:creationId xmlns:p14="http://schemas.microsoft.com/office/powerpoint/2010/main" val="3811787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βιβλιοθηκονόμοι πρέπει να προετοιμαστούν κατάλληλα για να μπορούν να διδάξουν. Πρέπει να μελετήσουν θεωρίες μάθησης και διδασκαλίας, όπως π.χ. τις </a:t>
            </a:r>
            <a:r>
              <a:rPr lang="el-GR" sz="2800" dirty="0" err="1" smtClean="0"/>
              <a:t>μπιχεβιοριστικές</a:t>
            </a:r>
            <a:r>
              <a:rPr lang="el-GR" sz="2800" dirty="0" smtClean="0"/>
              <a:t> και </a:t>
            </a:r>
            <a:r>
              <a:rPr lang="el-GR" sz="2800" dirty="0" err="1" smtClean="0"/>
              <a:t>κονστρουκτιβιστικές</a:t>
            </a:r>
            <a:r>
              <a:rPr lang="el-GR" sz="2800" dirty="0" smtClean="0"/>
              <a:t> θεωρίες. Να γνωρίσουν τις θεωρίες και τα μοντέλα σχεδιασμού διδακτικής διαδικασίας, καθώς και να εμβαθύνουν  στα χαρακτηριστικά αυτών των θεωριών και μοντέλων. </a:t>
            </a:r>
          </a:p>
          <a:p>
            <a:endParaRPr lang="el-GR" sz="2800" dirty="0" smtClean="0"/>
          </a:p>
          <a:p>
            <a:endParaRPr lang="el-GR" sz="2800" dirty="0" smtClean="0"/>
          </a:p>
        </p:txBody>
      </p:sp>
    </p:spTree>
    <p:extLst>
      <p:ext uri="{BB962C8B-B14F-4D97-AF65-F5344CB8AC3E}">
        <p14:creationId xmlns:p14="http://schemas.microsoft.com/office/powerpoint/2010/main" val="870968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Πρέπει να λυθούν πολλά προβλήματα και να αντιμετωπιστούν όσα έχουν να κάνουν με τον τρόπο που θα διδαχτούν οι χρήστες να επικοινωνούν με τις πληροφοριακές πηγές, να αξιολογούν τις πηγές πληροφοριών και να χρησιμοποιούν αποτελεσματικά την πληροφορία που αποκτούν. Οι βιβλιοθηκονόμοι πρέπει να μάθουν τις μεθόδους μεταφοράς γνώσης, χρησιμοποιώντας όλες τις σύγχρονες τεχνικές, όπως πολυμέσα, </a:t>
            </a:r>
            <a:r>
              <a:rPr lang="el-GR" sz="2800" dirty="0" err="1" smtClean="0"/>
              <a:t>υπερμέσα</a:t>
            </a:r>
            <a:r>
              <a:rPr lang="el-GR" sz="2800" dirty="0" smtClean="0"/>
              <a:t>, εξομοίωση κλπ.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027540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βιβλιοθηκονόμοι θα πρέπει να δώσουν προτεραιότητα στο να αποκτήσουν ικανότητες διδασκαλίας:</a:t>
            </a:r>
          </a:p>
          <a:p>
            <a:pPr lvl="1"/>
            <a:r>
              <a:rPr lang="el-GR" dirty="0" smtClean="0"/>
              <a:t>Θεωρίες μάθησης και διδασκαλίας </a:t>
            </a:r>
          </a:p>
          <a:p>
            <a:pPr lvl="1"/>
            <a:r>
              <a:rPr lang="el-GR" dirty="0" smtClean="0"/>
              <a:t>Τεχνικές σχεδιασμού διδακτικής διαδικασίας </a:t>
            </a:r>
          </a:p>
          <a:p>
            <a:pPr lvl="1"/>
            <a:r>
              <a:rPr lang="el-GR" dirty="0" smtClean="0"/>
              <a:t>Μεθόδους μεταφοράς γνώσης και με τη χρήση της σύγχρονης τεχνολογίας </a:t>
            </a:r>
          </a:p>
          <a:p>
            <a:pPr lvl="1"/>
            <a:r>
              <a:rPr lang="el-GR" dirty="0" smtClean="0"/>
              <a:t>Μεθόδους υποκίνησης μαθητών</a:t>
            </a:r>
          </a:p>
          <a:p>
            <a:pPr lvl="1"/>
            <a:r>
              <a:rPr lang="el-GR" dirty="0" smtClean="0"/>
              <a:t>Τρόπους αξιολόγησης των προγραμμάτων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680356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800" dirty="0" smtClean="0"/>
              <a:t>Αυτή η προοπτική προϋποθέτει ότι οι βιβλιοθηκονόμοι: </a:t>
            </a:r>
          </a:p>
          <a:p>
            <a:pPr lvl="1"/>
            <a:r>
              <a:rPr lang="el-GR" dirty="0" smtClean="0"/>
              <a:t>θα αναπτύξουν την ικανότητα να ερμηνεύουν τα χαρακτηριστικά των χρηστών και τις πληροφοριακές τους ανάγκες</a:t>
            </a:r>
          </a:p>
          <a:p>
            <a:pPr lvl="1"/>
            <a:r>
              <a:rPr lang="el-GR" dirty="0" smtClean="0"/>
              <a:t>θα πάρουν υπόψη τους τη διαφορετικότητα των χαρακτηριστικών των χρηστών, (πολιτιστικά, κοινωνικά και επιστημονικά)</a:t>
            </a:r>
          </a:p>
          <a:p>
            <a:pPr lvl="1"/>
            <a:r>
              <a:rPr lang="el-GR" dirty="0" smtClean="0"/>
              <a:t> θα πάρουν υπόψη τους το γεγονός ότι πολλοί επιστήμονες δεν είναι εξοικειωμένοι με την τεχνολογία της πληροφόρησης και τη διαχείριση της πληροφορίας</a:t>
            </a:r>
          </a:p>
          <a:p>
            <a:pPr lvl="1"/>
            <a:endParaRPr lang="el-GR"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126196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Autofit/>
          </a:bodyPr>
          <a:lstStyle/>
          <a:p>
            <a:r>
              <a:rPr lang="el-GR" sz="2800" dirty="0" smtClean="0"/>
              <a:t>Συμπερασματικά μπορούμε να πούμε πως οι βιβλιοθηκονόμοι μπορούν να εμπλακούν στην</a:t>
            </a:r>
            <a:r>
              <a:rPr lang="en-US" sz="2800" dirty="0" smtClean="0"/>
              <a:t> </a:t>
            </a:r>
            <a:r>
              <a:rPr lang="el-GR" sz="2800" dirty="0" smtClean="0"/>
              <a:t>εκπαιδευτική διαδικασία και σε συνεργασία με το εκπαιδευτικό προσωπικό όλων των</a:t>
            </a:r>
            <a:r>
              <a:rPr lang="en-US" sz="2800" dirty="0" smtClean="0"/>
              <a:t> </a:t>
            </a:r>
            <a:r>
              <a:rPr lang="el-GR" sz="2800" dirty="0" smtClean="0"/>
              <a:t>βαθμίδων να συμβάλλουν στη μετάδοση δεξιοτήτων πληροφοριακή παιδείας και στην</a:t>
            </a:r>
            <a:r>
              <a:rPr lang="en-US" sz="2800" dirty="0" smtClean="0"/>
              <a:t> </a:t>
            </a:r>
            <a:r>
              <a:rPr lang="el-GR" sz="2800" dirty="0" smtClean="0"/>
              <a:t>προετοιμασία της δια βίου και αυτοδύναμης εκπαίδευσης. Βασική προϋπόθεση είναι η</a:t>
            </a:r>
            <a:r>
              <a:rPr lang="en-US" sz="2800" dirty="0" smtClean="0"/>
              <a:t> </a:t>
            </a:r>
            <a:r>
              <a:rPr lang="el-GR" sz="2800" dirty="0" smtClean="0"/>
              <a:t>απόκτηση γνώσης θεωριών μάθησης, σχεδιασμού και ανάπτυξης διδακτικής, θεωριών</a:t>
            </a:r>
            <a:r>
              <a:rPr lang="en-US" sz="2800" dirty="0" smtClean="0"/>
              <a:t> </a:t>
            </a:r>
            <a:r>
              <a:rPr lang="el-GR" sz="2800" dirty="0" smtClean="0"/>
              <a:t>σχετικά με την πληροφοριακή συμπεριφορά των χρηστών, καθώς και της χρήσης της</a:t>
            </a:r>
            <a:r>
              <a:rPr lang="en-US" sz="2800" dirty="0" smtClean="0"/>
              <a:t> </a:t>
            </a:r>
            <a:r>
              <a:rPr lang="el-GR" sz="2800" dirty="0" smtClean="0"/>
              <a:t>τεχνολογίας για την ανάπτυξη ενός σχεδίου μαθήματος.</a:t>
            </a:r>
          </a:p>
          <a:p>
            <a:endParaRPr lang="el-GR" sz="2800" dirty="0" smtClean="0"/>
          </a:p>
          <a:p>
            <a:endParaRPr lang="el-GR" sz="2800" dirty="0" smtClean="0"/>
          </a:p>
        </p:txBody>
      </p:sp>
    </p:spTree>
    <p:extLst>
      <p:ext uri="{BB962C8B-B14F-4D97-AF65-F5344CB8AC3E}">
        <p14:creationId xmlns:p14="http://schemas.microsoft.com/office/powerpoint/2010/main" val="991339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Στέλλα </a:t>
            </a:r>
            <a:r>
              <a:rPr lang="el-GR" sz="2000" dirty="0" err="1"/>
              <a:t>Κορομπίλη</a:t>
            </a:r>
            <a:r>
              <a:rPr lang="el-GR" sz="2000" dirty="0"/>
              <a:t> 2014. Στέλλα </a:t>
            </a:r>
            <a:r>
              <a:rPr lang="el-GR" sz="2000" dirty="0" err="1"/>
              <a:t>Κορομπίλη</a:t>
            </a:r>
            <a:r>
              <a:rPr lang="el-GR" sz="2000" dirty="0"/>
              <a:t>. «Πληροφοριακή Παιδεία. Ενότητα 5: Βιβλιοθήκες και </a:t>
            </a:r>
            <a:r>
              <a:rPr lang="el-GR" sz="2000"/>
              <a:t>πληροφοριακή </a:t>
            </a:r>
            <a:r>
              <a:rPr lang="el-GR" sz="2000" smtClean="0"/>
              <a:t>παιδεία</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Κάποιοι βιβλιοθηκονόμοι λοιπόν θεωρούν ότι ο όρος πληροφοριακή παιδεία αναφέρεται στην εκπαίδευση χρηστών και τη βιβλιογραφική εκπαίδευση, ενώ άλλοι με την ανάγκη της πληροφοριακής εκπαίδευσης αναδεικνύουν τον παιδαγωγικό ρόλο που πρέπει να παίξει ο βιβλιοθηκονόμος (</a:t>
            </a:r>
            <a:r>
              <a:rPr lang="en-GB" sz="2800" dirty="0" err="1" smtClean="0"/>
              <a:t>Skov</a:t>
            </a:r>
            <a:r>
              <a:rPr lang="en-GB" sz="2800" dirty="0" smtClean="0"/>
              <a:t> </a:t>
            </a:r>
            <a:r>
              <a:rPr lang="el-GR" sz="2800" dirty="0" smtClean="0"/>
              <a:t>&amp; </a:t>
            </a:r>
            <a:r>
              <a:rPr lang="en-GB" sz="2800" dirty="0" err="1" smtClean="0"/>
              <a:t>Skoerbak</a:t>
            </a:r>
            <a:r>
              <a:rPr lang="el-GR" sz="2800" dirty="0" smtClean="0"/>
              <a:t>, 2003). </a:t>
            </a:r>
            <a:endParaRPr lang="el-GR" sz="2800" dirty="0"/>
          </a:p>
        </p:txBody>
      </p:sp>
    </p:spTree>
    <p:extLst>
      <p:ext uri="{BB962C8B-B14F-4D97-AF65-F5344CB8AC3E}">
        <p14:creationId xmlns:p14="http://schemas.microsoft.com/office/powerpoint/2010/main" val="43050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Παρόλο που επικρατεί σύγχυση ως προς το τι σημαίνει ο όρος, θα πρέπει να δεχτούμε ότι οι όροι εκπαίδευση χρηστών ή βιβλιογραφική εκπαίδευση αποτελούν εργαλεία που μπορούν να συμβάλουν στην ανάπτυξη δεξιοτήτων πληροφοριακής παιδείας, δεν αποδίδουν όμως τη συνολική έννοια της πληροφοριακή παιδείας.  </a:t>
            </a:r>
          </a:p>
        </p:txBody>
      </p:sp>
    </p:spTree>
    <p:extLst>
      <p:ext uri="{BB962C8B-B14F-4D97-AF65-F5344CB8AC3E}">
        <p14:creationId xmlns:p14="http://schemas.microsoft.com/office/powerpoint/2010/main" val="128361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Τη δεκαετία του 1990 σε πολλές αναπτυγμένες </a:t>
            </a:r>
            <a:r>
              <a:rPr lang="el-GR" sz="2800" dirty="0" err="1" smtClean="0"/>
              <a:t>βιβλιοθηκονομικά</a:t>
            </a:r>
            <a:r>
              <a:rPr lang="el-GR" sz="2800" dirty="0" smtClean="0"/>
              <a:t> χώρες ένα σημαντικό ποσοστό ερωτηθέντων βιβλιοθηκονόμων πίστευαν ότι πρέπει να έχουν την ευθύνη να διδάξουν τους χρήστες πώς να χρησιμοποιούν τις πηγές της βιβλιοθήκης και να αξιολογούν τις πληροφορίες, ενώ ένα ποσοστό γύρω στο 20% πίστευε ότι η πληροφοριακή παιδεία δεν είναι ευθύνη των βιβλιοθηκονόμων. </a:t>
            </a:r>
            <a:endParaRPr lang="el-GR" sz="2800" dirty="0"/>
          </a:p>
        </p:txBody>
      </p:sp>
    </p:spTree>
    <p:extLst>
      <p:ext uri="{BB962C8B-B14F-4D97-AF65-F5344CB8AC3E}">
        <p14:creationId xmlns:p14="http://schemas.microsoft.com/office/powerpoint/2010/main" val="1793846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n-US" sz="2800" dirty="0" err="1" smtClean="0"/>
              <a:t>Bawden</a:t>
            </a:r>
            <a:r>
              <a:rPr lang="el-GR" sz="2800" dirty="0" smtClean="0"/>
              <a:t> (2001) τονίζει ότι η έννοια της πληροφοριακής παιδείας αντιμετωπίστηκε με ενθουσιασμό από τους βιβλιοθηκονόμους, ιδιαίτερα των ακαδημαϊκών βιβλιοθηκών, που θεώρησαν ότι ο νέος ρόλος που τους ανατίθεται αποτελεί εξέλιξη του ρόλου που παραδοσιακά είχαν. </a:t>
            </a:r>
            <a:endParaRPr lang="el-GR" sz="2800" dirty="0"/>
          </a:p>
        </p:txBody>
      </p:sp>
    </p:spTree>
    <p:extLst>
      <p:ext uri="{BB962C8B-B14F-4D97-AF65-F5344CB8AC3E}">
        <p14:creationId xmlns:p14="http://schemas.microsoft.com/office/powerpoint/2010/main" val="861271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ρόλος των βιβλιοθηκών στην παροχή πληροφοριακή παιδείας</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βιβλιοθηκονόμοι, ξεκινώντας από την παραδοχή ότι όλοι οι σπουδαστές έχουν το δικαίωμα στην πληροφορία, προσπαθούν να  παρέχουν ευκαιρίες στους χρήστες των βιβλιοθηκών να γνωρίσουν τις πληροφοριακές πηγές, να μάθουν  πως οργανώνεται η πληροφορία, πώς αναζητείται και ερμηνεύεται, πώς αξιολογείται, ώστε να μπορούν να τη χρησιμοποιούν αποτελεσματικά</a:t>
            </a:r>
            <a:endParaRPr lang="el-GR" sz="2800" dirty="0"/>
          </a:p>
        </p:txBody>
      </p:sp>
    </p:spTree>
    <p:extLst>
      <p:ext uri="{BB962C8B-B14F-4D97-AF65-F5344CB8AC3E}">
        <p14:creationId xmlns:p14="http://schemas.microsoft.com/office/powerpoint/2010/main" val="4242278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73e4f924a59898cb456499d3f106bc478ba61ea"/>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3393</Words>
  <Application>Microsoft Office PowerPoint</Application>
  <PresentationFormat>On-screen Show (4:3)</PresentationFormat>
  <Paragraphs>209</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OC_template_updated</vt:lpstr>
      <vt:lpstr>Πληροφοριακή παιδεία</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Πληροφοριακός γραμματισμός  και  εκπαίδευση βιβλιοθηκονόμων</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Ο ρόλος των βιβλιοθηκών στην παροχή πληροφοριακή παιδείας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389</cp:revision>
  <dcterms:created xsi:type="dcterms:W3CDTF">2013-03-04T13:35:19Z</dcterms:created>
  <dcterms:modified xsi:type="dcterms:W3CDTF">2015-12-03T10:38:51Z</dcterms:modified>
</cp:coreProperties>
</file>