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62" r:id="rId16"/>
    <p:sldId id="264" r:id="rId17"/>
    <p:sldId id="280" r:id="rId18"/>
    <p:sldId id="281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6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4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0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2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0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E26F-9640-4050-A642-561B30DF1DA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3F79F-904B-4141-89E9-D9A40277C8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Επιδράσεις </a:t>
            </a:r>
            <a:r>
              <a:rPr lang="el-GR" sz="2600" dirty="0" smtClean="0"/>
              <a:t>υπερκατασκευών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Απλοποιημένη θεωρία δύο δοκών κατά </a:t>
            </a:r>
            <a:r>
              <a:rPr lang="en-US" dirty="0" smtClean="0"/>
              <a:t>BLEICH</a:t>
            </a:r>
            <a:r>
              <a:rPr lang="el-GR" dirty="0" smtClean="0"/>
              <a:t> </a:t>
            </a:r>
            <a:r>
              <a:rPr lang="en-US" sz="3200" b="0" dirty="0" smtClean="0"/>
              <a:t>(2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4</a:t>
            </a:r>
            <a:r>
              <a:rPr lang="en-US" sz="3200" b="0" dirty="0"/>
              <a:t>)</a:t>
            </a:r>
            <a:endParaRPr lang="el-GR" sz="3200" b="0" dirty="0" smtClean="0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19100" y="5242173"/>
            <a:ext cx="8305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Ι</a:t>
            </a:r>
            <a:r>
              <a:rPr lang="el-GR" sz="22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= ροπή αδράνειας υπερστεγάσματος ως προς τον άξονα που διέρχεται από το κέντρο βάρος του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CG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Ι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200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 ροπή αδράνειας γάστρας ως προς τον άξονα που διέρχεται από το κέντρο βάρος του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CG</a:t>
            </a:r>
            <a:r>
              <a:rPr lang="el-GR" sz="2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20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6" name="6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19400" r="1663" b="16386"/>
          <a:stretch>
            <a:fillRect/>
          </a:stretch>
        </p:blipFill>
        <p:spPr bwMode="auto">
          <a:xfrm>
            <a:off x="685800" y="1196752"/>
            <a:ext cx="77724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1"/>
            <a:ext cx="8229600" cy="102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Απλοποιημένη θεωρία δύο δοκών κατά </a:t>
            </a:r>
            <a:r>
              <a:rPr lang="en-US" dirty="0" smtClean="0"/>
              <a:t>BLEICH</a:t>
            </a:r>
            <a:r>
              <a:rPr lang="el-GR" dirty="0" smtClean="0"/>
              <a:t> </a:t>
            </a:r>
            <a:r>
              <a:rPr lang="en-US" sz="3200" b="0" dirty="0" smtClean="0"/>
              <a:t>(3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28600" y="1433494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Θέση του κέντρου βάρους της συνολικής διατομής: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57780"/>
              </p:ext>
            </p:extLst>
          </p:nvPr>
        </p:nvGraphicFramePr>
        <p:xfrm>
          <a:off x="2843808" y="1995513"/>
          <a:ext cx="3672408" cy="104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1295280" imgH="380880" progId="Equation.3">
                  <p:embed/>
                </p:oleObj>
              </mc:Choice>
              <mc:Fallback>
                <p:oleObj name="Equation" r:id="rId3" imgW="1295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95513"/>
                        <a:ext cx="3672408" cy="1040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3036292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ροπή αδράνειας της συνολικής διατομής γράφεται:</a:t>
            </a:r>
          </a:p>
        </p:txBody>
      </p:sp>
      <p:graphicFrame>
        <p:nvGraphicFramePr>
          <p:cNvPr id="1027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19010239"/>
              </p:ext>
            </p:extLst>
          </p:nvPr>
        </p:nvGraphicFramePr>
        <p:xfrm>
          <a:off x="1907704" y="3667529"/>
          <a:ext cx="583264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2197080" imgH="406080" progId="Equation.3">
                  <p:embed/>
                </p:oleObj>
              </mc:Choice>
              <mc:Fallback>
                <p:oleObj name="Equation" r:id="rId5" imgW="21970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667529"/>
                        <a:ext cx="583264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99047" y="465043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Επίσης ορίζεται ως μ η ακόλουθη παράσταση:</a:t>
            </a:r>
          </a:p>
        </p:txBody>
      </p:sp>
      <p:graphicFrame>
        <p:nvGraphicFramePr>
          <p:cNvPr id="1028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89822964"/>
              </p:ext>
            </p:extLst>
          </p:nvPr>
        </p:nvGraphicFramePr>
        <p:xfrm>
          <a:off x="3635896" y="5229200"/>
          <a:ext cx="2438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876240" imgH="380880" progId="Equation.3">
                  <p:embed/>
                </p:oleObj>
              </mc:Choice>
              <mc:Fallback>
                <p:oleObj name="Equation" r:id="rId7" imgW="876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229200"/>
                        <a:ext cx="24384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Απλοποιημένη θεωρία δύο δοκών κατά </a:t>
            </a:r>
            <a:r>
              <a:rPr lang="en-US" dirty="0" smtClean="0"/>
              <a:t>BLEICH</a:t>
            </a:r>
            <a:r>
              <a:rPr lang="el-GR" dirty="0" smtClean="0"/>
              <a:t> </a:t>
            </a:r>
            <a:r>
              <a:rPr lang="en-US" sz="3200" b="0" dirty="0" smtClean="0"/>
              <a:t>(4</a:t>
            </a:r>
            <a:r>
              <a:rPr lang="el-GR" sz="3200" b="0" dirty="0" smtClean="0"/>
              <a:t>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228244" y="125095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Τελικά προκύπτει ότι ισχύουν οι ακόλουθες σχέσεις για την κατανομή των ορθών τάσεων στη γάστρα και το υπερστέγασμα: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65205"/>
              </p:ext>
            </p:extLst>
          </p:nvPr>
        </p:nvGraphicFramePr>
        <p:xfrm>
          <a:off x="1835150" y="2043113"/>
          <a:ext cx="1944688" cy="80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Εξίσωση" r:id="rId3" imgW="1143000" imgH="393480" progId="Equation.3">
                  <p:embed/>
                </p:oleObj>
              </mc:Choice>
              <mc:Fallback>
                <p:oleObj name="Εξίσωση" r:id="rId3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043113"/>
                        <a:ext cx="1944688" cy="809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3352017"/>
              </p:ext>
            </p:extLst>
          </p:nvPr>
        </p:nvGraphicFramePr>
        <p:xfrm>
          <a:off x="4860032" y="1916832"/>
          <a:ext cx="27098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Εξίσωση" r:id="rId5" imgW="1180800" imgH="393480" progId="Equation.3">
                  <p:embed/>
                </p:oleObj>
              </mc:Choice>
              <mc:Fallback>
                <p:oleObj name="Εξίσωση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16832"/>
                        <a:ext cx="270986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6"/>
          <p:cNvSpPr txBox="1">
            <a:spLocks noChangeArrowheads="1"/>
          </p:cNvSpPr>
          <p:nvPr/>
        </p:nvSpPr>
        <p:spPr bwMode="auto">
          <a:xfrm>
            <a:off x="35140" y="309623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όπου:</a:t>
            </a: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56387243"/>
              </p:ext>
            </p:extLst>
          </p:nvPr>
        </p:nvGraphicFramePr>
        <p:xfrm>
          <a:off x="1259632" y="2997323"/>
          <a:ext cx="29718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1218960" imgH="380880" progId="Equation.3">
                  <p:embed/>
                </p:oleObj>
              </mc:Choice>
              <mc:Fallback>
                <p:oleObj name="Equation" r:id="rId7" imgW="1218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97323"/>
                        <a:ext cx="29718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36116"/>
              </p:ext>
            </p:extLst>
          </p:nvPr>
        </p:nvGraphicFramePr>
        <p:xfrm>
          <a:off x="4644008" y="2971129"/>
          <a:ext cx="3309938" cy="88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1282680" imgH="380880" progId="Equation.3">
                  <p:embed/>
                </p:oleObj>
              </mc:Choice>
              <mc:Fallback>
                <p:oleObj name="Equation" r:id="rId9" imgW="1282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71129"/>
                        <a:ext cx="3309938" cy="889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79971449"/>
              </p:ext>
            </p:extLst>
          </p:nvPr>
        </p:nvGraphicFramePr>
        <p:xfrm>
          <a:off x="1259632" y="3861048"/>
          <a:ext cx="68580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1" imgW="2692080" imgH="393480" progId="Equation.3">
                  <p:embed/>
                </p:oleObj>
              </mc:Choice>
              <mc:Fallback>
                <p:oleObj name="Equation" r:id="rId11" imgW="269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861048"/>
                        <a:ext cx="68580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0388"/>
              </p:ext>
            </p:extLst>
          </p:nvPr>
        </p:nvGraphicFramePr>
        <p:xfrm>
          <a:off x="1763688" y="4869160"/>
          <a:ext cx="4953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3" imgW="2273040" imgH="380880" progId="Equation.3">
                  <p:embed/>
                </p:oleObj>
              </mc:Choice>
              <mc:Fallback>
                <p:oleObj name="Equation" r:id="rId13" imgW="2273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869160"/>
                        <a:ext cx="4953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335902"/>
              </p:ext>
            </p:extLst>
          </p:nvPr>
        </p:nvGraphicFramePr>
        <p:xfrm>
          <a:off x="1828444" y="5805264"/>
          <a:ext cx="5105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15" imgW="2222280" imgH="406080" progId="Equation.3">
                  <p:embed/>
                </p:oleObj>
              </mc:Choice>
              <mc:Fallback>
                <p:oleObj name="Equation" r:id="rId15" imgW="2222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444" y="5805264"/>
                        <a:ext cx="5105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Επιδράσεις υπερκατασκευών».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Εισαγωγή, Ορισμοί και θέση του προβλήματος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7043" y="1411823"/>
            <a:ext cx="5389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Κατά την απλή θεωρία της κάμψης της δοκού, η διαμήκης τάση μεταβάλλεται γραμμικά από την τιμή μηδέν στον ουδέτερο άξονα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neutral axis)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 μέγιστη τιμή της στις εξωτερικές ίνες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8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47" t="20000" r="27997" b="17799"/>
          <a:stretch>
            <a:fillRect/>
          </a:stretch>
        </p:blipFill>
        <p:spPr bwMode="auto">
          <a:xfrm>
            <a:off x="6078682" y="1412776"/>
            <a:ext cx="2514600" cy="223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043" y="3861048"/>
            <a:ext cx="538909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όμως ένα πλοίο έχει υπερκατασκευές τότε δεν ισχύει πλέον η απλή θεωρία κάμψης (αυτό αποδείχτηκε και από πραγματικές μετρήσεις σε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πλοία.</a:t>
            </a:r>
          </a:p>
          <a:p>
            <a:pPr marL="450850" indent="0" eaLnBrk="1" hangingPunct="1">
              <a:spcBef>
                <a:spcPts val="0"/>
              </a:spcBef>
              <a:buClr>
                <a:srgbClr val="004B82"/>
              </a:buClr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Holt &amp;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Vasta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“Structural tests on the passenger ship S.S. President Wilson”, SNAME 1949)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5" name="9 - Εικόνα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23399" r="32269" b="15469"/>
          <a:stretch>
            <a:fillRect/>
          </a:stretch>
        </p:blipFill>
        <p:spPr bwMode="auto">
          <a:xfrm>
            <a:off x="6078682" y="3861048"/>
            <a:ext cx="2514600" cy="216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Εισαγωγή, Ορισμοί και θέση του προβλήματος </a:t>
            </a:r>
            <a:r>
              <a:rPr lang="en-US" sz="3200" b="0" dirty="0" smtClean="0"/>
              <a:t>(2</a:t>
            </a:r>
            <a:r>
              <a:rPr lang="el-GR" sz="3200" b="0" dirty="0" smtClean="0"/>
              <a:t> από 2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304737"/>
            <a:ext cx="8534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Υπερστέγασμα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(deckhouse)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λέγεται μια κατασκευή πάνω από το κύριο κατάστρωμα η οποία έχει πλάτος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b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μικρότερο από το πλάτος Β του πλοίου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8" name="7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28600" r="11122" b="39600"/>
          <a:stretch>
            <a:fillRect/>
          </a:stretch>
        </p:blipFill>
        <p:spPr bwMode="auto">
          <a:xfrm>
            <a:off x="1181100" y="2412733"/>
            <a:ext cx="67818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81000" y="4153113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Όταν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b=B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η κατασκευή ονομάζεται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υπερκατασκευή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(superstructure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9" name="8 - Εικόνα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27800" r="10457" b="36400"/>
          <a:stretch>
            <a:fillRect/>
          </a:stretch>
        </p:blipFill>
        <p:spPr bwMode="auto">
          <a:xfrm>
            <a:off x="1181100" y="4724400"/>
            <a:ext cx="67818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Δυνάμεις στην ένωση γάστρας υπερκατασκευής</a:t>
            </a:r>
          </a:p>
        </p:txBody>
      </p:sp>
      <p:pic>
        <p:nvPicPr>
          <p:cNvPr id="7174" name="8 - Εικόνα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18401" r="15813" b="24200"/>
          <a:stretch>
            <a:fillRect/>
          </a:stretch>
        </p:blipFill>
        <p:spPr bwMode="auto">
          <a:xfrm>
            <a:off x="1257300" y="1502786"/>
            <a:ext cx="67818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27984" y="4378734"/>
            <a:ext cx="38309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κατακόρυφες δυνάμεις</a:t>
            </a:r>
          </a:p>
          <a:p>
            <a:pPr eaLnBrk="1" hangingPunct="1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 =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διατμητικές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δυνάμεις</a:t>
            </a:r>
          </a:p>
          <a:p>
            <a:pPr eaLnBrk="1" hangingPunct="1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(ανά μονάδα μήκους)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43980" y="5799069"/>
            <a:ext cx="7008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Σκοπός είναι ο προσδιορισμός των δυνάμεων Τ και Ν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Ακραίες περιπτώσεις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1000" y="871076"/>
            <a:ext cx="87417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+mj-lt"/>
              <a:buAutoNum type="alphaU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γάστρα και η υπερκατασκευή ή το υπερστέγασμα έχουν την ίδια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καμπυλότητα. Τότε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ισχύει 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ΑΘΚ.</a:t>
            </a:r>
          </a:p>
          <a:p>
            <a:pPr marL="0" lvl="1" indent="-152400" eaLnBrk="1" hangingPunct="1">
              <a:spcBef>
                <a:spcPts val="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Αυτό συμβαίνει όταν υπάρχει υπερκατασκευή (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b=B)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ή όταν υπάρχει υπερστέγασμα με πολύ άκαμπτο κατάστρωμα (Ν</a:t>
            </a:r>
            <a:r>
              <a:rPr lang="en-US" sz="2200" baseline="-25000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Wingdings" pitchFamily="2" charset="2"/>
              </a:rPr>
              <a:t>∞)</a:t>
            </a:r>
            <a:endParaRPr lang="en-US" sz="2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8199" name="10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27800" r="4366" b="24400"/>
          <a:stretch>
            <a:fillRect/>
          </a:stretch>
        </p:blipFill>
        <p:spPr bwMode="auto">
          <a:xfrm>
            <a:off x="200724" y="2273199"/>
            <a:ext cx="57912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00724" y="4042045"/>
            <a:ext cx="8943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+mj-lt"/>
              <a:buAutoNum type="alphaUcPeriod" startAt="2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γάστρα και το υπερστέγασμα έχουν αντίθετη καμπυλότητα.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μετατοπίσεις της γάστρας και του υπερστεγάσματος είναι διαφορετικές.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516216" y="4901555"/>
            <a:ext cx="232931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0</a:t>
            </a: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Μόνο οριζόντιες </a:t>
            </a:r>
            <a:r>
              <a:rPr lang="el-GR" sz="2200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διατμητικές</a:t>
            </a:r>
            <a:r>
              <a:rPr 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τάσεις </a:t>
            </a:r>
            <a:r>
              <a:rPr lang="el-GR" sz="22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μεταφέρονται.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200" name="11 - Εικόνα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32600" r="9315" b="26199"/>
          <a:stretch>
            <a:fillRect/>
          </a:stretch>
        </p:blipFill>
        <p:spPr bwMode="auto">
          <a:xfrm>
            <a:off x="185203" y="4822387"/>
            <a:ext cx="617220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Μερικοί σημαντικοί παράγοντες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(1</a:t>
            </a:r>
            <a:r>
              <a:rPr lang="el-GR" sz="3600" b="0" dirty="0" smtClean="0"/>
              <a:t> από 2</a:t>
            </a:r>
            <a:r>
              <a:rPr lang="en-US" sz="3600" b="0" dirty="0" smtClean="0"/>
              <a:t>)</a:t>
            </a:r>
            <a:endParaRPr lang="el-GR" sz="3600" b="0" dirty="0" smtClean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61286" y="1276791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Επίδραση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των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άκρων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Προς τα άκρα του υπερστεγάσματος οι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διαμήκεις τάσεις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ελαττώνονται προκειμένου να μηδενισθούν στο ελεύθερο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άκρο,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7" y="2477120"/>
            <a:ext cx="5299075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61286" y="4527550"/>
            <a:ext cx="79957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 startAt="2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Μήκος υπερκατασκευής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Η τάση στο μέσο της υπερκατασκευής είναι συνάρτηση του μήκους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της,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61285" y="5445224"/>
            <a:ext cx="78969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 startAt="3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Υστέρηση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λόγω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διάτμησης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ελαττώνει το μέγεθος της διαμήκους τάσης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μακριά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 τις πλευρές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υπερστεγάσματος,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00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Μερικοί σημαντικοί παράγοντες</a:t>
            </a:r>
            <a:r>
              <a:rPr lang="el-GR" dirty="0"/>
              <a:t/>
            </a:r>
            <a:br>
              <a:rPr lang="el-GR" dirty="0"/>
            </a:br>
            <a:r>
              <a:rPr lang="en-US" sz="3600" b="0" dirty="0" smtClean="0"/>
              <a:t>(2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</a:t>
            </a:r>
            <a:r>
              <a:rPr lang="en-US" sz="3600" b="0" dirty="0" smtClean="0"/>
              <a:t>)</a:t>
            </a:r>
            <a:endParaRPr lang="el-GR" sz="3600" b="0" dirty="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1122216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 startAt="4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Υστέρηση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λόγω διάτμησης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ελαττώνει το μέγεθος της διαμήκους τάσης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μακριά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 τις πλευρές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υπερστεγάσματος,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4997"/>
            <a:ext cx="5334000" cy="221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37665" y="4077213"/>
            <a:ext cx="792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 startAt="5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Ευκαμψία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καταστρώματος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προσδιορίζει το μέγεθος των καθέτων 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κατακορύφων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 δυνάμεων που δημιουργούνται στη σύνδεση γάστρας υπερκατασκευής. Λόγω της ευκαμψίας του καταστρώματος οι κατακόρυφες μετατοπίσεις γάστρας υπερκατασκευής δεν θα είναι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ίδιες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37665" y="5856699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+mj-lt"/>
              <a:buAutoNum type="arabicParenR" startAt="6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Ολίσθηση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slip)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: Αν υπάρχει ολίσθηση 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διατμητική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δύναμη Τ μειώνεται , ενώ είναι πιθανόν να μηδενιστεί.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Παράγοντες στους οποίους μπορεί να επιδράσει ο μελετητής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772816"/>
            <a:ext cx="792480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Μήκος υπερστεγάσματος.</a:t>
            </a:r>
            <a:endParaRPr lang="el-GR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Ευκαμψία καταστρώματος.</a:t>
            </a:r>
            <a:endParaRPr lang="el-GR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Πλάτος υπερστεγάσματος.</a:t>
            </a:r>
            <a:endParaRPr lang="el-GR" sz="26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Υλικό υπερστεγάσματος.</a:t>
            </a:r>
            <a:endParaRPr lang="el-GR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Απλοποιημένη θεωρία δύο δοκών κατά </a:t>
            </a:r>
            <a:r>
              <a:rPr lang="en-US" dirty="0" smtClean="0"/>
              <a:t>BLEICH</a:t>
            </a:r>
            <a:r>
              <a:rPr lang="el-GR" dirty="0" smtClean="0"/>
              <a:t> </a:t>
            </a:r>
            <a:r>
              <a:rPr lang="en-US" sz="3200" b="0" dirty="0" smtClean="0"/>
              <a:t>(1</a:t>
            </a:r>
            <a:r>
              <a:rPr lang="el-GR" sz="3200" b="0" dirty="0" smtClean="0"/>
              <a:t>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475487"/>
            <a:ext cx="7924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indent="0"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Βασικές υποθέσεις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υπόθεση Ν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AVIER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επιπεδότητα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διατομών) ισχύει ξεχωριστά για τη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γάστρα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την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υπερκατασκευή,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υστέρηση λόγω διάτμησης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αγνοείται,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διατομές της γάστρας και του υπερστεγάσματος παραμένουν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σταθερές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καθ’ όλο το μήκος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υπερστεγάσματος,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κατάστρωμα έχει μηδενική ακαμψία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Nz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0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)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,</a:t>
            </a:r>
            <a:endParaRPr lang="en-US" sz="2400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Μόνο η γάστρα υπόκειται σε εξωτερικές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φορτίσεις.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6155" y="5805264"/>
            <a:ext cx="731853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Bleich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H.H., “Nonlinear distribution of bending stresses due to distortion of the cross section”, J. Appl. Mechanics, Vol. 20, 1953, pp. 95-104)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0b72697dded68635d6a08989db5e253981bc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6</TotalTime>
  <Words>1221</Words>
  <Application>Microsoft Office PowerPoint</Application>
  <PresentationFormat>On-screen Show (4:3)</PresentationFormat>
  <Paragraphs>135</Paragraphs>
  <Slides>19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Αντοχή πλοίου Ι</vt:lpstr>
      <vt:lpstr>OC_template_updated</vt:lpstr>
      <vt:lpstr>Equation</vt:lpstr>
      <vt:lpstr>Εξίσωση</vt:lpstr>
      <vt:lpstr>Αντοχή πλοίου Ι (Θ)</vt:lpstr>
      <vt:lpstr>Εισαγωγή, Ορισμοί και θέση του προβλήματος (1 από 2)</vt:lpstr>
      <vt:lpstr>Εισαγωγή, Ορισμοί και θέση του προβλήματος (2 από 2)</vt:lpstr>
      <vt:lpstr>Δυνάμεις στην ένωση γάστρας υπερκατασκευής</vt:lpstr>
      <vt:lpstr>Ακραίες περιπτώσεις</vt:lpstr>
      <vt:lpstr>Μερικοί σημαντικοί παράγοντες (1 από 2)</vt:lpstr>
      <vt:lpstr>Μερικοί σημαντικοί παράγοντες (2 από 2)</vt:lpstr>
      <vt:lpstr>Παράγοντες στους οποίους μπορεί να επιδράσει ο μελετητής</vt:lpstr>
      <vt:lpstr>Απλοποιημένη θεωρία δύο δοκών κατά BLEICH (1 από 4)</vt:lpstr>
      <vt:lpstr>Απλοποιημένη θεωρία δύο δοκών κατά BLEICH (2 από 4)</vt:lpstr>
      <vt:lpstr>Απλοποιημένη θεωρία δύο δοκών κατά BLEICH (3 από 4)</vt:lpstr>
      <vt:lpstr>Απλοποιημένη θεωρία δύο δοκών κατά BLEICH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6</cp:revision>
  <dcterms:created xsi:type="dcterms:W3CDTF">2014-10-14T12:10:19Z</dcterms:created>
  <dcterms:modified xsi:type="dcterms:W3CDTF">2015-02-24T14:31:31Z</dcterms:modified>
</cp:coreProperties>
</file>