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8"/>
  </p:notesMasterIdLst>
  <p:handoutMasterIdLst>
    <p:handoutMasterId r:id="rId39"/>
  </p:handoutMasterIdLst>
  <p:sldIdLst>
    <p:sldId id="256" r:id="rId3"/>
    <p:sldId id="271" r:id="rId4"/>
    <p:sldId id="272" r:id="rId5"/>
    <p:sldId id="273" r:id="rId6"/>
    <p:sldId id="274" r:id="rId7"/>
    <p:sldId id="275" r:id="rId8"/>
    <p:sldId id="276" r:id="rId9"/>
    <p:sldId id="277" r:id="rId10"/>
    <p:sldId id="278" r:id="rId11"/>
    <p:sldId id="291" r:id="rId12"/>
    <p:sldId id="279" r:id="rId13"/>
    <p:sldId id="292" r:id="rId14"/>
    <p:sldId id="280" r:id="rId15"/>
    <p:sldId id="281" r:id="rId16"/>
    <p:sldId id="282" r:id="rId17"/>
    <p:sldId id="283" r:id="rId18"/>
    <p:sldId id="284" r:id="rId19"/>
    <p:sldId id="285" r:id="rId20"/>
    <p:sldId id="286" r:id="rId21"/>
    <p:sldId id="287" r:id="rId22"/>
    <p:sldId id="288" r:id="rId23"/>
    <p:sldId id="289" r:id="rId24"/>
    <p:sldId id="293" r:id="rId25"/>
    <p:sldId id="294" r:id="rId26"/>
    <p:sldId id="295" r:id="rId27"/>
    <p:sldId id="296" r:id="rId28"/>
    <p:sldId id="297" r:id="rId29"/>
    <p:sldId id="298" r:id="rId30"/>
    <p:sldId id="257" r:id="rId31"/>
    <p:sldId id="262" r:id="rId32"/>
    <p:sldId id="264" r:id="rId33"/>
    <p:sldId id="269" r:id="rId34"/>
    <p:sldId id="270" r:id="rId35"/>
    <p:sldId id="266" r:id="rId36"/>
    <p:sldId id="261"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1038"/>
    <a:srgbClr val="650F34"/>
    <a:srgbClr val="620A2C"/>
    <a:srgbClr val="570D2D"/>
    <a:srgbClr val="5B0D2E"/>
    <a:srgbClr val="5E0E30"/>
    <a:srgbClr val="5B3462"/>
    <a:srgbClr val="49385E"/>
    <a:srgbClr val="333399"/>
    <a:srgbClr val="454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95536" y="1412776"/>
            <a:ext cx="8352928"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992188" indent="-3635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smtClean="0">
                <a:solidFill>
                  <a:schemeClr val="tx1"/>
                </a:solidFill>
                <a:latin typeface="+mn-lt"/>
              </a:rPr>
              <a:t>Περιβαλλοντικές Επιδράσεις στην Αισθητική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4</a:t>
            </a:r>
            <a:r>
              <a:rPr lang="el-GR" sz="2600" dirty="0" smtClean="0"/>
              <a:t>: Βλάβες του δέρματος που προκαλούνται από ελεύθερες ρίζες</a:t>
            </a:r>
            <a:endParaRPr lang="en-US" sz="2600" dirty="0" smtClean="0"/>
          </a:p>
          <a:p>
            <a:pPr>
              <a:spcBef>
                <a:spcPts val="0"/>
              </a:spcBef>
            </a:pPr>
            <a:r>
              <a:rPr lang="el-GR" sz="2200" dirty="0" smtClean="0"/>
              <a:t>Δρ</a:t>
            </a:r>
            <a:r>
              <a:rPr lang="el-GR" sz="2200" dirty="0"/>
              <a:t>. Ευαγγελία Πρωτόπαπα, Καθηγήτρια Φαρμακοποιός - Αισθητικός</a:t>
            </a:r>
          </a:p>
          <a:p>
            <a:pPr>
              <a:spcBef>
                <a:spcPts val="0"/>
              </a:spcBef>
            </a:pPr>
            <a:r>
              <a:rPr lang="el-GR" sz="2200" dirty="0" smtClean="0"/>
              <a:t>Τμήμα </a:t>
            </a:r>
            <a:r>
              <a:rPr lang="el-GR" sz="2200" dirty="0"/>
              <a:t>Αισθητικής και </a:t>
            </a:r>
            <a:r>
              <a:rPr lang="el-GR" sz="2200" dirty="0" err="1"/>
              <a:t>Κοσμητολογίας</a:t>
            </a:r>
            <a:endParaRPr lang="en-US" sz="2200" dirty="0" smtClean="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Υπεροξείδωση</a:t>
            </a:r>
            <a:r>
              <a:rPr lang="el-GR" dirty="0"/>
              <a:t> των </a:t>
            </a:r>
            <a:r>
              <a:rPr lang="el-GR" dirty="0" smtClean="0"/>
              <a:t>λιπιδίων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rmAutofit/>
          </a:bodyPr>
          <a:lstStyle/>
          <a:p>
            <a:r>
              <a:rPr lang="el-GR" dirty="0" smtClean="0"/>
              <a:t>Συμπεραίνουμε </a:t>
            </a:r>
            <a:r>
              <a:rPr lang="el-GR" dirty="0"/>
              <a:t>ότι ο φυσικός εξοπλισμός των κυττάρων του δέρματος </a:t>
            </a:r>
            <a:r>
              <a:rPr lang="el-GR" dirty="0" smtClean="0"/>
              <a:t>- λιπίδια</a:t>
            </a:r>
            <a:r>
              <a:rPr lang="el-GR" dirty="0"/>
              <a:t>, πρωτεΐνες, υδατάνθρακες, βιταμίνες, </a:t>
            </a:r>
            <a:r>
              <a:rPr lang="el-GR" dirty="0" smtClean="0"/>
              <a:t>ένζυμα - </a:t>
            </a:r>
            <a:r>
              <a:rPr lang="el-GR" dirty="0"/>
              <a:t>δοκιμάζεται από τις </a:t>
            </a:r>
            <a:r>
              <a:rPr lang="en-US" dirty="0"/>
              <a:t>ROS </a:t>
            </a:r>
            <a:r>
              <a:rPr lang="el-GR" dirty="0"/>
              <a:t>σε έκταση ανάλογη της δόσης της υπεριώδους ακτινοβολίας, γεγονός που επισπεύδει την προγραμματισμένη γήρανση του δέρματος. Παράλληλα οι </a:t>
            </a:r>
            <a:r>
              <a:rPr lang="en-US" dirty="0"/>
              <a:t>ROS </a:t>
            </a:r>
            <a:r>
              <a:rPr lang="el-GR" dirty="0"/>
              <a:t>που παράγονται στη διάρκεια της επίθεσης της </a:t>
            </a:r>
            <a:r>
              <a:rPr lang="en-US" dirty="0"/>
              <a:t>UVR </a:t>
            </a:r>
            <a:r>
              <a:rPr lang="el-GR" dirty="0"/>
              <a:t>ελευθερώνουν </a:t>
            </a:r>
            <a:r>
              <a:rPr lang="el-GR" dirty="0" err="1"/>
              <a:t>επιδερμιδικούς</a:t>
            </a:r>
            <a:r>
              <a:rPr lang="el-GR" dirty="0"/>
              <a:t> διαμεσολαβητές φλεγμονής.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81674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ρόλος των διαμεσολαβητών φλεγμονής </a:t>
            </a:r>
            <a:r>
              <a:rPr lang="el-GR" dirty="0" smtClean="0"/>
              <a:t/>
            </a:r>
            <a:br>
              <a:rPr lang="el-GR" dirty="0" smtClean="0"/>
            </a:br>
            <a:r>
              <a:rPr lang="el-GR" dirty="0" smtClean="0"/>
              <a:t>στη </a:t>
            </a:r>
            <a:r>
              <a:rPr lang="el-GR" dirty="0" err="1" smtClean="0"/>
              <a:t>φωτογήρανση</a:t>
            </a:r>
            <a:r>
              <a:rPr lang="el-GR" dirty="0" smtClean="0"/>
              <a:t> </a:t>
            </a:r>
            <a:r>
              <a:rPr lang="el-GR" sz="3000" b="0" dirty="0" smtClean="0"/>
              <a:t>1/3</a:t>
            </a:r>
            <a:endParaRPr lang="el-GR" sz="3000" b="0" dirty="0"/>
          </a:p>
        </p:txBody>
      </p:sp>
      <p:sp>
        <p:nvSpPr>
          <p:cNvPr id="3" name="Θέση περιεχομένου 2"/>
          <p:cNvSpPr>
            <a:spLocks noGrp="1"/>
          </p:cNvSpPr>
          <p:nvPr>
            <p:ph idx="1"/>
          </p:nvPr>
        </p:nvSpPr>
        <p:spPr/>
        <p:txBody>
          <a:bodyPr>
            <a:noAutofit/>
          </a:bodyPr>
          <a:lstStyle/>
          <a:p>
            <a:r>
              <a:rPr lang="el-GR" dirty="0"/>
              <a:t>Πολλοί διαμεσολαβητές φλεγμονής προέρχονται από τα </a:t>
            </a:r>
            <a:r>
              <a:rPr lang="el-GR" dirty="0" err="1"/>
              <a:t>κερατινοκύτταρα</a:t>
            </a:r>
            <a:r>
              <a:rPr lang="el-GR" dirty="0"/>
              <a:t>. Επειδή τα κύτταρα αυτά είναι εκτεθειμένα στη </a:t>
            </a:r>
            <a:r>
              <a:rPr lang="en-US" dirty="0"/>
              <a:t>UVR</a:t>
            </a:r>
            <a:r>
              <a:rPr lang="el-GR" dirty="0"/>
              <a:t>, οι αντιδράσεις τους </a:t>
            </a:r>
            <a:r>
              <a:rPr lang="el-GR" dirty="0" err="1"/>
              <a:t>δοσοεξαρτώνται</a:t>
            </a:r>
            <a:r>
              <a:rPr lang="el-GR" dirty="0"/>
              <a:t> από αυτήν. Αναλυτικότερα κατά τη διάρκεια της επίδρασης </a:t>
            </a:r>
            <a:r>
              <a:rPr lang="en-US" dirty="0"/>
              <a:t>UVR </a:t>
            </a:r>
            <a:r>
              <a:rPr lang="el-GR" dirty="0"/>
              <a:t>/ κερατινοκυττάρων ελευθερώνονται από αυτά </a:t>
            </a:r>
            <a:r>
              <a:rPr lang="el-GR" dirty="0" err="1"/>
              <a:t>κυτταροκίνες</a:t>
            </a:r>
            <a:r>
              <a:rPr lang="el-GR" dirty="0"/>
              <a:t> [</a:t>
            </a:r>
            <a:r>
              <a:rPr lang="el-GR" dirty="0" err="1"/>
              <a:t>ιντερλευκίνες</a:t>
            </a:r>
            <a:r>
              <a:rPr lang="el-GR" dirty="0"/>
              <a:t> </a:t>
            </a:r>
            <a:r>
              <a:rPr lang="el-GR" b="1" dirty="0"/>
              <a:t>(</a:t>
            </a:r>
            <a:r>
              <a:rPr lang="en-US" b="1" dirty="0"/>
              <a:t>IL</a:t>
            </a:r>
            <a:r>
              <a:rPr lang="el-GR" b="1" dirty="0"/>
              <a:t>-1), </a:t>
            </a:r>
            <a:r>
              <a:rPr lang="el-GR" dirty="0"/>
              <a:t>παράγοντας νέκρωσης όγκων (</a:t>
            </a:r>
            <a:r>
              <a:rPr lang="en-US" dirty="0"/>
              <a:t>TNF</a:t>
            </a:r>
            <a:r>
              <a:rPr lang="el-GR" dirty="0"/>
              <a:t>-</a:t>
            </a:r>
            <a:r>
              <a:rPr lang="en-US" dirty="0"/>
              <a:t>a</a:t>
            </a:r>
            <a:r>
              <a:rPr lang="el-GR" dirty="0"/>
              <a:t>)], που διαχέονται στα μεσοκυττάρια διαστήματα, όπου συναντούν τα λευκοκύτταρα </a:t>
            </a:r>
            <a:r>
              <a:rPr lang="el-GR" dirty="0" smtClean="0"/>
              <a:t>- και </a:t>
            </a:r>
            <a:r>
              <a:rPr lang="el-GR" dirty="0"/>
              <a:t>κυρίως τα </a:t>
            </a:r>
            <a:r>
              <a:rPr lang="el-GR" dirty="0" smtClean="0"/>
              <a:t>πολυμορφοπύρηνα - </a:t>
            </a:r>
            <a:r>
              <a:rPr lang="el-GR" dirty="0"/>
              <a:t>με συνέπεια την ανάπτυξη φλεγμονής στη θέση προσβολής της </a:t>
            </a:r>
            <a:r>
              <a:rPr lang="en-US" dirty="0"/>
              <a:t>UVR</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404712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ρόλος των διαμεσολαβητών φλεγμονής </a:t>
            </a:r>
            <a:r>
              <a:rPr lang="el-GR" dirty="0" smtClean="0"/>
              <a:t/>
            </a:r>
            <a:br>
              <a:rPr lang="el-GR" dirty="0" smtClean="0"/>
            </a:br>
            <a:r>
              <a:rPr lang="el-GR" dirty="0" smtClean="0"/>
              <a:t>στη </a:t>
            </a:r>
            <a:r>
              <a:rPr lang="el-GR" dirty="0" err="1" smtClean="0"/>
              <a:t>φωτογήρανση</a:t>
            </a:r>
            <a:r>
              <a:rPr lang="el-GR" dirty="0" smtClean="0"/>
              <a:t> </a:t>
            </a:r>
            <a:r>
              <a:rPr lang="el-GR" sz="3000" b="0" dirty="0" smtClean="0"/>
              <a:t>2/3</a:t>
            </a:r>
            <a:endParaRPr lang="el-GR" sz="3000" b="0" dirty="0"/>
          </a:p>
        </p:txBody>
      </p:sp>
      <p:sp>
        <p:nvSpPr>
          <p:cNvPr id="3" name="Θέση περιεχομένου 2"/>
          <p:cNvSpPr>
            <a:spLocks noGrp="1"/>
          </p:cNvSpPr>
          <p:nvPr>
            <p:ph idx="1"/>
          </p:nvPr>
        </p:nvSpPr>
        <p:spPr>
          <a:xfrm>
            <a:off x="395536" y="1412776"/>
            <a:ext cx="8424936" cy="5256584"/>
          </a:xfrm>
        </p:spPr>
        <p:txBody>
          <a:bodyPr>
            <a:noAutofit/>
          </a:bodyPr>
          <a:lstStyle/>
          <a:p>
            <a:r>
              <a:rPr lang="el-GR" dirty="0" smtClean="0"/>
              <a:t>Ένας </a:t>
            </a:r>
            <a:r>
              <a:rPr lang="el-GR" dirty="0"/>
              <a:t>άλλος διαμεσολαβητής φλεγμονής που προέρχεται από επίδραση της </a:t>
            </a:r>
            <a:r>
              <a:rPr lang="en-US" dirty="0"/>
              <a:t>UVR </a:t>
            </a:r>
            <a:r>
              <a:rPr lang="el-GR" dirty="0"/>
              <a:t>/ </a:t>
            </a:r>
            <a:r>
              <a:rPr lang="en-US" dirty="0"/>
              <a:t>ROS</a:t>
            </a:r>
            <a:r>
              <a:rPr lang="el-GR" dirty="0"/>
              <a:t>, είναι το </a:t>
            </a:r>
            <a:r>
              <a:rPr lang="el-GR" dirty="0" err="1"/>
              <a:t>αραχιδονικό</a:t>
            </a:r>
            <a:r>
              <a:rPr lang="el-GR" dirty="0"/>
              <a:t> οξύ. Ο διαμεσολαβητής αυτός παράγεται από την ενεργοποίηση της </a:t>
            </a:r>
            <a:r>
              <a:rPr lang="el-GR" dirty="0" err="1"/>
              <a:t>φωσφολιπάσης</a:t>
            </a:r>
            <a:r>
              <a:rPr lang="el-GR" dirty="0"/>
              <a:t> Α</a:t>
            </a:r>
            <a:r>
              <a:rPr lang="el-GR" baseline="-25000" dirty="0"/>
              <a:t>2</a:t>
            </a:r>
            <a:r>
              <a:rPr lang="el-GR" dirty="0"/>
              <a:t>, η οποία γίνεται από τις ελεύθερες ρίζες και με τη σειρά του απελευθερώνει </a:t>
            </a:r>
            <a:r>
              <a:rPr lang="el-GR" dirty="0" err="1"/>
              <a:t>προσταγλαδίνες</a:t>
            </a:r>
            <a:r>
              <a:rPr lang="el-GR" dirty="0"/>
              <a:t> και </a:t>
            </a:r>
            <a:r>
              <a:rPr lang="el-GR" dirty="0" err="1"/>
              <a:t>λευκοτριένες</a:t>
            </a:r>
            <a:r>
              <a:rPr lang="el-GR" dirty="0"/>
              <a:t> μέσω της </a:t>
            </a:r>
            <a:r>
              <a:rPr lang="el-GR" dirty="0" err="1"/>
              <a:t>κυκλοοξυγενάσης</a:t>
            </a:r>
            <a:r>
              <a:rPr lang="el-GR" dirty="0"/>
              <a:t> και της </a:t>
            </a:r>
            <a:r>
              <a:rPr lang="el-GR" dirty="0" err="1"/>
              <a:t>λιποξυγενάσης</a:t>
            </a:r>
            <a:r>
              <a:rPr lang="el-GR" dirty="0"/>
              <a:t>, αντίστοιχα</a:t>
            </a:r>
            <a:r>
              <a:rPr lang="el-GR" dirty="0" smtClean="0"/>
              <a:t>.</a:t>
            </a:r>
          </a:p>
          <a:p>
            <a:r>
              <a:rPr lang="el-GR" dirty="0"/>
              <a:t>Έτσι επιτυγχάνεται η μεταφορά των λευκοκυττάρων στα ενδοθηλιακά κύτταρα από εκεί στις θέσεις προσβολής. Τα αποτελέσματα είναι η αγγειοδιαστολή, η αύξηση της ροής του αίματος και κατά συνέπεια η αυξημένη </a:t>
            </a:r>
            <a:r>
              <a:rPr lang="el-GR" dirty="0" err="1"/>
              <a:t>διαβατότητα</a:t>
            </a:r>
            <a:r>
              <a:rPr lang="el-GR" dirty="0"/>
              <a:t> και </a:t>
            </a:r>
            <a:r>
              <a:rPr lang="el-GR" dirty="0" err="1"/>
              <a:t>χημειοταξία</a:t>
            </a:r>
            <a:r>
              <a:rPr lang="el-GR" dirty="0"/>
              <a:t> πολυμορφοπύρηνων στη θέση προσβολής.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15357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 ρόλος των διαμεσολαβητών φλεγμονής </a:t>
            </a:r>
            <a:br>
              <a:rPr lang="el-GR" dirty="0">
                <a:solidFill>
                  <a:prstClr val="white"/>
                </a:solidFill>
              </a:rPr>
            </a:br>
            <a:r>
              <a:rPr lang="el-GR" dirty="0">
                <a:solidFill>
                  <a:prstClr val="white"/>
                </a:solidFill>
              </a:rPr>
              <a:t>στη </a:t>
            </a:r>
            <a:r>
              <a:rPr lang="el-GR" dirty="0" err="1">
                <a:solidFill>
                  <a:prstClr val="white"/>
                </a:solidFill>
              </a:rPr>
              <a:t>φωτογήρανση</a:t>
            </a:r>
            <a:r>
              <a:rPr lang="el-GR" dirty="0">
                <a:solidFill>
                  <a:prstClr val="white"/>
                </a:solidFill>
              </a:rPr>
              <a:t>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r>
              <a:rPr lang="el-GR" dirty="0"/>
              <a:t>Σε χρόνιες φλεγμονώδεις καταστάσεις εμπλέκονται τα </a:t>
            </a:r>
            <a:r>
              <a:rPr lang="el-GR" dirty="0" err="1"/>
              <a:t>μακροφάγα</a:t>
            </a:r>
            <a:r>
              <a:rPr lang="el-GR" dirty="0"/>
              <a:t> και τα λεμφοκύτταρα, που ενεργοποιούν και πάλι την παραγωγή </a:t>
            </a:r>
            <a:r>
              <a:rPr lang="el-GR" dirty="0" err="1"/>
              <a:t>αραχιδονικού</a:t>
            </a:r>
            <a:r>
              <a:rPr lang="el-GR" dirty="0"/>
              <a:t> οξέος.</a:t>
            </a:r>
          </a:p>
          <a:p>
            <a:r>
              <a:rPr lang="el-GR" dirty="0"/>
              <a:t>Συμπερασματικά αναφέρουμε, ότι η ενεργοποίηση των πολυμορφοπύρηνων και η </a:t>
            </a:r>
            <a:r>
              <a:rPr lang="el-GR" dirty="0" err="1"/>
              <a:t>χημειοταξία</a:t>
            </a:r>
            <a:r>
              <a:rPr lang="el-GR" dirty="0"/>
              <a:t> των λευκοκυττάρων στη διάρκεια μίας φλεγμονής, οξείας ή χρόνιας, που προέρχεται από διάφορες αιτίες (</a:t>
            </a:r>
            <a:r>
              <a:rPr lang="en-US" dirty="0"/>
              <a:t>UVR</a:t>
            </a:r>
            <a:r>
              <a:rPr lang="el-GR" dirty="0"/>
              <a:t>, κάπνισμα κ.ά.) οδηγεί σε απελευθέρωση </a:t>
            </a:r>
            <a:r>
              <a:rPr lang="en-US" dirty="0"/>
              <a:t>ROS </a:t>
            </a:r>
            <a:r>
              <a:rPr lang="el-GR" dirty="0"/>
              <a:t>αλλά και </a:t>
            </a:r>
            <a:r>
              <a:rPr lang="el-GR" dirty="0" err="1"/>
              <a:t>μεταλλοπρωτεϊνασών</a:t>
            </a:r>
            <a:r>
              <a:rPr lang="el-GR" dirty="0"/>
              <a:t> (</a:t>
            </a:r>
            <a:r>
              <a:rPr lang="en-US" dirty="0"/>
              <a:t>MMPs</a:t>
            </a:r>
            <a:r>
              <a:rPr lang="el-GR" dirty="0"/>
              <a:t>) με συνέπεια την πρόωρη γήρανση του δέρματος και κατ’ επέκταση και τη </a:t>
            </a:r>
            <a:r>
              <a:rPr lang="el-GR" dirty="0" err="1"/>
              <a:t>φωτογήρανση</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991627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επιπτώσεις των </a:t>
            </a:r>
            <a:r>
              <a:rPr lang="el-GR" dirty="0" err="1"/>
              <a:t>μεταλλοπρωτεϊνασών</a:t>
            </a:r>
            <a:r>
              <a:rPr lang="el-GR" dirty="0"/>
              <a:t> (</a:t>
            </a:r>
            <a:r>
              <a:rPr lang="en-US" dirty="0"/>
              <a:t>MMPs</a:t>
            </a:r>
            <a:r>
              <a:rPr lang="el-GR" dirty="0"/>
              <a:t>) στη </a:t>
            </a:r>
            <a:r>
              <a:rPr lang="el-GR" dirty="0" err="1" smtClean="0"/>
              <a:t>φωτογήρανση</a:t>
            </a:r>
            <a:r>
              <a:rPr lang="el-GR" dirty="0" smtClean="0"/>
              <a:t> </a:t>
            </a:r>
            <a:r>
              <a:rPr lang="el-GR" sz="3000" b="0" dirty="0" smtClean="0"/>
              <a:t>1/5</a:t>
            </a:r>
            <a:endParaRPr lang="el-GR" sz="3000" b="0" dirty="0"/>
          </a:p>
        </p:txBody>
      </p:sp>
      <p:sp>
        <p:nvSpPr>
          <p:cNvPr id="3" name="Θέση περιεχομένου 2"/>
          <p:cNvSpPr>
            <a:spLocks noGrp="1"/>
          </p:cNvSpPr>
          <p:nvPr>
            <p:ph idx="1"/>
          </p:nvPr>
        </p:nvSpPr>
        <p:spPr>
          <a:xfrm>
            <a:off x="395536" y="1412776"/>
            <a:ext cx="8496944" cy="5445224"/>
          </a:xfrm>
        </p:spPr>
        <p:txBody>
          <a:bodyPr>
            <a:normAutofit/>
          </a:bodyPr>
          <a:lstStyle/>
          <a:p>
            <a:r>
              <a:rPr lang="el-GR" dirty="0"/>
              <a:t>Οι </a:t>
            </a:r>
            <a:r>
              <a:rPr lang="en-US" dirty="0"/>
              <a:t>MMPs </a:t>
            </a:r>
            <a:r>
              <a:rPr lang="el-GR" dirty="0"/>
              <a:t>είναι ένζυμα του δέρματος που συνιστούν μία οικογένεια πρωτεϊνών (</a:t>
            </a:r>
            <a:r>
              <a:rPr lang="el-GR" dirty="0" err="1"/>
              <a:t>πρωτεάσες</a:t>
            </a:r>
            <a:r>
              <a:rPr lang="el-GR" dirty="0"/>
              <a:t>) υπεύθυνων για την εκφύλιση των </a:t>
            </a:r>
            <a:r>
              <a:rPr lang="el-GR" dirty="0" err="1"/>
              <a:t>μακρομορίων</a:t>
            </a:r>
            <a:r>
              <a:rPr lang="el-GR" dirty="0"/>
              <a:t> της </a:t>
            </a:r>
            <a:r>
              <a:rPr lang="el-GR" dirty="0" err="1"/>
              <a:t>εξωκυττάριας</a:t>
            </a:r>
            <a:r>
              <a:rPr lang="el-GR" dirty="0"/>
              <a:t> ουσίας. Ως τώρα έχουν προσδιοριστεί περίπου 20 </a:t>
            </a:r>
            <a:r>
              <a:rPr lang="en-US" dirty="0"/>
              <a:t>MMPs </a:t>
            </a:r>
            <a:r>
              <a:rPr lang="el-GR" dirty="0"/>
              <a:t>αλλά οι πιο βασικές θεωρούνται η </a:t>
            </a:r>
            <a:r>
              <a:rPr lang="el-GR" dirty="0" err="1"/>
              <a:t>ελαστάση</a:t>
            </a:r>
            <a:r>
              <a:rPr lang="el-GR" dirty="0"/>
              <a:t>, η </a:t>
            </a:r>
            <a:r>
              <a:rPr lang="el-GR" dirty="0" err="1"/>
              <a:t>κολλαγενάση</a:t>
            </a:r>
            <a:r>
              <a:rPr lang="el-GR" dirty="0"/>
              <a:t> και η </a:t>
            </a:r>
            <a:r>
              <a:rPr lang="el-GR" dirty="0" err="1"/>
              <a:t>υαλουρονιδάση</a:t>
            </a:r>
            <a:r>
              <a:rPr lang="el-GR" dirty="0"/>
              <a:t>.</a:t>
            </a:r>
          </a:p>
          <a:p>
            <a:r>
              <a:rPr lang="el-GR" dirty="0"/>
              <a:t>Οι </a:t>
            </a:r>
            <a:r>
              <a:rPr lang="en-US" dirty="0"/>
              <a:t>MMPs </a:t>
            </a:r>
            <a:r>
              <a:rPr lang="el-GR" dirty="0"/>
              <a:t>ενεργοποιούνται από την </a:t>
            </a:r>
            <a:r>
              <a:rPr lang="en-US" dirty="0"/>
              <a:t>UVR </a:t>
            </a:r>
            <a:r>
              <a:rPr lang="el-GR" dirty="0"/>
              <a:t>κατά τη διάρκεια οξείας ή χρόνιας φλεγμονής του δέρματος και αναστέλλονται από </a:t>
            </a:r>
            <a:r>
              <a:rPr lang="el-GR" dirty="0" err="1"/>
              <a:t>ιστικούς</a:t>
            </a:r>
            <a:r>
              <a:rPr lang="el-GR" dirty="0"/>
              <a:t> καταστολείς (</a:t>
            </a:r>
            <a:r>
              <a:rPr lang="en-US" dirty="0"/>
              <a:t>TIMPs</a:t>
            </a:r>
            <a:r>
              <a:rPr lang="el-GR" dirty="0"/>
              <a:t>), που παράγονται από διάφορα όργανα και το δέρμα. Η </a:t>
            </a:r>
            <a:r>
              <a:rPr lang="en-US" dirty="0"/>
              <a:t>UVR </a:t>
            </a:r>
            <a:r>
              <a:rPr lang="el-GR" dirty="0"/>
              <a:t>εκτός από την επαγωγή των </a:t>
            </a:r>
            <a:r>
              <a:rPr lang="en-US" dirty="0"/>
              <a:t>MMPs </a:t>
            </a:r>
            <a:r>
              <a:rPr lang="el-GR" dirty="0"/>
              <a:t>επάγει και τους </a:t>
            </a:r>
            <a:r>
              <a:rPr lang="en-US" dirty="0"/>
              <a:t>TIMPs</a:t>
            </a:r>
            <a:r>
              <a:rPr lang="el-GR" dirty="0"/>
              <a:t>, που έχουν την ικανότητα καταστολής της δραστηριότητας των </a:t>
            </a:r>
            <a:r>
              <a:rPr lang="el-GR" dirty="0" err="1"/>
              <a:t>πρωτεασών</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385707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Οι επιπτώσεις των </a:t>
            </a:r>
            <a:r>
              <a:rPr lang="el-GR" dirty="0" err="1">
                <a:solidFill>
                  <a:prstClr val="white"/>
                </a:solidFill>
              </a:rPr>
              <a:t>μεταλλοπρωτεϊνασών</a:t>
            </a:r>
            <a:r>
              <a:rPr lang="el-GR" dirty="0">
                <a:solidFill>
                  <a:prstClr val="white"/>
                </a:solidFill>
              </a:rPr>
              <a:t> (</a:t>
            </a:r>
            <a:r>
              <a:rPr lang="en-US" dirty="0">
                <a:solidFill>
                  <a:prstClr val="white"/>
                </a:solidFill>
              </a:rPr>
              <a:t>MMPs</a:t>
            </a:r>
            <a:r>
              <a:rPr lang="el-GR" dirty="0">
                <a:solidFill>
                  <a:prstClr val="white"/>
                </a:solidFill>
              </a:rPr>
              <a:t>) στη </a:t>
            </a:r>
            <a:r>
              <a:rPr lang="el-GR" dirty="0" err="1">
                <a:solidFill>
                  <a:prstClr val="white"/>
                </a:solidFill>
              </a:rPr>
              <a:t>φωτογήρανση</a:t>
            </a:r>
            <a:r>
              <a:rPr lang="el-GR" dirty="0">
                <a:solidFill>
                  <a:prstClr val="white"/>
                </a:solidFill>
              </a:rPr>
              <a:t> </a:t>
            </a:r>
            <a:r>
              <a:rPr lang="el-GR" sz="3000" b="0" dirty="0" smtClean="0">
                <a:solidFill>
                  <a:prstClr val="white"/>
                </a:solidFill>
              </a:rPr>
              <a:t>2/5</a:t>
            </a:r>
            <a:endParaRPr lang="el-GR" dirty="0"/>
          </a:p>
        </p:txBody>
      </p:sp>
      <p:sp>
        <p:nvSpPr>
          <p:cNvPr id="3" name="Θέση περιεχομένου 2"/>
          <p:cNvSpPr>
            <a:spLocks noGrp="1"/>
          </p:cNvSpPr>
          <p:nvPr>
            <p:ph idx="1"/>
          </p:nvPr>
        </p:nvSpPr>
        <p:spPr/>
        <p:txBody>
          <a:bodyPr/>
          <a:lstStyle/>
          <a:p>
            <a:r>
              <a:rPr lang="el-GR" dirty="0"/>
              <a:t>Από ποικίλες μελέτες φαίνεται ότι όταν η </a:t>
            </a:r>
            <a:r>
              <a:rPr lang="en-US" dirty="0"/>
              <a:t>UVR </a:t>
            </a:r>
            <a:r>
              <a:rPr lang="el-GR" dirty="0"/>
              <a:t>επιδράσει στα </a:t>
            </a:r>
            <a:r>
              <a:rPr lang="el-GR" dirty="0" err="1"/>
              <a:t>κερατινοκύτταρα</a:t>
            </a:r>
            <a:r>
              <a:rPr lang="el-GR" dirty="0"/>
              <a:t> και τους </a:t>
            </a:r>
            <a:r>
              <a:rPr lang="el-GR" dirty="0" err="1"/>
              <a:t>ινοβλάστες</a:t>
            </a:r>
            <a:r>
              <a:rPr lang="el-GR" dirty="0"/>
              <a:t> ενεργοποιεί τους αυξητικούς παράγοντες και τους υποδοχείς των </a:t>
            </a:r>
            <a:r>
              <a:rPr lang="el-GR" dirty="0" err="1"/>
              <a:t>κυτταροκινών</a:t>
            </a:r>
            <a:r>
              <a:rPr lang="el-GR" dirty="0"/>
              <a:t>, με αποτέλεσμα τη μεταγωγή του σήματος και την ενεργοποίηση του παράγοντα μεταγραφής ΑΡ-1 στον πυρήνα των κυττάρων. Ο ΑΡ-1 είναι ένα </a:t>
            </a:r>
            <a:r>
              <a:rPr lang="el-GR" dirty="0" err="1"/>
              <a:t>σύμπλοκο</a:t>
            </a:r>
            <a:r>
              <a:rPr lang="el-GR" dirty="0"/>
              <a:t> </a:t>
            </a:r>
            <a:r>
              <a:rPr lang="en-US" dirty="0"/>
              <a:t>c</a:t>
            </a:r>
            <a:r>
              <a:rPr lang="el-GR" dirty="0"/>
              <a:t>-</a:t>
            </a:r>
            <a:r>
              <a:rPr lang="en-US" dirty="0"/>
              <a:t>Jun </a:t>
            </a:r>
            <a:r>
              <a:rPr lang="el-GR" dirty="0"/>
              <a:t>και </a:t>
            </a:r>
            <a:r>
              <a:rPr lang="en-US" dirty="0"/>
              <a:t>c</a:t>
            </a:r>
            <a:r>
              <a:rPr lang="el-GR" dirty="0"/>
              <a:t>-</a:t>
            </a:r>
            <a:r>
              <a:rPr lang="en-US" dirty="0" err="1"/>
              <a:t>Fos</a:t>
            </a:r>
            <a:r>
              <a:rPr lang="en-US" dirty="0"/>
              <a:t> </a:t>
            </a:r>
            <a:r>
              <a:rPr lang="el-GR" dirty="0" err="1"/>
              <a:t>ετεροδιμερών</a:t>
            </a:r>
            <a:r>
              <a:rPr lang="el-GR" dirty="0"/>
              <a:t>, το οποίο διεγείρει τη μεταγραφή γονιδίων </a:t>
            </a:r>
            <a:r>
              <a:rPr lang="en-US" dirty="0"/>
              <a:t>MMPs </a:t>
            </a:r>
            <a:r>
              <a:rPr lang="el-GR" dirty="0"/>
              <a:t>που κωδικοποιούν την </a:t>
            </a:r>
            <a:r>
              <a:rPr lang="el-GR" dirty="0" err="1"/>
              <a:t>κολλαγενάση</a:t>
            </a:r>
            <a:r>
              <a:rPr lang="el-GR" dirty="0"/>
              <a:t>, τη </a:t>
            </a:r>
            <a:r>
              <a:rPr lang="el-GR" dirty="0" err="1"/>
              <a:t>ζελατινάση</a:t>
            </a:r>
            <a:r>
              <a:rPr lang="el-GR" dirty="0"/>
              <a:t> και τη </a:t>
            </a:r>
            <a:r>
              <a:rPr lang="el-GR" dirty="0" err="1"/>
              <a:t>στρωμελυσίνη</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537260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Οι επιπτώσεις των </a:t>
            </a:r>
            <a:r>
              <a:rPr lang="el-GR" dirty="0" err="1">
                <a:solidFill>
                  <a:prstClr val="white"/>
                </a:solidFill>
              </a:rPr>
              <a:t>μεταλλοπρωτεϊνασών</a:t>
            </a:r>
            <a:r>
              <a:rPr lang="el-GR" dirty="0">
                <a:solidFill>
                  <a:prstClr val="white"/>
                </a:solidFill>
              </a:rPr>
              <a:t> (</a:t>
            </a:r>
            <a:r>
              <a:rPr lang="en-US" dirty="0">
                <a:solidFill>
                  <a:prstClr val="white"/>
                </a:solidFill>
              </a:rPr>
              <a:t>MMPs</a:t>
            </a:r>
            <a:r>
              <a:rPr lang="el-GR" dirty="0">
                <a:solidFill>
                  <a:prstClr val="white"/>
                </a:solidFill>
              </a:rPr>
              <a:t>) στη </a:t>
            </a:r>
            <a:r>
              <a:rPr lang="el-GR" dirty="0" err="1">
                <a:solidFill>
                  <a:prstClr val="white"/>
                </a:solidFill>
              </a:rPr>
              <a:t>φωτογήρανση</a:t>
            </a:r>
            <a:r>
              <a:rPr lang="el-GR" dirty="0">
                <a:solidFill>
                  <a:prstClr val="white"/>
                </a:solidFill>
              </a:rPr>
              <a:t> </a:t>
            </a:r>
            <a:r>
              <a:rPr lang="el-GR" sz="3000" b="0" dirty="0">
                <a:solidFill>
                  <a:prstClr val="white"/>
                </a:solidFill>
              </a:rPr>
              <a:t>3</a:t>
            </a:r>
            <a:r>
              <a:rPr lang="el-GR" sz="3000" b="0" dirty="0" smtClean="0">
                <a:solidFill>
                  <a:prstClr val="white"/>
                </a:solidFill>
              </a:rPr>
              <a:t>/5</a:t>
            </a:r>
            <a:endParaRPr lang="el-GR" dirty="0"/>
          </a:p>
        </p:txBody>
      </p:sp>
      <p:sp>
        <p:nvSpPr>
          <p:cNvPr id="3" name="Θέση περιεχομένου 2"/>
          <p:cNvSpPr>
            <a:spLocks noGrp="1"/>
          </p:cNvSpPr>
          <p:nvPr>
            <p:ph idx="1"/>
          </p:nvPr>
        </p:nvSpPr>
        <p:spPr/>
        <p:txBody>
          <a:bodyPr/>
          <a:lstStyle/>
          <a:p>
            <a:r>
              <a:rPr lang="el-GR" dirty="0"/>
              <a:t>Το </a:t>
            </a:r>
            <a:r>
              <a:rPr lang="el-GR" dirty="0" err="1"/>
              <a:t>κερατινοκύτταρο</a:t>
            </a:r>
            <a:r>
              <a:rPr lang="el-GR" dirty="0"/>
              <a:t> παράγει </a:t>
            </a:r>
            <a:r>
              <a:rPr lang="el-GR" dirty="0" err="1"/>
              <a:t>κολλαγενάσες</a:t>
            </a:r>
            <a:r>
              <a:rPr lang="el-GR" dirty="0"/>
              <a:t> ΜΜΡ-2 και ΜΜΡ-9 και κολλαγόνο τύπου VII. Όταν οι </a:t>
            </a:r>
            <a:r>
              <a:rPr lang="en-US" dirty="0"/>
              <a:t>MMPs </a:t>
            </a:r>
            <a:r>
              <a:rPr lang="el-GR" dirty="0"/>
              <a:t>δραστηριοποιηθούν μέσω </a:t>
            </a:r>
            <a:r>
              <a:rPr lang="en-US" dirty="0"/>
              <a:t>UVR</a:t>
            </a:r>
            <a:r>
              <a:rPr lang="el-GR" dirty="0"/>
              <a:t>, το σύστημα στήριξης επιδερμίδας και δέρματος (τοξοειδή ινίδια στο ύψος του </a:t>
            </a:r>
            <a:r>
              <a:rPr lang="el-GR" dirty="0" err="1"/>
              <a:t>δερματοεπιδερμιδικού</a:t>
            </a:r>
            <a:r>
              <a:rPr lang="el-GR" dirty="0"/>
              <a:t> συνδέσμου) διαταράσσεται, κάτι που σημαίνει απώλεια της μηχανικής αντοχής του δέρματος, με συνέπεια την ανάπτυξη ρυτίδων.</a:t>
            </a:r>
          </a:p>
          <a:p>
            <a:r>
              <a:rPr lang="el-GR" dirty="0"/>
              <a:t>Οι </a:t>
            </a:r>
            <a:r>
              <a:rPr lang="el-GR" dirty="0" err="1"/>
              <a:t>ινοβλάστες</a:t>
            </a:r>
            <a:r>
              <a:rPr lang="el-GR" dirty="0"/>
              <a:t> παράγουν κολλαγόνο τύπου I και </a:t>
            </a:r>
            <a:r>
              <a:rPr lang="en-US" dirty="0"/>
              <a:t>III</a:t>
            </a:r>
            <a:r>
              <a:rPr lang="el-GR" dirty="0"/>
              <a:t>, το οποίο </a:t>
            </a:r>
            <a:r>
              <a:rPr lang="el-GR" dirty="0" err="1"/>
              <a:t>απομειώνεται</a:t>
            </a:r>
            <a:r>
              <a:rPr lang="el-GR" dirty="0"/>
              <a:t> με την ηλικία και η σύνθεσή του </a:t>
            </a:r>
            <a:r>
              <a:rPr lang="el-GR" dirty="0" err="1"/>
              <a:t>αποδομείται</a:t>
            </a:r>
            <a:r>
              <a:rPr lang="el-GR" dirty="0"/>
              <a:t> από την </a:t>
            </a:r>
            <a:r>
              <a:rPr lang="en-US" dirty="0"/>
              <a:t>UVR </a:t>
            </a:r>
            <a:r>
              <a:rPr lang="el-GR" dirty="0"/>
              <a:t>και την συμβολή της ΜΜΡ-2 και της ΜΜΡ-9.</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07419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Οι επιπτώσεις των </a:t>
            </a:r>
            <a:r>
              <a:rPr lang="el-GR" dirty="0" err="1">
                <a:solidFill>
                  <a:prstClr val="white"/>
                </a:solidFill>
              </a:rPr>
              <a:t>μεταλλοπρωτεϊνασών</a:t>
            </a:r>
            <a:r>
              <a:rPr lang="el-GR" dirty="0">
                <a:solidFill>
                  <a:prstClr val="white"/>
                </a:solidFill>
              </a:rPr>
              <a:t> (</a:t>
            </a:r>
            <a:r>
              <a:rPr lang="en-US" dirty="0">
                <a:solidFill>
                  <a:prstClr val="white"/>
                </a:solidFill>
              </a:rPr>
              <a:t>MMPs</a:t>
            </a:r>
            <a:r>
              <a:rPr lang="el-GR" dirty="0">
                <a:solidFill>
                  <a:prstClr val="white"/>
                </a:solidFill>
              </a:rPr>
              <a:t>) στη </a:t>
            </a:r>
            <a:r>
              <a:rPr lang="el-GR" dirty="0" err="1">
                <a:solidFill>
                  <a:prstClr val="white"/>
                </a:solidFill>
              </a:rPr>
              <a:t>φωτογήρανση</a:t>
            </a:r>
            <a:r>
              <a:rPr lang="el-GR" dirty="0">
                <a:solidFill>
                  <a:prstClr val="white"/>
                </a:solidFill>
              </a:rPr>
              <a:t> </a:t>
            </a:r>
            <a:r>
              <a:rPr lang="el-GR" sz="3000" b="0" dirty="0" smtClean="0">
                <a:solidFill>
                  <a:prstClr val="white"/>
                </a:solidFill>
              </a:rPr>
              <a:t>4/5</a:t>
            </a:r>
            <a:endParaRPr lang="el-GR" dirty="0"/>
          </a:p>
        </p:txBody>
      </p:sp>
      <p:sp>
        <p:nvSpPr>
          <p:cNvPr id="3" name="Θέση περιεχομένου 2"/>
          <p:cNvSpPr>
            <a:spLocks noGrp="1"/>
          </p:cNvSpPr>
          <p:nvPr>
            <p:ph idx="1"/>
          </p:nvPr>
        </p:nvSpPr>
        <p:spPr>
          <a:xfrm>
            <a:off x="395536" y="1412776"/>
            <a:ext cx="8424936" cy="5445224"/>
          </a:xfrm>
        </p:spPr>
        <p:txBody>
          <a:bodyPr>
            <a:normAutofit/>
          </a:bodyPr>
          <a:lstStyle/>
          <a:p>
            <a:r>
              <a:rPr lang="el-GR" dirty="0"/>
              <a:t>Συμπερασματικά αναφέρουμε ότι:</a:t>
            </a:r>
          </a:p>
          <a:p>
            <a:pPr lvl="1"/>
            <a:r>
              <a:rPr lang="el-GR" dirty="0" smtClean="0"/>
              <a:t>Το </a:t>
            </a:r>
            <a:r>
              <a:rPr lang="el-GR" dirty="0"/>
              <a:t>υγιές και χωρίς ρυτίδες δέρμα εξασφαλίζει την </a:t>
            </a:r>
            <a:r>
              <a:rPr lang="el-GR" dirty="0" err="1"/>
              <a:t>ομοιόστασή</a:t>
            </a:r>
            <a:r>
              <a:rPr lang="el-GR" dirty="0"/>
              <a:t> του μέσω ενός πλούσιου δικτύου κολλαγόνου αλλά και με την παρουσία </a:t>
            </a:r>
            <a:r>
              <a:rPr lang="en-US" dirty="0"/>
              <a:t>MMPs </a:t>
            </a:r>
            <a:r>
              <a:rPr lang="el-GR" dirty="0"/>
              <a:t>σε ικανοποιητική ποσότητα, ώστε να εκφυλίσουν μόνο παλιές ή κατεστραμμένες ίνες του δέρματος. Ταυτόχρονα </a:t>
            </a:r>
            <a:r>
              <a:rPr lang="el-GR" dirty="0" smtClean="0"/>
              <a:t>παράγονται </a:t>
            </a:r>
            <a:r>
              <a:rPr lang="el-GR" dirty="0" err="1"/>
              <a:t>ιστικοί</a:t>
            </a:r>
            <a:r>
              <a:rPr lang="el-GR" dirty="0"/>
              <a:t> αναστολείς (</a:t>
            </a:r>
            <a:r>
              <a:rPr lang="en-US" dirty="0"/>
              <a:t>TIMPs</a:t>
            </a:r>
            <a:r>
              <a:rPr lang="el-GR" dirty="0"/>
              <a:t>) ικανοί να ελέγχουν την υπερδραστηριότητα των </a:t>
            </a:r>
            <a:r>
              <a:rPr lang="en-US" dirty="0"/>
              <a:t>MMPs</a:t>
            </a:r>
            <a:r>
              <a:rPr lang="el-GR" dirty="0"/>
              <a:t>.</a:t>
            </a:r>
          </a:p>
          <a:p>
            <a:pPr lvl="1"/>
            <a:r>
              <a:rPr lang="el-GR" dirty="0" smtClean="0"/>
              <a:t>Στο </a:t>
            </a:r>
            <a:r>
              <a:rPr lang="el-GR" dirty="0" err="1"/>
              <a:t>φωτογηρασμένο</a:t>
            </a:r>
            <a:r>
              <a:rPr lang="el-GR" dirty="0"/>
              <a:t> δέρμα η ατροφία και οι ρυτίδες οφείλονται σε μείωση της σύνθεσης των ινών του κολλαγόνου μέσω α) αυξημένης δραστηριότητας των </a:t>
            </a:r>
            <a:r>
              <a:rPr lang="en-US" dirty="0"/>
              <a:t>MMPs </a:t>
            </a:r>
            <a:r>
              <a:rPr lang="el-GR" dirty="0"/>
              <a:t>και β) ελαττωμένης έκφρασης των </a:t>
            </a:r>
            <a:r>
              <a:rPr lang="en-US" dirty="0"/>
              <a:t>TIMPs</a:t>
            </a:r>
            <a:r>
              <a:rPr lang="el-GR" dirty="0"/>
              <a:t>.</a:t>
            </a:r>
          </a:p>
          <a:p>
            <a:pPr>
              <a:buFont typeface="Courier New" panose="02070309020205020404" pitchFamily="49" charset="0"/>
              <a:buChar char="o"/>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9210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Οι επιπτώσεις των </a:t>
            </a:r>
            <a:r>
              <a:rPr lang="el-GR" dirty="0" err="1">
                <a:solidFill>
                  <a:prstClr val="white"/>
                </a:solidFill>
              </a:rPr>
              <a:t>μεταλλοπρωτεϊνασών</a:t>
            </a:r>
            <a:r>
              <a:rPr lang="el-GR" dirty="0">
                <a:solidFill>
                  <a:prstClr val="white"/>
                </a:solidFill>
              </a:rPr>
              <a:t> (</a:t>
            </a:r>
            <a:r>
              <a:rPr lang="en-US" dirty="0">
                <a:solidFill>
                  <a:prstClr val="white"/>
                </a:solidFill>
              </a:rPr>
              <a:t>MMPs</a:t>
            </a:r>
            <a:r>
              <a:rPr lang="el-GR" dirty="0">
                <a:solidFill>
                  <a:prstClr val="white"/>
                </a:solidFill>
              </a:rPr>
              <a:t>) στη </a:t>
            </a:r>
            <a:r>
              <a:rPr lang="el-GR" dirty="0" err="1">
                <a:solidFill>
                  <a:prstClr val="white"/>
                </a:solidFill>
              </a:rPr>
              <a:t>φωτογήρανση</a:t>
            </a:r>
            <a:r>
              <a:rPr lang="el-GR" dirty="0">
                <a:solidFill>
                  <a:prstClr val="white"/>
                </a:solidFill>
              </a:rPr>
              <a:t> </a:t>
            </a:r>
            <a:r>
              <a:rPr lang="el-GR" sz="3000" b="0" dirty="0" smtClean="0">
                <a:solidFill>
                  <a:prstClr val="white"/>
                </a:solidFill>
              </a:rPr>
              <a:t>5/5</a:t>
            </a:r>
            <a:endParaRPr lang="el-GR" dirty="0"/>
          </a:p>
        </p:txBody>
      </p:sp>
      <p:sp>
        <p:nvSpPr>
          <p:cNvPr id="3" name="Θέση περιεχομένου 2"/>
          <p:cNvSpPr>
            <a:spLocks noGrp="1"/>
          </p:cNvSpPr>
          <p:nvPr>
            <p:ph idx="1"/>
          </p:nvPr>
        </p:nvSpPr>
        <p:spPr/>
        <p:txBody>
          <a:bodyPr/>
          <a:lstStyle/>
          <a:p>
            <a:r>
              <a:rPr lang="el-GR" dirty="0"/>
              <a:t>Εκτός από τη διαταραχή της ακεραιότητας του κολλαγόνου, οι μηχανισμοί αυτοί διαταράσσουν επίσης και τα υπόλοιπα στοιχεία της </a:t>
            </a:r>
            <a:r>
              <a:rPr lang="el-GR" dirty="0" err="1"/>
              <a:t>εξωκυττάριας</a:t>
            </a:r>
            <a:r>
              <a:rPr lang="el-GR" dirty="0"/>
              <a:t> ουσίας, όπως </a:t>
            </a:r>
            <a:r>
              <a:rPr lang="el-GR" dirty="0" err="1"/>
              <a:t>ελαστίνη</a:t>
            </a:r>
            <a:r>
              <a:rPr lang="el-GR" dirty="0"/>
              <a:t>, </a:t>
            </a:r>
            <a:r>
              <a:rPr lang="el-GR" dirty="0" err="1"/>
              <a:t>ινοσυνεκτίνη</a:t>
            </a:r>
            <a:r>
              <a:rPr lang="el-GR" dirty="0"/>
              <a:t> και </a:t>
            </a:r>
            <a:r>
              <a:rPr lang="el-GR" dirty="0" err="1"/>
              <a:t>πρωτεογλυκάνες</a:t>
            </a:r>
            <a:r>
              <a:rPr lang="el-GR" dirty="0"/>
              <a:t>. Τέλος θα αναφερθούμε και σε διαταραχές της </a:t>
            </a:r>
            <a:r>
              <a:rPr lang="el-GR" dirty="0" err="1"/>
              <a:t>μικροκυκλοφορίας</a:t>
            </a:r>
            <a:r>
              <a:rPr lang="el-GR" dirty="0"/>
              <a:t> του δέρματος, που εκδηλώνονται ταυτόχρονα με άλλες εκδηλώσεις λόγω της επίδρασης της </a:t>
            </a:r>
            <a:r>
              <a:rPr lang="el-GR" dirty="0" smtClean="0"/>
              <a:t>UVR.</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928841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Διαταραχές της </a:t>
            </a:r>
            <a:r>
              <a:rPr lang="el-GR" dirty="0" err="1"/>
              <a:t>μικροκυκλοφορίας</a:t>
            </a:r>
            <a:r>
              <a:rPr lang="el-GR" dirty="0"/>
              <a:t> </a:t>
            </a:r>
            <a:r>
              <a:rPr lang="el-GR" dirty="0" smtClean="0"/>
              <a:t/>
            </a:r>
            <a:br>
              <a:rPr lang="el-GR" dirty="0" smtClean="0"/>
            </a:br>
            <a:r>
              <a:rPr lang="el-GR" dirty="0" smtClean="0"/>
              <a:t>του </a:t>
            </a:r>
            <a:r>
              <a:rPr lang="el-GR" dirty="0"/>
              <a:t>δέρματος</a:t>
            </a:r>
          </a:p>
        </p:txBody>
      </p:sp>
      <p:sp>
        <p:nvSpPr>
          <p:cNvPr id="3" name="Θέση περιεχομένου 2"/>
          <p:cNvSpPr>
            <a:spLocks noGrp="1"/>
          </p:cNvSpPr>
          <p:nvPr>
            <p:ph idx="1"/>
          </p:nvPr>
        </p:nvSpPr>
        <p:spPr>
          <a:xfrm>
            <a:off x="395536" y="1412776"/>
            <a:ext cx="8496944" cy="5400600"/>
          </a:xfrm>
        </p:spPr>
        <p:txBody>
          <a:bodyPr>
            <a:normAutofit/>
          </a:bodyPr>
          <a:lstStyle/>
          <a:p>
            <a:r>
              <a:rPr lang="el-GR" dirty="0"/>
              <a:t>Το </a:t>
            </a:r>
            <a:r>
              <a:rPr lang="el-GR" dirty="0" err="1"/>
              <a:t>επιπολής</a:t>
            </a:r>
            <a:r>
              <a:rPr lang="el-GR" dirty="0"/>
              <a:t> αγγειακό πλέγμα θεωρείται πλουσιότερο στο φυσιολογικό, αρυτίδωτο δέρμα παρά στο </a:t>
            </a:r>
            <a:r>
              <a:rPr lang="el-GR" dirty="0" err="1"/>
              <a:t>φωτογηρασμένο</a:t>
            </a:r>
            <a:r>
              <a:rPr lang="el-GR" dirty="0"/>
              <a:t>, ρυτιδωμένο δέρμα. Στο τελευταίο το μήκος του αγγειακού πλέγματος βραχύνεται και κατά συνέπεια η ροή του αίματος μειώνεται.</a:t>
            </a:r>
          </a:p>
          <a:p>
            <a:r>
              <a:rPr lang="el-GR" dirty="0"/>
              <a:t>Από την άλλη όμως παρατηρείται παθητική διαστολή των τριχοειδών η οποία εκφράζεται με την εμφάνιση στικτών ή αστεροειδών </a:t>
            </a:r>
            <a:r>
              <a:rPr lang="el-GR" dirty="0" err="1"/>
              <a:t>τηλεαγγειεκτασιών</a:t>
            </a:r>
            <a:r>
              <a:rPr lang="el-GR" dirty="0"/>
              <a:t> και των μαύρων κύκλων κάτω από τους οφθαλμούς.</a:t>
            </a:r>
          </a:p>
          <a:p>
            <a:r>
              <a:rPr lang="el-GR" dirty="0"/>
              <a:t>Ακόμη, η διαστολή αυτή των τριχοειδών, υποστηρίζεται ότι οφείλεται σε αυξημένη δραστηριότητα των </a:t>
            </a:r>
            <a:r>
              <a:rPr lang="el-GR" b="1" dirty="0"/>
              <a:t>ΜΜΡ-9 </a:t>
            </a:r>
            <a:r>
              <a:rPr lang="el-GR" dirty="0"/>
              <a:t>στις ίνες του κολλαγόνου που περιβάλλει τα τριχοειδή αυτά.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070724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Ελεύθερες ρίζες οξυγόνου (</a:t>
            </a:r>
            <a:r>
              <a:rPr lang="en-US" dirty="0"/>
              <a:t>ROS</a:t>
            </a:r>
            <a:r>
              <a:rPr lang="en-US" dirty="0" smtClean="0"/>
              <a:t>)</a:t>
            </a:r>
            <a:r>
              <a:rPr lang="el-GR" dirty="0" smtClean="0"/>
              <a:t> </a:t>
            </a:r>
            <a:r>
              <a:rPr lang="el-GR" sz="3000" b="0" dirty="0" smtClean="0"/>
              <a:t>1/7</a:t>
            </a:r>
            <a:endParaRPr lang="el-GR" sz="3000" b="0" dirty="0"/>
          </a:p>
        </p:txBody>
      </p:sp>
      <p:sp>
        <p:nvSpPr>
          <p:cNvPr id="3" name="Θέση περιεχομένου 2"/>
          <p:cNvSpPr>
            <a:spLocks noGrp="1"/>
          </p:cNvSpPr>
          <p:nvPr>
            <p:ph idx="1"/>
          </p:nvPr>
        </p:nvSpPr>
        <p:spPr/>
        <p:txBody>
          <a:bodyPr/>
          <a:lstStyle/>
          <a:p>
            <a:r>
              <a:rPr lang="el-GR" b="1" dirty="0"/>
              <a:t>Ορισμός: </a:t>
            </a:r>
            <a:r>
              <a:rPr lang="el-GR" dirty="0"/>
              <a:t>μία ελεύθερη ρίζα είναι ένα άτομο ή μόριο που διαφέρει από τα άλλα ως προς το ότι διαθέτει ένα </a:t>
            </a:r>
            <a:r>
              <a:rPr lang="el-GR" dirty="0" err="1" smtClean="0"/>
              <a:t>ασύζευκτο</a:t>
            </a:r>
            <a:r>
              <a:rPr lang="el-GR" dirty="0" smtClean="0"/>
              <a:t> </a:t>
            </a:r>
            <a:r>
              <a:rPr lang="el-GR" dirty="0"/>
              <a:t>ηλεκτρόνιο στην εξωτερική τροχιά του, το οποίο δεν εξισορροπείται από κάποιο άλλο. Με άλλα λόγια δημιουργείται ένα πλεονάζον ή ένα λιγότερο ηλεκτρόνιο εξαιτίας του οποίου δημιουργείται ένα πλεονάζον αρνητικό φορτίο.</a:t>
            </a:r>
          </a:p>
          <a:p>
            <a:r>
              <a:rPr lang="el-GR" dirty="0"/>
              <a:t>Αυτή η μη </a:t>
            </a:r>
            <a:r>
              <a:rPr lang="el-GR" dirty="0" err="1"/>
              <a:t>ισορροπούμενη</a:t>
            </a:r>
            <a:r>
              <a:rPr lang="el-GR" dirty="0"/>
              <a:t> ηλεκτρική ενέργεια δίνει στην ελεύθερη ρίζα την τάση να προσκολλάται σε άλλα μόρια, καθώς προσπαθεί να ενωθεί με ένα ακόμα ηλεκτρόνιο και να αποκτήσει κατ’ αυτόν τον τρόπο ηλεκτρικό ισορροπία.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847960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Άμυνα του οργανισμού έναντι </a:t>
            </a:r>
            <a:br>
              <a:rPr lang="el-GR" dirty="0" smtClean="0"/>
            </a:br>
            <a:r>
              <a:rPr lang="el-GR" dirty="0" smtClean="0"/>
              <a:t>των ελευθέρων ριζών </a:t>
            </a:r>
            <a:r>
              <a:rPr lang="el-GR" sz="3000" b="0" dirty="0" smtClean="0"/>
              <a:t>1/2</a:t>
            </a:r>
            <a:endParaRPr lang="el-GR" sz="3000" b="0" dirty="0"/>
          </a:p>
        </p:txBody>
      </p:sp>
      <p:sp>
        <p:nvSpPr>
          <p:cNvPr id="3" name="Θέση περιεχομένου 2"/>
          <p:cNvSpPr>
            <a:spLocks noGrp="1"/>
          </p:cNvSpPr>
          <p:nvPr>
            <p:ph idx="1"/>
          </p:nvPr>
        </p:nvSpPr>
        <p:spPr>
          <a:xfrm>
            <a:off x="395536" y="1412776"/>
            <a:ext cx="8640960" cy="5445224"/>
          </a:xfrm>
        </p:spPr>
        <p:txBody>
          <a:bodyPr>
            <a:normAutofit/>
          </a:bodyPr>
          <a:lstStyle/>
          <a:p>
            <a:r>
              <a:rPr lang="el-GR" sz="2300" dirty="0"/>
              <a:t>Η άμυνα του οργανισμού έναντι των βλαπτικών αυτών ριζών παρέχεται από πολλά και διαφορετικά μεταξύ τους δεσμευτικά συστήματα, τα οποία όμως δρουν </a:t>
            </a:r>
            <a:r>
              <a:rPr lang="el-GR" sz="2300" dirty="0" err="1"/>
              <a:t>συνεργιστικά</a:t>
            </a:r>
            <a:r>
              <a:rPr lang="el-GR" sz="2300" dirty="0"/>
              <a:t>.</a:t>
            </a:r>
          </a:p>
          <a:p>
            <a:r>
              <a:rPr lang="el-GR" sz="2300" dirty="0"/>
              <a:t>Στο φυσιολογικό δέρμα, οι λήπτες, </a:t>
            </a:r>
            <a:r>
              <a:rPr lang="el-GR" sz="2300" dirty="0" err="1"/>
              <a:t>δεσμευτές</a:t>
            </a:r>
            <a:r>
              <a:rPr lang="el-GR" sz="2300" dirty="0"/>
              <a:t>, εκκαθαριστές ελευθέρων ριζών αφορούν:</a:t>
            </a:r>
            <a:r>
              <a:rPr lang="el-GR" sz="2300" b="1" dirty="0"/>
              <a:t> α) </a:t>
            </a:r>
            <a:r>
              <a:rPr lang="el-GR" sz="2300" dirty="0"/>
              <a:t>Ποικίλα </a:t>
            </a:r>
            <a:r>
              <a:rPr lang="el-GR" sz="2300" dirty="0" err="1"/>
              <a:t>μικρομόρια</a:t>
            </a:r>
            <a:r>
              <a:rPr lang="el-GR" sz="2300" dirty="0"/>
              <a:t> που ανευρίσκονται στις βιολογικές μεμβράνες ή στα μεσοκυττάρια διαστήματα, π.χ. τοκοφερόλη, </a:t>
            </a:r>
            <a:r>
              <a:rPr lang="el-GR" sz="2300" dirty="0" err="1"/>
              <a:t>ασκορβικό</a:t>
            </a:r>
            <a:r>
              <a:rPr lang="el-GR" sz="2300" dirty="0"/>
              <a:t> οξύ, </a:t>
            </a:r>
            <a:r>
              <a:rPr lang="el-GR" sz="2300" dirty="0" err="1"/>
              <a:t>γλουταθειόνη</a:t>
            </a:r>
            <a:r>
              <a:rPr lang="el-GR" sz="2300" dirty="0"/>
              <a:t>.</a:t>
            </a:r>
          </a:p>
          <a:p>
            <a:r>
              <a:rPr lang="el-GR" sz="2300" dirty="0"/>
              <a:t>Οι λήπτες αυτοί δρουν με δύο τρόπους:</a:t>
            </a:r>
          </a:p>
          <a:p>
            <a:pPr lvl="1"/>
            <a:r>
              <a:rPr lang="el-GR" sz="2300" dirty="0" smtClean="0"/>
              <a:t>Μετατρέποντας </a:t>
            </a:r>
            <a:r>
              <a:rPr lang="el-GR" sz="2300" dirty="0"/>
              <a:t>τις βλαπτικές ρίζες σε νέες, ατοξικές, με ποικίλες </a:t>
            </a:r>
            <a:r>
              <a:rPr lang="el-GR" sz="2300" dirty="0" smtClean="0"/>
              <a:t>αντιδράσεις.</a:t>
            </a:r>
            <a:endParaRPr lang="el-GR" sz="2300" dirty="0"/>
          </a:p>
          <a:p>
            <a:pPr lvl="1"/>
            <a:r>
              <a:rPr lang="el-GR" sz="2300" dirty="0" smtClean="0"/>
              <a:t>Ως </a:t>
            </a:r>
            <a:r>
              <a:rPr lang="el-GR" sz="2300" dirty="0"/>
              <a:t>αναγωγικοί παράγοντες με παροχή ηλεκτρονίων, οπότε προλαβαίνουν την οξείδωση των </a:t>
            </a:r>
            <a:r>
              <a:rPr lang="el-GR" sz="2300" dirty="0" err="1"/>
              <a:t>βιομορίων</a:t>
            </a:r>
            <a:r>
              <a:rPr lang="el-GR" sz="2300" dirty="0"/>
              <a:t>.</a:t>
            </a:r>
          </a:p>
          <a:p>
            <a:pPr lvl="1"/>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603014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Άμυνα του οργανισμού έναντι </a:t>
            </a:r>
            <a:br>
              <a:rPr lang="el-GR" dirty="0">
                <a:solidFill>
                  <a:prstClr val="white"/>
                </a:solidFill>
              </a:rPr>
            </a:br>
            <a:r>
              <a:rPr lang="el-GR" dirty="0">
                <a:solidFill>
                  <a:prstClr val="white"/>
                </a:solidFill>
              </a:rPr>
              <a:t>των ελευθέρων ριζών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b="1" dirty="0"/>
              <a:t>β) </a:t>
            </a:r>
            <a:r>
              <a:rPr lang="el-GR" dirty="0"/>
              <a:t>Ένζυμα με ταχεία δράση κατά των ριζών αυτών, όπως το υπεροξείδιο </a:t>
            </a:r>
            <a:r>
              <a:rPr lang="el-GR" dirty="0" err="1"/>
              <a:t>δισμουτάσης</a:t>
            </a:r>
            <a:r>
              <a:rPr lang="el-GR" dirty="0"/>
              <a:t> (</a:t>
            </a:r>
            <a:r>
              <a:rPr lang="en-US" dirty="0"/>
              <a:t>superoxide </a:t>
            </a:r>
            <a:r>
              <a:rPr lang="en-US" dirty="0" err="1"/>
              <a:t>dismoutase</a:t>
            </a:r>
            <a:r>
              <a:rPr lang="el-GR" dirty="0"/>
              <a:t>), η </a:t>
            </a:r>
            <a:r>
              <a:rPr lang="el-GR" dirty="0" err="1"/>
              <a:t>καταλάση</a:t>
            </a:r>
            <a:r>
              <a:rPr lang="el-GR" dirty="0"/>
              <a:t> (</a:t>
            </a:r>
            <a:r>
              <a:rPr lang="en-US" dirty="0"/>
              <a:t>catalase</a:t>
            </a:r>
            <a:r>
              <a:rPr lang="el-GR" dirty="0"/>
              <a:t>) και η </a:t>
            </a:r>
            <a:r>
              <a:rPr lang="el-GR" dirty="0" err="1"/>
              <a:t>υπεροξειδάση</a:t>
            </a:r>
            <a:r>
              <a:rPr lang="el-GR" dirty="0"/>
              <a:t> της </a:t>
            </a:r>
            <a:r>
              <a:rPr lang="el-GR" dirty="0" err="1"/>
              <a:t>γλουταθειόνης</a:t>
            </a:r>
            <a:r>
              <a:rPr lang="el-GR" dirty="0"/>
              <a:t> (</a:t>
            </a:r>
            <a:r>
              <a:rPr lang="en-US" dirty="0"/>
              <a:t>glutathione </a:t>
            </a:r>
            <a:r>
              <a:rPr lang="en-US" dirty="0" err="1"/>
              <a:t>superoxidase</a:t>
            </a:r>
            <a:r>
              <a:rPr lang="el-GR" dirty="0"/>
              <a:t>), που ανευρίσκονται στα μεσοκυττάρια </a:t>
            </a:r>
            <a:r>
              <a:rPr lang="el-GR" dirty="0" smtClean="0"/>
              <a:t>διαστήματα</a:t>
            </a:r>
            <a:r>
              <a:rPr lang="el-GR" dirty="0"/>
              <a:t>.</a:t>
            </a:r>
            <a:endParaRPr lang="el-GR" dirty="0" smtClean="0"/>
          </a:p>
          <a:p>
            <a:r>
              <a:rPr lang="el-GR" b="1" dirty="0" smtClean="0"/>
              <a:t>γ</a:t>
            </a:r>
            <a:r>
              <a:rPr lang="el-GR" b="1" dirty="0"/>
              <a:t>) </a:t>
            </a:r>
            <a:r>
              <a:rPr lang="el-GR" dirty="0" err="1"/>
              <a:t>Δεσμευτές</a:t>
            </a:r>
            <a:r>
              <a:rPr lang="el-GR" dirty="0"/>
              <a:t> των μεταλλικών ιόντων, τα οποία προάγουν τις βλαπτικές ρίζες λόγω της ικανότητάς τους να προσφέρουν και να δέχονται μονήρη ηλεκτρόνια, π.χ. </a:t>
            </a:r>
            <a:r>
              <a:rPr lang="el-GR" dirty="0" err="1"/>
              <a:t>τρανσφερίνη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63096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Συμπερασματικές διαπιστώσεις </a:t>
            </a:r>
            <a:r>
              <a:rPr lang="el-GR" sz="3000" b="0" dirty="0" smtClean="0"/>
              <a:t>1/2</a:t>
            </a:r>
            <a:endParaRPr lang="el-GR" sz="3000" b="0" dirty="0"/>
          </a:p>
        </p:txBody>
      </p:sp>
      <p:sp>
        <p:nvSpPr>
          <p:cNvPr id="3" name="Θέση περιεχομένου 2"/>
          <p:cNvSpPr>
            <a:spLocks noGrp="1"/>
          </p:cNvSpPr>
          <p:nvPr>
            <p:ph idx="1"/>
          </p:nvPr>
        </p:nvSpPr>
        <p:spPr>
          <a:xfrm>
            <a:off x="395536" y="1412776"/>
            <a:ext cx="8568952" cy="5445224"/>
          </a:xfrm>
        </p:spPr>
        <p:txBody>
          <a:bodyPr>
            <a:noAutofit/>
          </a:bodyPr>
          <a:lstStyle/>
          <a:p>
            <a:pPr>
              <a:lnSpc>
                <a:spcPct val="105000"/>
              </a:lnSpc>
            </a:pPr>
            <a:r>
              <a:rPr lang="el-GR" sz="2300" dirty="0"/>
              <a:t>Στη βιολογική ζωή οι ελεύθερες ρίζες οξυγόνου αντιπροσωπεύουν τα φυσιολογικά προϊόντα του μεταβολισμού του οξυγόνου και </a:t>
            </a:r>
            <a:r>
              <a:rPr lang="el-GR" sz="2300" dirty="0" smtClean="0"/>
              <a:t>για </a:t>
            </a:r>
            <a:r>
              <a:rPr lang="el-GR" sz="2300" dirty="0"/>
              <a:t>αυτό θεωρούνται απαραίτητοι συνταξιδιώτες μας. Είναι όμως μόρια πολύ δραστικά που προσβάλλουν τα συστατικά του κυττάρου (πρωτεΐνες, λιπίδια </a:t>
            </a:r>
            <a:r>
              <a:rPr lang="el-GR" sz="2300" dirty="0" err="1"/>
              <a:t>κ,ά</a:t>
            </a:r>
            <a:r>
              <a:rPr lang="el-GR" sz="2300" dirty="0"/>
              <a:t>.) και ευθύνονται για τη φθορά του οργανισμού και τη γήρανση. Δεν μπορούμε να αποτρέψουμε το σχηματισμό ελευθέρων ριζών εφόσον είναι αναπόφευκτο μέρος της αερόβιας ζωής, αλλά και μέρος του αμυντικού μηχανισμού για την καταστροφή των ξένων εισβολέων.</a:t>
            </a:r>
          </a:p>
          <a:p>
            <a:pPr>
              <a:lnSpc>
                <a:spcPct val="105000"/>
              </a:lnSpc>
            </a:pPr>
            <a:r>
              <a:rPr lang="el-GR" sz="2300" dirty="0"/>
              <a:t>Φαίνεται ότι η παρουσία του οξυγόνου στη γη «χάρισε» τη ζωή από τη μία πλευρά και από την άλλη καθόρισε και τη χρονική της διάρκεια, που σχηματικά μπορεί να ειδωθεί σαν τελική επικράτηση της οξείδωσης.</a:t>
            </a:r>
          </a:p>
          <a:p>
            <a:pPr>
              <a:lnSpc>
                <a:spcPct val="105000"/>
              </a:lnSpc>
            </a:pP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462226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Συμπερασματικές διαπιστώσεις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a:xfrm>
            <a:off x="395536" y="1412776"/>
            <a:ext cx="8496944" cy="5445224"/>
          </a:xfrm>
        </p:spPr>
        <p:txBody>
          <a:bodyPr>
            <a:normAutofit/>
          </a:bodyPr>
          <a:lstStyle/>
          <a:p>
            <a:r>
              <a:rPr lang="el-GR" dirty="0"/>
              <a:t>Η ανεξέλεγκτη ατελής αναγωγή του μοριακού οξυγόνου, που μπορεί να προκληθεί από εξωγενείς παράγοντες (π.χ. ηλιακή ακτινοβολία, ατμοσφαιρική ρύπανση) αλλά και από ομογενείς παράγοντες (μιτοχόνδρια, λευκοκύτταρα) έχει σαν συνέπεια την άσκηση </a:t>
            </a:r>
            <a:r>
              <a:rPr lang="el-GR" dirty="0" err="1"/>
              <a:t>κυτταροτοξικής</a:t>
            </a:r>
            <a:r>
              <a:rPr lang="el-GR" dirty="0"/>
              <a:t> δράσης που λόγω προσβολής ζωτικών, βιολογικών μορίων (ένζυμα, λιπαρά οξέα, </a:t>
            </a:r>
            <a:r>
              <a:rPr lang="en-US" dirty="0"/>
              <a:t>DNA </a:t>
            </a:r>
            <a:r>
              <a:rPr lang="el-GR" dirty="0" err="1"/>
              <a:t>κ,ά</a:t>
            </a:r>
            <a:r>
              <a:rPr lang="el-GR" dirty="0"/>
              <a:t>.) του κυττάρου με τελικό αποτέλεσμα βλάβες και θάνατο του κυττάρου.</a:t>
            </a:r>
          </a:p>
          <a:p>
            <a:r>
              <a:rPr lang="el-GR" dirty="0"/>
              <a:t>Βέβαια ο οργανισμός διαθέτει </a:t>
            </a:r>
            <a:r>
              <a:rPr lang="el-GR" dirty="0" err="1"/>
              <a:t>ενζυμικούς</a:t>
            </a:r>
            <a:r>
              <a:rPr lang="el-GR" dirty="0"/>
              <a:t> και μη </a:t>
            </a:r>
            <a:r>
              <a:rPr lang="el-GR" dirty="0" err="1"/>
              <a:t>ενζυμικούς</a:t>
            </a:r>
            <a:r>
              <a:rPr lang="el-GR" dirty="0"/>
              <a:t> μηχανισμούς εκκαθάρισης των τοξικών ελευθέρων ριζών οξυγόνου. Δυστυχώς όμως σε πολλές περιπτώσεις δεν είναι επαρκής οπότε το κύτταρο οδηγείται σε βλάβη ή σε θάνατο.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382135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Επιδημιολογικές παρατηρήσεις </a:t>
            </a:r>
            <a:br>
              <a:rPr lang="el-GR" dirty="0" smtClean="0"/>
            </a:br>
            <a:r>
              <a:rPr lang="el-GR" dirty="0" smtClean="0"/>
              <a:t>για τη γήρανση </a:t>
            </a:r>
            <a:r>
              <a:rPr lang="el-GR" sz="3000" b="0" dirty="0" smtClean="0"/>
              <a:t>1/5</a:t>
            </a:r>
            <a:endParaRPr lang="el-GR" sz="3000" b="0" dirty="0"/>
          </a:p>
        </p:txBody>
      </p:sp>
      <p:sp>
        <p:nvSpPr>
          <p:cNvPr id="3" name="Θέση περιεχομένου 2"/>
          <p:cNvSpPr>
            <a:spLocks noGrp="1"/>
          </p:cNvSpPr>
          <p:nvPr>
            <p:ph idx="1"/>
          </p:nvPr>
        </p:nvSpPr>
        <p:spPr>
          <a:xfrm>
            <a:off x="395536" y="1412776"/>
            <a:ext cx="8496944" cy="5445224"/>
          </a:xfrm>
        </p:spPr>
        <p:txBody>
          <a:bodyPr>
            <a:normAutofit/>
          </a:bodyPr>
          <a:lstStyle/>
          <a:p>
            <a:pPr marL="0" indent="0">
              <a:buNone/>
            </a:pPr>
            <a:r>
              <a:rPr lang="el-GR" sz="2300" dirty="0"/>
              <a:t>Η συχνότητα εμφάνισης της </a:t>
            </a:r>
            <a:r>
              <a:rPr lang="el-GR" sz="2300" dirty="0" err="1"/>
              <a:t>φωτογήρανσης</a:t>
            </a:r>
            <a:r>
              <a:rPr lang="el-GR" sz="2300" dirty="0"/>
              <a:t> του δέρματος εξαρτάται τόσο από ενδογενείς όσο και από εξωγενείς παράγοντες, οι οποίοι είναι:</a:t>
            </a:r>
          </a:p>
          <a:p>
            <a:r>
              <a:rPr lang="el-GR" sz="2300" b="1" dirty="0" smtClean="0"/>
              <a:t>Η </a:t>
            </a:r>
            <a:r>
              <a:rPr lang="el-GR" sz="2300" b="1" dirty="0"/>
              <a:t>ηλικία έναρξης και το φύλο. </a:t>
            </a:r>
            <a:r>
              <a:rPr lang="el-GR" sz="2300" dirty="0"/>
              <a:t>Παρατηρείται συχνότερα σε άτομα άνω των σαράντα ετών και εμφανίζεται κυρίως στους άντρες.</a:t>
            </a:r>
          </a:p>
          <a:p>
            <a:pPr lvl="0"/>
            <a:r>
              <a:rPr lang="el-GR" sz="2300" b="1" dirty="0"/>
              <a:t>Ο </a:t>
            </a:r>
            <a:r>
              <a:rPr lang="el-GR" sz="2300" b="1" dirty="0" err="1" smtClean="0"/>
              <a:t>φωτότυπος</a:t>
            </a:r>
            <a:r>
              <a:rPr lang="el-GR" sz="2300" b="1" dirty="0" smtClean="0"/>
              <a:t> </a:t>
            </a:r>
            <a:r>
              <a:rPr lang="el-GR" sz="2300" b="1" dirty="0"/>
              <a:t>του δέρματος. </a:t>
            </a:r>
            <a:r>
              <a:rPr lang="el-GR" sz="2300" dirty="0"/>
              <a:t>Τα άτομα με ανοιχτόχρωμο δέρμα, κυρίως αυτοί που έχουν </a:t>
            </a:r>
            <a:r>
              <a:rPr lang="el-GR" sz="2300" dirty="0" err="1"/>
              <a:t>φωτότυπο</a:t>
            </a:r>
            <a:r>
              <a:rPr lang="el-GR" sz="2300" dirty="0"/>
              <a:t> I </a:t>
            </a:r>
            <a:r>
              <a:rPr lang="el-GR" sz="2300" dirty="0" smtClean="0"/>
              <a:t>και ΙΙ </a:t>
            </a:r>
            <a:r>
              <a:rPr lang="el-GR" sz="2300" dirty="0"/>
              <a:t>είναι πολύ πιο ευάλωτα στη </a:t>
            </a:r>
            <a:r>
              <a:rPr lang="el-GR" sz="2300" dirty="0" err="1"/>
              <a:t>φωτογήρανση</a:t>
            </a:r>
            <a:r>
              <a:rPr lang="el-GR" sz="2300" dirty="0"/>
              <a:t> από αυτούς που έχουν πιο σκούρο δέρμα, με </a:t>
            </a:r>
            <a:r>
              <a:rPr lang="el-GR" sz="2300" dirty="0" err="1"/>
              <a:t>φωτότυπο</a:t>
            </a:r>
            <a:r>
              <a:rPr lang="el-GR" sz="2300" dirty="0"/>
              <a:t> </a:t>
            </a:r>
            <a:r>
              <a:rPr lang="en-US" sz="2300" dirty="0"/>
              <a:t>III</a:t>
            </a:r>
            <a:r>
              <a:rPr lang="el-GR" sz="2300" dirty="0"/>
              <a:t>, IV και V που όμως μπορεί και αυτοί να αναπτύξουν </a:t>
            </a:r>
            <a:r>
              <a:rPr lang="el-GR" sz="2300" dirty="0" err="1"/>
              <a:t>ηλιοδερματοπάθειες</a:t>
            </a:r>
            <a:r>
              <a:rPr lang="el-GR" sz="2300" dirty="0"/>
              <a:t>. Οι νέγροι παρουσιάζουν αντίσταση στην παρουσία </a:t>
            </a:r>
            <a:r>
              <a:rPr lang="el-GR" sz="2300" dirty="0" err="1"/>
              <a:t>φωτογήρανσης</a:t>
            </a:r>
            <a:r>
              <a:rPr lang="el-GR" sz="2300" dirty="0"/>
              <a:t> και κυρίως στην ανάπτυξη καρκίνων του δέρματος.</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753989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Επιδημιολογικές παρατηρήσεις </a:t>
            </a:r>
            <a:br>
              <a:rPr lang="el-GR" dirty="0">
                <a:solidFill>
                  <a:prstClr val="white"/>
                </a:solidFill>
              </a:rPr>
            </a:br>
            <a:r>
              <a:rPr lang="el-GR" dirty="0">
                <a:solidFill>
                  <a:prstClr val="white"/>
                </a:solidFill>
              </a:rPr>
              <a:t>για τη γήρανση </a:t>
            </a:r>
            <a:r>
              <a:rPr lang="el-GR" sz="3000" b="0" dirty="0" smtClean="0">
                <a:solidFill>
                  <a:prstClr val="white"/>
                </a:solidFill>
              </a:rPr>
              <a:t>2/5</a:t>
            </a:r>
            <a:endParaRPr lang="el-GR" dirty="0"/>
          </a:p>
        </p:txBody>
      </p:sp>
      <p:sp>
        <p:nvSpPr>
          <p:cNvPr id="3" name="Θέση περιεχομένου 2"/>
          <p:cNvSpPr>
            <a:spLocks noGrp="1"/>
          </p:cNvSpPr>
          <p:nvPr>
            <p:ph idx="1"/>
          </p:nvPr>
        </p:nvSpPr>
        <p:spPr>
          <a:xfrm>
            <a:off x="395536" y="1412776"/>
            <a:ext cx="8352928" cy="5328592"/>
          </a:xfrm>
        </p:spPr>
        <p:txBody>
          <a:bodyPr>
            <a:normAutofit/>
          </a:bodyPr>
          <a:lstStyle/>
          <a:p>
            <a:pPr lvl="0"/>
            <a:r>
              <a:rPr lang="el-GR" sz="2300" dirty="0"/>
              <a:t>Η </a:t>
            </a:r>
            <a:r>
              <a:rPr lang="el-GR" sz="2300" b="1" dirty="0"/>
              <a:t>θέση εργασίας. </a:t>
            </a:r>
            <a:r>
              <a:rPr lang="el-GR" sz="2300" dirty="0"/>
              <a:t>Τα άτομα που εργάζονται στην ύπαιθρο, όπως οι αγρότες, οι ναυτικοί, οι ψαράδες, οι οικοδόμοι, οι ναυαγοσώστες κ.ά., με αποτέλεσμα να εκτίθενται για πολλά χρόνια στην ηλιακή ακτινοβολία, παρουσιάζουν σαφώς συχνότερα τις αλλοιώσεις της </a:t>
            </a:r>
            <a:r>
              <a:rPr lang="el-GR" sz="2300" dirty="0" err="1"/>
              <a:t>φωτογήρανσης</a:t>
            </a:r>
            <a:r>
              <a:rPr lang="el-GR" sz="2300" dirty="0"/>
              <a:t> σε σύγκριση με τα άτομα που εργάζονται σε σκεπαστό χώρο, όπως οι δημόσιοι υπάλληλοι, γιατροί, τραπεζικοί κ.ά.</a:t>
            </a:r>
          </a:p>
          <a:p>
            <a:pPr lvl="0"/>
            <a:r>
              <a:rPr lang="el-GR" sz="2300" b="1" dirty="0"/>
              <a:t>Το γεωγραφικό πλάτος. </a:t>
            </a:r>
            <a:r>
              <a:rPr lang="el-GR" sz="2300" dirty="0"/>
              <a:t>Τα άτομα που διαβιούν σε χώρες με τροπικό και υποτροπικό κλίμα, δηλαδή σε χώρες που βρίσκονται κοντά στον Ισημερινό έχουν περισσότερες πιθανότητες εμφάνισης </a:t>
            </a:r>
            <a:r>
              <a:rPr lang="el-GR" sz="2300" dirty="0" err="1"/>
              <a:t>φωτογήρανσης</a:t>
            </a:r>
            <a:r>
              <a:rPr lang="el-GR" sz="2300" dirty="0"/>
              <a:t>, από τα άτομα που ζουν σε χώρες με μεγάλο γεωγραφικό πλάτος δηλαδή μακριά από τον Ισημερινό.</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2715004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Επιδημιολογικές παρατηρήσεις </a:t>
            </a:r>
            <a:br>
              <a:rPr lang="el-GR" dirty="0">
                <a:solidFill>
                  <a:prstClr val="white"/>
                </a:solidFill>
              </a:rPr>
            </a:br>
            <a:r>
              <a:rPr lang="el-GR" dirty="0">
                <a:solidFill>
                  <a:prstClr val="white"/>
                </a:solidFill>
              </a:rPr>
              <a:t>για τη γήρανση </a:t>
            </a:r>
            <a:r>
              <a:rPr lang="el-GR" sz="3000" b="0" dirty="0" smtClean="0">
                <a:solidFill>
                  <a:prstClr val="white"/>
                </a:solidFill>
              </a:rPr>
              <a:t>3/5</a:t>
            </a:r>
            <a:endParaRPr lang="el-GR" dirty="0"/>
          </a:p>
        </p:txBody>
      </p:sp>
      <p:sp>
        <p:nvSpPr>
          <p:cNvPr id="3" name="Θέση περιεχομένου 2"/>
          <p:cNvSpPr>
            <a:spLocks noGrp="1"/>
          </p:cNvSpPr>
          <p:nvPr>
            <p:ph idx="1"/>
          </p:nvPr>
        </p:nvSpPr>
        <p:spPr>
          <a:xfrm>
            <a:off x="395536" y="1412776"/>
            <a:ext cx="8496944" cy="5445224"/>
          </a:xfrm>
        </p:spPr>
        <p:txBody>
          <a:bodyPr>
            <a:normAutofit fontScale="92500"/>
          </a:bodyPr>
          <a:lstStyle/>
          <a:p>
            <a:pPr lvl="0"/>
            <a:r>
              <a:rPr lang="el-GR" b="1" dirty="0"/>
              <a:t>Οι ανατομικές περιοχές του σώματος. </a:t>
            </a:r>
            <a:r>
              <a:rPr lang="el-GR" dirty="0"/>
              <a:t>Αυτές εμφανίζουν μέγιστη συχνότητα της </a:t>
            </a:r>
            <a:r>
              <a:rPr lang="el-GR" dirty="0" err="1"/>
              <a:t>φωτογήρανσης</a:t>
            </a:r>
            <a:r>
              <a:rPr lang="el-GR" dirty="0"/>
              <a:t>. Τα συμπτώματα της </a:t>
            </a:r>
            <a:r>
              <a:rPr lang="el-GR" dirty="0" err="1"/>
              <a:t>φωτογήρανσης</a:t>
            </a:r>
            <a:r>
              <a:rPr lang="el-GR" dirty="0"/>
              <a:t> εκδηλώνονται στα ακάλυπτα μέρη του σώματος π.χ. πρόσωπο, λαιμός, βραχίονας, χέρια κ.ά. και όχι σε μέρη όπως ο κορμός που συνήθως καλύπτεται από ρούχα. Ειδικά περιοχές του προσώπου όπως μύτη, μέτωπο, παρειές, σαγόνι και αυτιά, εμφανίζουν έντονες αλλοιώσεις της </a:t>
            </a:r>
            <a:r>
              <a:rPr lang="el-GR" dirty="0" err="1"/>
              <a:t>φωτογήρανσης</a:t>
            </a:r>
            <a:r>
              <a:rPr lang="el-GR" dirty="0"/>
              <a:t> και εκδηλώσεις καρκίνων διότι συσσωρεύουν το μέγιστο της </a:t>
            </a:r>
            <a:r>
              <a:rPr lang="en-US" dirty="0"/>
              <a:t>UVR </a:t>
            </a:r>
            <a:r>
              <a:rPr lang="el-GR" dirty="0"/>
              <a:t>κατά την έκθεση.</a:t>
            </a:r>
          </a:p>
          <a:p>
            <a:pPr lvl="0"/>
            <a:r>
              <a:rPr lang="el-GR" b="1" dirty="0"/>
              <a:t>Το υψόμετρο. </a:t>
            </a:r>
            <a:r>
              <a:rPr lang="el-GR" dirty="0"/>
              <a:t>Αποτελεί αρκετά σημαντικό παράγοντα στην εμφάνιση της </a:t>
            </a:r>
            <a:r>
              <a:rPr lang="el-GR" dirty="0" err="1"/>
              <a:t>φωτογήρανσης</a:t>
            </a:r>
            <a:r>
              <a:rPr lang="el-GR" dirty="0"/>
              <a:t>. Όσο μεγαλύτερο είναι το υψόμετρο τόσο αυξάνεται και η ένταση της προσπίπτουσας ακτινοβολίας με αποτέλεσμα τη συχνή εμφάνιση της </a:t>
            </a:r>
            <a:r>
              <a:rPr lang="el-GR" dirty="0" err="1"/>
              <a:t>φωτογήρανσης</a:t>
            </a:r>
            <a:r>
              <a:rPr lang="el-GR" dirty="0"/>
              <a:t> στους ανθρώπους που διαβιούν σε μεγάλο υψόμετρο.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2280370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Επιδημιολογικές παρατηρήσεις </a:t>
            </a:r>
            <a:br>
              <a:rPr lang="el-GR" dirty="0">
                <a:solidFill>
                  <a:prstClr val="white"/>
                </a:solidFill>
              </a:rPr>
            </a:br>
            <a:r>
              <a:rPr lang="el-GR" dirty="0">
                <a:solidFill>
                  <a:prstClr val="white"/>
                </a:solidFill>
              </a:rPr>
              <a:t>για τη γήρανση </a:t>
            </a:r>
            <a:r>
              <a:rPr lang="el-GR" sz="3000" b="0" dirty="0" smtClean="0">
                <a:solidFill>
                  <a:prstClr val="white"/>
                </a:solidFill>
              </a:rPr>
              <a:t>4/5</a:t>
            </a:r>
            <a:endParaRPr lang="el-GR" dirty="0"/>
          </a:p>
        </p:txBody>
      </p:sp>
      <p:sp>
        <p:nvSpPr>
          <p:cNvPr id="3" name="Θέση περιεχομένου 2"/>
          <p:cNvSpPr>
            <a:spLocks noGrp="1"/>
          </p:cNvSpPr>
          <p:nvPr>
            <p:ph idx="1"/>
          </p:nvPr>
        </p:nvSpPr>
        <p:spPr/>
        <p:txBody>
          <a:bodyPr>
            <a:normAutofit/>
          </a:bodyPr>
          <a:lstStyle/>
          <a:p>
            <a:r>
              <a:rPr lang="el-GR" dirty="0"/>
              <a:t>Στατιστικές μελέτες δείχνουν ότι οι περισσότεροι Αμερικανοί παρουσιάζουν ενδείξεις </a:t>
            </a:r>
            <a:r>
              <a:rPr lang="el-GR" dirty="0" err="1"/>
              <a:t>φωτογήρανσης</a:t>
            </a:r>
            <a:r>
              <a:rPr lang="el-GR" dirty="0"/>
              <a:t> πριν από την ηλικία των 50 ετών.</a:t>
            </a:r>
          </a:p>
          <a:p>
            <a:r>
              <a:rPr lang="el-GR" dirty="0"/>
              <a:t>Οι πρώτες παρατηρήσεις του φαινομένου της </a:t>
            </a:r>
            <a:r>
              <a:rPr lang="el-GR" dirty="0" err="1"/>
              <a:t>φωτογήρανσης</a:t>
            </a:r>
            <a:r>
              <a:rPr lang="el-GR" dirty="0"/>
              <a:t> ανάγονται στους αμπελουργούς του Μπορντώ της Γαλλίας τον περασμένο αιώνα. Αποδείχθηκε ότι οι αμπελουργοί έπασχαν από το φαινόμενο αυτό αλλά σε ορισμένες περιπτώσεις και από καρκίνο του δέρματος πολύ συχνότερα από τους άλλους κατοίκους της ίδιας περιοχής, εξαιτίας της συνεχούς εκθέσεώς τους στον ήλιο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2639432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solidFill>
                  <a:prstClr val="white"/>
                </a:solidFill>
              </a:rPr>
              <a:t>Επιδημιολογικές παρατηρήσεις </a:t>
            </a:r>
            <a:br>
              <a:rPr lang="el-GR">
                <a:solidFill>
                  <a:prstClr val="white"/>
                </a:solidFill>
              </a:rPr>
            </a:br>
            <a:r>
              <a:rPr lang="el-GR">
                <a:solidFill>
                  <a:prstClr val="white"/>
                </a:solidFill>
              </a:rPr>
              <a:t>για τη γήρανση </a:t>
            </a:r>
            <a:r>
              <a:rPr lang="el-GR" sz="3000" b="0" smtClean="0">
                <a:solidFill>
                  <a:prstClr val="white"/>
                </a:solidFill>
              </a:rPr>
              <a:t>5/5</a:t>
            </a:r>
            <a:endParaRPr lang="el-GR"/>
          </a:p>
        </p:txBody>
      </p:sp>
      <p:sp>
        <p:nvSpPr>
          <p:cNvPr id="3" name="Θέση περιεχομένου 2"/>
          <p:cNvSpPr>
            <a:spLocks noGrp="1"/>
          </p:cNvSpPr>
          <p:nvPr>
            <p:ph idx="1"/>
          </p:nvPr>
        </p:nvSpPr>
        <p:spPr/>
        <p:txBody>
          <a:bodyPr/>
          <a:lstStyle/>
          <a:p>
            <a:r>
              <a:rPr lang="el-GR" dirty="0"/>
              <a:t>Επίσης, σύμφωνα με μελέτες που έγιναν στην Αυστραλία, μία χώρα με μεγάλη ηλιοφάνεια, με πληθυσμό διαφόρων προελεύσεων και με μεγάλη συχνότητα στη </a:t>
            </a:r>
            <a:r>
              <a:rPr lang="el-GR" dirty="0" err="1"/>
              <a:t>φωτογήρανση</a:t>
            </a:r>
            <a:r>
              <a:rPr lang="el-GR" dirty="0"/>
              <a:t> και στους δερματικούς καρκίνους, παρατηρούμε ότι σε μια ομάδα </a:t>
            </a:r>
            <a:r>
              <a:rPr lang="el-GR" dirty="0" err="1"/>
              <a:t>ξανθόχρωμων</a:t>
            </a:r>
            <a:r>
              <a:rPr lang="el-GR" dirty="0"/>
              <a:t> ατόμων και σε μία άλλη μελαψών που ζουν κάτω από τις ίδιες </a:t>
            </a:r>
            <a:r>
              <a:rPr lang="el-GR" dirty="0" err="1"/>
              <a:t>κλιματοβιολογικές</a:t>
            </a:r>
            <a:r>
              <a:rPr lang="el-GR" dirty="0"/>
              <a:t> συνθήκες είναι συντριπτικώς μεγαλύτερη η εμφάνιση των αλλοιώσεων αυτών του δέρματος στην πρώτη ομάδα.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784304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Ελεύθερες ρίζες οξυγόνου (</a:t>
            </a:r>
            <a:r>
              <a:rPr lang="en-US" dirty="0">
                <a:solidFill>
                  <a:prstClr val="white"/>
                </a:solidFill>
              </a:rPr>
              <a:t>ROS)</a:t>
            </a:r>
            <a:r>
              <a:rPr lang="el-GR" dirty="0">
                <a:solidFill>
                  <a:prstClr val="white"/>
                </a:solidFill>
              </a:rPr>
              <a:t> </a:t>
            </a:r>
            <a:r>
              <a:rPr lang="el-GR" sz="3000" b="0" dirty="0" smtClean="0">
                <a:solidFill>
                  <a:prstClr val="white"/>
                </a:solidFill>
              </a:rPr>
              <a:t>2/7</a:t>
            </a:r>
            <a:endParaRPr lang="el-GR" dirty="0"/>
          </a:p>
        </p:txBody>
      </p:sp>
      <p:sp>
        <p:nvSpPr>
          <p:cNvPr id="3" name="Θέση περιεχομένου 2"/>
          <p:cNvSpPr>
            <a:spLocks noGrp="1"/>
          </p:cNvSpPr>
          <p:nvPr>
            <p:ph idx="1"/>
          </p:nvPr>
        </p:nvSpPr>
        <p:spPr>
          <a:xfrm>
            <a:off x="395536" y="1412776"/>
            <a:ext cx="8568952" cy="5445224"/>
          </a:xfrm>
        </p:spPr>
        <p:txBody>
          <a:bodyPr>
            <a:noAutofit/>
          </a:bodyPr>
          <a:lstStyle/>
          <a:p>
            <a:pPr>
              <a:lnSpc>
                <a:spcPct val="105000"/>
              </a:lnSpc>
              <a:spcBef>
                <a:spcPts val="900"/>
              </a:spcBef>
            </a:pPr>
            <a:r>
              <a:rPr lang="el-GR" sz="2300" b="1" dirty="0"/>
              <a:t>Ρόλος: </a:t>
            </a:r>
            <a:r>
              <a:rPr lang="el-GR" sz="2300" dirty="0"/>
              <a:t>Με την αρνητική δραστηριότητα των ελευθέρων ριζών, σε κυτταρικό επίπεδο αυτή η επέμβαση καταστρέφει την κυτταρική μεμβράνη, αχρηστεύει ένζυμα ή αλλάζει τον γενετικό κώδικα. Σε έναν οργανισμό όλα τα παραπάνω ισοδυναμούν με ασθένεια ή και με θάνατο.</a:t>
            </a:r>
          </a:p>
          <a:p>
            <a:pPr>
              <a:lnSpc>
                <a:spcPct val="105000"/>
              </a:lnSpc>
              <a:spcBef>
                <a:spcPts val="900"/>
              </a:spcBef>
            </a:pPr>
            <a:r>
              <a:rPr lang="el-GR" sz="2300" dirty="0"/>
              <a:t>Η δραστηριότητα των ελευθέρων ριζών μέσα στο σώμα δεν είναι μόνο αρνητική. Χωρίς δραστηριότητα των ελεύθερων ριζών -δηλαδή χωρίς βιοχημικό ηλεκτρισμό- δεν θα μπορούσαμε να δημιουργήσουμε ενέργεια, να διατηρήσουμε την ανοσοποίηση, να μεταβιβάσουμε νευρικές ώσεις, να συνθέτουμε ορμόνες ή ακόμα και να συστέλλουμε τους μυς. Ο ηλεκτρισμός του σώματος που προέρχεται από την μη ισορροπημένη ηλεκτρική δραστηριότητα των ελεύθερων ριζών, μας καθιστά ικανούς να επιτελούμε τις λειτουργίες αυτές</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203427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Ευαγγελία </a:t>
            </a:r>
            <a:r>
              <a:rPr lang="el-GR" sz="2000" dirty="0" smtClean="0"/>
              <a:t>Πρωτόπαπα 2014. </a:t>
            </a:r>
            <a:r>
              <a:rPr lang="el-GR" sz="2000" dirty="0"/>
              <a:t>Ευαγγελία Πρωτόπαπα. </a:t>
            </a:r>
            <a:r>
              <a:rPr lang="el-GR" sz="2000"/>
              <a:t>«Περιβαλλοντικές Επιδράσεις στην Αισθητική. </a:t>
            </a:r>
            <a:r>
              <a:rPr lang="el-GR" sz="2000" dirty="0" smtClean="0"/>
              <a:t>Ενότητα 4</a:t>
            </a:r>
            <a:r>
              <a:rPr lang="en-US" sz="2000" dirty="0" smtClean="0"/>
              <a:t>:</a:t>
            </a:r>
            <a:r>
              <a:rPr lang="el-GR" sz="2000" dirty="0"/>
              <a:t> Βλάβες του δέρματος που προκαλούνται από ελεύθερες </a:t>
            </a:r>
            <a:r>
              <a:rPr lang="el-GR" sz="2000" dirty="0" smtClean="0"/>
              <a:t>ρίζες».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l-GR" b="1" dirty="0"/>
              <a:t>Αξιολόγηση του παράγοντα ROS στη </a:t>
            </a:r>
            <a:r>
              <a:rPr lang="el-GR" b="1" dirty="0" err="1" smtClean="0"/>
              <a:t>φωτογήρανση</a:t>
            </a:r>
            <a:endParaRPr lang="el-GR" b="1" dirty="0" smtClean="0"/>
          </a:p>
          <a:p>
            <a:r>
              <a:rPr lang="el-GR" dirty="0"/>
              <a:t>Οι περισσότερες διαδεδομένες ελεύθερες ρίζες είναι τα </a:t>
            </a:r>
            <a:r>
              <a:rPr lang="el-GR" dirty="0" err="1"/>
              <a:t>διατομικά</a:t>
            </a:r>
            <a:r>
              <a:rPr lang="el-GR" dirty="0"/>
              <a:t> μόρια του οξυγόνου (Ο</a:t>
            </a:r>
            <a:r>
              <a:rPr lang="el-GR" baseline="-25000" dirty="0"/>
              <a:t>2</a:t>
            </a:r>
            <a:r>
              <a:rPr lang="el-GR" dirty="0"/>
              <a:t>) της ατμόσφαιρας της γης, με βραχύ βίο λίγων δευτερολέπτων. Το οξυγόνο είναι ζωτικής σημασίας για τους αερόβιους οργανισμούς. Ενώσεις όπως το Ο</a:t>
            </a:r>
            <a:r>
              <a:rPr lang="el-GR" baseline="-25000" dirty="0"/>
              <a:t>2</a:t>
            </a:r>
            <a:r>
              <a:rPr lang="el-GR" dirty="0"/>
              <a:t>, το νερό, το υπεροξείδιο του υδρογόνου (Η</a:t>
            </a:r>
            <a:r>
              <a:rPr lang="el-GR" baseline="-25000" dirty="0"/>
              <a:t>2</a:t>
            </a:r>
            <a:r>
              <a:rPr lang="el-GR" dirty="0"/>
              <a:t>Ο</a:t>
            </a:r>
            <a:r>
              <a:rPr lang="el-GR" baseline="-25000" dirty="0"/>
              <a:t>2</a:t>
            </a:r>
            <a:r>
              <a:rPr lang="el-GR" dirty="0"/>
              <a:t>) και η εξαιρετικά δραστική ρίζα του υδροξυλίου (-ΟΗ) θεωρούνται προϊόντα της αερόβιας ζωής</a:t>
            </a:r>
            <a:r>
              <a:rPr lang="el-GR" dirty="0" smtClean="0"/>
              <a:t>.</a:t>
            </a: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5" name="Τίτλος 4"/>
          <p:cNvSpPr>
            <a:spLocks noGrp="1"/>
          </p:cNvSpPr>
          <p:nvPr>
            <p:ph type="title"/>
          </p:nvPr>
        </p:nvSpPr>
        <p:spPr/>
        <p:txBody>
          <a:bodyPr/>
          <a:lstStyle/>
          <a:p>
            <a:r>
              <a:rPr lang="el-GR" dirty="0">
                <a:solidFill>
                  <a:prstClr val="white"/>
                </a:solidFill>
              </a:rPr>
              <a:t>Ελεύθερες ρίζες οξυγόνου (</a:t>
            </a:r>
            <a:r>
              <a:rPr lang="en-US" dirty="0">
                <a:solidFill>
                  <a:prstClr val="white"/>
                </a:solidFill>
              </a:rPr>
              <a:t>ROS)</a:t>
            </a:r>
            <a:r>
              <a:rPr lang="el-GR" dirty="0">
                <a:solidFill>
                  <a:prstClr val="white"/>
                </a:solidFill>
              </a:rPr>
              <a:t> </a:t>
            </a:r>
            <a:r>
              <a:rPr lang="el-GR" sz="3000" b="0" dirty="0" smtClean="0">
                <a:solidFill>
                  <a:prstClr val="white"/>
                </a:solidFill>
              </a:rPr>
              <a:t>3/7</a:t>
            </a:r>
            <a:endParaRPr lang="el-GR" dirty="0"/>
          </a:p>
        </p:txBody>
      </p:sp>
    </p:spTree>
    <p:extLst>
      <p:ext uri="{BB962C8B-B14F-4D97-AF65-F5344CB8AC3E}">
        <p14:creationId xmlns:p14="http://schemas.microsoft.com/office/powerpoint/2010/main" val="125768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Ελεύθερες ρίζες οξυγόνου (</a:t>
            </a:r>
            <a:r>
              <a:rPr lang="en-US" dirty="0">
                <a:solidFill>
                  <a:prstClr val="white"/>
                </a:solidFill>
              </a:rPr>
              <a:t>ROS)</a:t>
            </a:r>
            <a:r>
              <a:rPr lang="el-GR" dirty="0">
                <a:solidFill>
                  <a:prstClr val="white"/>
                </a:solidFill>
              </a:rPr>
              <a:t> </a:t>
            </a:r>
            <a:r>
              <a:rPr lang="el-GR" sz="3000" b="0" dirty="0" smtClean="0">
                <a:solidFill>
                  <a:prstClr val="white"/>
                </a:solidFill>
              </a:rPr>
              <a:t>4/7</a:t>
            </a:r>
            <a:endParaRPr lang="el-GR" dirty="0"/>
          </a:p>
        </p:txBody>
      </p:sp>
      <p:sp>
        <p:nvSpPr>
          <p:cNvPr id="3" name="Θέση περιεχομένου 2"/>
          <p:cNvSpPr>
            <a:spLocks noGrp="1"/>
          </p:cNvSpPr>
          <p:nvPr>
            <p:ph idx="1"/>
          </p:nvPr>
        </p:nvSpPr>
        <p:spPr/>
        <p:txBody>
          <a:bodyPr/>
          <a:lstStyle/>
          <a:p>
            <a:r>
              <a:rPr lang="el-GR" dirty="0"/>
              <a:t>Οι ελεύθερες ρίζες που παράγονται κατά τον φυσιολογικό μεταβολισμό του οξυγόνου εξυπηρετούν ζωτικής σημασίας ρόλους, όπως ο μεταβολισμός των λιπιδίων, η κυτταρική αναπνοή, η παραγωγή </a:t>
            </a:r>
            <a:r>
              <a:rPr lang="el-GR" dirty="0" err="1"/>
              <a:t>προσταγλαδινών</a:t>
            </a:r>
            <a:r>
              <a:rPr lang="el-GR" dirty="0"/>
              <a:t> και </a:t>
            </a:r>
            <a:r>
              <a:rPr lang="el-GR" dirty="0" err="1"/>
              <a:t>λευκοτριενίων</a:t>
            </a:r>
            <a:r>
              <a:rPr lang="el-GR" dirty="0"/>
              <a:t>, η φαγοκυττάρωση και η ανοσολογική απάντηση.</a:t>
            </a:r>
          </a:p>
          <a:p>
            <a:r>
              <a:rPr lang="el-GR" dirty="0"/>
              <a:t>Το οξυγόνο όμως μπορεί να γίνει τοξικό, όταν η αναγωγή του μοριακού οξυγόνου είναι ανεξέλεγκτη και ατελής, με αποτέλεσμα το σχηματισμό ενδιάμεσων μορφών του, τις λεγάμενες δραστικές μορφές οξυγόνου (ΔΜΟ).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87220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Ελεύθερες ρίζες οξυγόνου (</a:t>
            </a:r>
            <a:r>
              <a:rPr lang="en-US" dirty="0">
                <a:solidFill>
                  <a:prstClr val="white"/>
                </a:solidFill>
              </a:rPr>
              <a:t>ROS)</a:t>
            </a:r>
            <a:r>
              <a:rPr lang="el-GR" dirty="0">
                <a:solidFill>
                  <a:prstClr val="white"/>
                </a:solidFill>
              </a:rPr>
              <a:t> </a:t>
            </a:r>
            <a:r>
              <a:rPr lang="el-GR" sz="3000" b="0" dirty="0" smtClean="0">
                <a:solidFill>
                  <a:prstClr val="white"/>
                </a:solidFill>
              </a:rPr>
              <a:t>5/7</a:t>
            </a:r>
            <a:endParaRPr lang="el-GR" dirty="0"/>
          </a:p>
        </p:txBody>
      </p:sp>
      <p:sp>
        <p:nvSpPr>
          <p:cNvPr id="3" name="Θέση περιεχομένου 2"/>
          <p:cNvSpPr>
            <a:spLocks noGrp="1"/>
          </p:cNvSpPr>
          <p:nvPr>
            <p:ph idx="1"/>
          </p:nvPr>
        </p:nvSpPr>
        <p:spPr>
          <a:xfrm>
            <a:off x="395536" y="1412776"/>
            <a:ext cx="8748464" cy="5445224"/>
          </a:xfrm>
        </p:spPr>
        <p:txBody>
          <a:bodyPr>
            <a:normAutofit fontScale="92500"/>
          </a:bodyPr>
          <a:lstStyle/>
          <a:p>
            <a:r>
              <a:rPr lang="el-GR" dirty="0"/>
              <a:t>Μία σειρά από τέτοιες ΔΜΟ ή ενδιάμεσες μορφές αναγωγής Ο</a:t>
            </a:r>
            <a:r>
              <a:rPr lang="el-GR" baseline="-25000" dirty="0"/>
              <a:t>2</a:t>
            </a:r>
            <a:r>
              <a:rPr lang="el-GR" dirty="0"/>
              <a:t> είναι οι εξής:</a:t>
            </a:r>
          </a:p>
          <a:p>
            <a:pPr lvl="1"/>
            <a:r>
              <a:rPr lang="el-GR" dirty="0"/>
              <a:t>Υπεροξείδιο </a:t>
            </a:r>
            <a:r>
              <a:rPr lang="el-GR" dirty="0" smtClean="0"/>
              <a:t>Ο</a:t>
            </a:r>
            <a:r>
              <a:rPr lang="el-GR" baseline="-25000" dirty="0" smtClean="0"/>
              <a:t>2</a:t>
            </a:r>
            <a:endParaRPr lang="el-GR" dirty="0" smtClean="0"/>
          </a:p>
          <a:p>
            <a:pPr lvl="1"/>
            <a:r>
              <a:rPr lang="el-GR" dirty="0" err="1" smtClean="0"/>
              <a:t>Υδροϋπεροξειδική</a:t>
            </a:r>
            <a:r>
              <a:rPr lang="el-GR" dirty="0" smtClean="0"/>
              <a:t> </a:t>
            </a:r>
            <a:r>
              <a:rPr lang="el-GR" dirty="0"/>
              <a:t>ρίζα -</a:t>
            </a:r>
            <a:r>
              <a:rPr lang="el-GR" dirty="0" smtClean="0"/>
              <a:t>ΗΟ</a:t>
            </a:r>
            <a:r>
              <a:rPr lang="el-GR" baseline="-25000" dirty="0" smtClean="0"/>
              <a:t>2</a:t>
            </a:r>
            <a:endParaRPr lang="el-GR" dirty="0" smtClean="0"/>
          </a:p>
          <a:p>
            <a:pPr lvl="1"/>
            <a:r>
              <a:rPr lang="el-GR" dirty="0" smtClean="0"/>
              <a:t>Ρίζα </a:t>
            </a:r>
            <a:r>
              <a:rPr lang="el-GR" dirty="0"/>
              <a:t>υδροξυλίου (-ΟΗ</a:t>
            </a:r>
            <a:r>
              <a:rPr lang="el-GR" dirty="0" smtClean="0"/>
              <a:t>)</a:t>
            </a:r>
            <a:endParaRPr lang="el-GR" dirty="0"/>
          </a:p>
          <a:p>
            <a:pPr lvl="1"/>
            <a:r>
              <a:rPr lang="el-GR" dirty="0"/>
              <a:t>Ρίζα </a:t>
            </a:r>
            <a:r>
              <a:rPr lang="el-GR" dirty="0" err="1"/>
              <a:t>αλκαλοξειδΐου</a:t>
            </a:r>
            <a:r>
              <a:rPr lang="el-GR" dirty="0"/>
              <a:t> (</a:t>
            </a:r>
            <a:r>
              <a:rPr lang="en-US" dirty="0"/>
              <a:t>RO</a:t>
            </a:r>
            <a:r>
              <a:rPr lang="el-GR" dirty="0"/>
              <a:t>-) κ.ά</a:t>
            </a:r>
            <a:r>
              <a:rPr lang="el-GR" dirty="0" smtClean="0"/>
              <a:t>.</a:t>
            </a:r>
          </a:p>
          <a:p>
            <a:r>
              <a:rPr lang="el-GR" dirty="0"/>
              <a:t>Υπέρμετρη παραγωγή </a:t>
            </a:r>
            <a:r>
              <a:rPr lang="en-US" dirty="0"/>
              <a:t>ROS </a:t>
            </a:r>
            <a:r>
              <a:rPr lang="el-GR" dirty="0"/>
              <a:t>στα κύτταρα έχει βλαπτικές επιδράσεις λόγω της μεγάλης δραστικότητάς τους. Έτσι λοιπόν όταν τα επίπεδα </a:t>
            </a:r>
            <a:r>
              <a:rPr lang="en-US" dirty="0"/>
              <a:t>ROS </a:t>
            </a:r>
            <a:r>
              <a:rPr lang="el-GR" dirty="0"/>
              <a:t>υπερβαίνουν τα φυσιολογικά όρια ή όταν τα επίπεδα των αντιοξειδωτικών ουσιών στον οργανισμό μειώνονται, τότε βρισκόμαστε στο λεγόμενο </a:t>
            </a:r>
            <a:r>
              <a:rPr lang="el-GR" i="1" dirty="0"/>
              <a:t>οξειδωτικό </a:t>
            </a:r>
            <a:r>
              <a:rPr lang="en-US" i="1" dirty="0"/>
              <a:t>stress</a:t>
            </a:r>
            <a:r>
              <a:rPr lang="el-GR" i="1" dirty="0"/>
              <a:t>,</a:t>
            </a:r>
            <a:r>
              <a:rPr lang="el-GR" dirty="0"/>
              <a:t> φαινόμενο καταστροφικό για τους ιστούς και την υγεία του ανθρώπου.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634375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Ελεύθερες ρίζες οξυγόνου (</a:t>
            </a:r>
            <a:r>
              <a:rPr lang="en-US" dirty="0">
                <a:solidFill>
                  <a:prstClr val="white"/>
                </a:solidFill>
              </a:rPr>
              <a:t>ROS)</a:t>
            </a:r>
            <a:r>
              <a:rPr lang="el-GR" dirty="0">
                <a:solidFill>
                  <a:prstClr val="white"/>
                </a:solidFill>
              </a:rPr>
              <a:t> </a:t>
            </a:r>
            <a:r>
              <a:rPr lang="el-GR" sz="3000" b="0" dirty="0">
                <a:solidFill>
                  <a:prstClr val="white"/>
                </a:solidFill>
              </a:rPr>
              <a:t>6</a:t>
            </a:r>
            <a:r>
              <a:rPr lang="el-GR" sz="3000" b="0" dirty="0" smtClean="0">
                <a:solidFill>
                  <a:prstClr val="white"/>
                </a:solidFill>
              </a:rPr>
              <a:t>/7</a:t>
            </a:r>
            <a:endParaRPr lang="el-GR" dirty="0"/>
          </a:p>
        </p:txBody>
      </p:sp>
      <p:sp>
        <p:nvSpPr>
          <p:cNvPr id="3" name="Θέση περιεχομένου 2"/>
          <p:cNvSpPr>
            <a:spLocks noGrp="1"/>
          </p:cNvSpPr>
          <p:nvPr>
            <p:ph idx="1"/>
          </p:nvPr>
        </p:nvSpPr>
        <p:spPr/>
        <p:txBody>
          <a:bodyPr/>
          <a:lstStyle/>
          <a:p>
            <a:r>
              <a:rPr lang="el-GR" dirty="0"/>
              <a:t>Πιο συγκεκριμένα αναφέρουμε ότι σε αντίδρασή τους με βασικά συστατικά των κυττάρων, όπως πρωτεΐνες, λιπίδια, </a:t>
            </a:r>
            <a:r>
              <a:rPr lang="en-US" dirty="0"/>
              <a:t>DNA </a:t>
            </a:r>
            <a:r>
              <a:rPr lang="el-GR" dirty="0"/>
              <a:t>και υδατάνθρακες, μπορεί να προκαλέσουν αντίστοιχα:</a:t>
            </a:r>
          </a:p>
          <a:p>
            <a:pPr lvl="1"/>
            <a:r>
              <a:rPr lang="el-GR" dirty="0" err="1"/>
              <a:t>Υπεροξείδωση</a:t>
            </a:r>
            <a:r>
              <a:rPr lang="el-GR" dirty="0"/>
              <a:t> των λιπιδίων</a:t>
            </a:r>
          </a:p>
          <a:p>
            <a:pPr lvl="1"/>
            <a:r>
              <a:rPr lang="el-GR" dirty="0"/>
              <a:t>Μετουσίωση των πρωτεϊνών και θρυμματισμό</a:t>
            </a:r>
          </a:p>
          <a:p>
            <a:pPr lvl="1"/>
            <a:r>
              <a:rPr lang="el-GR" dirty="0"/>
              <a:t>Μεταλλάξεις και θρυμματισμό του </a:t>
            </a:r>
            <a:r>
              <a:rPr lang="en-US" dirty="0"/>
              <a:t>DNA</a:t>
            </a:r>
            <a:endParaRPr lang="el-GR" dirty="0"/>
          </a:p>
          <a:p>
            <a:pPr lvl="1"/>
            <a:r>
              <a:rPr lang="el-GR" dirty="0"/>
              <a:t>Τροποποιήσεις και θρυμματισμό των </a:t>
            </a:r>
            <a:r>
              <a:rPr lang="el-GR" dirty="0" smtClean="0"/>
              <a:t>υδατανθράκων</a:t>
            </a:r>
            <a:endParaRPr lang="el-GR" dirty="0"/>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885448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Ελεύθερες ρίζες οξυγόνου (</a:t>
            </a:r>
            <a:r>
              <a:rPr lang="en-US" dirty="0">
                <a:solidFill>
                  <a:prstClr val="white"/>
                </a:solidFill>
              </a:rPr>
              <a:t>ROS)</a:t>
            </a:r>
            <a:r>
              <a:rPr lang="el-GR" dirty="0">
                <a:solidFill>
                  <a:prstClr val="white"/>
                </a:solidFill>
              </a:rPr>
              <a:t> </a:t>
            </a:r>
            <a:r>
              <a:rPr lang="el-GR" sz="3000" b="0" dirty="0" smtClean="0">
                <a:solidFill>
                  <a:prstClr val="white"/>
                </a:solidFill>
              </a:rPr>
              <a:t>7/7</a:t>
            </a:r>
            <a:endParaRPr lang="el-GR" dirty="0"/>
          </a:p>
        </p:txBody>
      </p:sp>
      <p:sp>
        <p:nvSpPr>
          <p:cNvPr id="3" name="Θέση περιεχομένου 2"/>
          <p:cNvSpPr>
            <a:spLocks noGrp="1"/>
          </p:cNvSpPr>
          <p:nvPr>
            <p:ph idx="1"/>
          </p:nvPr>
        </p:nvSpPr>
        <p:spPr>
          <a:xfrm>
            <a:off x="179512" y="1412776"/>
            <a:ext cx="8964488" cy="5445224"/>
          </a:xfrm>
        </p:spPr>
        <p:txBody>
          <a:bodyPr>
            <a:normAutofit fontScale="92500" lnSpcReduction="10000"/>
          </a:bodyPr>
          <a:lstStyle/>
          <a:p>
            <a:r>
              <a:rPr lang="el-GR" dirty="0"/>
              <a:t>Αναλυτικότερα στα </a:t>
            </a:r>
            <a:r>
              <a:rPr lang="el-GR" dirty="0" err="1"/>
              <a:t>φωτογηρασμένα</a:t>
            </a:r>
            <a:r>
              <a:rPr lang="el-GR" dirty="0"/>
              <a:t> δέρματα, πιστεύεται ότι οι ρίζες αυτές μπορεί να:</a:t>
            </a:r>
          </a:p>
          <a:p>
            <a:pPr lvl="1"/>
            <a:r>
              <a:rPr lang="el-GR" dirty="0"/>
              <a:t>Εκφυλίσουν τις βιολογικές μεμβράνες των κυττάρων με </a:t>
            </a:r>
            <a:r>
              <a:rPr lang="el-GR" dirty="0" err="1"/>
              <a:t>υπεροξείδωση</a:t>
            </a:r>
            <a:r>
              <a:rPr lang="el-GR" dirty="0"/>
              <a:t> των λιπιδίων.</a:t>
            </a:r>
          </a:p>
          <a:p>
            <a:pPr lvl="1"/>
            <a:r>
              <a:rPr lang="el-GR" dirty="0"/>
              <a:t>Επηρεάσουν δυσμενώς το </a:t>
            </a:r>
            <a:r>
              <a:rPr lang="el-GR" dirty="0" err="1"/>
              <a:t>εξωκυτταρικό</a:t>
            </a:r>
            <a:r>
              <a:rPr lang="el-GR" dirty="0"/>
              <a:t> υλικό αλλά και τη θεμέλια ουσία (</a:t>
            </a:r>
            <a:r>
              <a:rPr lang="el-GR" dirty="0" err="1"/>
              <a:t>πρωτεογλυκάνες</a:t>
            </a:r>
            <a:r>
              <a:rPr lang="el-GR" dirty="0"/>
              <a:t>, κολλαγόνο) και να διασπάσουν το </a:t>
            </a:r>
            <a:r>
              <a:rPr lang="el-GR" dirty="0" err="1"/>
              <a:t>υαλουρονικό</a:t>
            </a:r>
            <a:r>
              <a:rPr lang="el-GR" dirty="0"/>
              <a:t> οξύ. Η επίδραση των </a:t>
            </a:r>
            <a:r>
              <a:rPr lang="en-US" dirty="0"/>
              <a:t>ROS </a:t>
            </a:r>
            <a:r>
              <a:rPr lang="el-GR" dirty="0"/>
              <a:t>στο κολλαγόνο μεταβάλλει το μεταβολισμό του και εκφυλίζει τις </a:t>
            </a:r>
            <a:r>
              <a:rPr lang="el-GR" dirty="0" err="1"/>
              <a:t>πρωτεογλυκάνες</a:t>
            </a:r>
            <a:r>
              <a:rPr lang="el-GR" dirty="0"/>
              <a:t>.</a:t>
            </a:r>
          </a:p>
          <a:p>
            <a:pPr lvl="1"/>
            <a:r>
              <a:rPr lang="el-GR" dirty="0" err="1"/>
              <a:t>Επεισέλθουν</a:t>
            </a:r>
            <a:r>
              <a:rPr lang="el-GR" dirty="0"/>
              <a:t> στην οξείδωση του </a:t>
            </a:r>
            <a:r>
              <a:rPr lang="el-GR" dirty="0" err="1"/>
              <a:t>αραχιδονικού</a:t>
            </a:r>
            <a:r>
              <a:rPr lang="el-GR" dirty="0"/>
              <a:t> οξέος, το οποίο είναι καταλύτης στη σύνθεση των </a:t>
            </a:r>
            <a:r>
              <a:rPr lang="el-GR" dirty="0" err="1"/>
              <a:t>προσταγλαδινών</a:t>
            </a:r>
            <a:r>
              <a:rPr lang="el-GR" dirty="0"/>
              <a:t>, υπεύθυνων της φλεγμονής.</a:t>
            </a:r>
          </a:p>
          <a:p>
            <a:pPr lvl="1"/>
            <a:r>
              <a:rPr lang="el-GR" dirty="0"/>
              <a:t>Προκαλέσουν απενεργοποίηση των αντιοξειδωτικών ενζύμων, όπως το υπεροξείδιο </a:t>
            </a:r>
            <a:r>
              <a:rPr lang="el-GR" dirty="0" err="1"/>
              <a:t>δισμουτάσης</a:t>
            </a:r>
            <a:r>
              <a:rPr lang="el-GR" dirty="0"/>
              <a:t> και να βλάψουν τα πυρηνικά οξέα και το </a:t>
            </a:r>
            <a:r>
              <a:rPr lang="en-US" dirty="0"/>
              <a:t>DNA</a:t>
            </a:r>
            <a:r>
              <a:rPr lang="el-GR" dirty="0"/>
              <a:t>, με αποτέλεσμα όλων αυτών τη γήρανση του δέρματος.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34183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Υπεροξείδωση</a:t>
            </a:r>
            <a:r>
              <a:rPr lang="el-GR" dirty="0"/>
              <a:t> των </a:t>
            </a:r>
            <a:r>
              <a:rPr lang="el-GR" dirty="0" smtClean="0"/>
              <a:t>λιπιδίων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dirty="0"/>
              <a:t>Η </a:t>
            </a:r>
            <a:r>
              <a:rPr lang="el-GR" dirty="0" err="1"/>
              <a:t>υπεροξείδωση</a:t>
            </a:r>
            <a:r>
              <a:rPr lang="el-GR" dirty="0"/>
              <a:t> των λιπιδίων αφορά το αποτέλεσμα της αλληλεπίδρασης </a:t>
            </a:r>
            <a:r>
              <a:rPr lang="en-US" dirty="0"/>
              <a:t>ROS </a:t>
            </a:r>
            <a:r>
              <a:rPr lang="el-GR" dirty="0"/>
              <a:t>και ακόρεστων λιπαρών οξέων των κυτταρικών μεμβρανών. Πολύ αδρά, μετά την αλληλεπίδραση </a:t>
            </a:r>
            <a:r>
              <a:rPr lang="en-US" dirty="0"/>
              <a:t>ROS </a:t>
            </a:r>
            <a:r>
              <a:rPr lang="el-GR" dirty="0"/>
              <a:t>και </a:t>
            </a:r>
            <a:r>
              <a:rPr lang="el-GR" dirty="0" err="1"/>
              <a:t>πολυακόρεστων</a:t>
            </a:r>
            <a:r>
              <a:rPr lang="el-GR" dirty="0"/>
              <a:t> λιπαρών οξέων κυτταρικών μεμβρανών, οι σχηματιζόμενες ρίζες υπεροξειδίων αντιδρούν με τους ενδοκυττάριους υδατάνθρακες και παράγονται υπεροξείδια λιπιδίων. Τα υπεροξείδια αυτά απενεργοποιούν τις κυτταρικές μεμβράνες, με αποτέλεσμα απώλεια υγρών, αυξημένη </a:t>
            </a:r>
            <a:r>
              <a:rPr lang="el-GR" dirty="0" err="1"/>
              <a:t>διαβατότητα</a:t>
            </a:r>
            <a:r>
              <a:rPr lang="el-GR" dirty="0"/>
              <a:t> των ιόντων, ρήξη των μεμβρανών και απελευθέρωση του κυτταρικού περιεχομένου στα μεσοκυττάρια διαστήματα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8921147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60</TotalTime>
  <Words>3116</Words>
  <Application>Microsoft Office PowerPoint</Application>
  <PresentationFormat>Προβολή στην οθόνη (4:3)</PresentationFormat>
  <Paragraphs>183</Paragraphs>
  <Slides>35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35</vt:i4>
      </vt:variant>
    </vt:vector>
  </HeadingPairs>
  <TitlesOfParts>
    <vt:vector size="37" baseType="lpstr">
      <vt:lpstr>template</vt:lpstr>
      <vt:lpstr>OC_template_updated</vt:lpstr>
      <vt:lpstr>Περιβαλλοντικές Επιδράσεις στην Αισθητική</vt:lpstr>
      <vt:lpstr>Ελεύθερες ρίζες οξυγόνου (ROS) 1/7</vt:lpstr>
      <vt:lpstr>Ελεύθερες ρίζες οξυγόνου (ROS) 2/7</vt:lpstr>
      <vt:lpstr>Ελεύθερες ρίζες οξυγόνου (ROS) 3/7</vt:lpstr>
      <vt:lpstr>Ελεύθερες ρίζες οξυγόνου (ROS) 4/7</vt:lpstr>
      <vt:lpstr>Ελεύθερες ρίζες οξυγόνου (ROS) 5/7</vt:lpstr>
      <vt:lpstr>Ελεύθερες ρίζες οξυγόνου (ROS) 6/7</vt:lpstr>
      <vt:lpstr>Ελεύθερες ρίζες οξυγόνου (ROS) 7/7</vt:lpstr>
      <vt:lpstr>Υπεροξείδωση των λιπιδίων 1/2</vt:lpstr>
      <vt:lpstr>Υπεροξείδωση των λιπιδίων 2/2</vt:lpstr>
      <vt:lpstr>Ο ρόλος των διαμεσολαβητών φλεγμονής  στη φωτογήρανση 1/3</vt:lpstr>
      <vt:lpstr>Ο ρόλος των διαμεσολαβητών φλεγμονής  στη φωτογήρανση 2/3</vt:lpstr>
      <vt:lpstr>Ο ρόλος των διαμεσολαβητών φλεγμονής  στη φωτογήρανση 3/3</vt:lpstr>
      <vt:lpstr>Οι επιπτώσεις των μεταλλοπρωτεϊνασών (MMPs) στη φωτογήρανση 1/5</vt:lpstr>
      <vt:lpstr>Οι επιπτώσεις των μεταλλοπρωτεϊνασών (MMPs) στη φωτογήρανση 2/5</vt:lpstr>
      <vt:lpstr>Οι επιπτώσεις των μεταλλοπρωτεϊνασών (MMPs) στη φωτογήρανση 3/5</vt:lpstr>
      <vt:lpstr>Οι επιπτώσεις των μεταλλοπρωτεϊνασών (MMPs) στη φωτογήρανση 4/5</vt:lpstr>
      <vt:lpstr>Οι επιπτώσεις των μεταλλοπρωτεϊνασών (MMPs) στη φωτογήρανση 5/5</vt:lpstr>
      <vt:lpstr>Διαταραχές της μικροκυκλοφορίας  του δέρματος</vt:lpstr>
      <vt:lpstr>Άμυνα του οργανισμού έναντι  των ελευθέρων ριζών 1/2</vt:lpstr>
      <vt:lpstr>Άμυνα του οργανισμού έναντι  των ελευθέρων ριζών 2/2</vt:lpstr>
      <vt:lpstr>Συμπερασματικές διαπιστώσεις 1/2</vt:lpstr>
      <vt:lpstr>Συμπερασματικές διαπιστώσεις 2/2</vt:lpstr>
      <vt:lpstr>Επιδημιολογικές παρατηρήσεις  για τη γήρανση 1/5</vt:lpstr>
      <vt:lpstr>Επιδημιολογικές παρατηρήσεις  για τη γήρανση 2/5</vt:lpstr>
      <vt:lpstr>Επιδημιολογικές παρατηρήσεις  για τη γήρανση 3/5</vt:lpstr>
      <vt:lpstr>Επιδημιολογικές παρατηρήσεις  για τη γήρανση 4/5</vt:lpstr>
      <vt:lpstr>Επιδημιολογικές παρατηρήσεις  για τη γήρανση 5/5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Περιβαλλοντική Αισθητική</dc:title>
  <dc:creator>opencourses@teiath.gr</dc:creator>
  <cp:lastModifiedBy>fkaram2</cp:lastModifiedBy>
  <cp:revision>9</cp:revision>
  <dcterms:created xsi:type="dcterms:W3CDTF">2015-11-11T09:45:12Z</dcterms:created>
  <dcterms:modified xsi:type="dcterms:W3CDTF">2015-12-08T09:56:15Z</dcterms:modified>
</cp:coreProperties>
</file>