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1"/>
    <p:sldMasterId id="2147483725" r:id="rId2"/>
    <p:sldMasterId id="2147483736" r:id="rId3"/>
  </p:sldMasterIdLst>
  <p:notesMasterIdLst>
    <p:notesMasterId r:id="rId37"/>
  </p:notesMasterIdLst>
  <p:handoutMasterIdLst>
    <p:handoutMasterId r:id="rId38"/>
  </p:handoutMasterIdLst>
  <p:sldIdLst>
    <p:sldId id="28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8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60" r:id="rId30"/>
    <p:sldId id="290" r:id="rId31"/>
    <p:sldId id="291" r:id="rId32"/>
    <p:sldId id="292" r:id="rId33"/>
    <p:sldId id="293" r:id="rId34"/>
    <p:sldId id="294" r:id="rId35"/>
    <p:sldId id="295" r:id="rId36"/>
  </p:sldIdLst>
  <p:sldSz cx="9144000" cy="6858000" type="screen4x3"/>
  <p:notesSz cx="7104063" cy="10234613"/>
  <p:custDataLst>
    <p:tags r:id="rId3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50021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6565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5736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BB92-6011-4F41-9E24-9820A60E8E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170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5C53-57CA-4069-AFD2-7C85A528B9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697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9448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035F-B9A4-46CB-98D6-3FAC25A8AB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238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93FA-F154-4751-AE67-3038BDA3C1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358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FB8F1-E99E-4B35-A2F6-AAA4A57889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522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DAB8-1772-4A76-A910-7FF9010558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7679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77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3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54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32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8280"/>
            <a:ext cx="8229600" cy="467903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1" name="6 - Ορθογώνιο"/>
          <p:cNvSpPr/>
          <p:nvPr userDrawn="1"/>
        </p:nvSpPr>
        <p:spPr bwMode="white">
          <a:xfrm>
            <a:off x="0" y="1184466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12" name="7 - Ορθογώνιο"/>
          <p:cNvSpPr/>
          <p:nvPr userDrawn="1"/>
        </p:nvSpPr>
        <p:spPr>
          <a:xfrm>
            <a:off x="0" y="1228916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13" name="8 - Ορθογώνιο"/>
          <p:cNvSpPr/>
          <p:nvPr userDrawn="1"/>
        </p:nvSpPr>
        <p:spPr>
          <a:xfrm>
            <a:off x="590550" y="1228916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676027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97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1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1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0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12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4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8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0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40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7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54770"/>
            <a:ext cx="8229600" cy="458254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8" name="6 - Ορθογώνιο"/>
          <p:cNvSpPr/>
          <p:nvPr userDrawn="1"/>
        </p:nvSpPr>
        <p:spPr bwMode="white">
          <a:xfrm>
            <a:off x="0" y="1335682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9" name="7 - Ορθογώνιο"/>
          <p:cNvSpPr/>
          <p:nvPr userDrawn="1"/>
        </p:nvSpPr>
        <p:spPr>
          <a:xfrm>
            <a:off x="0" y="1380132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10" name="8 - Ορθογώνιο"/>
          <p:cNvSpPr/>
          <p:nvPr userDrawn="1"/>
        </p:nvSpPr>
        <p:spPr>
          <a:xfrm>
            <a:off x="590550" y="1380132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528091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45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1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93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3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25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274A-3E1F-429B-93CD-83637C754F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078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7B58-808E-42F4-9881-88645C6326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233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191-6424-4621-81DE-459D13F2F8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618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6E21-CE0C-477C-85B7-757B0DE2A1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619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1522-B095-4E74-B527-DB930D27A7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000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543F-9972-498B-BAC0-66756E033B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604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46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Kλικ</a:t>
            </a: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για επεξεργασία των στυλ του υποδείγματος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Δεύτερου επιπέδου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Τρίτου επιπέδου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Τέταρτου επιπέδου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Πέμπτου επιπέδου</a:t>
            </a:r>
            <a:endParaRPr kumimoji="0" lang="el-GR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99426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24" r:id="rId3"/>
    <p:sldLayoutId id="2147483699" r:id="rId4"/>
    <p:sldLayoutId id="2147483700" r:id="rId5"/>
    <p:sldLayoutId id="2147483701" r:id="rId6"/>
    <p:sldLayoutId id="2147483703" r:id="rId7"/>
    <p:sldLayoutId id="2147483704" r:id="rId8"/>
    <p:sldLayoutId id="2147483705" r:id="rId9"/>
    <p:sldLayoutId id="2147483706" r:id="rId10"/>
    <p:sldLayoutId id="2147483723" r:id="rId11"/>
    <p:sldLayoutId id="2147483707" r:id="rId12"/>
    <p:sldLayoutId id="2147483708" r:id="rId13"/>
    <p:sldLayoutId id="2147483709" r:id="rId14"/>
    <p:sldLayoutId id="2147483710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7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1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sz="quarter"/>
          </p:nvPr>
        </p:nvSpPr>
        <p:spPr>
          <a:xfrm>
            <a:off x="169878" y="942014"/>
            <a:ext cx="8856984" cy="1296144"/>
          </a:xfrm>
        </p:spPr>
        <p:txBody>
          <a:bodyPr>
            <a:noAutofit/>
          </a:bodyPr>
          <a:lstStyle/>
          <a:p>
            <a:pPr lvl="1" algn="ctr"/>
            <a:r>
              <a:rPr lang="el-GR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Ηλεκτροθεραπεία (Θ)</a:t>
            </a:r>
            <a:endParaRPr lang="el-G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sz="quarter" idx="1"/>
          </p:nvPr>
        </p:nvSpPr>
        <p:spPr>
          <a:xfrm>
            <a:off x="107504" y="2577678"/>
            <a:ext cx="8928992" cy="15121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Ενότητα </a:t>
            </a:r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9</a:t>
            </a: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«Ηλεκτρικός Ερεθισμός</a:t>
            </a:r>
          </a:p>
          <a:p>
            <a:pPr>
              <a:spcBef>
                <a:spcPts val="0"/>
              </a:spcBef>
              <a:defRPr/>
            </a:pPr>
            <a:r>
              <a:rPr lang="el-GR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σε Νευρολογικές </a:t>
            </a: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Δυσλειτουργίες – Μέρος Α΄</a:t>
            </a: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»</a:t>
            </a:r>
            <a:endParaRPr lang="el-GR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267" y="332656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3873822"/>
            <a:ext cx="4192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Δρ.</a:t>
            </a:r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l-GR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Γεώργιος Παπαθανασίου,</a:t>
            </a:r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ΦΘ, </a:t>
            </a: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MSc, PhD</a:t>
            </a:r>
            <a:endParaRPr lang="el-GR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Αναπληρωτής Καθηγητής</a:t>
            </a:r>
          </a:p>
          <a:p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Τμήμα Φυσικοθεραπείας – ΤΕΙ Αθήνας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655278" y="3873822"/>
            <a:ext cx="3844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Διονύσης Θεοδωρόπουλος</a:t>
            </a:r>
            <a:r>
              <a:rPr lang="en-U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ΦΘ</a:t>
            </a: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MSc</a:t>
            </a:r>
          </a:p>
          <a:p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Εργαστηριακός Συνεργάτης</a:t>
            </a:r>
          </a:p>
          <a:p>
            <a:r>
              <a:rPr lang="el-GR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Τμήμα Φυσικοθεραπείας – ΤΕΙ Αθήνας</a:t>
            </a:r>
          </a:p>
        </p:txBody>
      </p:sp>
      <p:sp>
        <p:nvSpPr>
          <p:cNvPr id="11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srgbClr val="000000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srgbClr val="000000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2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38359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solidFill>
                            <a:srgbClr val="000000"/>
                          </a:solidFill>
                          <a:effectLst/>
                        </a:rPr>
                        <a:t>Το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solidFill>
                            <a:srgbClr val="000000"/>
                          </a:solidFill>
                          <a:effectLst/>
                        </a:rPr>
                        <a:t>Το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8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TENS: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Μείωση Σπαστικότητας</a:t>
            </a:r>
            <a:endParaRPr lang="el-GR" dirty="0">
              <a:latin typeface="Arial Narrow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18864" y="1702296"/>
            <a:ext cx="8445624" cy="4679032"/>
          </a:xfrm>
        </p:spPr>
        <p:txBody>
          <a:bodyPr/>
          <a:lstStyle/>
          <a:p>
            <a:pPr lvl="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l-GR" sz="2400" b="1" dirty="0" smtClean="0">
                <a:solidFill>
                  <a:srgbClr val="000000"/>
                </a:solidFill>
              </a:rPr>
              <a:t>Η </a:t>
            </a:r>
            <a:r>
              <a:rPr lang="el-GR" sz="2400" b="1" dirty="0">
                <a:solidFill>
                  <a:srgbClr val="000000"/>
                </a:solidFill>
              </a:rPr>
              <a:t>εφαρμογή του </a:t>
            </a:r>
            <a:r>
              <a:rPr lang="en-US" sz="2400" b="1" dirty="0" smtClean="0">
                <a:solidFill>
                  <a:srgbClr val="000000"/>
                </a:solidFill>
              </a:rPr>
              <a:t>TENS </a:t>
            </a:r>
            <a:r>
              <a:rPr lang="el-GR" sz="2400" b="1" dirty="0">
                <a:solidFill>
                  <a:srgbClr val="000000"/>
                </a:solidFill>
              </a:rPr>
              <a:t>γίνεται:</a:t>
            </a:r>
          </a:p>
          <a:p>
            <a:pPr marL="441325">
              <a:lnSpc>
                <a:spcPct val="8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Πάνω </a:t>
            </a:r>
            <a:r>
              <a:rPr lang="el-GR" sz="2400" dirty="0"/>
              <a:t>στους σπαστικούς </a:t>
            </a:r>
            <a:r>
              <a:rPr lang="el-GR" sz="2400" dirty="0" smtClean="0"/>
              <a:t>μυς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412750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r>
              <a:rPr lang="en-US" sz="1600" b="1" dirty="0" smtClean="0">
                <a:solidFill>
                  <a:srgbClr val="A50021"/>
                </a:solidFill>
                <a:latin typeface="Arial Narrow" panose="020B0606020202030204" pitchFamily="34" charset="0"/>
              </a:rPr>
              <a:t>[</a:t>
            </a:r>
            <a:r>
              <a:rPr lang="en-US" sz="1600" b="1" dirty="0" err="1" smtClean="0">
                <a:solidFill>
                  <a:srgbClr val="A50021"/>
                </a:solidFill>
                <a:latin typeface="Arial Narrow" panose="020B0606020202030204" pitchFamily="34" charset="0"/>
              </a:rPr>
              <a:t>Seib</a:t>
            </a:r>
            <a:r>
              <a:rPr lang="en-US" sz="1600" b="1" dirty="0" smtClean="0">
                <a:solidFill>
                  <a:srgbClr val="A50021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>
                <a:solidFill>
                  <a:srgbClr val="A50021"/>
                </a:solidFill>
                <a:latin typeface="Arial Narrow" panose="020B0606020202030204" pitchFamily="34" charset="0"/>
              </a:rPr>
              <a:t>et </a:t>
            </a:r>
            <a:r>
              <a:rPr lang="en-US" sz="1600" b="1" dirty="0" smtClean="0">
                <a:solidFill>
                  <a:srgbClr val="A50021"/>
                </a:solidFill>
                <a:latin typeface="Arial Narrow" panose="020B0606020202030204" pitchFamily="34" charset="0"/>
              </a:rPr>
              <a:t>al 1994; </a:t>
            </a:r>
            <a:r>
              <a:rPr lang="en-US" sz="1600" b="1" dirty="0">
                <a:solidFill>
                  <a:srgbClr val="A50021"/>
                </a:solidFill>
                <a:latin typeface="Arial Narrow" panose="020B0606020202030204" pitchFamily="34" charset="0"/>
              </a:rPr>
              <a:t>Goulet et </a:t>
            </a:r>
            <a:r>
              <a:rPr lang="en-US" sz="1600" b="1" dirty="0" smtClean="0">
                <a:solidFill>
                  <a:srgbClr val="A50021"/>
                </a:solidFill>
                <a:latin typeface="Arial Narrow" panose="020B0606020202030204" pitchFamily="34" charset="0"/>
              </a:rPr>
              <a:t>al 1996; </a:t>
            </a:r>
            <a:r>
              <a:rPr lang="en-US" sz="1600" b="1" dirty="0">
                <a:solidFill>
                  <a:srgbClr val="A50021"/>
                </a:solidFill>
                <a:latin typeface="Arial Narrow" panose="020B0606020202030204" pitchFamily="34" charset="0"/>
              </a:rPr>
              <a:t>Ota </a:t>
            </a:r>
            <a:r>
              <a:rPr lang="en-US" sz="1600" b="1" dirty="0" smtClean="0">
                <a:solidFill>
                  <a:srgbClr val="A50021"/>
                </a:solidFill>
                <a:latin typeface="Arial Narrow" panose="020B0606020202030204" pitchFamily="34" charset="0"/>
              </a:rPr>
              <a:t>2001]</a:t>
            </a:r>
          </a:p>
          <a:p>
            <a:pPr marL="441325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Πάνω στους ανταγωνιστές των σπαστικών μυών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4127500" indent="0"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r>
              <a:rPr lang="en-US" sz="1600" b="1" dirty="0" smtClean="0">
                <a:solidFill>
                  <a:srgbClr val="A50021"/>
                </a:solidFill>
                <a:latin typeface="Arial Narrow" panose="020B0606020202030204" pitchFamily="34" charset="0"/>
              </a:rPr>
              <a:t>[</a:t>
            </a:r>
            <a:r>
              <a:rPr lang="en-US" sz="1600" b="1" dirty="0" err="1" smtClean="0">
                <a:solidFill>
                  <a:srgbClr val="A50021"/>
                </a:solidFill>
                <a:latin typeface="Arial Narrow" panose="020B0606020202030204" pitchFamily="34" charset="0"/>
              </a:rPr>
              <a:t>Tekeoglou</a:t>
            </a:r>
            <a:r>
              <a:rPr lang="en-US" sz="1600" b="1" dirty="0" smtClean="0">
                <a:solidFill>
                  <a:srgbClr val="A50021"/>
                </a:solidFill>
                <a:latin typeface="Arial Narrow" panose="020B0606020202030204" pitchFamily="34" charset="0"/>
              </a:rPr>
              <a:t> et al 1998]</a:t>
            </a:r>
          </a:p>
          <a:p>
            <a:pPr marL="441325">
              <a:lnSpc>
                <a:spcPct val="8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Πάνω </a:t>
            </a:r>
            <a:r>
              <a:rPr lang="el-GR" sz="2400" dirty="0"/>
              <a:t>στα νεύρα που τροφοδοτούν σπαστικούς </a:t>
            </a:r>
            <a:r>
              <a:rPr lang="el-GR" sz="2400" dirty="0" smtClean="0"/>
              <a:t>μυς</a:t>
            </a:r>
            <a:r>
              <a:rPr lang="el-GR" sz="2400" dirty="0"/>
              <a:t> </a:t>
            </a:r>
            <a:r>
              <a:rPr lang="el-GR" sz="2400" dirty="0" smtClean="0"/>
              <a:t>ή </a:t>
            </a:r>
            <a:r>
              <a:rPr lang="el-GR" sz="2400" dirty="0"/>
              <a:t>τους ανταγωνιστές </a:t>
            </a:r>
            <a:r>
              <a:rPr lang="el-GR" sz="2400" dirty="0" smtClean="0"/>
              <a:t>αυτών</a:t>
            </a:r>
            <a:r>
              <a:rPr lang="en-US" sz="2400" dirty="0" smtClean="0"/>
              <a:t>.</a:t>
            </a:r>
            <a:endParaRPr lang="el-GR" sz="2400" dirty="0"/>
          </a:p>
          <a:p>
            <a:pPr marL="412750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r>
              <a:rPr lang="en-US" sz="1600" b="1" dirty="0" smtClean="0">
                <a:solidFill>
                  <a:srgbClr val="A50021"/>
                </a:solidFill>
                <a:latin typeface="Arial Narrow" panose="020B0606020202030204" pitchFamily="34" charset="0"/>
              </a:rPr>
              <a:t>[</a:t>
            </a:r>
            <a:r>
              <a:rPr lang="en-US" sz="1600" b="1" dirty="0" err="1" smtClean="0">
                <a:solidFill>
                  <a:srgbClr val="A50021"/>
                </a:solidFill>
                <a:latin typeface="Arial Narrow" panose="020B0606020202030204" pitchFamily="34" charset="0"/>
              </a:rPr>
              <a:t>Goulet</a:t>
            </a:r>
            <a:r>
              <a:rPr lang="en-US" sz="1600" b="1" dirty="0" smtClean="0">
                <a:solidFill>
                  <a:srgbClr val="A50021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>
                <a:solidFill>
                  <a:srgbClr val="A50021"/>
                </a:solidFill>
                <a:latin typeface="Arial Narrow" panose="020B0606020202030204" pitchFamily="34" charset="0"/>
              </a:rPr>
              <a:t>et </a:t>
            </a:r>
            <a:r>
              <a:rPr lang="en-US" sz="1600" b="1" dirty="0" smtClean="0">
                <a:solidFill>
                  <a:srgbClr val="A50021"/>
                </a:solidFill>
                <a:latin typeface="Arial Narrow" panose="020B0606020202030204" pitchFamily="34" charset="0"/>
              </a:rPr>
              <a:t>al 1994; </a:t>
            </a:r>
            <a:r>
              <a:rPr lang="en-US" sz="1600" b="1" dirty="0" err="1">
                <a:solidFill>
                  <a:srgbClr val="A50021"/>
                </a:solidFill>
                <a:latin typeface="Arial Narrow" panose="020B0606020202030204" pitchFamily="34" charset="0"/>
              </a:rPr>
              <a:t>Joodaki</a:t>
            </a:r>
            <a:r>
              <a:rPr lang="en-US" sz="1600" b="1" dirty="0">
                <a:solidFill>
                  <a:srgbClr val="A50021"/>
                </a:solidFill>
                <a:latin typeface="Arial Narrow" panose="020B0606020202030204" pitchFamily="34" charset="0"/>
              </a:rPr>
              <a:t> et </a:t>
            </a:r>
            <a:r>
              <a:rPr lang="en-US" sz="1600" b="1" dirty="0" smtClean="0">
                <a:solidFill>
                  <a:srgbClr val="A50021"/>
                </a:solidFill>
                <a:latin typeface="Arial Narrow" panose="020B0606020202030204" pitchFamily="34" charset="0"/>
              </a:rPr>
              <a:t>al 2001]</a:t>
            </a:r>
            <a:endParaRPr lang="en-US" sz="1600" dirty="0">
              <a:solidFill>
                <a:srgbClr val="A50021"/>
              </a:solidFill>
            </a:endParaRPr>
          </a:p>
          <a:p>
            <a:pPr marL="441325">
              <a:lnSpc>
                <a:spcPct val="8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/>
              <a:t>Σε σημεία </a:t>
            </a:r>
            <a:r>
              <a:rPr lang="el-GR" sz="2400" dirty="0" smtClean="0"/>
              <a:t>βελονισμού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4127500" indent="0">
              <a:lnSpc>
                <a:spcPct val="80000"/>
              </a:lnSpc>
              <a:spcBef>
                <a:spcPts val="1200"/>
              </a:spcBef>
              <a:buSzPct val="100000"/>
              <a:buNone/>
            </a:pPr>
            <a:r>
              <a:rPr lang="en-US" sz="1600" b="1" dirty="0" smtClean="0">
                <a:solidFill>
                  <a:srgbClr val="A50021"/>
                </a:solidFill>
                <a:latin typeface="Arial Narrow" panose="020B0606020202030204" pitchFamily="34" charset="0"/>
              </a:rPr>
              <a:t>[Han </a:t>
            </a:r>
            <a:r>
              <a:rPr lang="en-US" sz="1600" b="1" dirty="0">
                <a:solidFill>
                  <a:srgbClr val="A50021"/>
                </a:solidFill>
                <a:latin typeface="Arial Narrow" panose="020B0606020202030204" pitchFamily="34" charset="0"/>
              </a:rPr>
              <a:t>et </a:t>
            </a:r>
            <a:r>
              <a:rPr lang="en-US" sz="1600" b="1" dirty="0" smtClean="0">
                <a:solidFill>
                  <a:srgbClr val="A50021"/>
                </a:solidFill>
                <a:latin typeface="Arial Narrow" panose="020B0606020202030204" pitchFamily="34" charset="0"/>
              </a:rPr>
              <a:t>al 1994]</a:t>
            </a:r>
            <a:endParaRPr lang="el-GR" sz="1600" b="1" dirty="0">
              <a:solidFill>
                <a:srgbClr val="A5002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900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 algn="ctr"/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Σπαστικότητα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846312"/>
            <a:ext cx="8229600" cy="4679032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SzPct val="100000"/>
            </a:pPr>
            <a:r>
              <a:rPr lang="el-GR" sz="2400" dirty="0" smtClean="0"/>
              <a:t>Σύμφωνα με ευρέως αποδεκτό ορισμό, η «</a:t>
            </a:r>
            <a:r>
              <a:rPr lang="el-GR" sz="2400" dirty="0" err="1" smtClean="0"/>
              <a:t>σπαστικότητα</a:t>
            </a:r>
            <a:r>
              <a:rPr lang="el-GR" sz="2400" dirty="0" smtClean="0"/>
              <a:t>» </a:t>
            </a:r>
            <a:r>
              <a:rPr lang="el-GR" sz="2400" dirty="0"/>
              <a:t>είναι μια κινητική </a:t>
            </a:r>
            <a:r>
              <a:rPr lang="el-GR" sz="2400" dirty="0" smtClean="0"/>
              <a:t>διαταραχή η οποία </a:t>
            </a:r>
            <a:r>
              <a:rPr lang="el-GR" sz="2400" dirty="0"/>
              <a:t>χαρακτηρίζεται από την </a:t>
            </a:r>
            <a:r>
              <a:rPr lang="el-GR" sz="2400" dirty="0" err="1"/>
              <a:t>ταχοεξαρτώμενη</a:t>
            </a:r>
            <a:r>
              <a:rPr lang="el-GR" sz="2400" dirty="0"/>
              <a:t> αύξηση των τονικών </a:t>
            </a:r>
            <a:r>
              <a:rPr lang="el-GR" sz="2400" dirty="0" err="1"/>
              <a:t>μυοτατικών</a:t>
            </a:r>
            <a:r>
              <a:rPr lang="el-GR" sz="2400" dirty="0"/>
              <a:t> αντανακλαστικών (μυϊκός τόνος) και </a:t>
            </a:r>
            <a:r>
              <a:rPr lang="el-GR" sz="2400" dirty="0" smtClean="0"/>
              <a:t>τα υπερβολικά </a:t>
            </a:r>
            <a:r>
              <a:rPr lang="el-GR" sz="2400" dirty="0"/>
              <a:t>τενόντια </a:t>
            </a:r>
            <a:r>
              <a:rPr lang="el-GR" sz="2400" dirty="0" smtClean="0"/>
              <a:t>αντανακλαστικά, </a:t>
            </a:r>
            <a:r>
              <a:rPr lang="el-GR" sz="2400" dirty="0"/>
              <a:t>λόγω </a:t>
            </a:r>
            <a:r>
              <a:rPr lang="el-GR" sz="2400" dirty="0" err="1" smtClean="0"/>
              <a:t>υπερδιεργεσιμότητας</a:t>
            </a:r>
            <a:r>
              <a:rPr lang="el-GR" sz="2400" dirty="0" smtClean="0"/>
              <a:t> </a:t>
            </a:r>
            <a:r>
              <a:rPr lang="el-GR" sz="2400" dirty="0"/>
              <a:t>του </a:t>
            </a:r>
            <a:r>
              <a:rPr lang="el-GR" sz="2400" dirty="0" err="1"/>
              <a:t>μυοτατικού</a:t>
            </a:r>
            <a:r>
              <a:rPr lang="el-GR" sz="2400" dirty="0"/>
              <a:t> </a:t>
            </a:r>
            <a:r>
              <a:rPr lang="el-GR" sz="2400" dirty="0" smtClean="0"/>
              <a:t>αντανακλαστικού, </a:t>
            </a:r>
            <a:r>
              <a:rPr lang="el-GR" sz="2400" dirty="0"/>
              <a:t>ενός από τα στοιχεία του συνδρόμου του ανώτερου κινητικού </a:t>
            </a:r>
            <a:r>
              <a:rPr lang="el-GR" sz="2400" dirty="0" smtClean="0"/>
              <a:t>νευρώνα.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49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 algn="ctr"/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Υπερτονία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824536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SzPct val="100000"/>
            </a:pPr>
            <a:r>
              <a:rPr lang="el-GR" dirty="0" smtClean="0"/>
              <a:t>Υπερτονία είναι η αντίσταση που εμφανίζεται στην παθητική κίνηση ενός άκρου σε βλάβη του ανώτερου κινητικού νευρώνα. Καθορίζεται από τα παρακάτω στοιχεία:</a:t>
            </a:r>
          </a:p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/>
              <a:t>Μηχανικοί – ελαστικοί παράγοντες: ειδικότερα η ενδοτικότητα του μυός, αλλά επίσης και η ενδοτικότητα των τενόντων και του συνδετικού ιστού.</a:t>
            </a:r>
          </a:p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/>
              <a:t>Αντανακλαστική μυϊκή δραστηριότητα (</a:t>
            </a:r>
            <a:r>
              <a:rPr lang="el-GR" dirty="0" err="1" smtClean="0"/>
              <a:t>μυοτατικά</a:t>
            </a:r>
            <a:r>
              <a:rPr lang="el-GR" dirty="0" smtClean="0"/>
              <a:t> αντανακλαστικά).</a:t>
            </a:r>
          </a:p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/>
              <a:t>Θα πρέπει να σημειωθεί ότι, υπάρχουν αυξανόμενα δημοσιευμένα στοιχεία ότι, οι μηχανικές και βιολογικές μεταβολές των μαλακών μορίων παίζουν σημαντικό ρόλο στην αντίσταση κατά την ενεργητική και παθητική κίνηση.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52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TENS: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Μείωση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Σπαστικότητας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Νευροφυσιολογική Βάση</a:t>
            </a:r>
            <a:endParaRPr lang="el-GR" sz="3200" dirty="0">
              <a:latin typeface="Arial Narrow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91264" cy="468052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Η εφαρμογή </a:t>
            </a:r>
            <a:r>
              <a:rPr lang="en-US" sz="2400" dirty="0" smtClean="0"/>
              <a:t>TENS </a:t>
            </a:r>
            <a:r>
              <a:rPr lang="el-GR" sz="2400" dirty="0" smtClean="0"/>
              <a:t>στους ανταγωνιστές </a:t>
            </a:r>
            <a:r>
              <a:rPr lang="el-GR" sz="2400" dirty="0"/>
              <a:t>των σπαστικών μυών έχει ως αποτέλεσμα την αμοιβαία </a:t>
            </a:r>
            <a:r>
              <a:rPr lang="el-GR" sz="2400" dirty="0" smtClean="0"/>
              <a:t> –Ια</a:t>
            </a:r>
            <a:r>
              <a:rPr lang="el-GR" sz="2400" dirty="0" smtClean="0">
                <a:solidFill>
                  <a:srgbClr val="DADADA">
                    <a:lumMod val="10000"/>
                  </a:srgbClr>
                </a:solidFill>
              </a:rPr>
              <a:t>–</a:t>
            </a:r>
            <a:r>
              <a:rPr lang="el-GR" sz="2400" dirty="0" smtClean="0"/>
              <a:t>  αναστολή</a:t>
            </a:r>
            <a:r>
              <a:rPr lang="en-US" sz="2400" dirty="0" smtClean="0"/>
              <a:t>.</a:t>
            </a:r>
            <a:endParaRPr lang="en-US" sz="800" dirty="0"/>
          </a:p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000000"/>
                </a:solidFill>
              </a:rPr>
              <a:t>Η εφαρμογή </a:t>
            </a:r>
            <a:r>
              <a:rPr lang="en-US" sz="2400" dirty="0">
                <a:solidFill>
                  <a:srgbClr val="000000"/>
                </a:solidFill>
              </a:rPr>
              <a:t>TENS </a:t>
            </a:r>
            <a:r>
              <a:rPr lang="el-GR" sz="2400" dirty="0" smtClean="0"/>
              <a:t>στους σπαστικούς μυς </a:t>
            </a:r>
            <a:r>
              <a:rPr lang="el-GR" sz="2400" dirty="0"/>
              <a:t>έχει ως αποτέλεσμα την κατά </a:t>
            </a:r>
            <a:r>
              <a:rPr lang="en-US" sz="2400" dirty="0" err="1"/>
              <a:t>Renshaw</a:t>
            </a:r>
            <a:r>
              <a:rPr lang="en-US" sz="2400" dirty="0"/>
              <a:t> </a:t>
            </a:r>
            <a:r>
              <a:rPr lang="el-GR" sz="2400" dirty="0"/>
              <a:t>αναστολή</a:t>
            </a:r>
            <a:r>
              <a:rPr lang="el-GR" sz="2400" dirty="0" smtClean="0"/>
              <a:t>.</a:t>
            </a:r>
            <a:endParaRPr lang="el-GR" sz="800" dirty="0" smtClean="0"/>
          </a:p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Οι </a:t>
            </a:r>
            <a:r>
              <a:rPr lang="el-GR" sz="2400" dirty="0"/>
              <a:t>Ια αισθητικές ίνες που μεταφέρουν ερεθίσματα στο νωτιαίο μυελό έχουν μεγάλη διάμετρο και για αυτό απαιτείται ένα χαμηλό επίπεδο ερεθισμού για να </a:t>
            </a:r>
            <a:r>
              <a:rPr lang="el-GR" sz="2400" dirty="0" smtClean="0"/>
              <a:t>διεγερθούν. Επομένως, μπορεί να χρησιμοποιηθούν και παράμετροι ηλεκτρικού ερεθισμού (πχ: πολύ μικρή διάρκεια παλμού) που δεν προκαλούν μυϊκή σύσπαση.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4846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Τ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ENS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Παράμετροι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Εφαρμογής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baseline="-16000" dirty="0" smtClean="0"/>
              <a:t>[1/</a:t>
            </a:r>
            <a:r>
              <a:rPr lang="el-GR" b="1" baseline="-16000" dirty="0" smtClean="0"/>
              <a:t>4</a:t>
            </a:r>
            <a:r>
              <a:rPr lang="en-US" b="1" baseline="-16000" dirty="0" smtClean="0"/>
              <a:t>]</a:t>
            </a:r>
            <a:endParaRPr lang="el-GR" baseline="-16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774304"/>
            <a:ext cx="8229600" cy="4679032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Εναλλασσόμενο ρεύμα.</a:t>
            </a:r>
          </a:p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Ασύμμετρος παλμός (ορθογώνια θετική φάση, τριγωνική αρνητική φάση).</a:t>
            </a:r>
          </a:p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Διάρκεια παλμού: </a:t>
            </a:r>
            <a:r>
              <a:rPr lang="en-US" sz="2400" dirty="0" smtClean="0"/>
              <a:t>70-100 </a:t>
            </a:r>
            <a:r>
              <a:rPr lang="el-GR" sz="2400" dirty="0" smtClean="0"/>
              <a:t>μ</a:t>
            </a:r>
            <a:r>
              <a:rPr lang="en-US" sz="2400" dirty="0" smtClean="0"/>
              <a:t>sec. </a:t>
            </a:r>
            <a:r>
              <a:rPr lang="el-GR" sz="2400" dirty="0" smtClean="0"/>
              <a:t>Σκοπός είναι η αποφυγή μυϊκής σύσπασης. </a:t>
            </a:r>
          </a:p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Συχνότητα 20-100 </a:t>
            </a:r>
            <a:r>
              <a:rPr lang="en-US" sz="2400" dirty="0" smtClean="0"/>
              <a:t>Hz </a:t>
            </a:r>
            <a:r>
              <a:rPr lang="el-GR" sz="2400" dirty="0" smtClean="0"/>
              <a:t>. Μικρότερης διάρκειας συχνότητα δεν έχει αποτέλεσμα στη μείωση της </a:t>
            </a:r>
            <a:r>
              <a:rPr lang="el-GR" sz="2400" dirty="0" err="1" smtClean="0"/>
              <a:t>σπαστικότητας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16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el-GR" dirty="0" smtClean="0"/>
              <a:t>Τ</a:t>
            </a:r>
            <a:r>
              <a:rPr lang="en-US" dirty="0"/>
              <a:t>ENS</a:t>
            </a:r>
            <a:r>
              <a:rPr lang="el-GR" dirty="0"/>
              <a:t>: Παράμετροι Εφαρμογής</a:t>
            </a:r>
            <a:r>
              <a:rPr lang="en-US" dirty="0"/>
              <a:t> </a:t>
            </a:r>
            <a:r>
              <a:rPr lang="en-US" baseline="-16000" dirty="0" smtClean="0"/>
              <a:t>[</a:t>
            </a:r>
            <a:r>
              <a:rPr lang="el-GR" baseline="-16000" dirty="0" smtClean="0"/>
              <a:t>2</a:t>
            </a:r>
            <a:r>
              <a:rPr lang="en-US" baseline="-16000" dirty="0" smtClean="0"/>
              <a:t>/</a:t>
            </a:r>
            <a:r>
              <a:rPr lang="el-GR" baseline="-16000" dirty="0" smtClean="0"/>
              <a:t>4</a:t>
            </a:r>
            <a:r>
              <a:rPr lang="en-US" baseline="-16000" dirty="0" smtClean="0"/>
              <a:t>]</a:t>
            </a:r>
            <a:endParaRPr lang="el-GR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4304"/>
            <a:ext cx="8229600" cy="4679032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Δυνατότητα εφαρμογής </a:t>
            </a:r>
            <a:r>
              <a:rPr lang="el-GR" sz="2400" dirty="0"/>
              <a:t>χαμηλής συχνότητας (</a:t>
            </a:r>
            <a:r>
              <a:rPr lang="el-GR" sz="2400" dirty="0" smtClean="0"/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Hz </a:t>
            </a:r>
            <a:r>
              <a:rPr lang="el-GR" sz="2400" dirty="0">
                <a:solidFill>
                  <a:srgbClr val="000000"/>
                </a:solidFill>
              </a:rPr>
              <a:t>– </a:t>
            </a:r>
            <a:r>
              <a:rPr lang="el-GR" sz="2400" dirty="0" smtClean="0"/>
              <a:t>2</a:t>
            </a:r>
            <a:r>
              <a:rPr lang="en-US" sz="2400" dirty="0" smtClean="0"/>
              <a:t>Hz)</a:t>
            </a:r>
            <a:r>
              <a:rPr lang="el-GR" sz="2400" dirty="0" smtClean="0"/>
              <a:t>, σχετικά υψηλότερης ή υψηλής συχνότητας (20</a:t>
            </a:r>
            <a:r>
              <a:rPr lang="en-US" sz="2400" dirty="0" smtClean="0">
                <a:solidFill>
                  <a:srgbClr val="000000"/>
                </a:solidFill>
              </a:rPr>
              <a:t>Hz </a:t>
            </a:r>
            <a:r>
              <a:rPr lang="el-GR" sz="2400" dirty="0" smtClean="0">
                <a:solidFill>
                  <a:srgbClr val="000000"/>
                </a:solidFill>
              </a:rPr>
              <a:t>– </a:t>
            </a:r>
            <a:r>
              <a:rPr lang="el-GR" sz="2400" dirty="0" smtClean="0"/>
              <a:t>100</a:t>
            </a:r>
            <a:r>
              <a:rPr lang="en-US" sz="2400" dirty="0" smtClean="0"/>
              <a:t>Hz)</a:t>
            </a:r>
            <a:r>
              <a:rPr lang="el-GR" sz="2400" dirty="0" smtClean="0"/>
              <a:t>.</a:t>
            </a:r>
            <a:endParaRPr lang="en-US" sz="2400" dirty="0"/>
          </a:p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/>
              <a:t>Η εφαρμογή χαμηλής συχνότητας φαίνεται πως δεν έχει καμία επίδραση στη μείωση της σπαστικότητας.</a:t>
            </a:r>
          </a:p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/>
              <a:t>Θετική επίδραση στη μείωση της σπαστικότητας έχουν συχνότητες 20-50 </a:t>
            </a:r>
            <a:r>
              <a:rPr lang="en-US" sz="2400" dirty="0"/>
              <a:t>Hz </a:t>
            </a:r>
            <a:r>
              <a:rPr lang="el-GR" sz="2400" dirty="0"/>
              <a:t>και </a:t>
            </a:r>
            <a:r>
              <a:rPr lang="el-GR" sz="2400" dirty="0" smtClean="0"/>
              <a:t>90-100 </a:t>
            </a:r>
            <a:r>
              <a:rPr lang="en-US" sz="2400" dirty="0"/>
              <a:t>Hz</a:t>
            </a:r>
            <a:r>
              <a:rPr lang="el-GR" sz="2400" dirty="0"/>
              <a:t>. Η χρήση αυτών των συχνοτήτων με απευθείας εφαρμογή στους σπαστικούς μυς φαίνεται πως είναι και η αποτελεσματικότερη εφαρμογή </a:t>
            </a:r>
            <a:r>
              <a:rPr lang="en-US" sz="2400" dirty="0"/>
              <a:t>TENS</a:t>
            </a:r>
            <a:r>
              <a:rPr lang="el-GR" sz="2400" dirty="0"/>
              <a:t> για τη μείωση της </a:t>
            </a:r>
            <a:r>
              <a:rPr lang="el-GR" sz="2400" dirty="0" err="1"/>
              <a:t>σπαστικότητας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28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el-GR" dirty="0"/>
              <a:t>Τ</a:t>
            </a:r>
            <a:r>
              <a:rPr lang="en-US" dirty="0"/>
              <a:t>ENS</a:t>
            </a:r>
            <a:r>
              <a:rPr lang="el-GR" dirty="0"/>
              <a:t>: Παράμετροι Εφαρμογής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b="1" baseline="-16000" dirty="0" smtClean="0">
                <a:latin typeface="Arial Narrow" panose="020B0606020202030204" pitchFamily="34" charset="0"/>
              </a:rPr>
              <a:t>[3/4]</a:t>
            </a:r>
            <a:endParaRPr lang="el-GR" b="1" baseline="-16000" dirty="0">
              <a:latin typeface="Arial Narrow" pitchFamily="34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/>
              <a:t>Χρόνος εφαρμογής </a:t>
            </a:r>
            <a:r>
              <a:rPr lang="el-GR" sz="2400" dirty="0" smtClean="0"/>
              <a:t>20-45 </a:t>
            </a:r>
            <a:r>
              <a:rPr lang="el-GR" sz="2400" dirty="0"/>
              <a:t>λεπτά. Ο συνηθέστερος χρόνος εφαρμογής είναι τα 30 λεπτά.  </a:t>
            </a:r>
          </a:p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/>
              <a:t>Εφαρμογή ερεθισμού πέντε μέρες την εβδομάδα για τρείς με τέσσερεις εβδομάδες. </a:t>
            </a:r>
            <a:endParaRPr lang="el-GR" sz="2400" dirty="0" smtClean="0"/>
          </a:p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Υπάρχουν </a:t>
            </a:r>
            <a:r>
              <a:rPr lang="el-GR" sz="2400" dirty="0"/>
              <a:t>όμως και ερευνητές που προτείνουν </a:t>
            </a:r>
            <a:r>
              <a:rPr lang="el-GR" sz="2400" dirty="0" smtClean="0"/>
              <a:t>πολλαπλές επαναληπτικές συνεδρίες ΗΕ </a:t>
            </a:r>
            <a:r>
              <a:rPr lang="el-GR" sz="2400" dirty="0"/>
              <a:t>στη διάρκεια της ημέρας. Οι </a:t>
            </a:r>
            <a:r>
              <a:rPr lang="el-GR" sz="2400" dirty="0">
                <a:solidFill>
                  <a:srgbClr val="000000"/>
                </a:solidFill>
              </a:rPr>
              <a:t>συνεδρίες ΗΕ </a:t>
            </a:r>
            <a:r>
              <a:rPr lang="el-GR" sz="2400" dirty="0" smtClean="0"/>
              <a:t>μπορεί </a:t>
            </a:r>
            <a:r>
              <a:rPr lang="el-GR" sz="2400" dirty="0"/>
              <a:t>να </a:t>
            </a:r>
            <a:r>
              <a:rPr lang="el-GR" sz="2400" dirty="0" smtClean="0"/>
              <a:t>φθάνουν </a:t>
            </a:r>
            <a:r>
              <a:rPr lang="el-GR" sz="2400" dirty="0"/>
              <a:t>και </a:t>
            </a:r>
            <a:r>
              <a:rPr lang="el-GR" sz="2400" dirty="0" smtClean="0"/>
              <a:t>τις τρεις ανά </a:t>
            </a:r>
            <a:r>
              <a:rPr lang="el-GR" sz="2400" dirty="0"/>
              <a:t>ημέρα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82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el-GR" dirty="0"/>
              <a:t>Τ</a:t>
            </a:r>
            <a:r>
              <a:rPr lang="en-US" dirty="0"/>
              <a:t>ENS</a:t>
            </a:r>
            <a:r>
              <a:rPr lang="el-GR" dirty="0"/>
              <a:t>: Παράμετροι </a:t>
            </a:r>
            <a:r>
              <a:rPr lang="el-GR" dirty="0" smtClean="0"/>
              <a:t>Εφαρμογής </a:t>
            </a:r>
            <a:r>
              <a:rPr lang="el-GR" baseline="-16000" dirty="0" smtClean="0"/>
              <a:t>[4/4]</a:t>
            </a:r>
            <a:endParaRPr lang="el-GR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6312"/>
            <a:ext cx="8229600" cy="4679032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/>
              <a:t>Η </a:t>
            </a:r>
            <a:r>
              <a:rPr lang="el-GR" sz="2400" dirty="0" smtClean="0"/>
              <a:t>μείωση </a:t>
            </a:r>
            <a:r>
              <a:rPr lang="el-GR" sz="2400" dirty="0"/>
              <a:t>της σπαστικότητας διαρκεί μερικές ώρες. Ανάλογα όμως με το χρονικό διάστημα </a:t>
            </a:r>
            <a:r>
              <a:rPr lang="el-GR" sz="2400" dirty="0" smtClean="0"/>
              <a:t>εφαρμογής, η </a:t>
            </a:r>
            <a:r>
              <a:rPr lang="el-GR" sz="2400" dirty="0" err="1"/>
              <a:t>σπαστικότητα</a:t>
            </a:r>
            <a:r>
              <a:rPr lang="el-GR" sz="2400" dirty="0"/>
              <a:t> </a:t>
            </a:r>
            <a:r>
              <a:rPr lang="el-GR" sz="2400" dirty="0" smtClean="0"/>
              <a:t>μπορεί να μειωθεί </a:t>
            </a:r>
            <a:r>
              <a:rPr lang="el-GR" sz="2400" dirty="0"/>
              <a:t>για περισσότερο χρόνο</a:t>
            </a:r>
            <a:r>
              <a:rPr lang="el-GR" sz="2400" dirty="0" smtClean="0"/>
              <a:t>.</a:t>
            </a:r>
            <a:endParaRPr lang="el-GR" sz="1600" dirty="0"/>
          </a:p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/>
              <a:t>Δεν υπάρχει στη βιβλιογραφία συγκεκριμένο πρωτόκολλο χρονικής </a:t>
            </a:r>
            <a:r>
              <a:rPr lang="el-GR" sz="2400" dirty="0" smtClean="0"/>
              <a:t>εφαρμογής </a:t>
            </a:r>
            <a:r>
              <a:rPr lang="el-GR" sz="2400" dirty="0"/>
              <a:t>ηλεκτρικού ερεθισμού. Επομένως δεν </a:t>
            </a:r>
            <a:r>
              <a:rPr lang="el-GR" sz="2400" dirty="0" smtClean="0"/>
              <a:t>είναι εύκολο </a:t>
            </a:r>
            <a:r>
              <a:rPr lang="el-GR" sz="2400" dirty="0"/>
              <a:t>να </a:t>
            </a:r>
            <a:r>
              <a:rPr lang="el-GR" sz="2400" dirty="0" smtClean="0"/>
              <a:t>καθορισθεί </a:t>
            </a:r>
            <a:r>
              <a:rPr lang="el-GR" sz="2400" dirty="0"/>
              <a:t>με ασφάλεια ένα αποτελεσματικό χρονοδιάγραμμα εφαρμογής ηλεκτρικού ερεθισμού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7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 algn="ctr"/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Συμπεράσματα</a:t>
            </a:r>
            <a:endParaRPr lang="el-GR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l-GR" sz="2600" dirty="0" smtClean="0"/>
              <a:t>Η </a:t>
            </a:r>
            <a:r>
              <a:rPr lang="el-GR" sz="2600" dirty="0"/>
              <a:t>εφαρμογή </a:t>
            </a:r>
            <a:r>
              <a:rPr lang="en-US" sz="2600" dirty="0"/>
              <a:t>TENS</a:t>
            </a:r>
            <a:r>
              <a:rPr lang="el-GR" sz="2600" dirty="0"/>
              <a:t> </a:t>
            </a:r>
            <a:r>
              <a:rPr lang="el-GR" sz="2600" dirty="0" smtClean="0"/>
              <a:t>σε </a:t>
            </a:r>
            <a:r>
              <a:rPr lang="el-GR" sz="2600" dirty="0"/>
              <a:t>σπαστικούς μυς είναι </a:t>
            </a:r>
            <a:r>
              <a:rPr lang="el-GR" sz="2600" dirty="0" smtClean="0"/>
              <a:t>ένας επίσης αποτελεσματικός </a:t>
            </a:r>
            <a:r>
              <a:rPr lang="el-GR" sz="2600" dirty="0"/>
              <a:t>τρόπος μείωσης της </a:t>
            </a:r>
            <a:r>
              <a:rPr lang="el-GR" sz="2600" dirty="0" smtClean="0"/>
              <a:t>σπαστικότητας, η οποία συνήθως ακολουθεί βλάβη του Κεντρικού Νευρικού Συστήματος. </a:t>
            </a:r>
            <a:r>
              <a:rPr lang="en-US" sz="2600" dirty="0" smtClean="0"/>
              <a:t> </a:t>
            </a:r>
            <a:endParaRPr lang="el-GR" sz="26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6489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Βιβλιογραφία </a:t>
            </a:r>
            <a:r>
              <a:rPr lang="el-GR" baseline="-1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[1/2]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91264" cy="5112568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l-GR" sz="2000" dirty="0">
                <a:ea typeface="Times New Roman"/>
              </a:rPr>
              <a:t>Γιόκαρης Π. Θεραπευτικά Σχήματα - Κλινική Ηλεκτροθεραπεία. Αθήνα: Εκδόσεις Γράμμα A.E., 2007.</a:t>
            </a:r>
            <a:endParaRPr lang="el-GR" sz="2000" dirty="0">
              <a:ea typeface="Calibri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000000"/>
                </a:solidFill>
              </a:rPr>
              <a:t>Μπάκας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l-GR" sz="2000" dirty="0">
                <a:solidFill>
                  <a:srgbClr val="000000"/>
                </a:solidFill>
              </a:rPr>
              <a:t>Ε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r>
              <a:rPr lang="el-GR" sz="2000" dirty="0">
                <a:solidFill>
                  <a:srgbClr val="000000"/>
                </a:solidFill>
              </a:rPr>
              <a:t> Φυσική Ιατρική και Αποκατάσταση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r>
              <a:rPr lang="el-GR" sz="2000" dirty="0">
                <a:solidFill>
                  <a:srgbClr val="000000"/>
                </a:solidFill>
              </a:rPr>
              <a:t> Τόμος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l-GR" sz="2000" dirty="0">
                <a:solidFill>
                  <a:srgbClr val="000000"/>
                </a:solidFill>
              </a:rPr>
              <a:t>1</a:t>
            </a:r>
            <a:r>
              <a:rPr lang="el-GR" sz="2000" baseline="30000" dirty="0">
                <a:solidFill>
                  <a:srgbClr val="000000"/>
                </a:solidFill>
              </a:rPr>
              <a:t>ος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l-GR" sz="2000" dirty="0">
                <a:solidFill>
                  <a:srgbClr val="000000"/>
                </a:solidFill>
              </a:rPr>
              <a:t>Αθήνα: Ιατρικές Εκδόσεις Ζήτα, </a:t>
            </a:r>
            <a:r>
              <a:rPr lang="el-GR" sz="2000" dirty="0" smtClean="0">
                <a:solidFill>
                  <a:srgbClr val="000000"/>
                </a:solidFill>
              </a:rPr>
              <a:t>1995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l-GR" sz="2000" dirty="0" err="1" smtClean="0">
                <a:ea typeface="Times New Roman"/>
              </a:rPr>
              <a:t>Φραγκοράπτης</a:t>
            </a:r>
            <a:r>
              <a:rPr lang="el-GR" sz="2000" dirty="0" smtClean="0">
                <a:ea typeface="Times New Roman"/>
              </a:rPr>
              <a:t> </a:t>
            </a:r>
            <a:r>
              <a:rPr lang="el-GR" sz="2000" dirty="0">
                <a:ea typeface="Times New Roman"/>
              </a:rPr>
              <a:t>Ε. Εφαρμοσμένη Ηλεκτροθεραπεία - Θεωρία και Πράξη Μεθόδων Ηλεκτροθεραπείας . Θεσσαλονίκη: Εκδόσεις </a:t>
            </a:r>
            <a:r>
              <a:rPr lang="el-GR" sz="2000" dirty="0" smtClean="0">
                <a:ea typeface="Times New Roman"/>
              </a:rPr>
              <a:t>Πετρούλα, 1994.</a:t>
            </a:r>
            <a:endParaRPr lang="en-US" sz="2000" dirty="0" smtClean="0">
              <a:ea typeface="Times New Roman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l-GR" sz="2000" dirty="0" err="1">
                <a:ea typeface="Times New Roman"/>
              </a:rPr>
              <a:t>Carr</a:t>
            </a:r>
            <a:r>
              <a:rPr lang="el-GR" sz="2000" dirty="0">
                <a:ea typeface="Times New Roman"/>
              </a:rPr>
              <a:t> J, </a:t>
            </a:r>
            <a:r>
              <a:rPr lang="el-GR" sz="2000" dirty="0" err="1">
                <a:ea typeface="Times New Roman"/>
              </a:rPr>
              <a:t>Shepherd</a:t>
            </a:r>
            <a:r>
              <a:rPr lang="el-GR" sz="2000" dirty="0">
                <a:ea typeface="Times New Roman"/>
              </a:rPr>
              <a:t> R. Νευρολογική Αποκατάσταση. Βελτιστοποίηση των κινητικών επιδόσεων. Αθήνα: Επιστημονικές Εκδόσεις </a:t>
            </a:r>
            <a:r>
              <a:rPr lang="el-GR" sz="2000" dirty="0" err="1" smtClean="0">
                <a:ea typeface="Times New Roman"/>
              </a:rPr>
              <a:t>Παρισιάνου</a:t>
            </a:r>
            <a:r>
              <a:rPr lang="en-US" sz="2000" dirty="0" smtClean="0">
                <a:ea typeface="Times New Roman"/>
              </a:rPr>
              <a:t>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ea typeface="Times New Roman"/>
              </a:rPr>
              <a:t>Mackler L, Robinson A. Clinical Electrophysiology: Electrotherapy and </a:t>
            </a:r>
            <a:r>
              <a:rPr lang="en-US" sz="2000" dirty="0" err="1">
                <a:ea typeface="Times New Roman"/>
              </a:rPr>
              <a:t>Electrophysiologic</a:t>
            </a:r>
            <a:r>
              <a:rPr lang="en-US" sz="2000" dirty="0">
                <a:ea typeface="Times New Roman"/>
              </a:rPr>
              <a:t> Testing. Third Edition. Baltimore, MD: </a:t>
            </a:r>
            <a:r>
              <a:rPr lang="en-US" sz="2000" dirty="0" err="1">
                <a:ea typeface="Times New Roman"/>
              </a:rPr>
              <a:t>Wolters</a:t>
            </a:r>
            <a:r>
              <a:rPr lang="en-US" sz="2000" dirty="0">
                <a:ea typeface="Times New Roman"/>
              </a:rPr>
              <a:t> Kluwer - Lippincott Williams &amp; Wilkins, </a:t>
            </a:r>
            <a:r>
              <a:rPr lang="en-US" sz="2000" dirty="0" smtClean="0">
                <a:ea typeface="Times New Roman"/>
              </a:rPr>
              <a:t>2008</a:t>
            </a:r>
            <a:r>
              <a:rPr lang="el-GR" sz="2000" dirty="0" smtClean="0">
                <a:ea typeface="Times New Roman"/>
              </a:rPr>
              <a:t>.</a:t>
            </a:r>
            <a:endParaRPr lang="en-US" sz="2000" dirty="0" smtClean="0">
              <a:ea typeface="Times New Roman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l-GR" sz="2000" dirty="0" smtClean="0">
              <a:ea typeface="Times New Roman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83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Θεματική Ενότητα </a:t>
            </a:r>
            <a:r>
              <a:rPr lang="en-US" smtClean="0"/>
              <a:t>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2648" y="1813520"/>
            <a:ext cx="8153400" cy="4495800"/>
          </a:xfrm>
        </p:spPr>
        <p:txBody>
          <a:bodyPr/>
          <a:lstStyle/>
          <a:p>
            <a:pPr marL="0" lvl="0" indent="0" algn="ctr" eaLnBrk="1" hangingPunct="1">
              <a:spcBef>
                <a:spcPts val="600"/>
              </a:spcBef>
              <a:buClr>
                <a:srgbClr val="F07F09"/>
              </a:buClr>
              <a:buSzPct val="70000"/>
              <a:buNone/>
              <a:defRPr/>
            </a:pP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«Ο </a:t>
            </a:r>
            <a:r>
              <a:rPr lang="el-GR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Ηλεκτρικός Ερεθισμός στην Αντιμετώπιση Νευρολογικών Δυσλειτουργιών μετά από Βλάβες του Κεντρικού Νευρικού </a:t>
            </a: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Συστήματος»</a:t>
            </a:r>
          </a:p>
          <a:p>
            <a:pPr marL="0" lvl="0" indent="0" algn="ctr" eaLnBrk="1" hangingPunct="1">
              <a:spcBef>
                <a:spcPts val="600"/>
              </a:spcBef>
              <a:buClr>
                <a:srgbClr val="F07F09"/>
              </a:buClr>
              <a:buSzPct val="70000"/>
              <a:buNone/>
              <a:defRPr/>
            </a:pPr>
            <a:endParaRPr lang="el-GR" sz="3200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eaLnBrk="1" hangingPunct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b="1" dirty="0" smtClean="0">
                <a:ea typeface="Tahoma" panose="020B0604030504040204" pitchFamily="34" charset="0"/>
              </a:rPr>
              <a:t>Εισαγωγή</a:t>
            </a:r>
          </a:p>
          <a:p>
            <a:pPr lvl="0" eaLnBrk="1" hangingPunct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b="1" dirty="0" smtClean="0">
                <a:ea typeface="Tahoma" panose="020B0604030504040204" pitchFamily="34" charset="0"/>
              </a:rPr>
              <a:t>Εφαρμογές – Αντενδείξεις</a:t>
            </a:r>
          </a:p>
          <a:p>
            <a:pPr lvl="0" eaLnBrk="1" hangingPunct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b="1" dirty="0" smtClean="0">
                <a:ea typeface="Tahoma" panose="020B0604030504040204" pitchFamily="34" charset="0"/>
              </a:rPr>
              <a:t>Διαδερμικός Ηλεκτρικός Νευρικός Ερεθισμός – Τ</a:t>
            </a:r>
            <a:r>
              <a:rPr lang="en-US" sz="2400" b="1" dirty="0" smtClean="0">
                <a:ea typeface="Tahoma" panose="020B0604030504040204" pitchFamily="34" charset="0"/>
              </a:rPr>
              <a:t>E</a:t>
            </a:r>
            <a:r>
              <a:rPr lang="el-GR" sz="2400" b="1" dirty="0" smtClean="0">
                <a:ea typeface="Tahoma" panose="020B0604030504040204" pitchFamily="34" charset="0"/>
              </a:rPr>
              <a:t>Ν</a:t>
            </a:r>
            <a:r>
              <a:rPr lang="en-US" sz="2400" b="1" dirty="0" smtClean="0">
                <a:ea typeface="Tahoma" panose="020B0604030504040204" pitchFamily="34" charset="0"/>
              </a:rPr>
              <a:t>S</a:t>
            </a:r>
            <a:endParaRPr lang="el-GR" sz="2400" b="1" dirty="0" smtClean="0">
              <a:ea typeface="Tahoma" panose="020B0604030504040204" pitchFamily="34" charset="0"/>
            </a:endParaRPr>
          </a:p>
          <a:p>
            <a:pPr lvl="0" eaLnBrk="1" hangingPunct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sz="2400" b="1" dirty="0" smtClean="0">
                <a:ea typeface="Tahoma" panose="020B0604030504040204" pitchFamily="34" charset="0"/>
              </a:rPr>
              <a:t>Εφαρμογές του ΤΕΝΣ στην Αντιμετώπιση της Σπαστικότητας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30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pPr>
              <a:defRPr/>
            </a:pPr>
            <a:r>
              <a:rPr lang="el-GR" dirty="0"/>
              <a:t>Βιβλιογραφία </a:t>
            </a:r>
            <a:r>
              <a:rPr lang="el-GR" baseline="-16000" dirty="0" smtClean="0"/>
              <a:t>[2/2]</a:t>
            </a:r>
            <a:endParaRPr lang="el-GR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291264" cy="5112568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Nelson</a:t>
            </a:r>
            <a:r>
              <a:rPr lang="el-GR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RM</a:t>
            </a:r>
            <a:r>
              <a:rPr lang="el-GR" sz="2000" dirty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Currier DP, Hayes KW</a:t>
            </a:r>
            <a:r>
              <a:rPr lang="el-GR" sz="2000" dirty="0">
                <a:solidFill>
                  <a:srgbClr val="000000"/>
                </a:solidFill>
              </a:rPr>
              <a:t>.</a:t>
            </a:r>
            <a:r>
              <a:rPr lang="en-US" sz="2000" dirty="0">
                <a:solidFill>
                  <a:srgbClr val="000000"/>
                </a:solidFill>
              </a:rPr>
              <a:t> Clinical Electrotherapy</a:t>
            </a:r>
            <a:r>
              <a:rPr lang="el-GR" sz="2000" dirty="0">
                <a:solidFill>
                  <a:srgbClr val="000000"/>
                </a:solidFill>
              </a:rPr>
              <a:t>.</a:t>
            </a:r>
            <a:r>
              <a:rPr lang="en-US" sz="2000" dirty="0">
                <a:solidFill>
                  <a:srgbClr val="000000"/>
                </a:solidFill>
              </a:rPr>
              <a:t> Third Edition. USA: </a:t>
            </a:r>
            <a:r>
              <a:rPr lang="en-US" sz="2000" dirty="0" err="1">
                <a:solidFill>
                  <a:srgbClr val="000000"/>
                </a:solidFill>
              </a:rPr>
              <a:t>Apleton</a:t>
            </a:r>
            <a:r>
              <a:rPr lang="en-US" sz="2000" dirty="0">
                <a:solidFill>
                  <a:srgbClr val="000000"/>
                </a:solidFill>
              </a:rPr>
              <a:t> &amp; Lange, </a:t>
            </a:r>
            <a:r>
              <a:rPr lang="en-US" sz="2000" dirty="0" smtClean="0">
                <a:solidFill>
                  <a:srgbClr val="000000"/>
                </a:solidFill>
              </a:rPr>
              <a:t>1999.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l-GR" sz="2000" dirty="0" err="1">
                <a:solidFill>
                  <a:srgbClr val="000000"/>
                </a:solidFill>
              </a:rPr>
              <a:t>Robertson</a:t>
            </a:r>
            <a:r>
              <a:rPr lang="el-GR" sz="2000" dirty="0">
                <a:solidFill>
                  <a:srgbClr val="000000"/>
                </a:solidFill>
              </a:rPr>
              <a:t> V, </a:t>
            </a:r>
            <a:r>
              <a:rPr lang="el-GR" sz="2000" dirty="0" err="1">
                <a:solidFill>
                  <a:srgbClr val="000000"/>
                </a:solidFill>
              </a:rPr>
              <a:t>Ward</a:t>
            </a:r>
            <a:r>
              <a:rPr lang="el-GR" sz="2000" dirty="0">
                <a:solidFill>
                  <a:srgbClr val="000000"/>
                </a:solidFill>
              </a:rPr>
              <a:t> A, </a:t>
            </a:r>
            <a:r>
              <a:rPr lang="el-GR" sz="2000" dirty="0" err="1">
                <a:solidFill>
                  <a:srgbClr val="000000"/>
                </a:solidFill>
              </a:rPr>
              <a:t>Low</a:t>
            </a:r>
            <a:r>
              <a:rPr lang="el-GR" sz="2000" dirty="0">
                <a:solidFill>
                  <a:srgbClr val="000000"/>
                </a:solidFill>
              </a:rPr>
              <a:t> J, </a:t>
            </a:r>
            <a:r>
              <a:rPr lang="el-GR" sz="2000" dirty="0" err="1">
                <a:solidFill>
                  <a:srgbClr val="000000"/>
                </a:solidFill>
              </a:rPr>
              <a:t>et</a:t>
            </a:r>
            <a:r>
              <a:rPr lang="el-GR" sz="2000" dirty="0">
                <a:solidFill>
                  <a:srgbClr val="000000"/>
                </a:solidFill>
              </a:rPr>
              <a:t> </a:t>
            </a:r>
            <a:r>
              <a:rPr lang="el-GR" sz="2000" dirty="0" err="1">
                <a:solidFill>
                  <a:srgbClr val="000000"/>
                </a:solidFill>
              </a:rPr>
              <a:t>al</a:t>
            </a:r>
            <a:r>
              <a:rPr lang="el-GR" sz="2000" dirty="0">
                <a:solidFill>
                  <a:srgbClr val="000000"/>
                </a:solidFill>
              </a:rPr>
              <a:t>. Ηλεκτροθεραπεία - Βασικές Αρχές και Πρακτική Εφαρμογή. 4η Έκδοση. Αθήνα: Εκδόσεις </a:t>
            </a:r>
            <a:r>
              <a:rPr lang="el-GR" sz="2000" dirty="0" err="1">
                <a:solidFill>
                  <a:srgbClr val="000000"/>
                </a:solidFill>
              </a:rPr>
              <a:t>Παρισιάνου</a:t>
            </a:r>
            <a:r>
              <a:rPr lang="el-GR" sz="2000" dirty="0">
                <a:solidFill>
                  <a:srgbClr val="000000"/>
                </a:solidFill>
              </a:rPr>
              <a:t> Α.Ε., 2011.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l-GR" sz="2000" dirty="0" err="1">
                <a:solidFill>
                  <a:srgbClr val="000000"/>
                </a:solidFill>
              </a:rPr>
              <a:t>Taylor</a:t>
            </a:r>
            <a:r>
              <a:rPr lang="el-GR" sz="2000" dirty="0">
                <a:solidFill>
                  <a:srgbClr val="000000"/>
                </a:solidFill>
              </a:rPr>
              <a:t> </a:t>
            </a:r>
            <a:r>
              <a:rPr lang="el-GR" sz="2000" dirty="0" err="1">
                <a:solidFill>
                  <a:srgbClr val="000000"/>
                </a:solidFill>
              </a:rPr>
              <a:t>Paul</a:t>
            </a:r>
            <a:r>
              <a:rPr lang="el-GR" sz="2000" dirty="0">
                <a:solidFill>
                  <a:srgbClr val="000000"/>
                </a:solidFill>
              </a:rPr>
              <a:t>. Σημειώσεις Μετεκπαιδευτικού Σεμιναρίου Πιστοποίησης στη Μέθοδο του Λειτουργικού Ηλεκτρικού Ερεθισμού. Αθήνα: Ελληνική Επιστημονική Εταιρεία Φυσικοθεραπείας – </a:t>
            </a:r>
            <a:r>
              <a:rPr lang="el-GR" sz="2000" dirty="0" err="1">
                <a:solidFill>
                  <a:srgbClr val="000000"/>
                </a:solidFill>
              </a:rPr>
              <a:t>Salisbury</a:t>
            </a:r>
            <a:r>
              <a:rPr lang="el-GR" sz="2000" dirty="0">
                <a:solidFill>
                  <a:srgbClr val="000000"/>
                </a:solidFill>
              </a:rPr>
              <a:t> </a:t>
            </a:r>
            <a:r>
              <a:rPr lang="el-GR" sz="2000" dirty="0" err="1">
                <a:solidFill>
                  <a:srgbClr val="000000"/>
                </a:solidFill>
              </a:rPr>
              <a:t>District</a:t>
            </a:r>
            <a:r>
              <a:rPr lang="el-GR" sz="2000" dirty="0">
                <a:solidFill>
                  <a:srgbClr val="000000"/>
                </a:solidFill>
              </a:rPr>
              <a:t> </a:t>
            </a:r>
            <a:r>
              <a:rPr lang="el-GR" sz="2000" dirty="0" err="1">
                <a:solidFill>
                  <a:srgbClr val="000000"/>
                </a:solidFill>
              </a:rPr>
              <a:t>Hospital</a:t>
            </a:r>
            <a:r>
              <a:rPr lang="el-GR" sz="2000" dirty="0">
                <a:solidFill>
                  <a:srgbClr val="000000"/>
                </a:solidFill>
              </a:rPr>
              <a:t>. 2010</a:t>
            </a:r>
            <a:r>
              <a:rPr lang="el-GR" sz="2000" dirty="0" smtClean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Watson T. </a:t>
            </a:r>
            <a:r>
              <a:rPr lang="el-GR" sz="2000" dirty="0">
                <a:solidFill>
                  <a:srgbClr val="000000"/>
                </a:solidFill>
              </a:rPr>
              <a:t>Ηλεκτροθεραπεία – Τεκμηριωμένη Πρακτική. Αθήνα: Ιατρικές Εκδόσεις Π.Χ. Πασχαλίδης, 2011.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William P. Therapeutics Modalities in Rehabilitation. 4th Edition. Columbus, OH: McGraw-Hill Global Education Holdings, 2011.</a:t>
            </a:r>
            <a:endParaRPr lang="el-GR" sz="2000" dirty="0" smtClean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pPr algn="ctr"/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Αρθρογραφία </a:t>
            </a:r>
            <a:r>
              <a:rPr lang="el-GR" baseline="-16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[1/6]</a:t>
            </a:r>
            <a:endParaRPr lang="el-GR" baseline="-16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/>
          <a:lstStyle/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/>
              <a:t>Baker L, Parker K. Neuromuscular electrical stimulation of the muscles surrounding the shoulder. </a:t>
            </a:r>
            <a:r>
              <a:rPr lang="en-US" sz="2000" dirty="0" err="1" smtClean="0"/>
              <a:t>Phys</a:t>
            </a:r>
            <a:r>
              <a:rPr lang="el-GR" sz="2000" dirty="0" smtClean="0"/>
              <a:t> </a:t>
            </a:r>
            <a:r>
              <a:rPr lang="en-US" sz="2000" dirty="0" err="1" smtClean="0"/>
              <a:t>Ther</a:t>
            </a:r>
            <a:r>
              <a:rPr lang="en-US" sz="2000" dirty="0" smtClean="0"/>
              <a:t>. </a:t>
            </a:r>
            <a:r>
              <a:rPr lang="el-GR" sz="2000" dirty="0" smtClean="0"/>
              <a:t> </a:t>
            </a:r>
            <a:r>
              <a:rPr lang="en-US" sz="2000" dirty="0" smtClean="0"/>
              <a:t>1986;</a:t>
            </a:r>
            <a:r>
              <a:rPr lang="el-GR" sz="2000" dirty="0" smtClean="0"/>
              <a:t> </a:t>
            </a:r>
            <a:r>
              <a:rPr lang="en-US" sz="2000" dirty="0" smtClean="0"/>
              <a:t>66:1930-1937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 smtClean="0"/>
              <a:t>Chae</a:t>
            </a:r>
            <a:r>
              <a:rPr lang="en-US" sz="2000" dirty="0" smtClean="0"/>
              <a:t> J, Hart R. Comparison of discomfort associated with surface and percutaneous intramuscular electrical stimulation for persons with chronic hemiplegia. Am J </a:t>
            </a:r>
            <a:r>
              <a:rPr lang="en-US" sz="2000" dirty="0" err="1" smtClean="0"/>
              <a:t>Phys</a:t>
            </a:r>
            <a:r>
              <a:rPr lang="en-US" sz="2000" dirty="0" smtClean="0"/>
              <a:t> Med </a:t>
            </a:r>
            <a:r>
              <a:rPr lang="en-US" sz="2000" dirty="0" err="1" smtClean="0"/>
              <a:t>Rehabil</a:t>
            </a:r>
            <a:r>
              <a:rPr lang="en-US" sz="2000" dirty="0" smtClean="0"/>
              <a:t>. 1998;</a:t>
            </a:r>
            <a:r>
              <a:rPr lang="el-GR" sz="2000" dirty="0" smtClean="0"/>
              <a:t> </a:t>
            </a:r>
            <a:r>
              <a:rPr lang="en-US" sz="2000" dirty="0" smtClean="0"/>
              <a:t>77:516-522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 smtClean="0"/>
              <a:t>Chae</a:t>
            </a:r>
            <a:r>
              <a:rPr lang="en-US" sz="2000" dirty="0" smtClean="0"/>
              <a:t> J, Yu D. A critical review of neuromuscular electrical stimulation for treatment of motor dysfunction in hemiplegia. Assist </a:t>
            </a:r>
            <a:r>
              <a:rPr lang="en-US" sz="2000" dirty="0" err="1" smtClean="0"/>
              <a:t>Techn</a:t>
            </a:r>
            <a:r>
              <a:rPr lang="el-GR" sz="2000" dirty="0"/>
              <a:t>.</a:t>
            </a:r>
            <a:r>
              <a:rPr lang="en-US" sz="2000" dirty="0" smtClean="0"/>
              <a:t> 2000;</a:t>
            </a:r>
            <a:r>
              <a:rPr lang="el-GR" sz="2000" dirty="0" smtClean="0"/>
              <a:t> </a:t>
            </a:r>
            <a:r>
              <a:rPr lang="en-US" sz="2000" dirty="0" smtClean="0"/>
              <a:t>12:33-39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 smtClean="0"/>
              <a:t>Chantraine</a:t>
            </a:r>
            <a:r>
              <a:rPr lang="en-US" sz="2000" dirty="0" smtClean="0"/>
              <a:t> A, </a:t>
            </a:r>
            <a:r>
              <a:rPr lang="en-US" sz="2000" dirty="0" err="1" smtClean="0"/>
              <a:t>Baribeault</a:t>
            </a:r>
            <a:r>
              <a:rPr lang="en-US" sz="2000" dirty="0" smtClean="0"/>
              <a:t> A, </a:t>
            </a:r>
            <a:r>
              <a:rPr lang="en-US" sz="2000" dirty="0" err="1" smtClean="0"/>
              <a:t>Uebelhart</a:t>
            </a:r>
            <a:r>
              <a:rPr lang="en-US" sz="2000" dirty="0" smtClean="0"/>
              <a:t> D, et al . Shoulder pain and dysfunction in hemiplegia : Effects of functional stimulation. Arch </a:t>
            </a:r>
            <a:r>
              <a:rPr lang="en-US" sz="2000" dirty="0" err="1" smtClean="0"/>
              <a:t>Phys</a:t>
            </a:r>
            <a:r>
              <a:rPr lang="en-US" sz="2000" dirty="0" smtClean="0"/>
              <a:t> Med Rehab. 1999;</a:t>
            </a:r>
            <a:r>
              <a:rPr lang="el-GR" sz="2000" dirty="0" smtClean="0"/>
              <a:t> </a:t>
            </a:r>
            <a:r>
              <a:rPr lang="en-US" sz="2000" dirty="0" smtClean="0"/>
              <a:t>80:328-331</a:t>
            </a:r>
            <a:r>
              <a:rPr lang="el-GR" sz="2000" dirty="0" smtClean="0"/>
              <a:t>.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Daly J, </a:t>
            </a:r>
            <a:r>
              <a:rPr lang="en-US" sz="2000" dirty="0" err="1"/>
              <a:t>Marsolais</a:t>
            </a:r>
            <a:r>
              <a:rPr lang="en-US" sz="2000" dirty="0"/>
              <a:t> B, </a:t>
            </a:r>
            <a:r>
              <a:rPr lang="en-US" sz="2000" dirty="0" err="1"/>
              <a:t>Mendell</a:t>
            </a:r>
            <a:r>
              <a:rPr lang="en-US" sz="2000" dirty="0"/>
              <a:t> M, et al. Therapeutic neural effects of electrical stimulation. IEEE Trans </a:t>
            </a:r>
            <a:r>
              <a:rPr lang="en-US" sz="2000" dirty="0" err="1"/>
              <a:t>Rehabil</a:t>
            </a:r>
            <a:r>
              <a:rPr lang="en-US" sz="2000" dirty="0"/>
              <a:t>  Eng. 1996; 4:218-230.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endParaRPr lang="el-GR" sz="2000" dirty="0" smtClean="0"/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endParaRPr lang="en-US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38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el-GR" dirty="0"/>
              <a:t>Αρθρογραφία </a:t>
            </a:r>
            <a:r>
              <a:rPr lang="el-GR" baseline="-16000" dirty="0" smtClean="0"/>
              <a:t>[2/6]</a:t>
            </a:r>
            <a:endParaRPr lang="el-GR" dirty="0">
              <a:solidFill>
                <a:srgbClr val="80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184576"/>
          </a:xfrm>
        </p:spPr>
        <p:txBody>
          <a:bodyPr/>
          <a:lstStyle/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 smtClean="0"/>
              <a:t>Embrey</a:t>
            </a:r>
            <a:r>
              <a:rPr lang="en-US" sz="2000" dirty="0" smtClean="0"/>
              <a:t> DG, Holtz SL, </a:t>
            </a:r>
            <a:r>
              <a:rPr lang="en-US" sz="2000" dirty="0" err="1" smtClean="0"/>
              <a:t>Alon</a:t>
            </a:r>
            <a:r>
              <a:rPr lang="en-US" sz="2000" dirty="0" smtClean="0"/>
              <a:t> G, et al. Functional electrical stimulation to </a:t>
            </a:r>
            <a:r>
              <a:rPr lang="en-US" sz="2000" dirty="0" err="1" smtClean="0"/>
              <a:t>dorsiflexors</a:t>
            </a:r>
            <a:r>
              <a:rPr lang="en-US" sz="2000" dirty="0" smtClean="0"/>
              <a:t> and plantar flexors during gait to improve walking in adults with chronic hemiplegia. Arch </a:t>
            </a:r>
            <a:r>
              <a:rPr lang="en-US" sz="2000" dirty="0" err="1" smtClean="0"/>
              <a:t>Phys</a:t>
            </a:r>
            <a:r>
              <a:rPr lang="en-US" sz="2000" dirty="0" smtClean="0"/>
              <a:t> Med </a:t>
            </a:r>
            <a:r>
              <a:rPr lang="en-US" sz="2000" dirty="0" err="1" smtClean="0"/>
              <a:t>Rehabil</a:t>
            </a:r>
            <a:r>
              <a:rPr lang="en-US" sz="2000" dirty="0" smtClean="0"/>
              <a:t>. 2010;</a:t>
            </a:r>
            <a:r>
              <a:rPr lang="el-GR" sz="2000" dirty="0" smtClean="0"/>
              <a:t> </a:t>
            </a:r>
            <a:r>
              <a:rPr lang="en-US" sz="2000" dirty="0" smtClean="0"/>
              <a:t>91(5):687-</a:t>
            </a:r>
            <a:r>
              <a:rPr lang="el-GR" sz="2000" dirty="0" smtClean="0"/>
              <a:t>6</a:t>
            </a:r>
            <a:r>
              <a:rPr lang="en-US" sz="2000" dirty="0" smtClean="0"/>
              <a:t>96</a:t>
            </a:r>
            <a:r>
              <a:rPr lang="el-GR" sz="2000" dirty="0" smtClean="0"/>
              <a:t>.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/>
              <a:t>Faghri</a:t>
            </a:r>
            <a:r>
              <a:rPr lang="en-US" sz="2000" dirty="0"/>
              <a:t> D, Rodgers M, Glaser M, et al. The effects of functional electrical stimulation on shoulder subluxation , arm function recovery and shoulder pain in hemiplegic stroke patients. Arch</a:t>
            </a:r>
            <a:r>
              <a:rPr lang="el-GR" sz="2000" dirty="0"/>
              <a:t> </a:t>
            </a:r>
            <a:r>
              <a:rPr lang="en-US" sz="2000" dirty="0" err="1"/>
              <a:t>Phys</a:t>
            </a:r>
            <a:r>
              <a:rPr lang="en-US" sz="2000" dirty="0"/>
              <a:t> Med</a:t>
            </a:r>
            <a:r>
              <a:rPr lang="el-GR" sz="2000" dirty="0"/>
              <a:t> </a:t>
            </a:r>
            <a:r>
              <a:rPr lang="en-US" sz="2000" dirty="0"/>
              <a:t>Rehab. 1994;</a:t>
            </a:r>
            <a:r>
              <a:rPr lang="el-GR" sz="2000" dirty="0"/>
              <a:t> </a:t>
            </a:r>
            <a:r>
              <a:rPr lang="en-US" sz="2000" dirty="0"/>
              <a:t>75:73-59</a:t>
            </a:r>
            <a:r>
              <a:rPr lang="el-GR" sz="2000" dirty="0" smtClean="0"/>
              <a:t>.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Goulet C, Arsenault B, Bourbonnais D, et al. Effect of transcutaneous electrical nerve stimulation on H-reflex and spinal spasticity. Scan J Rehab</a:t>
            </a:r>
            <a:r>
              <a:rPr lang="el-GR" sz="2000" dirty="0"/>
              <a:t> </a:t>
            </a:r>
            <a:r>
              <a:rPr lang="en-US" sz="2000" dirty="0"/>
              <a:t>Med</a:t>
            </a:r>
            <a:r>
              <a:rPr lang="el-GR" sz="2000" dirty="0"/>
              <a:t>.</a:t>
            </a:r>
            <a:r>
              <a:rPr lang="en-US" sz="2000" i="1" dirty="0"/>
              <a:t> </a:t>
            </a:r>
            <a:r>
              <a:rPr lang="en-US" sz="2000" dirty="0"/>
              <a:t>1996;</a:t>
            </a:r>
            <a:r>
              <a:rPr lang="el-GR" sz="2000" dirty="0"/>
              <a:t> </a:t>
            </a:r>
            <a:r>
              <a:rPr lang="en-US" sz="2000" dirty="0"/>
              <a:t>28:169-176</a:t>
            </a:r>
            <a:r>
              <a:rPr lang="el-GR" sz="2000" dirty="0" smtClean="0"/>
              <a:t>.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Han J, Chen H, Yuan Y, et al. Transcutaneous electrical nerve stimulation for treatment spinal spasticity. Chin Med J. 1994; 107(1):6-11.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Hsu SS, Hu MH, Wang YH, et al. Dose – response relation between neuromuscular electrical stimulation and upper- extremity function in patient with stroke. Stroke. 2010; 41(4):821-824.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endParaRPr lang="el-GR" sz="2000" dirty="0" smtClean="0"/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39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el-GR" dirty="0"/>
              <a:t>Αρθρογραφία </a:t>
            </a:r>
            <a:r>
              <a:rPr lang="el-GR" baseline="-16000" dirty="0" smtClean="0"/>
              <a:t>[3/6]</a:t>
            </a:r>
            <a:endParaRPr lang="el-GR" dirty="0">
              <a:solidFill>
                <a:srgbClr val="80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2296"/>
            <a:ext cx="8229600" cy="4967064"/>
          </a:xfrm>
        </p:spPr>
        <p:txBody>
          <a:bodyPr/>
          <a:lstStyle/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 smtClean="0"/>
              <a:t>Joodaki</a:t>
            </a:r>
            <a:r>
              <a:rPr lang="en-US" sz="2000" dirty="0" smtClean="0"/>
              <a:t> R, </a:t>
            </a:r>
            <a:r>
              <a:rPr lang="en-US" sz="2000" dirty="0" err="1" smtClean="0"/>
              <a:t>Olyaei</a:t>
            </a:r>
            <a:r>
              <a:rPr lang="en-US" sz="2000" dirty="0" smtClean="0"/>
              <a:t> R, </a:t>
            </a:r>
            <a:r>
              <a:rPr lang="en-US" sz="2000" dirty="0" err="1" smtClean="0"/>
              <a:t>Bagheri</a:t>
            </a:r>
            <a:r>
              <a:rPr lang="en-US" sz="2000" dirty="0" smtClean="0"/>
              <a:t> H. The effects of electrical nerve stimulation on the lower extremity on H-reflex and F-wave parameters. </a:t>
            </a:r>
            <a:r>
              <a:rPr lang="en-US" sz="2000" dirty="0" err="1" smtClean="0"/>
              <a:t>Electrom</a:t>
            </a:r>
            <a:r>
              <a:rPr lang="en-US" sz="2000" dirty="0" smtClean="0"/>
              <a:t> </a:t>
            </a:r>
            <a:r>
              <a:rPr lang="en-US" sz="2000" dirty="0" err="1" smtClean="0"/>
              <a:t>Clin</a:t>
            </a:r>
            <a:r>
              <a:rPr lang="en-US" sz="2000" dirty="0" smtClean="0"/>
              <a:t> </a:t>
            </a:r>
            <a:r>
              <a:rPr lang="en-US" sz="2000" dirty="0" err="1" smtClean="0"/>
              <a:t>Neuroph</a:t>
            </a:r>
            <a:r>
              <a:rPr lang="en-US" sz="2000" dirty="0" smtClean="0"/>
              <a:t>. 2001;</a:t>
            </a:r>
            <a:r>
              <a:rPr lang="el-GR" sz="2000" dirty="0" smtClean="0"/>
              <a:t> </a:t>
            </a:r>
            <a:r>
              <a:rPr lang="en-US" sz="2000" dirty="0" smtClean="0"/>
              <a:t>41(1):23-28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 smtClean="0"/>
              <a:t>Kameyama</a:t>
            </a:r>
            <a:r>
              <a:rPr lang="en-US" sz="2000" dirty="0" smtClean="0"/>
              <a:t> J, </a:t>
            </a:r>
            <a:r>
              <a:rPr lang="en-US" sz="2000" dirty="0" err="1" smtClean="0"/>
              <a:t>Handa</a:t>
            </a:r>
            <a:r>
              <a:rPr lang="en-US" sz="2000" dirty="0" smtClean="0"/>
              <a:t> Y, </a:t>
            </a:r>
            <a:r>
              <a:rPr lang="en-US" sz="2000" dirty="0" err="1" smtClean="0"/>
              <a:t>Hoshima</a:t>
            </a:r>
            <a:r>
              <a:rPr lang="en-US" sz="2000" dirty="0" smtClean="0"/>
              <a:t> N, et al. Restoration of shoulder movement in quadriplegic and hemiplegic patients by functional electrical stimulation.</a:t>
            </a:r>
            <a:r>
              <a:rPr lang="el-GR" sz="2000" dirty="0" smtClean="0"/>
              <a:t> </a:t>
            </a:r>
            <a:r>
              <a:rPr lang="en-US" sz="2000" dirty="0" err="1" smtClean="0"/>
              <a:t>Tohuku</a:t>
            </a:r>
            <a:r>
              <a:rPr lang="en-US" sz="2000" dirty="0" smtClean="0"/>
              <a:t> J </a:t>
            </a:r>
            <a:r>
              <a:rPr lang="en-US" sz="2000" dirty="0" err="1" smtClean="0"/>
              <a:t>Exp</a:t>
            </a:r>
            <a:r>
              <a:rPr lang="en-US" sz="2000" dirty="0" smtClean="0"/>
              <a:t> Med.</a:t>
            </a:r>
            <a:r>
              <a:rPr lang="el-GR" sz="2000" dirty="0" smtClean="0"/>
              <a:t> </a:t>
            </a:r>
            <a:r>
              <a:rPr lang="en-US" sz="2000" dirty="0" smtClean="0"/>
              <a:t>1999;</a:t>
            </a:r>
            <a:r>
              <a:rPr lang="el-GR" sz="2000" dirty="0" smtClean="0"/>
              <a:t> </a:t>
            </a:r>
            <a:r>
              <a:rPr lang="en-US" sz="2000" dirty="0" smtClean="0"/>
              <a:t>187:329-337</a:t>
            </a:r>
            <a:r>
              <a:rPr lang="el-GR" sz="2000" dirty="0" smtClean="0"/>
              <a:t>.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/>
              <a:t>Koog</a:t>
            </a:r>
            <a:r>
              <a:rPr lang="en-US" sz="2000" dirty="0"/>
              <a:t> YH, Jin SS, Yoon K, et al. Interventions for hemiplegic shoulder pain : systematic review of randomized controlled trials. </a:t>
            </a:r>
            <a:r>
              <a:rPr lang="en-US" sz="2000" dirty="0" err="1"/>
              <a:t>Disabil</a:t>
            </a:r>
            <a:r>
              <a:rPr lang="en-US" sz="2000" dirty="0"/>
              <a:t> </a:t>
            </a:r>
            <a:r>
              <a:rPr lang="en-US" sz="2000" dirty="0" err="1"/>
              <a:t>Rehabil</a:t>
            </a:r>
            <a:r>
              <a:rPr lang="en-US" sz="2000" dirty="0"/>
              <a:t>.  2010; 32(4):282-291.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Lin C. The effects of </a:t>
            </a:r>
            <a:r>
              <a:rPr lang="en-US" sz="2000" dirty="0" err="1"/>
              <a:t>ipsilateral</a:t>
            </a:r>
            <a:r>
              <a:rPr lang="en-US" sz="2000" dirty="0"/>
              <a:t> forearm movement and contralateral hand grasp on the spastic hand opened by electrical stimulation. </a:t>
            </a:r>
            <a:r>
              <a:rPr lang="en-US" sz="2000" dirty="0" err="1"/>
              <a:t>Neurorehab</a:t>
            </a:r>
            <a:r>
              <a:rPr lang="en-US" sz="2000" dirty="0"/>
              <a:t> Neural Repair. 2000; 14:199-205.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Linn L, </a:t>
            </a:r>
            <a:r>
              <a:rPr lang="en-US" sz="2000" dirty="0" err="1"/>
              <a:t>Granat</a:t>
            </a:r>
            <a:r>
              <a:rPr lang="en-US" sz="2000" dirty="0"/>
              <a:t> H, Lees R. Prevention of shoulder subluxation after stroke with electrical stimulation. Stroke. 1999; 30:936-968.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endParaRPr lang="en-US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20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el-GR" dirty="0"/>
              <a:t>Αρθρογραφία </a:t>
            </a:r>
            <a:r>
              <a:rPr lang="el-GR" baseline="-16000" dirty="0" smtClean="0"/>
              <a:t>[4/6]</a:t>
            </a:r>
            <a:endParaRPr lang="el-GR" dirty="0">
              <a:solidFill>
                <a:srgbClr val="80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2296"/>
            <a:ext cx="8229600" cy="4679032"/>
          </a:xfrm>
        </p:spPr>
        <p:txBody>
          <a:bodyPr/>
          <a:lstStyle/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/>
              <a:t>Lo HC, </a:t>
            </a:r>
            <a:r>
              <a:rPr lang="en-US" sz="2000" dirty="0" err="1" smtClean="0"/>
              <a:t>Yeh</a:t>
            </a:r>
            <a:r>
              <a:rPr lang="en-US" sz="2000" dirty="0" smtClean="0"/>
              <a:t> CY, Su FC, et al. Comparison of energy costs leg-cycling with or without functional electrical stimulation and manual wheelchairs  for patients after stroke. J </a:t>
            </a:r>
            <a:r>
              <a:rPr lang="en-US" sz="2000" dirty="0" err="1" smtClean="0"/>
              <a:t>Rehabil</a:t>
            </a:r>
            <a:r>
              <a:rPr lang="el-GR" sz="2000" dirty="0"/>
              <a:t> </a:t>
            </a:r>
            <a:r>
              <a:rPr lang="en-US" sz="2000" dirty="0" smtClean="0"/>
              <a:t>Med. 2010;</a:t>
            </a:r>
            <a:r>
              <a:rPr lang="el-GR" sz="2000" dirty="0" smtClean="0"/>
              <a:t> </a:t>
            </a:r>
            <a:r>
              <a:rPr lang="en-US" sz="2000" dirty="0" smtClean="0"/>
              <a:t>42(7):645-</a:t>
            </a:r>
            <a:r>
              <a:rPr lang="el-GR" sz="2000" dirty="0" smtClean="0"/>
              <a:t>64</a:t>
            </a:r>
            <a:r>
              <a:rPr lang="en-US" sz="2000" dirty="0" smtClean="0"/>
              <a:t>9</a:t>
            </a:r>
            <a:r>
              <a:rPr lang="el-GR" sz="2000" dirty="0" smtClean="0"/>
              <a:t>.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/>
              <a:t>Mesci</a:t>
            </a:r>
            <a:r>
              <a:rPr lang="en-US" sz="2000" dirty="0"/>
              <a:t> N, </a:t>
            </a:r>
            <a:r>
              <a:rPr lang="en-US" sz="2000" dirty="0" err="1"/>
              <a:t>Ozdemir</a:t>
            </a:r>
            <a:r>
              <a:rPr lang="en-US" sz="2000" dirty="0"/>
              <a:t> F, </a:t>
            </a:r>
            <a:r>
              <a:rPr lang="en-US" sz="2000" dirty="0" err="1"/>
              <a:t>Demirbag</a:t>
            </a:r>
            <a:r>
              <a:rPr lang="en-US" sz="2000" dirty="0"/>
              <a:t> D, et al. The effects of neuromuscular stimulation on clinical improvement in hemiplegic lower extremity rehabilitation in chronic stroke: A single blind, randomized, control trial. </a:t>
            </a:r>
            <a:r>
              <a:rPr lang="en-US" sz="2000" dirty="0" err="1"/>
              <a:t>Disabil</a:t>
            </a:r>
            <a:r>
              <a:rPr lang="en-US" sz="2000" dirty="0"/>
              <a:t> </a:t>
            </a:r>
            <a:r>
              <a:rPr lang="en-US" sz="2000" dirty="0" err="1"/>
              <a:t>Rehabil</a:t>
            </a:r>
            <a:r>
              <a:rPr lang="en-US" sz="2000" dirty="0"/>
              <a:t>. 2009; 21:1-8.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Ota T. Clinical and electrophysiological effects of cutaneous electrical stimulation in hemiplegic patients. J Rehab Med. 2001; 38:109-118.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/>
              <a:t>Popovic</a:t>
            </a:r>
            <a:r>
              <a:rPr lang="en-US" sz="2000" dirty="0"/>
              <a:t> MB, </a:t>
            </a:r>
            <a:r>
              <a:rPr lang="en-US" sz="2000" dirty="0" err="1"/>
              <a:t>Popovic</a:t>
            </a:r>
            <a:r>
              <a:rPr lang="en-US" sz="2000" dirty="0"/>
              <a:t> DB, </a:t>
            </a:r>
            <a:r>
              <a:rPr lang="en-US" sz="2000" dirty="0" err="1"/>
              <a:t>Sinkjaer</a:t>
            </a:r>
            <a:r>
              <a:rPr lang="en-US" sz="2000" dirty="0"/>
              <a:t> T, et al. Clinical evaluation of functional electrical therapy in acute hemiplegic subjects. J </a:t>
            </a:r>
            <a:r>
              <a:rPr lang="en-US" sz="2000" dirty="0" err="1"/>
              <a:t>Rehabil</a:t>
            </a:r>
            <a:r>
              <a:rPr lang="en-US" sz="2000" dirty="0"/>
              <a:t> Res Dev. 2003; 40(5):443-453.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Powell J, </a:t>
            </a:r>
            <a:r>
              <a:rPr lang="en-US" sz="2000" dirty="0" err="1"/>
              <a:t>Pandyan</a:t>
            </a:r>
            <a:r>
              <a:rPr lang="en-US" sz="2000" dirty="0"/>
              <a:t> D, </a:t>
            </a:r>
            <a:r>
              <a:rPr lang="en-US" sz="2000" dirty="0" err="1"/>
              <a:t>Granat</a:t>
            </a:r>
            <a:r>
              <a:rPr lang="en-US" sz="2000" dirty="0"/>
              <a:t> M, et al. Electrical stimulation of wrist extensors in post stroke hemiplegia. Stroke. 2000; 30:1384-1389.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endParaRPr lang="el-GR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71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el-GR" dirty="0"/>
              <a:t>Αρθρογραφία </a:t>
            </a:r>
            <a:r>
              <a:rPr lang="el-GR" baseline="-16000" dirty="0" smtClean="0"/>
              <a:t>[5/6]</a:t>
            </a:r>
            <a:endParaRPr lang="el-GR" dirty="0">
              <a:solidFill>
                <a:srgbClr val="80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5472608"/>
          </a:xfrm>
        </p:spPr>
        <p:txBody>
          <a:bodyPr/>
          <a:lstStyle/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/>
              <a:t>Price </a:t>
            </a:r>
            <a:r>
              <a:rPr lang="en-US" sz="2000" dirty="0"/>
              <a:t>I, </a:t>
            </a:r>
            <a:r>
              <a:rPr lang="en-US" sz="2000" dirty="0" err="1"/>
              <a:t>Pandyan</a:t>
            </a:r>
            <a:r>
              <a:rPr lang="en-US" sz="2000" dirty="0"/>
              <a:t> D. Electrical stimulation for preventing and treating post stroke shoulder pain : a systematic </a:t>
            </a:r>
            <a:r>
              <a:rPr lang="en-US" sz="2000" dirty="0" err="1"/>
              <a:t>Cochrave</a:t>
            </a:r>
            <a:r>
              <a:rPr lang="en-US" sz="2000" dirty="0"/>
              <a:t> review. </a:t>
            </a:r>
            <a:r>
              <a:rPr lang="en-US" sz="2000" dirty="0" err="1"/>
              <a:t>Clin</a:t>
            </a:r>
            <a:r>
              <a:rPr lang="en-US" sz="2000" dirty="0"/>
              <a:t> </a:t>
            </a:r>
            <a:r>
              <a:rPr lang="en-US" sz="2000" dirty="0" err="1"/>
              <a:t>Rehabil</a:t>
            </a:r>
            <a:r>
              <a:rPr lang="en-US" sz="2000" dirty="0"/>
              <a:t>. 2001; </a:t>
            </a:r>
            <a:r>
              <a:rPr lang="en-US" sz="2000" dirty="0" smtClean="0"/>
              <a:t>15:5-19</a:t>
            </a:r>
            <a:r>
              <a:rPr lang="el-GR" sz="2000" dirty="0" smtClean="0"/>
              <a:t>.</a:t>
            </a:r>
          </a:p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Robbins SM, Houghton PE, Woodbury MG. The therapeutic effect of functional and transcutaneous electrical stimulation on improving gait speed in stroke patients : a meta-analysis. Arch </a:t>
            </a:r>
            <a:r>
              <a:rPr lang="en-US" sz="2000" dirty="0" err="1"/>
              <a:t>Phys</a:t>
            </a:r>
            <a:r>
              <a:rPr lang="en-US" sz="2000" dirty="0"/>
              <a:t> Med </a:t>
            </a:r>
            <a:r>
              <a:rPr lang="en-US" sz="2000" dirty="0" err="1"/>
              <a:t>Rehabil</a:t>
            </a:r>
            <a:r>
              <a:rPr lang="en-US" sz="2000" dirty="0"/>
              <a:t>.  2006; 87(6):853-859.</a:t>
            </a:r>
          </a:p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/>
              <a:t>Sabut</a:t>
            </a:r>
            <a:r>
              <a:rPr lang="en-US" sz="2000" dirty="0"/>
              <a:t> SK, </a:t>
            </a:r>
            <a:r>
              <a:rPr lang="en-US" sz="2000" dirty="0" err="1"/>
              <a:t>Sikdar</a:t>
            </a:r>
            <a:r>
              <a:rPr lang="en-US" sz="2000" dirty="0"/>
              <a:t> C, </a:t>
            </a:r>
            <a:r>
              <a:rPr lang="en-US" sz="2000" dirty="0" err="1"/>
              <a:t>Mondal</a:t>
            </a:r>
            <a:r>
              <a:rPr lang="en-US" sz="2000" dirty="0"/>
              <a:t> R, et al. Restoration of gait and motor recovery by functional electrical stimulation therapy in persons with stroke. </a:t>
            </a:r>
            <a:r>
              <a:rPr lang="en-US" sz="2000" dirty="0" err="1"/>
              <a:t>Disabil</a:t>
            </a:r>
            <a:r>
              <a:rPr lang="en-US" sz="2000" dirty="0"/>
              <a:t> </a:t>
            </a:r>
            <a:r>
              <a:rPr lang="en-US" sz="2000" dirty="0" err="1"/>
              <a:t>Rehabil</a:t>
            </a:r>
            <a:r>
              <a:rPr lang="en-US" sz="2000" dirty="0"/>
              <a:t>. 2010; 32:1594-1603.</a:t>
            </a:r>
          </a:p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/>
              <a:t>Seib</a:t>
            </a:r>
            <a:r>
              <a:rPr lang="en-US" sz="2000" dirty="0"/>
              <a:t> T, Price M, Lehman F. The quantitative measurements of spasticity : effect of cutaneous electrical stimulation. Arch </a:t>
            </a:r>
            <a:r>
              <a:rPr lang="en-US" sz="2000" dirty="0" err="1"/>
              <a:t>Phys</a:t>
            </a:r>
            <a:r>
              <a:rPr lang="en-US" sz="2000" dirty="0"/>
              <a:t> Med </a:t>
            </a:r>
            <a:r>
              <a:rPr lang="en-US" sz="2000" dirty="0" err="1"/>
              <a:t>Rehabil</a:t>
            </a:r>
            <a:r>
              <a:rPr lang="en-US" sz="2000" dirty="0"/>
              <a:t>. 1994; 75:746-750.</a:t>
            </a:r>
          </a:p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/>
              <a:t>Stefanovska</a:t>
            </a:r>
            <a:r>
              <a:rPr lang="en-US" sz="2000" dirty="0"/>
              <a:t> A, Gross N, </a:t>
            </a:r>
            <a:r>
              <a:rPr lang="en-US" sz="2000" dirty="0" err="1"/>
              <a:t>Vodovnik</a:t>
            </a:r>
            <a:r>
              <a:rPr lang="en-US" sz="2000" dirty="0"/>
              <a:t> L, et al. Chronic electrical stimulation for the modification of spasticity in hemiplegic patients. </a:t>
            </a:r>
            <a:r>
              <a:rPr lang="en-US" sz="2000" dirty="0" err="1"/>
              <a:t>Scand</a:t>
            </a:r>
            <a:r>
              <a:rPr lang="en-US" sz="2000" dirty="0"/>
              <a:t> J </a:t>
            </a:r>
            <a:r>
              <a:rPr lang="en-US" sz="2000" dirty="0" err="1"/>
              <a:t>Rehabil</a:t>
            </a:r>
            <a:r>
              <a:rPr lang="en-US" sz="2000" dirty="0"/>
              <a:t> Med. 1988; 17:115-121.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92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el-GR" dirty="0"/>
              <a:t>Αρθρογραφία </a:t>
            </a:r>
            <a:r>
              <a:rPr lang="el-GR" baseline="-16000" dirty="0" smtClean="0"/>
              <a:t>[6/6]</a:t>
            </a:r>
            <a:endParaRPr lang="el-GR" dirty="0">
              <a:solidFill>
                <a:srgbClr val="80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752528"/>
          </a:xfrm>
        </p:spPr>
        <p:txBody>
          <a:bodyPr/>
          <a:lstStyle/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/>
              <a:t>Van </a:t>
            </a:r>
            <a:r>
              <a:rPr lang="en-US" sz="2000" dirty="0" err="1"/>
              <a:t>Swigchem</a:t>
            </a:r>
            <a:r>
              <a:rPr lang="en-US" sz="2000" dirty="0"/>
              <a:t> R, </a:t>
            </a:r>
            <a:r>
              <a:rPr lang="en-US" sz="2000" dirty="0" err="1"/>
              <a:t>Vloothuis</a:t>
            </a:r>
            <a:r>
              <a:rPr lang="en-US" sz="2000" dirty="0"/>
              <a:t> J, den Boer J, et al. Is transcutaneous peroneal stimulation beneficial to patients with chronic stroke using an ankle-foot </a:t>
            </a:r>
            <a:r>
              <a:rPr lang="en-US" sz="2000" dirty="0" err="1"/>
              <a:t>orthosis</a:t>
            </a:r>
            <a:r>
              <a:rPr lang="en-US" sz="2000" dirty="0"/>
              <a:t>? A within – subjects study of patients satisfaction, walking speed and physical activity level. J </a:t>
            </a:r>
            <a:r>
              <a:rPr lang="en-US" sz="2000" dirty="0" err="1"/>
              <a:t>Rehabil</a:t>
            </a:r>
            <a:r>
              <a:rPr lang="en-US" sz="2000" dirty="0"/>
              <a:t> Med </a:t>
            </a:r>
            <a:r>
              <a:rPr lang="en-US" sz="2000" dirty="0" smtClean="0"/>
              <a:t>. </a:t>
            </a:r>
            <a:r>
              <a:rPr lang="en-US" sz="2000" dirty="0"/>
              <a:t>2010</a:t>
            </a:r>
            <a:r>
              <a:rPr lang="en-US" sz="2000" dirty="0" smtClean="0"/>
              <a:t>; 42(2</a:t>
            </a:r>
            <a:r>
              <a:rPr lang="en-US" sz="2000" dirty="0"/>
              <a:t>):</a:t>
            </a:r>
            <a:r>
              <a:rPr lang="en-US" sz="2000" dirty="0" smtClean="0"/>
              <a:t>117-121.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 smtClean="0"/>
              <a:t>Tekeoglou</a:t>
            </a:r>
            <a:r>
              <a:rPr lang="en-US" sz="2000" dirty="0" smtClean="0"/>
              <a:t> </a:t>
            </a:r>
            <a:r>
              <a:rPr lang="en-US" sz="2000" dirty="0"/>
              <a:t>Y, Adak B, </a:t>
            </a:r>
            <a:r>
              <a:rPr lang="en-US" sz="2000" dirty="0" err="1"/>
              <a:t>Goksoy</a:t>
            </a:r>
            <a:r>
              <a:rPr lang="en-US" sz="2000" dirty="0"/>
              <a:t> T. Effect of transcutaneous electric nerve stimulation on </a:t>
            </a:r>
            <a:r>
              <a:rPr lang="en-US" sz="2000" dirty="0" err="1"/>
              <a:t>Barthel</a:t>
            </a:r>
            <a:r>
              <a:rPr lang="en-US" sz="2000" dirty="0"/>
              <a:t> Activities of daily index score following stroke. </a:t>
            </a:r>
            <a:r>
              <a:rPr lang="en-US" sz="2000" dirty="0" err="1"/>
              <a:t>Clin</a:t>
            </a:r>
            <a:r>
              <a:rPr lang="en-US" sz="2000" dirty="0"/>
              <a:t> </a:t>
            </a:r>
            <a:r>
              <a:rPr lang="en-US" sz="2000" dirty="0" err="1"/>
              <a:t>Rehabil</a:t>
            </a:r>
            <a:r>
              <a:rPr lang="en-US" sz="2000" dirty="0"/>
              <a:t>. 1998</a:t>
            </a:r>
            <a:r>
              <a:rPr lang="en-US" sz="2000" dirty="0" smtClean="0"/>
              <a:t>; 12(4</a:t>
            </a:r>
            <a:r>
              <a:rPr lang="en-US" sz="2000" dirty="0"/>
              <a:t>):</a:t>
            </a:r>
            <a:r>
              <a:rPr lang="en-US" sz="2000" dirty="0" smtClean="0"/>
              <a:t>277-288.</a:t>
            </a:r>
            <a:endParaRPr lang="en-US" sz="2000" dirty="0"/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/>
              <a:t>Veltink</a:t>
            </a:r>
            <a:r>
              <a:rPr lang="en-US" sz="2000" dirty="0"/>
              <a:t> H, </a:t>
            </a:r>
            <a:r>
              <a:rPr lang="en-US" sz="2000" dirty="0" err="1"/>
              <a:t>Ladouceur</a:t>
            </a:r>
            <a:r>
              <a:rPr lang="en-US" sz="2000" dirty="0"/>
              <a:t> M, </a:t>
            </a:r>
            <a:r>
              <a:rPr lang="en-US" sz="2000" dirty="0" err="1"/>
              <a:t>Sinkjaer</a:t>
            </a:r>
            <a:r>
              <a:rPr lang="en-US" sz="2000" dirty="0"/>
              <a:t> T. Inhibition of the triceps </a:t>
            </a:r>
            <a:r>
              <a:rPr lang="en-US" sz="2000" dirty="0" err="1"/>
              <a:t>surae</a:t>
            </a:r>
            <a:r>
              <a:rPr lang="en-US" sz="2000" dirty="0"/>
              <a:t> stretch reflex by stimulation on the deep peroneal nerve in persons with spastic stroke. </a:t>
            </a:r>
            <a:r>
              <a:rPr lang="en-US" sz="2000" dirty="0" smtClean="0"/>
              <a:t>Arch </a:t>
            </a:r>
            <a:r>
              <a:rPr lang="en-US" sz="2000" dirty="0" err="1" smtClean="0"/>
              <a:t>Phys</a:t>
            </a:r>
            <a:r>
              <a:rPr lang="en-US" sz="2000" dirty="0" smtClean="0"/>
              <a:t> Med </a:t>
            </a:r>
            <a:r>
              <a:rPr lang="en-US" sz="2000" dirty="0" err="1"/>
              <a:t>Rehabil</a:t>
            </a:r>
            <a:r>
              <a:rPr lang="en-US" sz="2000" dirty="0"/>
              <a:t>. 2000</a:t>
            </a:r>
            <a:r>
              <a:rPr lang="en-US" sz="2000" dirty="0" smtClean="0"/>
              <a:t>; 81:1016-1024.</a:t>
            </a:r>
            <a:endParaRPr lang="en-US" sz="2000" dirty="0"/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Yan T, </a:t>
            </a:r>
            <a:r>
              <a:rPr lang="en-US" sz="2000" dirty="0" err="1"/>
              <a:t>Hui</a:t>
            </a:r>
            <a:r>
              <a:rPr lang="en-US" sz="2000" dirty="0"/>
              <a:t>-Chan C, Li L. Functional electrical stimulation improves motor recovery of the lower extremity and walking ability of subjects with first acute stroke. Stroke. 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00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l-GR" sz="5400" b="1" dirty="0" smtClean="0">
                <a:solidFill>
                  <a:srgbClr val="A50021"/>
                </a:solidFill>
                <a:latin typeface="Arial Narrow" pitchFamily="34" charset="0"/>
              </a:rPr>
              <a:t>Τέλος Ενότητας</a:t>
            </a:r>
            <a:endParaRPr lang="el-GR" sz="5400" b="1" dirty="0">
              <a:solidFill>
                <a:srgbClr val="A50021"/>
              </a:solidFill>
              <a:latin typeface="Arial Narrow" pitchFamily="34" charset="0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8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25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65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Αναφορά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Γεώργιος </a:t>
            </a:r>
            <a:r>
              <a:rPr lang="el-GR" sz="2000" dirty="0" err="1" smtClean="0"/>
              <a:t>Παπαθανασίου</a:t>
            </a:r>
            <a:r>
              <a:rPr lang="el-GR" sz="2000" dirty="0" smtClean="0"/>
              <a:t>. «Ηλεκτροθεραπεία (Θ). Ενότητα 9</a:t>
            </a:r>
            <a:r>
              <a:rPr lang="en-US" sz="2000" dirty="0" smtClean="0"/>
              <a:t>:</a:t>
            </a:r>
            <a:r>
              <a:rPr lang="el-GR" sz="2000" dirty="0"/>
              <a:t> Ηλεκτρικός </a:t>
            </a:r>
            <a:r>
              <a:rPr lang="el-GR" sz="2000" dirty="0" smtClean="0"/>
              <a:t>Ερεθισμός σε </a:t>
            </a:r>
            <a:r>
              <a:rPr lang="el-GR" sz="2000" dirty="0"/>
              <a:t>Νευρολογικές Δυσλειτουργίες – Μέρος Α΄».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 Copyright </a:t>
            </a:r>
            <a:r>
              <a:rPr lang="el-GR" sz="2000" dirty="0"/>
              <a:t>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Γεώργιος </a:t>
            </a:r>
            <a:r>
              <a:rPr lang="el-GR" sz="2000" dirty="0" err="1" smtClean="0"/>
              <a:t>Παπαθανασίου</a:t>
            </a:r>
            <a:r>
              <a:rPr lang="el-GR" sz="2000" dirty="0" smtClean="0"/>
              <a:t> </a:t>
            </a:r>
            <a:r>
              <a:rPr lang="el-GR" sz="2000" dirty="0"/>
              <a:t>2014.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8024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590872" y="332656"/>
            <a:ext cx="8229600" cy="936104"/>
          </a:xfrm>
        </p:spPr>
        <p:txBody>
          <a:bodyPr/>
          <a:lstStyle/>
          <a:p>
            <a:r>
              <a:rPr lang="el-GR" dirty="0"/>
              <a:t>Βλάβη Ανώτερου Κινητικού Νευρώνα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4304"/>
            <a:ext cx="3898776" cy="4463008"/>
          </a:xfrm>
        </p:spPr>
        <p:txBody>
          <a:bodyPr/>
          <a:lstStyle/>
          <a:p>
            <a:pPr marL="0" indent="0">
              <a:lnSpc>
                <a:spcPct val="160000"/>
              </a:lnSpc>
              <a:buNone/>
            </a:pPr>
            <a:r>
              <a:rPr lang="el-GR" sz="2400" b="1" dirty="0" smtClean="0">
                <a:solidFill>
                  <a:srgbClr val="000000"/>
                </a:solidFill>
              </a:rPr>
              <a:t>Αρνητικά Σημεία</a:t>
            </a:r>
            <a:r>
              <a:rPr lang="en-US" sz="2400" b="1" dirty="0">
                <a:solidFill>
                  <a:srgbClr val="000000"/>
                </a:solidFill>
              </a:rPr>
              <a:t>:</a:t>
            </a:r>
            <a:endParaRPr lang="el-GR" sz="2400" b="1" dirty="0" smtClean="0">
              <a:solidFill>
                <a:srgbClr val="000000"/>
              </a:solidFill>
            </a:endParaRPr>
          </a:p>
          <a:p>
            <a:pPr>
              <a:lnSpc>
                <a:spcPct val="16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Μυϊκή αδυναμία,</a:t>
            </a:r>
          </a:p>
          <a:p>
            <a:pPr>
              <a:lnSpc>
                <a:spcPct val="14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Βραδύτητα </a:t>
            </a:r>
            <a:r>
              <a:rPr lang="el-GR" sz="2400" dirty="0"/>
              <a:t>μυϊκής </a:t>
            </a:r>
            <a:r>
              <a:rPr lang="el-GR" sz="2400" dirty="0" smtClean="0"/>
              <a:t>δραστηριότητας,</a:t>
            </a:r>
            <a:endParaRPr lang="el-GR" sz="2400" dirty="0"/>
          </a:p>
          <a:p>
            <a:pPr>
              <a:lnSpc>
                <a:spcPct val="14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l-GR" sz="2400" dirty="0"/>
              <a:t>Απώλεια </a:t>
            </a:r>
            <a:r>
              <a:rPr lang="el-GR" sz="2400" dirty="0" smtClean="0"/>
              <a:t>επιδεξιότητας.</a:t>
            </a:r>
            <a:endParaRPr lang="el-GR" sz="2400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2040" y="1772245"/>
            <a:ext cx="4192246" cy="4537075"/>
          </a:xfrm>
        </p:spPr>
        <p:txBody>
          <a:bodyPr/>
          <a:lstStyle/>
          <a:p>
            <a:pPr marL="0" indent="0">
              <a:lnSpc>
                <a:spcPct val="160000"/>
              </a:lnSpc>
              <a:buNone/>
            </a:pPr>
            <a:r>
              <a:rPr lang="el-GR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Θετικά Σημεία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Έκλυση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σπαστικότητας -  αντανακλαστική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υπερδιεγερσιμότητα,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Αντίσταση στην παθητική κίνηση (υπερτονία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4427984" y="2060848"/>
            <a:ext cx="0" cy="2736304"/>
          </a:xfrm>
          <a:prstGeom prst="line">
            <a:avLst/>
          </a:prstGeom>
          <a:ln w="190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7247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138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076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518864" y="332656"/>
            <a:ext cx="8229600" cy="936104"/>
          </a:xfrm>
        </p:spPr>
        <p:txBody>
          <a:bodyPr/>
          <a:lstStyle/>
          <a:p>
            <a:r>
              <a:rPr lang="el-GR" dirty="0"/>
              <a:t>Λειτουργικότητα Νευρολογικού Ασθενή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18864" y="1990328"/>
            <a:ext cx="8229600" cy="467903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buSzPct val="100000"/>
            </a:pPr>
            <a:r>
              <a:rPr lang="el-GR" sz="2400" dirty="0"/>
              <a:t>Η επιτυχής αποκατάσταση της λειτουργικότητας </a:t>
            </a:r>
            <a:r>
              <a:rPr lang="el-GR" sz="2400" dirty="0" smtClean="0"/>
              <a:t>του ασθενούς εξαρτάται </a:t>
            </a:r>
            <a:r>
              <a:rPr lang="el-GR" sz="2400" dirty="0"/>
              <a:t>από την ανάκτηση </a:t>
            </a:r>
            <a:r>
              <a:rPr lang="el-GR" sz="2400" dirty="0" smtClean="0"/>
              <a:t>της </a:t>
            </a:r>
            <a:r>
              <a:rPr lang="el-GR" sz="2400" dirty="0"/>
              <a:t>ικανότητας </a:t>
            </a:r>
            <a:r>
              <a:rPr lang="el-GR" sz="2400" dirty="0" smtClean="0"/>
              <a:t>του να </a:t>
            </a:r>
            <a:r>
              <a:rPr lang="el-GR" sz="2400" dirty="0"/>
              <a:t>ενεργοποιήσει </a:t>
            </a:r>
            <a:r>
              <a:rPr lang="el-GR" sz="2400" dirty="0" smtClean="0"/>
              <a:t>τους μυς </a:t>
            </a:r>
            <a:r>
              <a:rPr lang="el-GR" sz="2400" dirty="0"/>
              <a:t>και να ελέγξει τις τμηματικές κινήσεις </a:t>
            </a:r>
            <a:r>
              <a:rPr lang="el-GR" sz="2400" dirty="0" smtClean="0"/>
              <a:t>προς περισσότερο </a:t>
            </a:r>
            <a:r>
              <a:rPr lang="el-GR" sz="2400" dirty="0"/>
              <a:t>λειτουργικά κινητικά πρότυπα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957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 Εφαρμογές του Ηλεκτρικού Ερεθισμού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518864" y="1772816"/>
            <a:ext cx="8229600" cy="453650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Αγγειακό Εγκεφαλικό Επεισόδιο,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Σκλήρυνση κατά Πλάκας,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err="1" smtClean="0"/>
              <a:t>Κρανιοεγκεφαλική</a:t>
            </a:r>
            <a:r>
              <a:rPr lang="el-GR" sz="2400" dirty="0" smtClean="0"/>
              <a:t> Κάκωση,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Εγκεφαλική Παράλυση,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Συγγενής Σπαστική </a:t>
            </a:r>
            <a:r>
              <a:rPr lang="el-GR" sz="2400" dirty="0" err="1" smtClean="0"/>
              <a:t>Παραπάρεση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Νόσος Πάρκινσον,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Κακώσεις Νωτιαίου Μυελού.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10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 Αντενδείξεις του Ηλεκτρικού Ερεθισμού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518864" y="1702296"/>
            <a:ext cx="8229600" cy="4679032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Παρουσία καρδιακού βηματοδότη.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/>
              <a:t>Εγκυμοσύνη</a:t>
            </a:r>
            <a:r>
              <a:rPr lang="en-US" sz="2400" dirty="0"/>
              <a:t>:</a:t>
            </a:r>
            <a:r>
              <a:rPr lang="el-GR" sz="2400" dirty="0"/>
              <a:t> </a:t>
            </a:r>
            <a:r>
              <a:rPr lang="el-GR" sz="2400" dirty="0" smtClean="0"/>
              <a:t>δεν αναφέρονται τεκμηριωμένα ή δημοσιευμένα αποτελέσματα.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/>
              <a:t>Μη ελεγχόμενη </a:t>
            </a:r>
            <a:r>
              <a:rPr lang="el-GR" sz="2400" dirty="0" smtClean="0"/>
              <a:t>επιληψία. Ιδιαίτερη προσοχή σε πρόσφατες εγκεφαλικές βλάβες που έχουν μεγάλη πιθανότητα εκδήλωσης επιληψίας.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Δερματοπάθειες.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65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 smtClean="0"/>
              <a:t>Ηλεκτρικός Ερεθισμός: Ταξινόμηση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00808"/>
            <a:ext cx="8363272" cy="4824536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l-GR" sz="2400" dirty="0" smtClean="0"/>
              <a:t>Υπάρχει σύγχυση στη βιβλιογραφία σχετικά με τη χρήση των όρων που αποδίδονται στις διάφορες εφαρμογές του </a:t>
            </a:r>
            <a:r>
              <a:rPr lang="el-GR" sz="2400" b="1" dirty="0" smtClean="0"/>
              <a:t>Ηλεκτρικού Ερεθισμού</a:t>
            </a:r>
            <a:r>
              <a:rPr lang="el-GR" sz="2400" dirty="0" smtClean="0"/>
              <a:t> (</a:t>
            </a:r>
            <a:r>
              <a:rPr lang="el-GR" sz="2400" b="1" dirty="0" smtClean="0"/>
              <a:t>ΗΕ</a:t>
            </a:r>
            <a:r>
              <a:rPr lang="el-GR" sz="2400" dirty="0" smtClean="0"/>
              <a:t>). Σε γενικές γραμμές μπορούμε να διακρίνουμε: 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20000"/>
              <a:buFont typeface="Wingdings" panose="05000000000000000000" pitchFamily="2" charset="2"/>
              <a:buChar char="§"/>
            </a:pPr>
            <a:r>
              <a:rPr lang="el-GR" sz="2400" dirty="0" smtClean="0"/>
              <a:t>Τον ηλεκτρικό μυϊκό ερεθισμό για την πρόκληση μυϊκής σύσπασης (</a:t>
            </a:r>
            <a:r>
              <a:rPr lang="en-US" sz="2400" b="1" dirty="0" smtClean="0"/>
              <a:t>Electrical Muscle Stimulation</a:t>
            </a:r>
            <a:r>
              <a:rPr lang="el-GR" sz="2400" dirty="0" smtClean="0"/>
              <a:t> - </a:t>
            </a:r>
            <a:r>
              <a:rPr lang="el-GR" sz="2400" b="1" dirty="0" smtClean="0"/>
              <a:t>ΕΜ</a:t>
            </a:r>
            <a:r>
              <a:rPr lang="en-US" sz="2400" b="1" dirty="0" smtClean="0"/>
              <a:t>S</a:t>
            </a:r>
            <a:r>
              <a:rPr lang="en-US" sz="2400" dirty="0" smtClean="0"/>
              <a:t>) </a:t>
            </a:r>
            <a:r>
              <a:rPr lang="el-GR" sz="2400" dirty="0" smtClean="0"/>
              <a:t>με σκοπό τη μυϊκή ενεργοποίηση, την παραγωγή λειτουργικών προτύπων και τη μείωση της </a:t>
            </a:r>
            <a:r>
              <a:rPr lang="el-GR" sz="2400" dirty="0" err="1" smtClean="0"/>
              <a:t>σπαστικότητας</a:t>
            </a:r>
            <a:r>
              <a:rPr lang="el-GR" sz="2400" dirty="0" smtClean="0"/>
              <a:t>. 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20000"/>
              <a:buFont typeface="Wingdings" panose="05000000000000000000" pitchFamily="2" charset="2"/>
              <a:buChar char="§"/>
            </a:pPr>
            <a:r>
              <a:rPr lang="el-GR" sz="2400" dirty="0" smtClean="0"/>
              <a:t>Τον ηλεκτρικό ερεθισμό που παράγει μόνο αισθητικά αποτελέσματα (</a:t>
            </a:r>
            <a:r>
              <a:rPr lang="el-GR" sz="2400" b="1" dirty="0" smtClean="0"/>
              <a:t>Διαδερμικός Ηλεκτρικός Νευρικός Ερεθισμός</a:t>
            </a:r>
            <a:r>
              <a:rPr lang="el-GR" sz="2400" dirty="0" smtClean="0"/>
              <a:t> - </a:t>
            </a:r>
            <a:r>
              <a:rPr lang="en-US" sz="2400" b="1" dirty="0" smtClean="0"/>
              <a:t>TENS</a:t>
            </a:r>
            <a:r>
              <a:rPr lang="en-US" sz="2400" dirty="0" smtClean="0"/>
              <a:t>) </a:t>
            </a:r>
            <a:r>
              <a:rPr lang="el-GR" sz="2400" dirty="0" smtClean="0"/>
              <a:t>και χρησιμοποιείται για τη μείωση της σπαστικότητας.</a:t>
            </a:r>
            <a:endParaRPr lang="el-GR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97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8229"/>
            <a:ext cx="8229600" cy="1090531"/>
          </a:xfrm>
        </p:spPr>
        <p:txBody>
          <a:bodyPr/>
          <a:lstStyle/>
          <a:p>
            <a:pPr algn="ctr"/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Ηλεκτρικός Ερεθισμός σε</a:t>
            </a:r>
            <a:b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</a:b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 Δυσλειτουργίες του ΚΝΣ </a:t>
            </a:r>
            <a:endParaRPr lang="el-GR" dirty="0">
              <a:latin typeface="Arial Narrow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18864" y="1846312"/>
            <a:ext cx="8229600" cy="4463008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Νευρομυϊκός Ηλεκτρικός Ερεθισμός - </a:t>
            </a:r>
            <a:r>
              <a:rPr lang="en-US" sz="2400" dirty="0" smtClean="0"/>
              <a:t>Neuromuscular Electrical Stimulation </a:t>
            </a:r>
            <a:r>
              <a:rPr lang="el-GR" sz="2400" dirty="0" smtClean="0"/>
              <a:t>(</a:t>
            </a:r>
            <a:r>
              <a:rPr lang="en-US" sz="2400" dirty="0" smtClean="0"/>
              <a:t>NMES</a:t>
            </a:r>
            <a:r>
              <a:rPr lang="el-GR" sz="2400" dirty="0" smtClean="0"/>
              <a:t>).</a:t>
            </a:r>
            <a:endParaRPr lang="en-US" sz="800" dirty="0" smtClean="0"/>
          </a:p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Λειτουργικός Ηλεκτρικός Νευρομυϊκός Ερεθισμός</a:t>
            </a:r>
            <a:r>
              <a:rPr lang="el-GR" sz="2400" dirty="0"/>
              <a:t> </a:t>
            </a:r>
            <a:r>
              <a:rPr lang="el-GR" sz="2400" dirty="0" smtClean="0"/>
              <a:t>-</a:t>
            </a:r>
            <a:r>
              <a:rPr lang="en-US" sz="2400" dirty="0" smtClean="0"/>
              <a:t> Functional Electrical/Neuromuscular</a:t>
            </a:r>
            <a:r>
              <a:rPr lang="el-GR" sz="2400" dirty="0" smtClean="0"/>
              <a:t> </a:t>
            </a:r>
            <a:r>
              <a:rPr lang="en-US" sz="2400" dirty="0" smtClean="0"/>
              <a:t>Stimulation (FES/FNS)</a:t>
            </a:r>
            <a:r>
              <a:rPr lang="el-GR" sz="2400" dirty="0" smtClean="0"/>
              <a:t>.</a:t>
            </a:r>
            <a:endParaRPr lang="en-US" sz="800" dirty="0"/>
          </a:p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Θεραπευτικός Ηλεκτρικός Ερεθισμός </a:t>
            </a:r>
            <a:r>
              <a:rPr lang="en-US" sz="2400" dirty="0" smtClean="0"/>
              <a:t>-</a:t>
            </a:r>
            <a:r>
              <a:rPr lang="el-GR" sz="2400" dirty="0" smtClean="0"/>
              <a:t> </a:t>
            </a:r>
            <a:r>
              <a:rPr lang="en-US" sz="2400" dirty="0" smtClean="0"/>
              <a:t>Therapeutic Electrical Stimulation (TES)</a:t>
            </a:r>
            <a:r>
              <a:rPr lang="el-GR" sz="2400" dirty="0" smtClean="0"/>
              <a:t>.</a:t>
            </a:r>
            <a:endParaRPr lang="el-GR" sz="800" dirty="0" smtClean="0"/>
          </a:p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sz="2400" dirty="0" smtClean="0"/>
              <a:t>Διαδερμικός Ηλεκτρικός Νευρικός Ερεθισμός</a:t>
            </a:r>
            <a:r>
              <a:rPr lang="en-US" sz="2400" dirty="0" smtClean="0"/>
              <a:t> – Transcutaneous Electrical Nerve Stimulation</a:t>
            </a:r>
            <a:r>
              <a:rPr lang="el-GR" sz="2400" dirty="0" smtClean="0"/>
              <a:t> (</a:t>
            </a:r>
            <a:r>
              <a:rPr lang="en-US" sz="2400" dirty="0" smtClean="0"/>
              <a:t>TENS)</a:t>
            </a:r>
            <a:r>
              <a:rPr lang="el-GR" sz="2600" dirty="0" smtClean="0"/>
              <a:t>.</a:t>
            </a:r>
            <a:endParaRPr lang="el-GR" sz="26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7821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577720" y="692696"/>
            <a:ext cx="8229600" cy="2952328"/>
          </a:xfrm>
          <a:ln w="19050">
            <a:noFill/>
          </a:ln>
        </p:spPr>
        <p:txBody>
          <a:bodyPr/>
          <a:lstStyle/>
          <a:p>
            <a:pPr lvl="0">
              <a:spcAft>
                <a:spcPts val="8400"/>
              </a:spcAft>
            </a:pPr>
            <a:r>
              <a:rPr lang="el-GR" sz="4400" b="1" dirty="0" smtClean="0"/>
              <a:t>Διαδερμικός Ηλεκτρικός</a:t>
            </a:r>
            <a:r>
              <a:rPr lang="en-US" sz="4400" b="1" dirty="0" smtClean="0"/>
              <a:t> </a:t>
            </a:r>
            <a:r>
              <a:rPr lang="el-GR" sz="4400" b="1" dirty="0" smtClean="0"/>
              <a:t/>
            </a:r>
            <a:br>
              <a:rPr lang="el-GR" sz="4400" b="1" dirty="0" smtClean="0"/>
            </a:br>
            <a:r>
              <a:rPr lang="el-GR" sz="4400" b="1" dirty="0" smtClean="0"/>
              <a:t>Νευρικός Ερεθισμός</a:t>
            </a:r>
            <a:br>
              <a:rPr lang="el-GR" sz="4400" b="1" dirty="0" smtClean="0"/>
            </a:b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l-GR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l-GR" sz="4000" b="1" dirty="0" smtClean="0">
                <a:solidFill>
                  <a:srgbClr val="000000"/>
                </a:solidFill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</a:t>
            </a:r>
            <a:r>
              <a:rPr lang="el-GR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endParaRPr lang="el-GR" sz="4000" b="1" dirty="0">
              <a:solidFill>
                <a:srgbClr val="000000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9854" y="2420888"/>
            <a:ext cx="9144000" cy="228600"/>
            <a:chOff x="0" y="1228916"/>
            <a:chExt cx="9144000" cy="228600"/>
          </a:xfrm>
        </p:grpSpPr>
        <p:sp>
          <p:nvSpPr>
            <p:cNvPr id="6" name="7 - Ορθογώνιο"/>
            <p:cNvSpPr/>
            <p:nvPr/>
          </p:nvSpPr>
          <p:spPr>
            <a:xfrm>
              <a:off x="0" y="1228916"/>
              <a:ext cx="533400" cy="228600"/>
            </a:xfrm>
            <a:prstGeom prst="rect">
              <a:avLst/>
            </a:prstGeom>
            <a:solidFill>
              <a:srgbClr val="9F2936">
                <a:alpha val="100000"/>
              </a:srgbClr>
            </a:solidFill>
            <a:ln w="50800" cap="rnd" cmpd="dbl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7" name="8 - Ορθογώνιο"/>
            <p:cNvSpPr/>
            <p:nvPr/>
          </p:nvSpPr>
          <p:spPr>
            <a:xfrm>
              <a:off x="590550" y="1228916"/>
              <a:ext cx="8553450" cy="228600"/>
            </a:xfrm>
            <a:prstGeom prst="rect">
              <a:avLst/>
            </a:prstGeom>
            <a:solidFill>
              <a:srgbClr val="F07F09">
                <a:alpha val="100000"/>
              </a:srgbClr>
            </a:solidFill>
            <a:ln w="50800" cap="rnd" cmpd="dbl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Tw Cen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46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emplate_GP_HL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xo-opistho_simeiomata">
  <a:themeElements>
    <a:clrScheme name="Προσαρμοσμένο 2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template_GP_HL</Template>
  <TotalTime>126</TotalTime>
  <Words>2802</Words>
  <Application>Microsoft Office PowerPoint</Application>
  <PresentationFormat>Προβολή στην οθόνη (4:3)</PresentationFormat>
  <Paragraphs>225</Paragraphs>
  <Slides>33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33</vt:i4>
      </vt:variant>
    </vt:vector>
  </HeadingPairs>
  <TitlesOfParts>
    <vt:vector size="36" baseType="lpstr">
      <vt:lpstr>template_GP_HL</vt:lpstr>
      <vt:lpstr>exo-opistho_simeiomata</vt:lpstr>
      <vt:lpstr>OC_template_updated</vt:lpstr>
      <vt:lpstr>Ηλεκτροθεραπεία (Θ)</vt:lpstr>
      <vt:lpstr>Θεματική Ενότητα 9</vt:lpstr>
      <vt:lpstr>Βλάβη Ανώτερου Κινητικού Νευρώνα</vt:lpstr>
      <vt:lpstr>Λειτουργικότητα Νευρολογικού Ασθενή</vt:lpstr>
      <vt:lpstr> Εφαρμογές του Ηλεκτρικού Ερεθισμού</vt:lpstr>
      <vt:lpstr> Αντενδείξεις του Ηλεκτρικού Ερεθισμού</vt:lpstr>
      <vt:lpstr>Ηλεκτρικός Ερεθισμός: Ταξινόμηση</vt:lpstr>
      <vt:lpstr>Ηλεκτρικός Ερεθισμός σε  Δυσλειτουργίες του ΚΝΣ </vt:lpstr>
      <vt:lpstr>Διαδερμικός Ηλεκτρικός  Νευρικός Ερεθισμός   -  TENS -</vt:lpstr>
      <vt:lpstr>TENS: Μείωση Σπαστικότητας</vt:lpstr>
      <vt:lpstr>Σπαστικότητα</vt:lpstr>
      <vt:lpstr>Υπερτονία</vt:lpstr>
      <vt:lpstr>TENS: Μείωση Σπαστικότητας Νευροφυσιολογική Βάση</vt:lpstr>
      <vt:lpstr>ΤENS: Παράμετροι Εφαρμογής [1/4]</vt:lpstr>
      <vt:lpstr>ΤENS: Παράμετροι Εφαρμογής [2/4]</vt:lpstr>
      <vt:lpstr>ΤENS: Παράμετροι Εφαρμογής [3/4]</vt:lpstr>
      <vt:lpstr>ΤENS: Παράμετροι Εφαρμογής [4/4]</vt:lpstr>
      <vt:lpstr> Συμπεράσματα</vt:lpstr>
      <vt:lpstr>Βιβλιογραφία [1/2]</vt:lpstr>
      <vt:lpstr>Βιβλιογραφία [2/2]</vt:lpstr>
      <vt:lpstr>Αρθρογραφία [1/6]</vt:lpstr>
      <vt:lpstr>Αρθρογραφία [2/6]</vt:lpstr>
      <vt:lpstr>Αρθρογραφία [3/6]</vt:lpstr>
      <vt:lpstr>Αρθρογραφία [4/6]</vt:lpstr>
      <vt:lpstr>Αρθρογραφία [5/6]</vt:lpstr>
      <vt:lpstr>Αρθρογραφία [6/6]</vt:lpstr>
      <vt:lpstr>Τέλος Ενότητας</vt:lpstr>
      <vt:lpstr>Σημειώματα</vt:lpstr>
      <vt:lpstr>Αναφορά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Ηλεκτροθεραπεία</dc:title>
  <dc:creator>opencourses@teiath.gr</dc:creator>
  <cp:lastModifiedBy>fkaram2</cp:lastModifiedBy>
  <cp:revision>22</cp:revision>
  <dcterms:created xsi:type="dcterms:W3CDTF">2014-03-31T06:40:11Z</dcterms:created>
  <dcterms:modified xsi:type="dcterms:W3CDTF">2015-05-19T06:20:58Z</dcterms:modified>
</cp:coreProperties>
</file>