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36" r:id="rId12"/>
    <p:sldMasterId id="2147483847" r:id="rId13"/>
  </p:sldMasterIdLst>
  <p:notesMasterIdLst>
    <p:notesMasterId r:id="rId62"/>
  </p:notesMasterIdLst>
  <p:sldIdLst>
    <p:sldId id="315" r:id="rId14"/>
    <p:sldId id="329" r:id="rId15"/>
    <p:sldId id="319" r:id="rId16"/>
    <p:sldId id="320" r:id="rId17"/>
    <p:sldId id="321" r:id="rId18"/>
    <p:sldId id="311" r:id="rId19"/>
    <p:sldId id="257" r:id="rId20"/>
    <p:sldId id="285" r:id="rId21"/>
    <p:sldId id="318" r:id="rId22"/>
    <p:sldId id="286" r:id="rId23"/>
    <p:sldId id="312" r:id="rId24"/>
    <p:sldId id="327" r:id="rId25"/>
    <p:sldId id="289" r:id="rId26"/>
    <p:sldId id="322" r:id="rId27"/>
    <p:sldId id="293" r:id="rId28"/>
    <p:sldId id="290" r:id="rId29"/>
    <p:sldId id="291" r:id="rId30"/>
    <p:sldId id="331" r:id="rId31"/>
    <p:sldId id="330" r:id="rId32"/>
    <p:sldId id="294" r:id="rId33"/>
    <p:sldId id="296" r:id="rId34"/>
    <p:sldId id="295" r:id="rId35"/>
    <p:sldId id="326" r:id="rId36"/>
    <p:sldId id="297" r:id="rId37"/>
    <p:sldId id="298" r:id="rId38"/>
    <p:sldId id="299" r:id="rId39"/>
    <p:sldId id="323" r:id="rId40"/>
    <p:sldId id="300" r:id="rId41"/>
    <p:sldId id="301" r:id="rId42"/>
    <p:sldId id="302" r:id="rId43"/>
    <p:sldId id="303" r:id="rId44"/>
    <p:sldId id="324" r:id="rId45"/>
    <p:sldId id="304" r:id="rId46"/>
    <p:sldId id="325" r:id="rId47"/>
    <p:sldId id="332" r:id="rId48"/>
    <p:sldId id="306" r:id="rId49"/>
    <p:sldId id="307" r:id="rId50"/>
    <p:sldId id="308" r:id="rId51"/>
    <p:sldId id="316" r:id="rId52"/>
    <p:sldId id="317" r:id="rId53"/>
    <p:sldId id="309" r:id="rId54"/>
    <p:sldId id="333" r:id="rId55"/>
    <p:sldId id="334" r:id="rId56"/>
    <p:sldId id="335" r:id="rId57"/>
    <p:sldId id="336" r:id="rId58"/>
    <p:sldId id="337" r:id="rId59"/>
    <p:sldId id="338" r:id="rId60"/>
    <p:sldId id="339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2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6F7B-19C1-409D-9139-AD72386147B4}" type="datetimeFigureOut">
              <a:rPr lang="el-GR" smtClean="0"/>
              <a:pPr/>
              <a:t>19/5/2015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18BD0-7A23-443A-BC4E-2556A9F5973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34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FE076-A7E4-4CA8-B68B-2BB6E7BEAB5F}" type="slidenum">
              <a:rPr lang="el-GR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FD38-F899-4BC5-8F0D-DE6C03DF416E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3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8BD0-7A23-443A-BC4E-2556A9F5973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2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8BD0-7A23-443A-BC4E-2556A9F5973D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49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8BD0-7A23-443A-BC4E-2556A9F5973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41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8BD0-7A23-443A-BC4E-2556A9F5973D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2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8BD0-7A23-443A-BC4E-2556A9F5973D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55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18BD0-7A23-443A-BC4E-2556A9F5973D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48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04AA3-1305-43DF-81C2-5A144447726F}" type="datetime1">
              <a:rPr lang="el-GR" smtClean="0"/>
              <a:t>19/5/2015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BBDC9-D6A3-439A-9495-69F960159642}" type="datetime1">
              <a:rPr lang="el-GR" smtClean="0"/>
              <a:t>19/5/2015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6CF98-3DF3-40FF-BEDE-2336918B619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9408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074ED-D3CF-4FF0-9139-EF5F5806007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7362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B6E22-F28A-4A5C-9E85-070926B5B32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7775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DE4AD-57AD-4A55-8D57-3857DC79B44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737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C948E-2AA6-4A23-93A4-A9B447DB89E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748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1F3D8-BEFC-455D-BAB2-D0123916F9D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3582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12C3A-FBFB-4289-8208-DF19E075351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93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83D7C-CF15-4244-A0A1-11F2D853A27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7027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95F782-D396-485A-9FB7-4864FBD008E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9890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4D2EF-F181-4857-A183-B6144B0E54E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15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3080A-41A9-444F-8151-F1BE9B823CC2}" type="datetime1">
              <a:rPr lang="el-GR" smtClean="0"/>
              <a:t>19/5/2015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E6A62-244A-4ED7-916F-A1206CFA92E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000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F11B7-F30F-46A3-B9B1-CDDC80F5F58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6717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06D2A-5F30-4F28-B2CA-3BE8273ADC7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276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B2BA4-7D10-450E-8D9E-6AF852BE4D4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4363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8BDC6-65D4-4EAE-A9B6-42A7162C7D5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1062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E8896-D639-436A-925C-321C789A1D2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461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BBE10-A52F-4D3C-85F5-7E77FAF3235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4995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38E08-5425-487C-8451-700E80422C8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2808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EDA0A-4AE7-45E2-A9AE-5C259456630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8698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C29AD-FE40-422C-87FD-156F4205934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74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C3527-336D-4CD4-B555-414D9678B842}" type="datetime1">
              <a:rPr lang="el-GR" smtClean="0"/>
              <a:t>19/5/2015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13885-EB0D-4306-B0E5-090A0D6D781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445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0279A-ECB5-494E-84BE-5597ED5A5E8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01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2E16F-055F-4580-B8F7-09437A6FFD7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0764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446A8-8A0C-4E8B-BAB9-87BC53D0532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0004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F36A9-058E-40DB-A3E1-39C52EB26C5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166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CDB2B-9C02-472C-992C-7622924B825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7750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1A804-8EBA-47E6-8A2B-7A6542EB884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6518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5BCE4-B6CA-40C0-B765-9573411FB0D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9019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EBFCB-9263-4734-9E29-A02E14987CC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6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1CCB0-EA79-469F-8ADE-1C62D46C4F8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53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298D2-4ADB-41E7-B7DB-00C94F7B6293}" type="datetime1">
              <a:rPr lang="el-GR" smtClean="0"/>
              <a:t>19/5/2015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429E4-3DAC-44EE-98C7-1FAF18156E6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8844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A80B5-ACBE-4F22-AD54-4D5B8C9D3D1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9638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B55A6-0D3E-43C6-96C1-DC5D1E74C66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2797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C7269-9A7A-43BF-8FBC-1F1440D9FF4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5144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25C29-3455-4E04-BFA5-5C32C5EB1F4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9875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0505F-D14E-46C8-9983-8F0843C16EE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819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70855-FD58-4199-9F82-B36B6188696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287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C7539-8F21-4DD5-9A9C-9EB91282835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9287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B3F6E-76A2-4B90-85F9-AB5A672AF01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8812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DD5A-2ABA-4CE6-AB71-E347CF8E22A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80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8B679-6082-4A9B-86C4-2F251FD53385}" type="datetime1">
              <a:rPr lang="el-GR" smtClean="0"/>
              <a:t>19/5/2015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48CC2-9171-4A53-941A-B3CA6991079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5825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3D72D-F8E8-42E2-9597-C16BCE12E40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1068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4658D-31FD-400E-AF1D-DC1A190EA9E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4337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6DC9B-D878-49EF-BCC5-3CCEE9684D7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6979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4DFF8-04C9-4E3D-B023-15365744A27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7583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CED9-3B5D-46C9-AF79-F648AD7DBB6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7005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709A4-3A0A-46AB-A79C-0A89F2367F3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637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C2B5A-B87D-4459-8D4A-01AF4D61676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044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A06CB-823D-480A-A364-2ACA9BB22DC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5948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BD606-9649-4909-A62E-D5EBB4D3549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79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EEAAB-1B0C-4900-B4AC-A7EF086994E3}" type="datetime1">
              <a:rPr lang="el-GR" smtClean="0"/>
              <a:t>19/5/2015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EFCDB-4341-4C67-8661-A92D0748724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778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F125-ACAA-4300-B992-00A178EEDF9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723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B855-15EF-4807-9094-71D1985E13D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224691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70794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632B-0186-4967-AEF5-0C49717F42F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366574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474A-B3BB-409E-9DE6-EFD42B60DFC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2064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07A9-61AB-4F09-9647-C426F755F35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8688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445B-69CB-4C57-8E33-81B5543E95D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3724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A3C6-A855-4728-A6BD-F55CD1F5EC8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7044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4BB6-A6E5-44E9-B69F-655946552FA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1881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8F0D-B237-43C4-80D8-AF28BA61C89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1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F08C-2134-4599-9B8D-9A05BEEE296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950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FB017-11E6-4F72-A41B-9431C9A8657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638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DBA50-7857-487A-8E20-2ABC8BBAD31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5093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6C56-ECC4-426F-8E58-8785D695F28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409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005A1-DCA3-411A-89B5-5890C9E14EEA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3796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AE99-46E0-4CD2-8757-C38D980C2FB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9135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B4E2-D70B-4AD8-9502-C4E702E7517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2390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8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4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0BE767-11CB-4417-ACFC-7747AD6DA7F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4301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0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3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1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3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7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2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3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8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9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9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81EADF-A1C5-4220-97DB-9748ACBE2B7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8991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6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8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0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F86D0-CCDC-47E7-A6C8-8E7C0983C4D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7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C792A-9451-4248-8D4E-1C0983EF4657}" type="datetime1">
              <a:rPr lang="el-GR" smtClean="0"/>
              <a:t>19/5/2015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77FC8-ACDE-4AFA-A7C4-1CE43B61DA8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62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12113-8A33-4337-9073-ADC64A44A81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89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D407B-9487-4D04-921A-0D6002E2627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36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E04B0-69CF-4F60-BF39-91823EBDF45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161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DE72-08D5-4AE4-AD68-FF54589D16E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61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11AC-041C-4CBA-A1FD-9E43DC7B470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794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73FCD-67DE-4B1B-9661-FC273EEB92E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43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0D327-715F-4CAA-BB37-18B88AE9AB2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6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2589D-D773-446B-B58D-14CD42DDED1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757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95BFB-6E9C-4678-B2DF-F63D5433088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Tw Cen MT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32A0-A253-43BF-8761-0B999B5D064D}" type="datetime1">
              <a:rPr lang="el-GR" smtClean="0"/>
              <a:t>19/5/2015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B2277-0BBF-4A31-96F1-4F60832A65A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91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85A5F-5339-48AD-9C5C-5B4E90CCCE1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79F05-1789-4A45-8783-985D8669A5A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89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7E7D1-8912-4549-8A01-7EEE90AB37B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338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F0FC4-6B6B-466B-A05B-B4DED84273FA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728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85C73-4AAB-464D-9D42-EB1AB3EB3B0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164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CACD4-F964-4D85-A195-B6E5BDDA963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408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AB280-C209-44BB-8961-3AB921EBF97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232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6D516-90F9-4330-8D65-2B64BC26152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34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1277D-EDB4-40EF-B008-F29AF087685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490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B95F3-2833-45AB-84CB-55A7D6468D9B}" type="datetime1">
              <a:rPr lang="el-GR" smtClean="0"/>
              <a:t>19/5/2015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C5655-3679-40FF-8A9A-3602A9817E2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798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122C6-1640-4C2C-A0BB-A5DDECAF970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E7C07-2A96-4CB2-A26B-B7A9C7EF472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694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2CE7F-1AAE-4124-ADB9-A20A9A1C737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632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328CF-84F5-48D1-929F-38AE0CCD4DD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558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3B413-BB7B-4CF1-87FC-122B5A5DC13A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811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49DAE-F348-4C2E-A1B3-885B71BF65C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10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A1D39-A716-4992-A300-F8334AEFAB6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86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5A8C7-3B80-4667-A60D-0FC1CDE0D1D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072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6A69C-4D85-4714-A61A-6A68F960A59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34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7A88-CE01-4EE0-9373-34335290227D}" type="datetime1">
              <a:rPr lang="el-GR" smtClean="0"/>
              <a:t>19/5/2015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577E2-62A9-4B9B-A34B-C8F239AB08C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85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647974-62A2-4DE0-B297-BDCD605B66C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254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41A87-5BAA-41C0-9E7D-BAE68208CBF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445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A6D18-2044-463A-A4AD-04AB31FBD60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525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7D6BA-BE77-4500-AA78-32F69FB1B76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842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FB731-CA55-421A-BC84-1261A571C23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9107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76535-D4D6-481C-98C8-80E1FC96782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948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C8D63-CFF5-4580-8A7C-7D1664AA114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385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958A4-07CD-4531-94E2-214B2C02961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95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55AC5-7CF2-4C50-8C38-10ED9BF3132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8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6895C-DB70-46FC-90D7-618A21856E6B}" type="datetime1">
              <a:rPr lang="el-GR" smtClean="0"/>
              <a:t>19/5/2015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A56C-C6E7-4E4E-99AE-D90CEFA970C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114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EBC69-3CBA-470D-A835-AC941347865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90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5D8395-8806-47D4-801A-7D6C027D79F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7476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E410A3-E442-4464-A5E0-5CAD0107843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927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18EBE-1323-4C62-99EF-95210456D66A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441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9383F-3757-4B61-97C3-C314462FB71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31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95445-98E1-4518-8059-64C3042B2C3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176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56672-5731-474C-8BE8-70D0B3E719E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430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FF547-B26B-4F5B-B987-31DDC338841E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884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AA091-87DF-4581-A6B1-BBEF771E4E3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78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D9382-0829-420F-9B63-0384F6DC7919}" type="datetime1">
              <a:rPr lang="el-GR" smtClean="0"/>
              <a:t>19/5/2015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6E4C2-CE76-4920-AE6A-46B4E9FB97E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21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CDE756-146A-4EA8-AA16-5CABED2404D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285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1C8EA-BF2C-4BB3-971A-2C4E03735AD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559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EE86A-E832-4E7F-A479-137503C2CF9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5248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806AA-7532-491E-A3D7-CF491B6E6E1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86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06F14-7115-485F-91C9-0429A5B055B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814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5ADFA-AA0E-4885-8D25-AB70AAF65E6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171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1A25B-D9AE-486C-B8C9-A221902EDAE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319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AB9DD-2DF8-48A6-B07A-12EF1998B8E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571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05468-6E66-4E6A-A3DC-1AE61FD8F35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21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6CE1F-DFEE-412C-A640-104642BC1F4D}" type="datetime1">
              <a:rPr lang="el-GR" smtClean="0"/>
              <a:t>19/5/2015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AFB53-7A06-431B-A327-444CF7E68A9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959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BCD95-3036-4931-982E-365F7ED93C8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4295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0F97E-6DD7-4541-9C0B-C42901A6801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9016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46F2F-02AA-4B35-9070-1A6C4FB6975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974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48022-9BD7-477E-A690-6A7382B0F37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516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134ED-55B7-4C1F-B1D5-56A47E9C048C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5526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388F1-1685-4C08-8979-A7707D44BED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553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8DDFA-1170-4A32-A8CB-6010F9407D15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174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8B19C-0479-4C95-84AE-21471BF3C524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2838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1BEE0-31DA-41D4-BA64-DB10927D8E9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44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4CB2B-3046-49DC-85EF-18D4BCAAF55A}" type="datetime1">
              <a:rPr lang="el-GR" smtClean="0"/>
              <a:t>19/5/2015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FB8D7-2D6C-44FA-A095-A75A518077F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7758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8111-F4E9-449A-91B1-1C564359727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222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1842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228725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228725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71A6D-ABD7-44F9-8801-6BFB04276FDB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94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Ορθογώνιο"/>
          <p:cNvSpPr/>
          <p:nvPr/>
        </p:nvSpPr>
        <p:spPr bwMode="white">
          <a:xfrm>
            <a:off x="0" y="133508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5" name="7 - Ορθογώνιο"/>
          <p:cNvSpPr/>
          <p:nvPr/>
        </p:nvSpPr>
        <p:spPr>
          <a:xfrm>
            <a:off x="0" y="1379538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8 - Ορθογώνιο"/>
          <p:cNvSpPr/>
          <p:nvPr/>
        </p:nvSpPr>
        <p:spPr>
          <a:xfrm>
            <a:off x="590550" y="1379538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D965D-FCD8-40CE-A8F4-2C0842E9BE9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265863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7832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17609-FDC5-4195-9108-D6AD5133746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7523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37BD2-D7A8-49DF-9CB2-9629C11EA54F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2288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480B2-CFEC-47E5-B170-5798C491D7ED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81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9378A-0C5D-4DC7-81E9-844C49BCE888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5756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3F255-29A9-459F-9E03-E8492B699EF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0198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327D9-1CF5-49C2-A8D8-23AE6AB6C690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29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11ACF25C-3B10-4223-94C3-41239D881B7B}" type="datetime1">
              <a:rPr lang="el-GR" smtClean="0"/>
              <a:t>19/5/2015</a:t>
            </a:fld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63B006A-4CB3-4EB9-8065-731DB56D5476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2282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9C10F3-F43A-411D-9BA8-24B841F06A2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0A718-727F-4B41-BB27-44FCE954EB78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258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8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3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8EB5C2C4-A687-480F-A96B-48163560B9D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7800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6AF856EA-39BF-4A46-BF00-55395E29A423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920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F97D8631-D6F0-48CC-8668-012CD73E6AB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9511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BB5C6935-E5A4-4FCE-97BA-54908BF98F51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7883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FFB55DD5-0107-438C-AC4A-4A7636AE97F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7097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018D5A3A-C5CC-4166-AD8C-4B6BD587C502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7105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7DF035F5-3778-4DA7-BE99-5E900F073989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58DD94C5-1E98-4AA0-B5EE-6A633B3610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566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FD734158-10FF-49C0-8954-3B23E1452647}" type="datetime1">
              <a:rPr lang="el-GR" smtClean="0">
                <a:solidFill>
                  <a:srgbClr val="FFFFFF"/>
                </a:solidFill>
              </a:rPr>
              <a:t>19/5/2015</a:t>
            </a:fld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fld id="{44D73169-E2EF-43F7-9AA4-0C21BAEEFE2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535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120000"/>
        <a:buChar char="•"/>
        <a:defRPr sz="2200">
          <a:solidFill>
            <a:srgbClr val="16161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rgbClr val="16161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defRPr sz="2200">
          <a:solidFill>
            <a:srgbClr val="16161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07.xml"/><Relationship Id="rId1" Type="http://schemas.openxmlformats.org/officeDocument/2006/relationships/themeOverride" Target="../theme/themeOverr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69863" y="941388"/>
            <a:ext cx="8856662" cy="1296987"/>
          </a:xfrm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el-G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Ηλεκτροθεραπεία (Θ)</a:t>
            </a:r>
            <a:endParaRPr lang="el-G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107950" y="2780928"/>
            <a:ext cx="8928100" cy="72003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Ενότητα 13: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«Βασικές Αρχές </a:t>
            </a:r>
            <a:r>
              <a:rPr lang="el-GR" sz="2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Ηλεκτρονευρογραφίας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 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8435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638" y="333375"/>
            <a:ext cx="854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6826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4483869" y="3801219"/>
            <a:ext cx="4192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Arial Narrow" pitchFamily="34" charset="0"/>
              </a:rPr>
              <a:t>Δρ.</a:t>
            </a:r>
            <a:r>
              <a:rPr lang="el-GR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b="1" dirty="0">
                <a:solidFill>
                  <a:srgbClr val="000000"/>
                </a:solidFill>
                <a:latin typeface="Arial Narrow" pitchFamily="34" charset="0"/>
              </a:rPr>
              <a:t>Γεώργιος Παπαθανασίου,</a:t>
            </a:r>
            <a:r>
              <a:rPr lang="el-GR" dirty="0">
                <a:solidFill>
                  <a:srgbClr val="000000"/>
                </a:solidFill>
                <a:latin typeface="Arial Narrow" pitchFamily="34" charset="0"/>
              </a:rPr>
              <a:t> ΦΘ,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MSc, PhD</a:t>
            </a:r>
            <a:endParaRPr lang="el-GR" dirty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Arial Narrow" pitchFamily="34" charset="0"/>
              </a:rPr>
              <a:t>Αναπληρωτής Καθηγητής</a:t>
            </a:r>
          </a:p>
          <a:p>
            <a:r>
              <a:rPr lang="el-GR" dirty="0">
                <a:solidFill>
                  <a:srgbClr val="000000"/>
                </a:solidFill>
                <a:latin typeface="Arial Narrow" pitchFamily="34" charset="0"/>
              </a:rPr>
              <a:t>Τμήμα Φυσικοθεραπείας – ΤΕΙ Αθήνας</a:t>
            </a:r>
          </a:p>
        </p:txBody>
      </p:sp>
      <p:sp>
        <p:nvSpPr>
          <p:cNvPr id="18441" name="TextBox 3"/>
          <p:cNvSpPr txBox="1">
            <a:spLocks noChangeArrowheads="1"/>
          </p:cNvSpPr>
          <p:nvPr/>
        </p:nvSpPr>
        <p:spPr bwMode="auto">
          <a:xfrm>
            <a:off x="547241" y="3801219"/>
            <a:ext cx="4168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Arial Narrow" pitchFamily="34" charset="0"/>
              </a:rPr>
              <a:t>Δρ. Μαριάννα </a:t>
            </a:r>
            <a:r>
              <a:rPr lang="el-GR" b="1" dirty="0" smtClean="0">
                <a:solidFill>
                  <a:srgbClr val="000000"/>
                </a:solidFill>
                <a:latin typeface="Arial Narrow" pitchFamily="34" charset="0"/>
              </a:rPr>
              <a:t>Παπαδοπούλου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,</a:t>
            </a:r>
            <a:r>
              <a:rPr lang="el-GR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Narrow" pitchFamily="34" charset="0"/>
              </a:rPr>
              <a:t>MD, PhD</a:t>
            </a:r>
          </a:p>
          <a:p>
            <a:r>
              <a:rPr lang="el-GR" dirty="0">
                <a:solidFill>
                  <a:srgbClr val="000000"/>
                </a:solidFill>
                <a:latin typeface="Arial Narrow" pitchFamily="34" charset="0"/>
              </a:rPr>
              <a:t>Επιστημονικός Συνεργάτης</a:t>
            </a:r>
          </a:p>
          <a:p>
            <a:r>
              <a:rPr lang="el-GR" dirty="0">
                <a:solidFill>
                  <a:srgbClr val="000000"/>
                </a:solidFill>
                <a:latin typeface="Arial Narrow" pitchFamily="34" charset="0"/>
              </a:rPr>
              <a:t>Τμήμα </a:t>
            </a:r>
            <a:r>
              <a:rPr lang="el-GR" dirty="0" smtClean="0">
                <a:solidFill>
                  <a:srgbClr val="000000"/>
                </a:solidFill>
                <a:latin typeface="Arial Narrow" pitchFamily="34" charset="0"/>
              </a:rPr>
              <a:t>Ιατρικών Εργαστηρίων </a:t>
            </a:r>
            <a:r>
              <a:rPr lang="el-GR" dirty="0">
                <a:solidFill>
                  <a:srgbClr val="000000"/>
                </a:solidFill>
                <a:latin typeface="Arial Narrow" pitchFamily="34" charset="0"/>
              </a:rPr>
              <a:t>– ΤΕΙ Αθήνας</a:t>
            </a:r>
          </a:p>
        </p:txBody>
      </p:sp>
      <p:sp>
        <p:nvSpPr>
          <p:cNvPr id="11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8359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Ηλεκτρόδια</a:t>
            </a:r>
            <a:endParaRPr lang="el-GR" dirty="0"/>
          </a:p>
        </p:txBody>
      </p:sp>
      <p:pic>
        <p:nvPicPr>
          <p:cNvPr id="67586" name="3 - Θέση περιεχομένου" descr="electrode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726680"/>
            <a:ext cx="8229600" cy="4630189"/>
          </a:xfr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Καταγραφή Κινητικής Ταχύτητας Αγωγής </a:t>
            </a:r>
            <a:r>
              <a:rPr lang="el-GR" baseline="-25000" dirty="0" smtClean="0"/>
              <a:t>[1/2]</a:t>
            </a:r>
            <a:endParaRPr lang="el-GR" dirty="0"/>
          </a:p>
        </p:txBody>
      </p:sp>
      <p:pic>
        <p:nvPicPr>
          <p:cNvPr id="63490" name="6 - Θέση περιεχομένου" descr="EPIKOLLVMEN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3568" y="1700808"/>
            <a:ext cx="7889116" cy="4438624"/>
          </a:xfr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Καταγραφή Κινητικής Ταχύτητας Αγωγής </a:t>
            </a:r>
            <a:r>
              <a:rPr lang="el-GR" baseline="-25000" dirty="0" smtClean="0"/>
              <a:t>[2/2]</a:t>
            </a:r>
            <a:endParaRPr lang="el-GR" dirty="0"/>
          </a:p>
        </p:txBody>
      </p:sp>
      <p:pic>
        <p:nvPicPr>
          <p:cNvPr id="4" name="3 - Θέση περιεχομένου" descr="kathodos kathod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097" y="2060848"/>
            <a:ext cx="7865335" cy="3446964"/>
          </a:xfr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5" name="4 - TextBox"/>
          <p:cNvSpPr txBox="1"/>
          <p:nvPr/>
        </p:nvSpPr>
        <p:spPr>
          <a:xfrm>
            <a:off x="928662" y="5661248"/>
            <a:ext cx="7349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Η κάθοδος του </a:t>
            </a:r>
            <a:r>
              <a:rPr lang="el-GR" sz="2000" dirty="0" err="1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ερεθιστή</a:t>
            </a:r>
            <a:r>
              <a:rPr lang="el-GR" sz="20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«βλέπει» προς το καταγραφικό ηλεκτρόδιο.</a:t>
            </a:r>
          </a:p>
          <a:p>
            <a:r>
              <a:rPr lang="el-GR" sz="20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 Η γείωση (πράσινο καλώδιο) βρίσκεται ανάμεσα στα 2 ηλεκτρόδια.</a:t>
            </a:r>
            <a:endParaRPr lang="el-GR" sz="20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Κινητική Ταχύτητα Αγωγής </a:t>
            </a:r>
            <a:r>
              <a:rPr lang="el-GR" baseline="-25000" dirty="0" smtClean="0"/>
              <a:t>[1/3]</a:t>
            </a:r>
            <a:endParaRPr lang="el-GR" baseline="-25000" dirty="0"/>
          </a:p>
        </p:txBody>
      </p:sp>
      <p:sp>
        <p:nvSpPr>
          <p:cNvPr id="70658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60798"/>
            <a:ext cx="8424936" cy="43765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b="1" dirty="0" smtClean="0"/>
              <a:t>Σύνθετο Μυϊκό Προκλητό δυναμικό (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ΣΜΠΔ):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Άθροιση Δυναμικών Κινητικών Μονάδων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(ΔΚΜ) που εκπολώνονται σύγχρονα μετά από ταυτόχρονη πυροδότηση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νευραξόνων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στο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υπερμέγιστο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ερέθισμα (+30% από ένταση που δεν αλλάζει πλέον ύψος δυναμικού).</a:t>
            </a:r>
          </a:p>
          <a:p>
            <a:pPr marL="627063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Μορφολογία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 Ύψος (μ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-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,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διάρκεια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(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ms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,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επιφάνεια (</a:t>
            </a:r>
            <a:r>
              <a:rPr lang="en-US" dirty="0" err="1" smtClean="0">
                <a:solidFill>
                  <a:srgbClr val="161616"/>
                </a:solidFill>
                <a:ea typeface="Calibri" pitchFamily="34" charset="0"/>
              </a:rPr>
              <a:t>mVms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).</a:t>
            </a:r>
          </a:p>
          <a:p>
            <a:pPr marL="627063" indent="0" eaLnBrk="1" hangingPunct="1">
              <a:spcBef>
                <a:spcPts val="1200"/>
              </a:spcBef>
              <a:buSzPct val="100000"/>
              <a:buNone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2-3 φάσεις. Παθολογικό: μικρό ύψος, πολλές φάσεις (διάσπαση) και αυξημένη διάρκεια (διασπορά).</a:t>
            </a:r>
          </a:p>
          <a:p>
            <a:pPr marL="627063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Κινητική Ταχύτητα Αγωγής (ΚΤΑ)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Υπολογίζεται ανάμεσα σε 2 σημεία που δεν περιλαμβάνουν τελικά ινίδια και μυϊκές ίνες (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v=s/t).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Κινητική Ταχύτητα Αγωγής </a:t>
            </a:r>
            <a:r>
              <a:rPr lang="el-GR" baseline="-25000" dirty="0" smtClean="0"/>
              <a:t>[2/3]</a:t>
            </a:r>
            <a:endParaRPr lang="el-GR" baseline="-25000" dirty="0"/>
          </a:p>
        </p:txBody>
      </p:sp>
      <p:sp>
        <p:nvSpPr>
          <p:cNvPr id="7065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6360"/>
            <a:ext cx="8229600" cy="35848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Λανθάνων Χρόνος</a:t>
            </a:r>
            <a:r>
              <a:rPr lang="en-US" b="1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 (ΛΧ) </a:t>
            </a:r>
            <a:r>
              <a:rPr lang="en-US" b="1" dirty="0" smtClean="0">
                <a:solidFill>
                  <a:srgbClr val="161616"/>
                </a:solidFill>
                <a:ea typeface="Calibri" pitchFamily="34" charset="0"/>
              </a:rPr>
              <a:t>(</a:t>
            </a:r>
            <a:r>
              <a:rPr lang="en-US" b="1" dirty="0" err="1" smtClean="0">
                <a:solidFill>
                  <a:srgbClr val="161616"/>
                </a:solidFill>
                <a:ea typeface="Calibri" pitchFamily="34" charset="0"/>
              </a:rPr>
              <a:t>ms</a:t>
            </a:r>
            <a:r>
              <a:rPr lang="en-US" b="1" dirty="0" smtClean="0">
                <a:solidFill>
                  <a:srgbClr val="161616"/>
                </a:solidFill>
                <a:ea typeface="Calibri" pitchFamily="34" charset="0"/>
              </a:rPr>
              <a:t>)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Ο χρόνος που μεσολαβεί από τον ερεθισμό του νεύρου έως την έναρξη ΣΜΠΔ. Ο 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Τελικός Λανθάνων Χρόνος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(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ΤΛΧ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 μετράται από το πιο περιφερικό σημείο και είναι σταθερός γιατί οι ταχύτερες ίνες διεγείρονται πρώτες.</a:t>
            </a:r>
          </a:p>
          <a:p>
            <a:pPr eaLnBrk="1" hangingPunct="1">
              <a:spcBef>
                <a:spcPts val="18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Ο </a:t>
            </a:r>
            <a:r>
              <a:rPr lang="el-GR" b="1" dirty="0" smtClean="0">
                <a:solidFill>
                  <a:srgbClr val="000000"/>
                </a:solidFill>
                <a:ea typeface="Calibri" pitchFamily="34" charset="0"/>
              </a:rPr>
              <a:t>ΛΧ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 περιλαμβάνει τη μετάδοση της νευρικής ώσης στις νευρικές ίνες έως τα τελικά ινίδια, το χρόνο στη νευρομυϊκή σύναψη και την αγωγή ερεθίσματος στη μυϊκή κυτταρική μεμβράνη μέχρι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να φτάσει κάτω από την κάθοδο του καταγραφικού ηλεκτροδίου. </a:t>
            </a:r>
            <a:endParaRPr lang="en-US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7988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Κινητική Ταχύτητα Αγωγής </a:t>
            </a:r>
            <a:r>
              <a:rPr lang="el-GR" baseline="-25000" dirty="0" smtClean="0"/>
              <a:t>[3/3]</a:t>
            </a:r>
            <a:endParaRPr lang="el-GR" dirty="0"/>
          </a:p>
        </p:txBody>
      </p:sp>
      <p:sp>
        <p:nvSpPr>
          <p:cNvPr id="74754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1800"/>
            <a:ext cx="8712968" cy="503956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Μελετά τη λειτουργική και τη δομική κατάσταση κινητικών ινών μεγάλης διαμέτρου και μυών.</a:t>
            </a:r>
          </a:p>
          <a:p>
            <a:pPr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Δε δίνει πληροφορίες σχετικά με βλάβες Κεντρικού Νευρικού Συστήματος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(ΚΝΣ).</a:t>
            </a:r>
          </a:p>
          <a:p>
            <a:pPr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Ως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 ΣΜΠΔ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αποκαλείται το άθροισμα των δυναμικών όλων των μυϊκών ινών που ενεργοποιούνται μετά από τον ερεθισμό κινητικών ινών. Ένα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υπερμέγιστο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ερέθισμα ενεργοποιεί όλες τις 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Κινητικές Μονάδες (ΚΜ)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του μυ.</a:t>
            </a:r>
          </a:p>
          <a:p>
            <a:pPr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Μείωση ΣΜΠΔ: αξονική βλάβη (σε όλο το μήκος)</a:t>
            </a:r>
          </a:p>
          <a:p>
            <a:pPr marL="723900" lvl="4" indent="-273050" eaLnBrk="1" hangingPunct="1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αποκλεισμός αγωγής στο σημείο βλάβης</a:t>
            </a:r>
          </a:p>
          <a:p>
            <a:pPr marL="723900" lvl="4" indent="-273050" eaLnBrk="1" hangingPunct="1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πρωτοπαθής μυϊκή βλάβη</a:t>
            </a:r>
          </a:p>
          <a:p>
            <a:pPr marL="723900" lvl="4" indent="-273050" eaLnBrk="1" hangingPunct="1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(διαταραχή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νευρομϋικής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σύναψης)</a:t>
            </a:r>
          </a:p>
          <a:p>
            <a:pPr marL="342900" lvl="4" indent="-342900" eaLnBrk="1" hangingPunct="1">
              <a:spcBef>
                <a:spcPts val="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Μείωση ταχύτητας: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απομυελίνωση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 smtClean="0"/>
              <a:t>Σύνθετο Μυϊκό Προκλητό Δυναμικό</a:t>
            </a:r>
            <a:r>
              <a:rPr lang="el-GR" b="1" dirty="0" smtClean="0"/>
              <a:t> (ΣΜΠΔ)</a:t>
            </a:r>
            <a:r>
              <a:rPr lang="el-GR" b="1" baseline="-25000" dirty="0" smtClean="0"/>
              <a:t> [1/3]</a:t>
            </a:r>
            <a:endParaRPr lang="el-GR" b="1" dirty="0"/>
          </a:p>
        </p:txBody>
      </p:sp>
      <p:pic>
        <p:nvPicPr>
          <p:cNvPr id="71682" name="11 - Θέση περιεχομένου" descr="CMAP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9248" y="1916832"/>
            <a:ext cx="3322712" cy="4259571"/>
          </a:xfrm>
          <a:ln w="28575">
            <a:solidFill>
              <a:schemeClr val="accent4">
                <a:lumMod val="10000"/>
              </a:schemeClr>
            </a:solidFill>
          </a:ln>
        </p:spPr>
      </p:pic>
      <p:pic>
        <p:nvPicPr>
          <p:cNvPr id="71683" name="12 - Θέση περιεχομένου" descr="ΚΤΑ.pn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4932040" y="1916832"/>
            <a:ext cx="3312368" cy="4284260"/>
          </a:xfrm>
          <a:prstGeom prst="rect">
            <a:avLst/>
          </a:prstGeom>
          <a:ln w="28575">
            <a:solidFill>
              <a:schemeClr val="accent4">
                <a:lumMod val="10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Σύνθετο Μυϊκό Προκλητό Δυναμικό (ΣΜΠΔ)</a:t>
            </a:r>
            <a:r>
              <a:rPr lang="el-GR" b="1" baseline="-25000" dirty="0" smtClean="0"/>
              <a:t> [2/3]</a:t>
            </a:r>
            <a:endParaRPr lang="el-GR" b="1" dirty="0"/>
          </a:p>
        </p:txBody>
      </p:sp>
      <p:pic>
        <p:nvPicPr>
          <p:cNvPr id="72706" name="11 - Θέση περιεχομένου" descr="MEDIA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916832"/>
            <a:ext cx="3882759" cy="4464496"/>
          </a:xfrm>
          <a:ln w="28575">
            <a:solidFill>
              <a:schemeClr val="accent4">
                <a:lumMod val="25000"/>
              </a:schemeClr>
            </a:solidFill>
          </a:ln>
        </p:spPr>
      </p:pic>
      <p:pic>
        <p:nvPicPr>
          <p:cNvPr id="72707" name="12 - Θέση περιεχομένου" descr="ULNAR MOTOR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829498" y="1905000"/>
            <a:ext cx="3954462" cy="4476750"/>
          </a:xfr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r>
              <a:rPr lang="el-GR" sz="3400" dirty="0"/>
              <a:t>Σύνθετο Μυϊκό </a:t>
            </a:r>
            <a:r>
              <a:rPr lang="el-GR" sz="3400" dirty="0" err="1"/>
              <a:t>Προκλητό</a:t>
            </a:r>
            <a:r>
              <a:rPr lang="el-GR" sz="3400" dirty="0"/>
              <a:t> Δυναμικό (ΣΜΠΔ)</a:t>
            </a:r>
            <a:r>
              <a:rPr lang="el-GR" sz="3400" baseline="-25000" dirty="0"/>
              <a:t> [3/3]</a:t>
            </a:r>
            <a:endParaRPr lang="el-GR" dirty="0"/>
          </a:p>
        </p:txBody>
      </p:sp>
      <p:pic>
        <p:nvPicPr>
          <p:cNvPr id="4" name="6 - Θέση περιεχομένου" descr="ulnar erb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716212"/>
            <a:ext cx="4038600" cy="4714875"/>
          </a:xfrm>
          <a:ln w="28575">
            <a:solidFill>
              <a:schemeClr val="accent4">
                <a:lumMod val="25000"/>
              </a:schemeClr>
            </a:solidFill>
          </a:ln>
        </p:spPr>
      </p:pic>
      <p:pic>
        <p:nvPicPr>
          <p:cNvPr id="5" name="7 - Θέση περιεχομένου" descr="peroneal mo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1568" y="1712096"/>
            <a:ext cx="4000421" cy="4741240"/>
          </a:xfrm>
          <a:prstGeom prst="rect">
            <a:avLst/>
          </a:prstGeo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8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Καταγραφή Αισθητικής Ταχύτητας Αγωγής</a:t>
            </a:r>
            <a:endParaRPr lang="el-GR" dirty="0"/>
          </a:p>
        </p:txBody>
      </p:sp>
      <p:pic>
        <p:nvPicPr>
          <p:cNvPr id="64514" name="3 - Θέση περιεχομένου" descr="ΔΑΚΤΥΛΙΟΕΙΔΉ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726680"/>
            <a:ext cx="8229600" cy="4630189"/>
          </a:xfr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71527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Θεματική Ενότητα 1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679950"/>
          </a:xfrm>
        </p:spPr>
        <p:txBody>
          <a:bodyPr/>
          <a:lstStyle/>
          <a:p>
            <a:pPr marL="87312" indent="0" algn="ctr" defTabSz="533400" eaLnBrk="1" hangingPunct="1"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el-GR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</a:rPr>
              <a:t>Ηλεκτρονευρογραφία</a:t>
            </a:r>
            <a:endParaRPr lang="el-GR" sz="12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</a:endParaRPr>
          </a:p>
          <a:p>
            <a:pPr marL="430212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Ιδιότητες Νευρικών Ινών</a:t>
            </a:r>
          </a:p>
          <a:p>
            <a:pPr marL="430212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Ηλεκτρονευρογραφία</a:t>
            </a:r>
          </a:p>
          <a:p>
            <a:pPr marL="430212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Κινητική Ταχύτητα Αγωγής</a:t>
            </a:r>
          </a:p>
          <a:p>
            <a:pPr marL="430212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0000"/>
                </a:solidFill>
                <a:ea typeface="Calibri" pitchFamily="34" charset="0"/>
              </a:rPr>
              <a:t>Σύνθετο </a:t>
            </a: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Μυϊκό Προκλητό </a:t>
            </a:r>
            <a:r>
              <a:rPr lang="el-GR" sz="2400" b="1" dirty="0">
                <a:solidFill>
                  <a:srgbClr val="000000"/>
                </a:solidFill>
                <a:ea typeface="Calibri" pitchFamily="34" charset="0"/>
              </a:rPr>
              <a:t>Δυναμικό</a:t>
            </a:r>
            <a:endParaRPr lang="el-GR" sz="2400" b="1" dirty="0" smtClean="0">
              <a:solidFill>
                <a:srgbClr val="000000"/>
              </a:solidFill>
              <a:ea typeface="Calibri" pitchFamily="34" charset="0"/>
            </a:endParaRPr>
          </a:p>
          <a:p>
            <a:pPr marL="430212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Αισθητική Ταχύτητα Αγωγής</a:t>
            </a:r>
          </a:p>
          <a:p>
            <a:pPr marL="430212" lvl="0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>
                <a:solidFill>
                  <a:srgbClr val="000000"/>
                </a:solidFill>
                <a:ea typeface="Calibri" pitchFamily="34" charset="0"/>
              </a:rPr>
              <a:t>Σύνθετο </a:t>
            </a: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Αισθητικό </a:t>
            </a:r>
            <a:r>
              <a:rPr lang="el-GR" sz="2400" b="1" dirty="0">
                <a:solidFill>
                  <a:srgbClr val="000000"/>
                </a:solidFill>
                <a:ea typeface="Calibri" pitchFamily="34" charset="0"/>
              </a:rPr>
              <a:t>Προκλητό </a:t>
            </a: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Δυναμικό</a:t>
            </a:r>
          </a:p>
          <a:p>
            <a:pPr marL="430212" lvl="0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Αξονική Βλάβη – </a:t>
            </a:r>
            <a:r>
              <a:rPr lang="el-GR" sz="2400" b="1" dirty="0" err="1" smtClean="0">
                <a:solidFill>
                  <a:srgbClr val="000000"/>
                </a:solidFill>
                <a:ea typeface="Calibri" pitchFamily="34" charset="0"/>
              </a:rPr>
              <a:t>Απομυελίνωση</a:t>
            </a: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 – Βλάβες Νεύρων</a:t>
            </a:r>
          </a:p>
          <a:p>
            <a:pPr marL="430212" lvl="0" defTabSz="533400" eaLnBrk="1" hangingPunct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l-GR" sz="2400" b="1" dirty="0" smtClean="0">
                <a:solidFill>
                  <a:srgbClr val="000000"/>
                </a:solidFill>
                <a:ea typeface="Calibri" pitchFamily="34" charset="0"/>
              </a:rPr>
              <a:t>Διαφορική Διάγνωση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3169-E2EF-43F7-9AA4-0C21BAEEFE25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35490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Αισθητική Ταχύτητα Αγωγής </a:t>
            </a:r>
            <a:r>
              <a:rPr lang="el-GR" baseline="-25000" dirty="0" smtClean="0"/>
              <a:t>[1/2]</a:t>
            </a:r>
            <a:endParaRPr lang="el-GR" baseline="-25000" dirty="0"/>
          </a:p>
        </p:txBody>
      </p:sp>
      <p:sp>
        <p:nvSpPr>
          <p:cNvPr id="75778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1800"/>
            <a:ext cx="8229600" cy="46799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Ερεθισμός μικτού ή αισθητικού νεύρου και καταγραφή από σημείο νεύρου όπου υπάρχουν μόνο αισθητικές ίνες.</a:t>
            </a:r>
            <a:endParaRPr lang="el-GR" sz="1000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531813" indent="-2587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Αντίδρομα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ή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Ορθόδρομα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  <a:p>
            <a:pPr marL="531813" indent="-2587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Το 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Σύνθετο Αισθητικό Προκλητό Δυναμικό (ΣΑΠΔ)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αποτελεί το άθροισμα των 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Δυναμικών Ενεργείας (ΔΕ)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όλων των μεγάλης διαμέτρου (&gt;7μ) αισθητικών ινών.</a:t>
            </a:r>
          </a:p>
          <a:p>
            <a:pPr marL="531813" indent="-2587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Λανθάνων χρόνος (ΛΧ)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Μεταξύ ερεθισμού και πρώτης θετικής κορυφής.</a:t>
            </a:r>
          </a:p>
          <a:p>
            <a:pPr marL="531813" indent="-2587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Αισθητική Ταχύτητα Αγωγής (ΑΤΑ)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Απόσταση/ΛΧ.</a:t>
            </a:r>
          </a:p>
          <a:p>
            <a:pPr marL="531813" indent="-2587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Ύψος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Διαφορά δυναμικού μεταξύ πρώτης θετικής και αρνητικής κορυφής.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Αισθητική Ταχύτητα Αγωγής </a:t>
            </a:r>
            <a:r>
              <a:rPr lang="el-GR" baseline="-25000" dirty="0" smtClean="0"/>
              <a:t>[2/2]</a:t>
            </a:r>
            <a:endParaRPr lang="el-GR" dirty="0"/>
          </a:p>
        </p:txBody>
      </p:sp>
      <p:sp>
        <p:nvSpPr>
          <p:cNvPr id="7782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679950"/>
          </a:xfrm>
        </p:spPr>
        <p:txBody>
          <a:bodyPr/>
          <a:lstStyle/>
          <a:p>
            <a:pPr marL="271463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Εκφράζει αγωγιμότητα ινών &gt;7μ.</a:t>
            </a:r>
          </a:p>
          <a:p>
            <a:pPr marL="271463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Απαιτείται ακεραιότητα 200 ινών.</a:t>
            </a:r>
          </a:p>
          <a:p>
            <a:pPr marL="271463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Δεν δύναται να διερευνηθούν βλάβες κεντρικότερα του αισθητικού γαγγλίου.</a:t>
            </a:r>
          </a:p>
          <a:p>
            <a:pPr marL="271463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Η κλινική αποκατάσταση προηγείται της ηλεκτροφυσιολογικής.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b="1" dirty="0" smtClean="0"/>
              <a:t>Σύνθετο Αισθητικό Προκλητό Δυναμικό (ΣΑΠΔ)</a:t>
            </a:r>
            <a:r>
              <a:rPr lang="el-GR" sz="3600" baseline="-25000" dirty="0" smtClean="0"/>
              <a:t> </a:t>
            </a:r>
            <a:r>
              <a:rPr lang="el-GR" sz="3600" b="1" baseline="-25000" dirty="0" smtClean="0"/>
              <a:t>[1/2]</a:t>
            </a:r>
            <a:endParaRPr lang="el-GR" sz="3600" b="1" dirty="0"/>
          </a:p>
        </p:txBody>
      </p:sp>
      <p:pic>
        <p:nvPicPr>
          <p:cNvPr id="76802" name="3 - Θέση περιεχομένου" descr="SNAP.pn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756" b="18779"/>
          <a:stretch/>
        </p:blipFill>
        <p:spPr>
          <a:xfrm>
            <a:off x="5652120" y="2060848"/>
            <a:ext cx="3445989" cy="3722462"/>
          </a:xfrm>
          <a:ln w="28575">
            <a:solidFill>
              <a:schemeClr val="accent4">
                <a:lumMod val="10000"/>
              </a:schemeClr>
            </a:solidFill>
          </a:ln>
        </p:spPr>
      </p:pic>
      <p:pic>
        <p:nvPicPr>
          <p:cNvPr id="76803" name="8 - Θέση περιεχομένου" descr="SURAL REAL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5496" y="2060848"/>
            <a:ext cx="5504699" cy="3713609"/>
          </a:xfr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Σύνθετο Αισθητικό Προκλητό Δυναμικό (ΣΑΠΔ)</a:t>
            </a:r>
            <a:r>
              <a:rPr lang="el-GR" baseline="-25000" dirty="0" smtClean="0"/>
              <a:t> [2/2]</a:t>
            </a:r>
            <a:endParaRPr lang="el-GR" dirty="0"/>
          </a:p>
        </p:txBody>
      </p:sp>
      <p:pic>
        <p:nvPicPr>
          <p:cNvPr id="7" name="6 - Θέση περιεχομένου" descr="radial sens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9535" y="1870224"/>
            <a:ext cx="4224929" cy="4583112"/>
          </a:xfr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7885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56283"/>
            <a:ext cx="9144000" cy="5445125"/>
          </a:xfrm>
        </p:spPr>
        <p:txBody>
          <a:bodyPr>
            <a:normAutofit/>
          </a:bodyPr>
          <a:lstStyle/>
          <a:p>
            <a:pPr indent="-2555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ΣΜΠΔ </a:t>
            </a:r>
            <a:r>
              <a:rPr lang="el-GR" dirty="0" smtClean="0">
                <a:solidFill>
                  <a:srgbClr val="161616"/>
                </a:solidFill>
                <a:latin typeface="Arial"/>
                <a:ea typeface="Calibri" pitchFamily="34" charset="0"/>
                <a:cs typeface="Arial"/>
              </a:rPr>
              <a:t>→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ΣΑΠΔ γιατί οι μυϊκές ίνες ενισχύουν το δυναμικό κινητικών 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νευρικών ινών (μία κινητική νευρική ίνα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ενεργοποιεί πολλές μυϊκές ίνες).</a:t>
            </a:r>
          </a:p>
          <a:p>
            <a:pPr indent="-2555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Υπολογισμός μέσου όρου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(averaging).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Αλγεβρική άθροιση των δυναμικών που συμπίπτουν χρονικά - εξάλειψη θορύβου.</a:t>
            </a:r>
          </a:p>
          <a:p>
            <a:pPr indent="-2555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Όσο πιο κεντρικός ο ερεθισμός, τόσο πιο χαμηλό  το ύψος (20%). Ακύρωση λόγω διαφοράς φάσης (διαφορά διαμέτρου-διαφορά ταχύτητας).</a:t>
            </a:r>
          </a:p>
          <a:p>
            <a:pPr indent="-2555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Όσο πιο κεντρικός ο ερεθισμός, τόσο πιο μεγάλη  ταχύτητα (μεγαλύτερη διάμετρος, μεγαλύτερη θερμοκρασία).</a:t>
            </a:r>
          </a:p>
          <a:p>
            <a:pPr indent="-2555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Στα νεογνά λόγω ατελούς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μυελίνωσης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→ μικρή ταχύτητα αγωγής. Προοδευτικά, η ταχύτητα αγωγής αυξάνει έως τα 10 έτη. Μετά τα 65, 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παρατηρείται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σταδιακή πτώση. </a:t>
            </a:r>
          </a:p>
          <a:p>
            <a:pPr indent="-2555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ΑΤΑ </a:t>
            </a:r>
            <a:r>
              <a:rPr lang="el-GR" dirty="0" smtClean="0">
                <a:solidFill>
                  <a:srgbClr val="161616"/>
                </a:solidFill>
                <a:latin typeface="Arial"/>
                <a:ea typeface="Calibri" pitchFamily="34" charset="0"/>
                <a:cs typeface="Arial"/>
              </a:rPr>
              <a:t>→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ΚΤΑ.</a:t>
            </a:r>
          </a:p>
          <a:p>
            <a:pPr indent="-255588" eaLnBrk="1" hangingPunct="1"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ΑΤΑ άνω άκρα </a:t>
            </a:r>
            <a:r>
              <a:rPr lang="el-GR" dirty="0" smtClean="0">
                <a:solidFill>
                  <a:srgbClr val="161616"/>
                </a:solidFill>
                <a:latin typeface="Arial"/>
                <a:ea typeface="Calibri" pitchFamily="34" charset="0"/>
                <a:cs typeface="Arial"/>
              </a:rPr>
              <a:t>→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ΑΤΑ κάτω άκρα (θερμοκρασία, μήκος νεύρων).</a:t>
            </a:r>
          </a:p>
          <a:p>
            <a:pPr eaLnBrk="1" hangingPunct="1">
              <a:buNone/>
            </a:pP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Αξονική Βλάβη</a:t>
            </a:r>
            <a:r>
              <a:rPr lang="el-GR" baseline="-25000" dirty="0" smtClean="0"/>
              <a:t> [1/3]</a:t>
            </a:r>
            <a:endParaRPr lang="el-GR" dirty="0"/>
          </a:p>
        </p:txBody>
      </p:sp>
      <p:sp>
        <p:nvSpPr>
          <p:cNvPr id="7987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6799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Τραύμα, πίεση, ισχαιμία, τοξικά και μεταβολικά αίτια, εκφυλιστικές και κληρονομικές νόσοι, συστηματικά νοσήματα.</a:t>
            </a: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err="1" smtClean="0">
                <a:solidFill>
                  <a:srgbClr val="161616"/>
                </a:solidFill>
                <a:ea typeface="Calibri" pitchFamily="34" charset="0"/>
              </a:rPr>
              <a:t>Βαλλεριανή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 εκφύλιση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Σε οποιοδήποτε σημείο της πορείας του νεύρου. Η εκφύλιση του άξονα επεκτείνεται περιφερικά και ακολουθεί καταστροφή και της μυελίνης. Η αγωγιμότητα καταργείται άμεσα στο σημείο βλάβης, αλλά διατηρείται για 4-5 ημέρες περιφερικά.</a:t>
            </a:r>
            <a:endParaRPr lang="en-US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Παλίνδρομη νέκρωση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(</a:t>
            </a:r>
            <a:r>
              <a:rPr lang="en-US" b="1" dirty="0" smtClean="0">
                <a:solidFill>
                  <a:srgbClr val="161616"/>
                </a:solidFill>
                <a:ea typeface="Calibri" pitchFamily="34" charset="0"/>
              </a:rPr>
              <a:t>dying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n-US" b="1" dirty="0" smtClean="0">
                <a:solidFill>
                  <a:srgbClr val="161616"/>
                </a:solidFill>
                <a:ea typeface="Calibri" pitchFamily="34" charset="0"/>
              </a:rPr>
              <a:t>back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).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Προοδευτική εκφύλιση (διαταραχή λειτουργίας) των νευρώνων από τα περιφερικά τμήματα που επεκτείνεται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κεντρομ</a:t>
            </a:r>
            <a:r>
              <a:rPr lang="el-GR" b="1" u="sng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</a:rPr>
              <a:t>υ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ελικά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Μικτές, αισθητικές, κινητικές.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Αξονική Βλάβη</a:t>
            </a:r>
            <a:r>
              <a:rPr lang="el-GR" baseline="-25000" dirty="0" smtClean="0"/>
              <a:t> [2/3]</a:t>
            </a:r>
            <a:endParaRPr lang="el-GR" dirty="0"/>
          </a:p>
        </p:txBody>
      </p:sp>
      <p:sp>
        <p:nvSpPr>
          <p:cNvPr id="80898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44204"/>
            <a:ext cx="8496944" cy="4305076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Στο σημείο της βλάβης παρατηρείται διακοπή μετάδοσης της νευρικής ώσης.</a:t>
            </a:r>
          </a:p>
          <a:p>
            <a:pPr marL="273050" indent="-273050"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endParaRPr lang="el-GR" sz="1000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273050" indent="-273050"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Ερεθισμός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περιφερικότερα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προκαλεί παραγωγή ΣΜΠΔ και ΣΑΠΔ για 4-5 ημέρες. Κατόπιν, 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παρατηρείται αδυναμία διέγερσης και μετάδοσης λόγω επεκτεινόμενης καταστροφής των </a:t>
            </a:r>
            <a:r>
              <a:rPr lang="el-GR" dirty="0" err="1" smtClean="0">
                <a:solidFill>
                  <a:srgbClr val="000000"/>
                </a:solidFill>
                <a:ea typeface="Calibri" pitchFamily="34" charset="0"/>
              </a:rPr>
              <a:t>νευραξόνων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  <a:p>
            <a:pPr marL="273050" indent="-273050"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endParaRPr lang="el-GR" sz="1000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273050" indent="-273050"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Η ταχύτητα 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αγωγής μειώνεται όταν απομείνουν μόνο λίγες νευρικές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ίνες ή όταν αυτές χαθούν εκλεκτικά σε νόσο πρόσθιων κεράτων (Νόσος Κινητικού Νευρώνα, Πολιομυελίτιδα).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Αξονική Βλάβη</a:t>
            </a:r>
            <a:r>
              <a:rPr lang="el-GR" baseline="-25000" dirty="0" smtClean="0"/>
              <a:t> [3/3]</a:t>
            </a:r>
            <a:endParaRPr lang="el-GR" dirty="0"/>
          </a:p>
        </p:txBody>
      </p:sp>
      <p:sp>
        <p:nvSpPr>
          <p:cNvPr id="80898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72196"/>
            <a:ext cx="8640960" cy="5601220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Μείωση του ύψους ΣΜΠΔ- ΣΑΠΔ μετά από απώλεια του 50-80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% των νευρικών ινών. Επομένως, κάποιες βλάβες δεν καταγράφονται παρά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μόνο συγκριτικά με προηγούμενες εξετάσεις.</a:t>
            </a:r>
            <a:endParaRPr lang="el-GR" sz="1000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2730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Η μυϊκή ισχύς και  το διάγραμμα της μέγιστης εκούσιας σύσπασης στο ΗΜΓ μειώνονται άμεσα. Τα ανωτέρω ανακάμπτουν με την έναρξη παράπλευρης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ανανεύρωσης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και ύστερη ανάκαμψη με αξονική αναγέννηση 1-2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mm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/μέρα.</a:t>
            </a:r>
            <a:endParaRPr lang="el-GR" sz="1000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2730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Ινιδικά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δυναμικά εμφανίζονται μετά τη 10</a:t>
            </a:r>
            <a:r>
              <a:rPr lang="el-GR" baseline="30000" dirty="0" smtClean="0">
                <a:solidFill>
                  <a:srgbClr val="161616"/>
                </a:solidFill>
                <a:ea typeface="Calibri" pitchFamily="34" charset="0"/>
              </a:rPr>
              <a:t>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ημέρα και διατηρούνται για 1-2 έτη.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88825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Απομυελίνωση</a:t>
            </a:r>
            <a:endParaRPr lang="el-GR" dirty="0"/>
          </a:p>
        </p:txBody>
      </p:sp>
      <p:sp>
        <p:nvSpPr>
          <p:cNvPr id="81922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1800"/>
            <a:ext cx="8363272" cy="5156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Η </a:t>
            </a:r>
            <a:r>
              <a:rPr lang="el-GR" b="1" dirty="0" err="1" smtClean="0">
                <a:solidFill>
                  <a:srgbClr val="161616"/>
                </a:solidFill>
                <a:ea typeface="Calibri" pitchFamily="34" charset="0"/>
              </a:rPr>
              <a:t>Απομυελίνωση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μπορεί να είναι τμηματική ή διάχυτη. Συνυπάρχει </a:t>
            </a:r>
            <a:r>
              <a:rPr lang="el-GR" dirty="0">
                <a:solidFill>
                  <a:srgbClr val="161616"/>
                </a:solidFill>
                <a:ea typeface="Calibri" pitchFamily="34" charset="0"/>
              </a:rPr>
              <a:t>με αξονική βλάβη (ταυτόχρονη προσβολή: κάκωση, ισχαιμία, επέκταση παθολογικής διεργασίας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).</a:t>
            </a:r>
            <a:endParaRPr lang="el-GR" sz="800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Νευραπραξία (παροδική δυσλειτουργία) έως πλήρη καταστροφή.</a:t>
            </a: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Μείωση ταχύτητας αγωγής, παράταση ΛΧ.</a:t>
            </a: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Διακοπή αγωγής ερεθίσματος - αποκλεισμός αγωγής: αν το πάχος μυελίνης μειωθεί στο 2-5% πάχους -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υποουδική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εκπόλωση μεμβράνης. Σημαντική μείωση ύψους ή και κατάργηση προκλητών δυναμικών.</a:t>
            </a: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Καθυστέρηση αγωγής χωρίς αποκλεισμό.</a:t>
            </a:r>
          </a:p>
          <a:p>
            <a:pPr marL="533400" indent="-261938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Μείωση ύψους από διασπορά δυναμικού και ακύρωση λόγω αντίθετης φάσης.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Κριτήρια Πρωτοπαθούς </a:t>
            </a:r>
            <a:r>
              <a:rPr lang="el-GR" dirty="0" err="1" smtClean="0"/>
              <a:t>Απομυελίνωσης</a:t>
            </a:r>
            <a:endParaRPr lang="el-GR" dirty="0"/>
          </a:p>
        </p:txBody>
      </p:sp>
      <p:sp>
        <p:nvSpPr>
          <p:cNvPr id="82946" name="2 - Θέση περιεχομένου"/>
          <p:cNvSpPr>
            <a:spLocks noGrp="1"/>
          </p:cNvSpPr>
          <p:nvPr>
            <p:ph idx="1"/>
          </p:nvPr>
        </p:nvSpPr>
        <p:spPr>
          <a:xfrm>
            <a:off x="446856" y="1773386"/>
            <a:ext cx="8229600" cy="4679950"/>
          </a:xfrm>
        </p:spPr>
        <p:txBody>
          <a:bodyPr/>
          <a:lstStyle/>
          <a:p>
            <a:pPr marL="271463" indent="-271463"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Μείωση ταχύτητας αγωγής &lt;70%-80%.</a:t>
            </a:r>
          </a:p>
          <a:p>
            <a:pPr marL="271463" indent="-271463"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Παράταση ΤΛΧ &gt;125%-150% ανώτερου φυσιολογικού.</a:t>
            </a:r>
          </a:p>
          <a:p>
            <a:pPr marL="271463" indent="-271463"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Παθολογική χρονική διασπορά &gt;15%-30% σε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κεντρομ</a:t>
            </a:r>
            <a:r>
              <a:rPr lang="el-GR" b="1" u="sng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</a:rPr>
              <a:t>υ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ελικό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ερεθισμό.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Ιδιότητες Νευρικών Ινών </a:t>
            </a:r>
            <a:r>
              <a:rPr lang="el-GR" baseline="-25000" dirty="0" smtClean="0"/>
              <a:t>[1/2]</a:t>
            </a:r>
            <a:endParaRPr lang="el-GR" baseline="-25000" dirty="0"/>
          </a:p>
        </p:txBody>
      </p:sp>
      <p:sp>
        <p:nvSpPr>
          <p:cNvPr id="68610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56184"/>
            <a:ext cx="8517632" cy="4941168"/>
          </a:xfrm>
        </p:spPr>
        <p:txBody>
          <a:bodyPr>
            <a:normAutofit/>
          </a:bodyPr>
          <a:lstStyle/>
          <a:p>
            <a:pPr marL="2730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Κάθε περιφερικό 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νεύρο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αποτελείται από εκατοντάδες χιλιάδες νευρικές ίνες μαζί με τα περιβλήματα τους από συνδετικό ιστό (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επινεύριο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, περινεύριο,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ενδονεύριο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 και τα αγγεία τους.</a:t>
            </a:r>
          </a:p>
          <a:p>
            <a:pPr marL="2730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Νευρικές ίνες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Αποφυάδα νευρικών κυττάρων (σώμα: κινητικούς πυρήνες προσθίων κεράτων ή στελέχους,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ψευδομονόπολα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κύτταρα αισθητικών γαγγλίων).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</a:p>
          <a:p>
            <a:pPr marL="531813" indent="-258763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Εμμύελες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. Έχουν περιέλιξη από έλυτρο μυελίνης από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κύτταρα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</a:rPr>
              <a:t>Schwann.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 Η αγωγή μεταδίδεται κατά άλματα μεταξύ των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περισφύξεων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Ranvier.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531813" indent="-258763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161616"/>
                </a:solidFill>
                <a:ea typeface="Calibri" pitchFamily="34" charset="0"/>
              </a:rPr>
              <a:t>Αμύελες. </a:t>
            </a:r>
            <a:r>
              <a:rPr lang="el-GR" dirty="0">
                <a:solidFill>
                  <a:srgbClr val="161616"/>
                </a:solidFill>
                <a:ea typeface="Calibri" pitchFamily="34" charset="0"/>
              </a:rPr>
              <a:t>Περιβάλλονται από ένα κύτταρο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Schwann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89587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Διάκριση</a:t>
            </a:r>
            <a:br>
              <a:rPr lang="el-GR" dirty="0" smtClean="0"/>
            </a:br>
            <a:r>
              <a:rPr lang="el-GR" dirty="0" smtClean="0"/>
              <a:t> Αξονικής / </a:t>
            </a:r>
            <a:r>
              <a:rPr lang="el-GR" dirty="0" err="1" smtClean="0"/>
              <a:t>Απομυελινωτικής</a:t>
            </a:r>
            <a:r>
              <a:rPr lang="el-GR" dirty="0" smtClean="0"/>
              <a:t> Βλάβης</a:t>
            </a:r>
            <a:endParaRPr lang="el-GR" dirty="0"/>
          </a:p>
        </p:txBody>
      </p:sp>
      <p:sp>
        <p:nvSpPr>
          <p:cNvPr id="8397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1800"/>
            <a:ext cx="8363272" cy="51562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Αξονική βλάβη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μικρό ύψος, ελαφρά μειωμένη ταχύτητα.</a:t>
            </a:r>
          </a:p>
          <a:p>
            <a:pPr eaLnBrk="1" hangingPunct="1">
              <a:spcBef>
                <a:spcPts val="1200"/>
              </a:spcBef>
              <a:buSzPct val="100000"/>
            </a:pPr>
            <a:r>
              <a:rPr lang="el-GR" b="1" dirty="0" err="1" smtClean="0">
                <a:solidFill>
                  <a:srgbClr val="161616"/>
                </a:solidFill>
                <a:ea typeface="Calibri" pitchFamily="34" charset="0"/>
              </a:rPr>
              <a:t>Απομυελινωτική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 βλάβη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ελαφρά μειωμένο ύψος δυναμικού, μειωμένη ταχύτητα αγωγής.</a:t>
            </a:r>
          </a:p>
          <a:p>
            <a:pPr marL="631825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Σπάνια αμιγής βλάβη. Η απομυελίνωση μεταπίπτει σε αξονική βλάβη.</a:t>
            </a:r>
          </a:p>
          <a:p>
            <a:pPr marL="631825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Στην απομυελίνωση δεν παρατηρούνται ινιδικά δυναμικά.</a:t>
            </a:r>
          </a:p>
          <a:p>
            <a:pPr marL="631825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Στην απομυελίνωση δε μεταβάλλεται η μορφολογία του ΔΚΜ (↑ ύψους διάρκειας, ↑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πολυφασικότητας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).</a:t>
            </a:r>
          </a:p>
          <a:p>
            <a:pPr marL="631825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Και στις δύο περιπτώσεις παρατηρούνται δεσμιδικά δυναμικά, μειωμένη χωρική και αυξημένη χρονική επιστράτευση.</a:t>
            </a:r>
          </a:p>
          <a:p>
            <a:pPr marL="631825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Μυϊκή αδυναμία / υπαισθησία παρατηρείται μόνο όταν υπάρχει αποκλεισμός αγωγής.</a:t>
            </a:r>
          </a:p>
          <a:p>
            <a:pPr marL="631825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Ατροφία μόνο όταν υπάρχει απώλεια αξόνων.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Βλάβες Νεύρων </a:t>
            </a:r>
            <a:r>
              <a:rPr lang="el-GR" baseline="-25000" dirty="0" smtClean="0"/>
              <a:t>[1/2]</a:t>
            </a:r>
            <a:endParaRPr lang="el-GR" baseline="-25000" dirty="0"/>
          </a:p>
        </p:txBody>
      </p:sp>
      <p:sp>
        <p:nvSpPr>
          <p:cNvPr id="84994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716360"/>
            <a:ext cx="9036496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Νευραπραξία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Πλήρης απώλεια αγωγιμότητας στο σημείο βλάβης, χωρίς δομική αλλαγή αξόνων.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Ερεθισμός κεντρικότερα βλάβης δε δίνει απάντηση. 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Οξεία πιεστική βλάβη (π.χ. πίεση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κερκιδικού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νεύρου στο βραχίονα).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Γρήγορη αποκατάσταση. Συνήθως όχι απονευρωτικά στοιχεία.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err="1" smtClean="0">
                <a:solidFill>
                  <a:srgbClr val="161616"/>
                </a:solidFill>
                <a:ea typeface="Calibri" pitchFamily="34" charset="0"/>
              </a:rPr>
              <a:t>Αξονότμηση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Απώλεια συνοχής άξονα. Επέκταση αλλοίωσης περιφερικά (Βαλλεριανή εκφύλιση).</a:t>
            </a: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Δε λαμβάνεται καμία απάντηση όπου και να ερεθιστεί ο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νευράξονας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Τις πρώτες 4-5 ημέρες διατηρείται απάντηση σε περιφερικό ερεθισμό.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Βλάβες Νεύρων </a:t>
            </a:r>
            <a:r>
              <a:rPr lang="el-GR" baseline="-25000" dirty="0" smtClean="0"/>
              <a:t>[2/2</a:t>
            </a:r>
            <a:r>
              <a:rPr lang="el-GR" baseline="-25000" dirty="0"/>
              <a:t>]</a:t>
            </a:r>
            <a:endParaRPr lang="el-GR" dirty="0"/>
          </a:p>
        </p:txBody>
      </p:sp>
      <p:sp>
        <p:nvSpPr>
          <p:cNvPr id="84994" name="2 - Θέση περιεχομένου"/>
          <p:cNvSpPr>
            <a:spLocks noGrp="1"/>
          </p:cNvSpPr>
          <p:nvPr>
            <p:ph idx="1"/>
          </p:nvPr>
        </p:nvSpPr>
        <p:spPr>
          <a:xfrm>
            <a:off x="288032" y="1556792"/>
            <a:ext cx="8892480" cy="4953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Νευρότμηση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Ολοσχερής βλάβη νεύρου που περιλαμβάνει και συνδετικά στοιχεία.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Αν διατηρείται περινεύριο είναι εφικτή η αναγέννηση αλλά μπορεί να είναι λανθασμένη.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Αν έχει βλάβη το περινεύριο απαιτείται χειρουργική υποστήριξη.</a:t>
            </a:r>
          </a:p>
          <a:p>
            <a:pPr eaLnBrk="1" hangingPunct="1"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Αναγέννηση Αξόνων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κυμαίνεται μεταξύ 1-3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mm/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ημέρα, οδηγός τα κύτταρα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Schwann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και ο συνεκτικός ιστός.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Εκβλαστήσεις συνδέονται με περιφερικό τμήμα. 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Τελικό αποτέλεσμα: ίνες με μικρότερη διάμετρο, 60% σε 4 έτη, μικρότερος αριθμός, περισσότερες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περισφύξεις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97163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Κύμα </a:t>
            </a:r>
            <a:r>
              <a:rPr lang="en-US" dirty="0" smtClean="0"/>
              <a:t> F</a:t>
            </a:r>
            <a:r>
              <a:rPr lang="el-GR" dirty="0" smtClean="0"/>
              <a:t>/Η </a:t>
            </a:r>
            <a:r>
              <a:rPr lang="el-GR" baseline="-25000" dirty="0" smtClean="0"/>
              <a:t>[1/3]</a:t>
            </a:r>
            <a:endParaRPr lang="el-GR" baseline="-25000" dirty="0"/>
          </a:p>
        </p:txBody>
      </p:sp>
      <p:sp>
        <p:nvSpPr>
          <p:cNvPr id="86018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772816"/>
            <a:ext cx="8686800" cy="467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Κύμα </a:t>
            </a:r>
            <a:r>
              <a:rPr lang="en-US" b="1" dirty="0" smtClean="0">
                <a:solidFill>
                  <a:srgbClr val="161616"/>
                </a:solidFill>
                <a:ea typeface="Calibri" pitchFamily="34" charset="0"/>
              </a:rPr>
              <a:t>F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Ερεθισμός (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υπερμέγιστος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 των κινητικών ινών </a:t>
            </a:r>
            <a:r>
              <a:rPr lang="el-GR" dirty="0" smtClean="0">
                <a:solidFill>
                  <a:srgbClr val="161616"/>
                </a:solidFill>
                <a:latin typeface="Arial"/>
                <a:ea typeface="Calibri" pitchFamily="34" charset="0"/>
                <a:cs typeface="Arial"/>
              </a:rPr>
              <a:t>→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αντίδρομη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μεταφορά στα πρόσθια κέρατα του </a:t>
            </a:r>
            <a:r>
              <a:rPr lang="el-GR" dirty="0">
                <a:solidFill>
                  <a:srgbClr val="161616"/>
                </a:solidFill>
                <a:ea typeface="Calibri" pitchFamily="34" charset="0"/>
              </a:rPr>
              <a:t>ν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ωτιαίου μυελού </a:t>
            </a:r>
            <a:r>
              <a:rPr lang="el-GR" dirty="0" smtClean="0">
                <a:solidFill>
                  <a:srgbClr val="161616"/>
                </a:solidFill>
                <a:latin typeface="Arial"/>
                <a:ea typeface="Calibri" pitchFamily="34" charset="0"/>
                <a:cs typeface="Arial"/>
              </a:rPr>
              <a:t>→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ορθόδρομη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διέγερση κινητικών ινών </a:t>
            </a:r>
            <a:r>
              <a:rPr lang="el-GR" dirty="0" smtClean="0">
                <a:solidFill>
                  <a:srgbClr val="161616"/>
                </a:solidFill>
                <a:latin typeface="Arial"/>
                <a:ea typeface="Calibri" pitchFamily="34" charset="0"/>
                <a:cs typeface="Arial"/>
              </a:rPr>
              <a:t>→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εκπόλωση μυϊκών ινών </a:t>
            </a:r>
            <a:r>
              <a:rPr lang="el-GR" dirty="0" smtClean="0">
                <a:solidFill>
                  <a:srgbClr val="161616"/>
                </a:solidFill>
                <a:latin typeface="Arial"/>
                <a:ea typeface="Calibri" pitchFamily="34" charset="0"/>
                <a:cs typeface="Arial"/>
              </a:rPr>
              <a:t>→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παραγωγή μικρού και ασταθούς ΣΜΠΔ.</a:t>
            </a: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Σε 10 ερεθισμούς σπάνια να διεγερθεί ο ίδιος νευρώνας. Εκτιμώνται η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επαναληψιμότητα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, ο λανθάνων χρόνος και η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χρονοδιασπορά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>
                <a:solidFill>
                  <a:srgbClr val="161616"/>
                </a:solidFill>
                <a:ea typeface="Calibri" pitchFamily="34" charset="0"/>
              </a:rPr>
              <a:t>Μελέτη ριζών και πλεγμάτων. (&lt;30</a:t>
            </a:r>
            <a:r>
              <a:rPr lang="en-US" dirty="0" err="1">
                <a:solidFill>
                  <a:srgbClr val="161616"/>
                </a:solidFill>
                <a:ea typeface="Calibri" pitchFamily="34" charset="0"/>
              </a:rPr>
              <a:t>ms</a:t>
            </a:r>
            <a:r>
              <a:rPr lang="el-GR" dirty="0">
                <a:solidFill>
                  <a:srgbClr val="161616"/>
                </a:solidFill>
                <a:ea typeface="Calibri" pitchFamily="34" charset="0"/>
              </a:rPr>
              <a:t> άνω άκρα</a:t>
            </a:r>
            <a:r>
              <a:rPr lang="en-US" dirty="0">
                <a:solidFill>
                  <a:srgbClr val="161616"/>
                </a:solidFill>
                <a:ea typeface="Calibri" pitchFamily="34" charset="0"/>
              </a:rPr>
              <a:t>, &lt;50ms</a:t>
            </a:r>
            <a:r>
              <a:rPr lang="el-GR" dirty="0">
                <a:solidFill>
                  <a:srgbClr val="161616"/>
                </a:solidFill>
                <a:ea typeface="Calibri" pitchFamily="34" charset="0"/>
              </a:rPr>
              <a:t> κάτω άκρα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).</a:t>
            </a:r>
            <a:endParaRPr lang="el-GR" dirty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Κύμα </a:t>
            </a:r>
            <a:r>
              <a:rPr lang="en-US" dirty="0" smtClean="0"/>
              <a:t> F</a:t>
            </a:r>
            <a:r>
              <a:rPr lang="el-GR" dirty="0" smtClean="0"/>
              <a:t>/Η </a:t>
            </a:r>
            <a:r>
              <a:rPr lang="el-GR" baseline="-25000" dirty="0" smtClean="0"/>
              <a:t>[2/3]</a:t>
            </a:r>
            <a:endParaRPr lang="el-GR" baseline="-25000" dirty="0"/>
          </a:p>
        </p:txBody>
      </p:sp>
      <p:sp>
        <p:nvSpPr>
          <p:cNvPr id="8601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1800"/>
            <a:ext cx="8686800" cy="467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Αντανακλαστικό 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Ηλεκτροφυσιολογικό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ισοδύναμο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τενόντιου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αντανακλαστικού.</a:t>
            </a: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Μικρή ένταση ερεθίσματος (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υποουδικός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ερεθισμός),</a:t>
            </a: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Διέγερση αισθητικών ινών Αα από Νευρομυϊκή άτρακτο -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ορθόδρομη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μετάδοση - διέγερση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μονοσυναπτικά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κινητικών νευρώνων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α1 - διέγερση μυϊκών ινών - παραγωγή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προκλητού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δυναμικού.</a:t>
            </a: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Σταθερό λανθάνοντα χρόνο (28-34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ms)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, μεταβαλλόμενο ύψος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(1-4 mV). 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628650" indent="-273050" eaLnBrk="1" hangingPunct="1">
              <a:lnSpc>
                <a:spcPct val="11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Μελέτη μεγάλης διαμέτρου αισθητικών και κινητικών ινών.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84140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Κύμα </a:t>
            </a:r>
            <a:r>
              <a:rPr lang="en-US" dirty="0"/>
              <a:t> F</a:t>
            </a:r>
            <a:r>
              <a:rPr lang="el-GR" dirty="0"/>
              <a:t>/Η </a:t>
            </a:r>
            <a:r>
              <a:rPr lang="el-GR" baseline="-25000" dirty="0"/>
              <a:t>[3/3]</a:t>
            </a:r>
            <a:endParaRPr lang="el-GR" dirty="0"/>
          </a:p>
        </p:txBody>
      </p:sp>
      <p:pic>
        <p:nvPicPr>
          <p:cNvPr id="4" name="6 - Θέση περιεχομένου" descr="f wa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0522" y="1905000"/>
            <a:ext cx="3751956" cy="4114800"/>
          </a:xfrm>
          <a:ln w="28575">
            <a:solidFill>
              <a:schemeClr val="accent4">
                <a:lumMod val="25000"/>
              </a:schemeClr>
            </a:solidFill>
          </a:ln>
        </p:spPr>
      </p:pic>
      <p:pic>
        <p:nvPicPr>
          <p:cNvPr id="5" name="7 - Θέση περιεχομένου" descr="H REFL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1522" y="1905000"/>
            <a:ext cx="3751956" cy="4114800"/>
          </a:xfrm>
          <a:prstGeom prst="rect">
            <a:avLst/>
          </a:prstGeom>
          <a:ln w="28575">
            <a:solidFill>
              <a:schemeClr val="accent4">
                <a:lumMod val="25000"/>
              </a:schemeClr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0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Περιορισμοί</a:t>
            </a:r>
            <a:endParaRPr lang="el-GR" dirty="0"/>
          </a:p>
        </p:txBody>
      </p:sp>
      <p:sp>
        <p:nvSpPr>
          <p:cNvPr id="8806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67995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Ηλικία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Ύψος ασθενών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Σωματότυπος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>
              <a:solidFill>
                <a:srgbClr val="161616"/>
              </a:solidFill>
              <a:ea typeface="Calibri" pitchFamily="34" charset="0"/>
            </a:endParaRPr>
          </a:p>
          <a:p>
            <a:pPr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Θερμοκρασία άκρων: Αύξηση θερμοκρασίας κατά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1</a:t>
            </a:r>
            <a:r>
              <a:rPr lang="en-US" baseline="30000" dirty="0" smtClean="0">
                <a:solidFill>
                  <a:srgbClr val="161616"/>
                </a:solidFill>
                <a:ea typeface="Calibri" pitchFamily="34" charset="0"/>
              </a:rPr>
              <a:t>o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C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→ αύξηση ταχύτητας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κατά 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5%.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eaLnBrk="1" hangingPunct="1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Ιατρικοί λόγοι (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απινιδωτής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)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Τιμές Αναφοράς</a:t>
            </a:r>
            <a:endParaRPr lang="el-GR" dirty="0"/>
          </a:p>
        </p:txBody>
      </p:sp>
      <p:sp>
        <p:nvSpPr>
          <p:cNvPr id="89090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320480"/>
          </a:xfrm>
        </p:spPr>
        <p:txBody>
          <a:bodyPr numCol="2"/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Άνω </a:t>
            </a:r>
            <a:r>
              <a:rPr lang="el-GR" b="1" dirty="0">
                <a:solidFill>
                  <a:srgbClr val="161616"/>
                </a:solidFill>
                <a:ea typeface="Calibri" pitchFamily="34" charset="0"/>
              </a:rPr>
              <a:t>Ά</a:t>
            </a: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κρα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</a:t>
            </a:r>
          </a:p>
          <a:p>
            <a:pPr marL="4508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Ταχύτητα 50-5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2m/s.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4508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Ύψος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7-8mV</a:t>
            </a:r>
            <a:r>
              <a:rPr lang="el-GR" dirty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ΣΜΠΔ μέσο-ωλένιο νεύρο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>
              <a:solidFill>
                <a:srgbClr val="161616"/>
              </a:solidFill>
              <a:ea typeface="Calibri" pitchFamily="34" charset="0"/>
            </a:endParaRPr>
          </a:p>
          <a:p>
            <a:pPr marL="4508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Ύψος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20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ΣΑΠΔ μέσο-ωλένιο νεύρο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4508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25μ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κερκιδικό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νεύρο.</a:t>
            </a:r>
          </a:p>
          <a:p>
            <a:pPr eaLnBrk="1" hangingPunct="1">
              <a:spcBef>
                <a:spcPts val="1200"/>
              </a:spcBef>
              <a:buSzPct val="100000"/>
            </a:pPr>
            <a:endParaRPr lang="en-US" b="1" dirty="0" smtClean="0">
              <a:solidFill>
                <a:srgbClr val="161616"/>
              </a:solidFill>
              <a:ea typeface="Calibri" pitchFamily="34" charset="0"/>
            </a:endParaRPr>
          </a:p>
          <a:p>
            <a:pPr eaLnBrk="1" hangingPunct="1">
              <a:spcBef>
                <a:spcPts val="1200"/>
              </a:spcBef>
              <a:buSzPct val="100000"/>
            </a:pPr>
            <a:endParaRPr lang="en-US" b="1" dirty="0">
              <a:solidFill>
                <a:srgbClr val="161616"/>
              </a:solidFill>
              <a:ea typeface="Calibri" pitchFamily="34" charset="0"/>
            </a:endParaRPr>
          </a:p>
          <a:p>
            <a:pPr marL="628650" indent="-450850" eaLnBrk="1" hangingPunct="1">
              <a:spcBef>
                <a:spcPts val="1200"/>
              </a:spcBef>
              <a:buSzPct val="100000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Κάτω Άκρα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</a:t>
            </a: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Ταχύτητα 40-43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m/s.</a:t>
            </a:r>
            <a:endParaRPr lang="el-GR" dirty="0">
              <a:solidFill>
                <a:srgbClr val="161616"/>
              </a:solidFill>
              <a:ea typeface="Calibri" pitchFamily="34" charset="0"/>
            </a:endParaRP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Ύψος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3-5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ΣΜΠΔ κνημιαίο-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περονιαίο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νεύρο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Ύψος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10-12μ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ΣΑΠΔ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γαστροκνημιαίο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νεύρο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5μ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ΣΑΠΔ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επιπολής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err="1" smtClean="0">
                <a:solidFill>
                  <a:srgbClr val="161616"/>
                </a:solidFill>
                <a:ea typeface="Calibri" pitchFamily="34" charset="0"/>
              </a:rPr>
              <a:t>περονιαίο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νεύρο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6286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2μ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V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ΣΑΠΔ πελματιαίο νεύρο.</a:t>
            </a:r>
          </a:p>
          <a:p>
            <a:pPr marL="628650" indent="-273050" eaLnBrk="1" hangingPunct="1">
              <a:spcBef>
                <a:spcPts val="1200"/>
              </a:spcBef>
              <a:buNone/>
            </a:pP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Διαφορική Διάγνωση </a:t>
            </a:r>
            <a:r>
              <a:rPr lang="el-GR" sz="3600" b="1" baseline="-25000" dirty="0" smtClean="0"/>
              <a:t>[1/3]</a:t>
            </a:r>
            <a:endParaRPr lang="el-GR" sz="3600" b="1" baseline="-25000" dirty="0"/>
          </a:p>
        </p:txBody>
      </p:sp>
      <p:sp>
        <p:nvSpPr>
          <p:cNvPr id="90114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204864"/>
            <a:ext cx="4330824" cy="432048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Διαταραχή κινητικών ή/και αισθητικών ταχυτήτων αγωγής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Μεγάλο ύψος και διάρκεια ΔΚΜ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↓ Χωρική 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Φτωχό διάγραμμα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↑ Χρονική 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4294967295"/>
          </p:nvPr>
        </p:nvSpPr>
        <p:spPr>
          <a:xfrm>
            <a:off x="395536" y="1628800"/>
            <a:ext cx="4040188" cy="639762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el-GR" sz="2200" b="1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ΝΕΥΡΟΠΑΘΕΙΑ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5004048" y="1628800"/>
            <a:ext cx="3969767" cy="6397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None/>
            </a:pPr>
            <a:r>
              <a:rPr lang="el-GR" sz="2200" b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ΜΥΟΠΑΘΕΙΑ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5004048" y="2132856"/>
            <a:ext cx="4041775" cy="395128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Φυσιολογικές ταχύτητες αγωγής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Μικρό ύψος και μικρή διάρκεια ΔΚΜ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↑ Χωρική  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Πλούσιο διάγραμμα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↑ Χρονική 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88024" y="2276872"/>
            <a:ext cx="0" cy="3096344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b="1" dirty="0" smtClean="0"/>
              <a:t>Διαφορική Διάγνωση </a:t>
            </a:r>
            <a:r>
              <a:rPr lang="el-GR" sz="3600" b="1" baseline="-25000" dirty="0" smtClean="0"/>
              <a:t>[2/3]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4402832" cy="417646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Φυσιολογική ΑΤΑ 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επιπολής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περονιαίου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Προσβολή μυών που 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νευρώνονται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από την Ο5 ρίζα και όχι από το περονιαίο νεύρο (π.χ. οπίσθιος κνημιαίος μυς 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→κνημιαίο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νεύρο).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4294967295"/>
          </p:nvPr>
        </p:nvSpPr>
        <p:spPr>
          <a:xfrm>
            <a:off x="539552" y="1772816"/>
            <a:ext cx="3500636" cy="639763"/>
          </a:xfrm>
        </p:spPr>
        <p:txBody>
          <a:bodyPr/>
          <a:lstStyle/>
          <a:p>
            <a:pPr marL="0" indent="0">
              <a:buNone/>
            </a:pPr>
            <a:r>
              <a:rPr lang="el-GR" sz="2200" b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ΒΛΑΒΗΣ Ο5 ΡΙΖΑΣ</a:t>
            </a: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5148064" y="1772816"/>
            <a:ext cx="3995936" cy="639763"/>
          </a:xfrm>
        </p:spPr>
        <p:txBody>
          <a:bodyPr/>
          <a:lstStyle/>
          <a:p>
            <a:pPr marL="0" indent="0">
              <a:buNone/>
            </a:pPr>
            <a:r>
              <a:rPr lang="el-GR" sz="2200" b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ΠΕΡΟΝΙΑΙΟΥ ΝΕΥΡΟΥ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5102225" y="2246883"/>
            <a:ext cx="4041775" cy="395128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Διαταραχή ΑΤΑ 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επιπολής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περονιαίου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Προσβολή μυών που 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νευρώνονται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lang="el-GR" sz="2200" b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μόνο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από το περονιαίο νεύρο (πρόσθιος κνημιαίος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μυς)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932040" y="2276872"/>
            <a:ext cx="0" cy="3096344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Ιδιότητες Νευρικών Ινών </a:t>
            </a:r>
            <a:r>
              <a:rPr lang="el-GR" baseline="-25000" dirty="0" smtClean="0"/>
              <a:t>[2/2]</a:t>
            </a:r>
            <a:endParaRPr lang="el-GR" baseline="-25000" dirty="0"/>
          </a:p>
        </p:txBody>
      </p:sp>
      <p:sp>
        <p:nvSpPr>
          <p:cNvPr id="68610" name="2 - Θέση περιεχομένου"/>
          <p:cNvSpPr>
            <a:spLocks noGrp="1"/>
          </p:cNvSpPr>
          <p:nvPr>
            <p:ph idx="1"/>
          </p:nvPr>
        </p:nvSpPr>
        <p:spPr>
          <a:xfrm>
            <a:off x="446856" y="1700808"/>
            <a:ext cx="8517632" cy="4608512"/>
          </a:xfrm>
        </p:spPr>
        <p:txBody>
          <a:bodyPr>
            <a:normAutofit/>
          </a:bodyPr>
          <a:lstStyle/>
          <a:p>
            <a:pPr marL="2730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Η αντίσταση αγωγής που προβάλλουν οι νευρικές ίνες είναι αντίστροφα ανάλογη με διάμετρο τους.</a:t>
            </a:r>
          </a:p>
          <a:p>
            <a:pPr marL="2730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Πιο γρήγορα άγουν οι μεγάλης διαμέτρου ίνες και οι εμμύελες ίνες σε σύγκριση με τις αμύελες.</a:t>
            </a:r>
          </a:p>
          <a:p>
            <a:pPr marL="273050" indent="-273050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Η πτώση της θερμοκρασίας (πχ, ψυχρό επίθεμα) καθυστερεί την αλλαγή της δομής διαύλου 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</a:rPr>
              <a:t>Na</a:t>
            </a:r>
            <a:r>
              <a:rPr lang="el-GR" dirty="0">
                <a:solidFill>
                  <a:srgbClr val="000000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→ καθυστέρηση εκπόλωσης της μεμβράνης. </a:t>
            </a:r>
          </a:p>
          <a:p>
            <a:pPr marL="450850" indent="-177800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1</a:t>
            </a:r>
            <a:r>
              <a:rPr lang="el-GR" baseline="30000" dirty="0" smtClean="0">
                <a:solidFill>
                  <a:srgbClr val="000000"/>
                </a:solidFill>
                <a:ea typeface="Calibri" pitchFamily="34" charset="0"/>
              </a:rPr>
              <a:t>ο</a:t>
            </a:r>
            <a:r>
              <a:rPr lang="en-US" dirty="0" smtClean="0">
                <a:solidFill>
                  <a:srgbClr val="000000"/>
                </a:solidFill>
                <a:ea typeface="Calibri" pitchFamily="34" charset="0"/>
              </a:rPr>
              <a:t>C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 ↓ θερμοκρασίας → μείωση ταχύτητας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κατά 2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m/s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. </a:t>
            </a:r>
          </a:p>
          <a:p>
            <a:pPr marL="450850" indent="-177800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Αυξάνεται η διάρκεια και το ύψους του δυναμικού.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20706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Διαφορική Διάγνωση </a:t>
            </a:r>
            <a:r>
              <a:rPr lang="el-GR" sz="3600" b="1" baseline="-25000" dirty="0" smtClean="0"/>
              <a:t>[3/3]</a:t>
            </a:r>
            <a:endParaRPr lang="el-GR" sz="3600" b="1" baseline="-25000" dirty="0"/>
          </a:p>
        </p:txBody>
      </p:sp>
      <p:sp>
        <p:nvSpPr>
          <p:cNvPr id="90114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564904"/>
            <a:ext cx="4402832" cy="439248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Διαταραχή κινητικών ταχυτήτων αγωγής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Αυτόματη δραστηριότητα μυών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Μεγάλο ύψος και διάρκεια ΔΚΜ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↓ χωρική 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↑ χρονική 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φτωχό διάγραμμα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4294967295"/>
          </p:nvPr>
        </p:nvSpPr>
        <p:spPr>
          <a:xfrm>
            <a:off x="539552" y="1700808"/>
            <a:ext cx="4357688" cy="6397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SzPct val="100000"/>
              <a:buNone/>
            </a:pPr>
            <a:r>
              <a:rPr lang="el-GR" sz="2200" b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ΠΡΟΣΒΟΛΗ ΠΕΡΙΦΕΡΙΚΟΥ ΚΙΝΗΤΙΚΟΥ ΝΕΥΡΩΝΑ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5070665" y="1628800"/>
            <a:ext cx="4041775" cy="639762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SzPct val="100000"/>
              <a:buNone/>
            </a:pPr>
            <a:r>
              <a:rPr lang="el-GR" sz="2200" b="1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ΠΡΟΣΒΟΛΗ ΚΕΝΤΡΙΚΟΥ ΚΙΝΗΤΙΚΟΥ ΝΕΥΡΩΝΑ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4764231" y="2564904"/>
            <a:ext cx="4356100" cy="395128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Φυσιολογικές ταχύτητες αγωγής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Δεν παρατηρείται αυτόματη δραστηριότητα μυών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Φυσιολογική μορφολογία ΔΚΜ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↓ χωρική 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↓ χρονική επιστράτευση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sz="2200" dirty="0" smtClean="0">
              <a:latin typeface="Calibri" panose="020F0502020204030204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Συνεχής μυϊκή δραστηριότητα (</a:t>
            </a:r>
            <a:r>
              <a:rPr lang="el-GR" sz="2200" dirty="0" err="1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σπαστικότητα</a:t>
            </a:r>
            <a:r>
              <a:rPr lang="el-GR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)</a:t>
            </a:r>
            <a:r>
              <a:rPr lang="en-US" sz="2200" dirty="0" smtClean="0"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rPr>
              <a:t>.</a:t>
            </a:r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16016" y="2636912"/>
            <a:ext cx="0" cy="3312368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Προτεινόμενη Βιβλιογραφία</a:t>
            </a:r>
            <a:endParaRPr lang="el-GR" dirty="0"/>
          </a:p>
        </p:txBody>
      </p:sp>
      <p:sp>
        <p:nvSpPr>
          <p:cNvPr id="9113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6799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</a:rPr>
              <a:t>Καρανδρέας Ν. Εισαγωγή στην Ηλεκτρομυογραφία και Ηλεκτρονευρογραφία. Αθήνα: Ελληνική Νευρολογική Εταιρεία, 2</a:t>
            </a:r>
            <a:r>
              <a:rPr lang="el-GR" baseline="30000" dirty="0" smtClean="0">
                <a:solidFill>
                  <a:srgbClr val="161616"/>
                </a:solidFill>
              </a:rPr>
              <a:t>ο</a:t>
            </a:r>
            <a:r>
              <a:rPr lang="el-GR" dirty="0" smtClean="0">
                <a:solidFill>
                  <a:srgbClr val="161616"/>
                </a:solidFill>
              </a:rPr>
              <a:t> Φθινοπωρινό Σχολείο, 23-26 Σεπτεμβρίου 2012.</a:t>
            </a: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</a:rPr>
              <a:t>Τερζής Σ. Κλινική Ηλεκτρομυογραφία, Νευρομυϊκές Παθήσεις. Πάτρα: Εκδόσεις Τερζής Σ, 1996. </a:t>
            </a: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161616"/>
                </a:solidFill>
              </a:rPr>
              <a:t>Kimura J. </a:t>
            </a:r>
            <a:r>
              <a:rPr lang="en-US" dirty="0" err="1" smtClean="0">
                <a:solidFill>
                  <a:srgbClr val="161616"/>
                </a:solidFill>
              </a:rPr>
              <a:t>Electrodiagnosis</a:t>
            </a:r>
            <a:r>
              <a:rPr lang="en-US" dirty="0" smtClean="0">
                <a:solidFill>
                  <a:srgbClr val="161616"/>
                </a:solidFill>
              </a:rPr>
              <a:t> in Diseases of Nerve and Muscle.</a:t>
            </a:r>
            <a:r>
              <a:rPr lang="el-GR" dirty="0" smtClean="0">
                <a:solidFill>
                  <a:srgbClr val="161616"/>
                </a:solidFill>
              </a:rPr>
              <a:t> 4</a:t>
            </a:r>
            <a:r>
              <a:rPr lang="el-GR" baseline="30000" dirty="0" smtClean="0">
                <a:solidFill>
                  <a:srgbClr val="161616"/>
                </a:solidFill>
              </a:rPr>
              <a:t>η</a:t>
            </a:r>
            <a:r>
              <a:rPr lang="el-GR" dirty="0" smtClean="0">
                <a:solidFill>
                  <a:srgbClr val="161616"/>
                </a:solidFill>
              </a:rPr>
              <a:t> Έκδοση.</a:t>
            </a:r>
            <a:r>
              <a:rPr lang="en-US" dirty="0" smtClean="0">
                <a:solidFill>
                  <a:srgbClr val="161616"/>
                </a:solidFill>
              </a:rPr>
              <a:t> New York</a:t>
            </a:r>
            <a:r>
              <a:rPr lang="el-GR" dirty="0" smtClean="0">
                <a:solidFill>
                  <a:srgbClr val="161616"/>
                </a:solidFill>
              </a:rPr>
              <a:t>: </a:t>
            </a:r>
            <a:r>
              <a:rPr lang="en-US" dirty="0" smtClean="0">
                <a:solidFill>
                  <a:srgbClr val="161616"/>
                </a:solidFill>
              </a:rPr>
              <a:t>Oxford University Press</a:t>
            </a:r>
            <a:r>
              <a:rPr lang="el-GR" dirty="0" smtClean="0">
                <a:solidFill>
                  <a:srgbClr val="161616"/>
                </a:solidFill>
              </a:rPr>
              <a:t>,</a:t>
            </a:r>
            <a:r>
              <a:rPr lang="en-US" dirty="0" smtClean="0">
                <a:solidFill>
                  <a:srgbClr val="161616"/>
                </a:solidFill>
              </a:rPr>
              <a:t> 2013</a:t>
            </a:r>
            <a:r>
              <a:rPr lang="el-GR" dirty="0" smtClean="0">
                <a:solidFill>
                  <a:srgbClr val="161616"/>
                </a:solidFill>
              </a:rPr>
              <a:t>.</a:t>
            </a:r>
            <a:endParaRPr lang="en-US" dirty="0" smtClean="0">
              <a:solidFill>
                <a:srgbClr val="161616"/>
              </a:solidFill>
            </a:endParaRP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161616"/>
                </a:solidFill>
              </a:rPr>
              <a:t>Katirji</a:t>
            </a:r>
            <a:r>
              <a:rPr lang="en-US" dirty="0" smtClean="0">
                <a:solidFill>
                  <a:srgbClr val="161616"/>
                </a:solidFill>
              </a:rPr>
              <a:t> B. Electromyography in Clinical Practice. 2</a:t>
            </a:r>
            <a:r>
              <a:rPr lang="el-GR" baseline="30000" dirty="0" smtClean="0">
                <a:solidFill>
                  <a:srgbClr val="161616"/>
                </a:solidFill>
              </a:rPr>
              <a:t>η</a:t>
            </a:r>
            <a:r>
              <a:rPr lang="el-GR" dirty="0" smtClean="0">
                <a:solidFill>
                  <a:srgbClr val="161616"/>
                </a:solidFill>
              </a:rPr>
              <a:t> Έκδοση, </a:t>
            </a:r>
            <a:r>
              <a:rPr lang="en-US" dirty="0" smtClean="0">
                <a:solidFill>
                  <a:srgbClr val="161616"/>
                </a:solidFill>
              </a:rPr>
              <a:t>Philadelphia</a:t>
            </a:r>
            <a:r>
              <a:rPr lang="el-GR" dirty="0" smtClean="0">
                <a:solidFill>
                  <a:srgbClr val="161616"/>
                </a:solidFill>
              </a:rPr>
              <a:t>:</a:t>
            </a:r>
            <a:r>
              <a:rPr lang="en-US" dirty="0" smtClean="0">
                <a:solidFill>
                  <a:srgbClr val="161616"/>
                </a:solidFill>
              </a:rPr>
              <a:t> Mosby, 2007</a:t>
            </a:r>
            <a:r>
              <a:rPr lang="el-GR" dirty="0" smtClean="0">
                <a:solidFill>
                  <a:srgbClr val="161616"/>
                </a:solidFill>
              </a:rPr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93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7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13</a:t>
            </a:r>
            <a:r>
              <a:rPr lang="en-US" sz="2000" dirty="0" smtClean="0"/>
              <a:t>:</a:t>
            </a:r>
            <a:r>
              <a:rPr lang="el-GR" sz="2000" dirty="0"/>
              <a:t> Βασικές Αρχές </a:t>
            </a:r>
            <a:r>
              <a:rPr lang="el-GR" sz="2000" dirty="0" err="1"/>
              <a:t>Ηλεκτρονευρογραφίας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105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άδεια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521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Αγωγιμότητα</a:t>
            </a: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401737"/>
              </p:ext>
            </p:extLst>
          </p:nvPr>
        </p:nvGraphicFramePr>
        <p:xfrm>
          <a:off x="457200" y="1701800"/>
          <a:ext cx="8229600" cy="4495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74440"/>
                <a:gridCol w="3240360"/>
                <a:gridCol w="1512168"/>
                <a:gridCol w="2602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Ίνες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Λειτουργία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Διάμετρος</a:t>
                      </a:r>
                      <a:r>
                        <a:rPr lang="el-GR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l-GR" sz="1800" i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μ</a:t>
                      </a:r>
                      <a:r>
                        <a:rPr lang="en-US" sz="1800" i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Ταχύτητα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(m/s)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Αα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Προσαγωγές (ΝΜΑ, </a:t>
                      </a:r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Golgi)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12-20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70-120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Αβ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Προσαγωγές (αφή, ΝΜΑ)</a:t>
                      </a:r>
                    </a:p>
                    <a:p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Απαγωγές (μυς)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5-12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30-70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Αγ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Απαγωγές (ΝΜΑ)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3-6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15-30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Αδ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Προσαγωγές (κρύο, οξύς διαξιφιστικός, εντοπισμένος πόνος)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2-5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12-30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Αυτόνομες </a:t>
                      </a:r>
                      <a:r>
                        <a:rPr lang="el-GR" sz="18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προγαγγλιακές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&lt;3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3-15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Αυτόνομες</a:t>
                      </a:r>
                      <a:r>
                        <a:rPr lang="el-GR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80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μεταγαγγλιακές</a:t>
                      </a:r>
                      <a:r>
                        <a:rPr lang="el-GR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r>
                        <a:rPr lang="el-GR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Προσαγωγές (θερμό, καυσαλγία, βύθιος, μη εντοπισμένος πόνος)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Αμύελες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0,5-1,5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0.5-2</a:t>
                      </a:r>
                      <a:endParaRPr lang="el-GR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539552" y="6309320"/>
            <a:ext cx="3472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ΝΜΑ: Νευρομυϊκή </a:t>
            </a:r>
            <a:r>
              <a:rPr lang="el-GR" sz="22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Ά</a:t>
            </a:r>
            <a:r>
              <a:rPr lang="el-GR" sz="2200" dirty="0" smtClean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τρακτος</a:t>
            </a:r>
            <a:endParaRPr lang="el-GR" sz="22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14401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Ηλεκτρονευρογραφία </a:t>
            </a:r>
            <a:r>
              <a:rPr lang="el-GR" baseline="-25000" dirty="0" smtClean="0"/>
              <a:t>[1/4]</a:t>
            </a:r>
            <a:endParaRPr lang="el-GR" dirty="0"/>
          </a:p>
        </p:txBody>
      </p:sp>
      <p:sp>
        <p:nvSpPr>
          <p:cNvPr id="6246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1800"/>
            <a:ext cx="8363272" cy="46799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SzPct val="100000"/>
            </a:pPr>
            <a:r>
              <a:rPr lang="el-GR" sz="2400" b="1" dirty="0" smtClean="0">
                <a:solidFill>
                  <a:srgbClr val="161616"/>
                </a:solidFill>
                <a:ea typeface="Calibri" pitchFamily="34" charset="0"/>
              </a:rPr>
              <a:t>Μέτρηση Ταχυτήτων Αγωγής Νεύρων</a:t>
            </a:r>
            <a:r>
              <a:rPr lang="el-GR" sz="2400" b="1" dirty="0">
                <a:solidFill>
                  <a:srgbClr val="161616"/>
                </a:solidFill>
                <a:ea typeface="Calibri" pitchFamily="34" charset="0"/>
              </a:rPr>
              <a:t>:</a:t>
            </a:r>
            <a:endParaRPr lang="el-GR" sz="2400" b="1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446088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Για τη μέτρηση της ταχύτητας αγωγής, γίνεται ηλεκτρικός ερεθισμός είτε στον κορμό μικτού νεύρου ή σε ακραίους αισθητικούς κλάδους. Ο </a:t>
            </a:r>
            <a:r>
              <a:rPr lang="el-GR" dirty="0" smtClean="0">
                <a:solidFill>
                  <a:srgbClr val="000000"/>
                </a:solidFill>
                <a:ea typeface="Calibri" pitchFamily="34" charset="0"/>
              </a:rPr>
              <a:t>αριθμός των νευρώνων που ενεργοποιούνται εξαρτάται από την ένταση του ηλεκτρικού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ερεθίσματος:</a:t>
            </a:r>
          </a:p>
          <a:p>
            <a:pPr marL="631825" indent="-185738" defTabSz="627063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&lt;15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mA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ελάχιστοι νευρώνες ενεργοποιούνται.</a:t>
            </a:r>
          </a:p>
          <a:p>
            <a:pPr marL="631825" indent="-185738" defTabSz="627063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30-40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mA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ενεργοποιούνται σχεδόν όλοι οι νευρώνες.</a:t>
            </a:r>
          </a:p>
          <a:p>
            <a:pPr marL="446088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Προκλητές νευρικές ώσεις διατρέχουν τους νευράξονες και προς τις δύο κατευθύνσεις. </a:t>
            </a:r>
          </a:p>
          <a:p>
            <a:pPr marL="446088" indent="-271463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Καταγραφή προκλητών δυναμικών από μυ</a:t>
            </a:r>
            <a:r>
              <a:rPr lang="en-US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ή από σημείο νεύρου.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Ηλεκτρονευρογραφία </a:t>
            </a:r>
            <a:r>
              <a:rPr lang="el-GR" baseline="-25000" dirty="0" smtClean="0"/>
              <a:t>[2/4</a:t>
            </a:r>
            <a:r>
              <a:rPr lang="en-US" baseline="-25000" dirty="0" smtClean="0"/>
              <a:t>]</a:t>
            </a:r>
            <a:endParaRPr lang="el-GR" baseline="-25000" dirty="0"/>
          </a:p>
        </p:txBody>
      </p:sp>
      <p:sp>
        <p:nvSpPr>
          <p:cNvPr id="65538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616624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SzPct val="100000"/>
            </a:pPr>
            <a:r>
              <a:rPr lang="el-GR" sz="4400" b="1" dirty="0" smtClean="0">
                <a:solidFill>
                  <a:srgbClr val="161616"/>
                </a:solidFill>
                <a:ea typeface="Calibri" pitchFamily="34" charset="0"/>
              </a:rPr>
              <a:t>Ηλεκτρόδιο Ερεθισμού - Ερεθιστής</a:t>
            </a:r>
            <a:r>
              <a:rPr lang="el-GR" sz="4400" dirty="0" smtClean="0">
                <a:solidFill>
                  <a:srgbClr val="161616"/>
                </a:solidFill>
                <a:ea typeface="Calibri" pitchFamily="34" charset="0"/>
              </a:rPr>
              <a:t>: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</a:p>
          <a:p>
            <a:pPr marL="531813" indent="-258763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Διπολικό ηλεκτρόδιο με ζεύγος με άνοδο (+), κάθοδο (-). Η κάθοδος «βλέπει» προς το καταγραφικό ηλεκτρόδιο.</a:t>
            </a:r>
          </a:p>
          <a:p>
            <a:pPr marL="531813" indent="-258763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Απόσταση μεταξύ των ηλεκτροδίων: 2-3 </a:t>
            </a:r>
            <a:r>
              <a:rPr lang="en-US" sz="3800" dirty="0" smtClean="0">
                <a:solidFill>
                  <a:srgbClr val="161616"/>
                </a:solidFill>
                <a:ea typeface="Calibri" pitchFamily="34" charset="0"/>
              </a:rPr>
              <a:t>cm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  <a:p>
            <a:pPr marL="531813" indent="-258763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Εφαρμόζονται με πίεση στο δέρμα πάνω από κορμό νεύρου.</a:t>
            </a:r>
          </a:p>
          <a:p>
            <a:pPr marL="531813" indent="-258763"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Θετικά φορτία μεταφέρονται από την άνοδο στην κάθοδο. Κάτω από την κάθοδο το νεύρο εκπολώνεται και κάτω από την άνοδο υπερπολώνεται.</a:t>
            </a:r>
          </a:p>
          <a:p>
            <a:pPr marL="531813" lvl="1" indent="-258763" eaLnBrk="1" hangingPunct="1">
              <a:lnSpc>
                <a:spcPct val="120000"/>
              </a:lnSpc>
            </a:pP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Μονοπολική </a:t>
            </a:r>
            <a:r>
              <a:rPr lang="el-GR" sz="3800" dirty="0">
                <a:solidFill>
                  <a:srgbClr val="161616"/>
                </a:solidFill>
                <a:ea typeface="Calibri" pitchFamily="34" charset="0"/>
              </a:rPr>
              <a:t>μέθοδος 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ερεθισμού:  (σπανίως χρησιμοποιείται) κάθοδος πάνω στο νεύρο και η άνοδος σε αρκετή απόσταση. Βελονοειδές ηλεκτρόδιο για ερεθισμό εν τω </a:t>
            </a:r>
            <a:r>
              <a:rPr lang="el-GR" sz="3800" dirty="0" err="1" smtClean="0">
                <a:solidFill>
                  <a:srgbClr val="161616"/>
                </a:solidFill>
                <a:ea typeface="Calibri" pitchFamily="34" charset="0"/>
              </a:rPr>
              <a:t>βάθει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 νεύρων, δακτυλιοειδή ηλεκτρόδια για τα δάχτυλα.</a:t>
            </a:r>
          </a:p>
          <a:p>
            <a:pPr marL="531813" lvl="1" indent="-258763" eaLnBrk="1" hangingPunct="1">
              <a:lnSpc>
                <a:spcPct val="120000"/>
              </a:lnSpc>
            </a:pP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Δίνει ορθογώνιους παλμούς με μέγεθος ως 300</a:t>
            </a:r>
            <a:r>
              <a:rPr lang="en-US" sz="3800" dirty="0" smtClean="0">
                <a:solidFill>
                  <a:srgbClr val="161616"/>
                </a:solidFill>
                <a:ea typeface="Calibri" pitchFamily="34" charset="0"/>
              </a:rPr>
              <a:t>Volts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 ή</a:t>
            </a:r>
            <a:r>
              <a:rPr lang="en-US" sz="3800" dirty="0" smtClean="0">
                <a:solidFill>
                  <a:srgbClr val="161616"/>
                </a:solidFill>
                <a:ea typeface="Calibri" pitchFamily="34" charset="0"/>
              </a:rPr>
              <a:t> 100mA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, διάρκειας 0,05</a:t>
            </a:r>
            <a:r>
              <a:rPr lang="en-US" sz="3800" dirty="0" err="1" smtClean="0">
                <a:solidFill>
                  <a:srgbClr val="161616"/>
                </a:solidFill>
                <a:ea typeface="Calibri" pitchFamily="34" charset="0"/>
              </a:rPr>
              <a:t>ms</a:t>
            </a:r>
            <a:r>
              <a:rPr lang="en-US" sz="3800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έως </a:t>
            </a:r>
            <a:r>
              <a:rPr lang="en-US" sz="3800" dirty="0" smtClean="0">
                <a:solidFill>
                  <a:srgbClr val="161616"/>
                </a:solidFill>
                <a:ea typeface="Calibri" pitchFamily="34" charset="0"/>
              </a:rPr>
              <a:t>1ms 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και συχνότητα </a:t>
            </a:r>
            <a:r>
              <a:rPr lang="en-US" sz="3800" dirty="0" smtClean="0">
                <a:solidFill>
                  <a:srgbClr val="161616"/>
                </a:solidFill>
                <a:ea typeface="Calibri" pitchFamily="34" charset="0"/>
              </a:rPr>
              <a:t>1-2Hz</a:t>
            </a: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.</a:t>
            </a:r>
          </a:p>
          <a:p>
            <a:pPr marL="531813" lvl="1" indent="-258763" eaLnBrk="1" hangingPunct="1">
              <a:lnSpc>
                <a:spcPct val="120000"/>
              </a:lnSpc>
            </a:pPr>
            <a:r>
              <a:rPr lang="el-GR" sz="3800" dirty="0" smtClean="0">
                <a:solidFill>
                  <a:srgbClr val="161616"/>
                </a:solidFill>
                <a:ea typeface="Calibri" pitchFamily="34" charset="0"/>
              </a:rPr>
              <a:t>Πρώτα ερεθίζονται οι μεγάλης διαμέτρου ίνες.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Ηλεκτρονευρογραφία </a:t>
            </a:r>
            <a:r>
              <a:rPr lang="el-GR" baseline="-25000" dirty="0" smtClean="0"/>
              <a:t>[3/4]</a:t>
            </a:r>
            <a:endParaRPr lang="el-GR" dirty="0"/>
          </a:p>
        </p:txBody>
      </p:sp>
      <p:sp>
        <p:nvSpPr>
          <p:cNvPr id="66562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 fontScale="92500"/>
          </a:bodyPr>
          <a:lstStyle/>
          <a:p>
            <a:pPr eaLnBrk="1" hangingPunct="1">
              <a:buSzPct val="100000"/>
            </a:pPr>
            <a:r>
              <a:rPr lang="el-GR" sz="2600" b="1" dirty="0" smtClean="0">
                <a:solidFill>
                  <a:srgbClr val="161616"/>
                </a:solidFill>
                <a:ea typeface="Calibri" pitchFamily="34" charset="0"/>
              </a:rPr>
              <a:t>Καταγραφικό Ηλεκτρόδιο</a:t>
            </a:r>
            <a:r>
              <a:rPr lang="el-GR" sz="2800" b="1" dirty="0" smtClean="0">
                <a:solidFill>
                  <a:srgbClr val="161616"/>
                </a:solidFill>
                <a:ea typeface="Calibri" pitchFamily="34" charset="0"/>
              </a:rPr>
              <a:t>:</a:t>
            </a:r>
            <a:endParaRPr lang="el-GR" sz="2800" dirty="0" smtClean="0">
              <a:solidFill>
                <a:srgbClr val="161616"/>
              </a:solidFill>
              <a:ea typeface="Calibri" pitchFamily="34" charset="0"/>
            </a:endParaRPr>
          </a:p>
          <a:p>
            <a:pPr marL="450850" indent="-273050"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l-GR" sz="2400" b="1" dirty="0" smtClean="0"/>
              <a:t>Σύνθετο Μυϊκό Προκλητό δυναμικό </a:t>
            </a:r>
            <a:r>
              <a:rPr lang="en-US" sz="2400" b="1" dirty="0" smtClean="0"/>
              <a:t>(</a:t>
            </a:r>
            <a:r>
              <a:rPr lang="el-GR" sz="2400" b="1" dirty="0" smtClean="0">
                <a:solidFill>
                  <a:srgbClr val="161616"/>
                </a:solidFill>
                <a:ea typeface="Calibri" pitchFamily="34" charset="0"/>
              </a:rPr>
              <a:t>ΣΜΠΔ</a:t>
            </a:r>
            <a:r>
              <a:rPr lang="en-US" sz="2400" b="1" dirty="0" smtClean="0">
                <a:solidFill>
                  <a:srgbClr val="161616"/>
                </a:solidFill>
                <a:ea typeface="Calibri" pitchFamily="34" charset="0"/>
              </a:rPr>
              <a:t>)</a:t>
            </a:r>
            <a:r>
              <a:rPr lang="el-GR" sz="2400" dirty="0" smtClean="0">
                <a:solidFill>
                  <a:srgbClr val="161616"/>
                </a:solidFill>
                <a:ea typeface="Calibri" pitchFamily="34" charset="0"/>
              </a:rPr>
              <a:t>. Το Ενεργό ηλεκτρόδιο τοποθετείται πάνω από τη ζώνη </a:t>
            </a:r>
            <a:r>
              <a:rPr lang="el-GR" sz="2400" dirty="0" err="1" smtClean="0">
                <a:solidFill>
                  <a:srgbClr val="161616"/>
                </a:solidFill>
                <a:ea typeface="Calibri" pitchFamily="34" charset="0"/>
              </a:rPr>
              <a:t>εννεύρωσης</a:t>
            </a:r>
            <a:r>
              <a:rPr lang="el-GR" sz="2400" dirty="0" smtClean="0">
                <a:solidFill>
                  <a:srgbClr val="161616"/>
                </a:solidFill>
                <a:ea typeface="Calibri" pitchFamily="34" charset="0"/>
              </a:rPr>
              <a:t> μυ, ενώ το ηλεκτρόδιο αναφοράς στη </a:t>
            </a:r>
            <a:r>
              <a:rPr lang="el-GR" sz="2400" dirty="0" err="1" smtClean="0">
                <a:solidFill>
                  <a:srgbClr val="161616"/>
                </a:solidFill>
                <a:ea typeface="Calibri" pitchFamily="34" charset="0"/>
              </a:rPr>
              <a:t>μυοτενόντια</a:t>
            </a:r>
            <a:r>
              <a:rPr lang="el-GR" sz="2400" dirty="0" smtClean="0">
                <a:solidFill>
                  <a:srgbClr val="161616"/>
                </a:solidFill>
                <a:ea typeface="Calibri" pitchFamily="34" charset="0"/>
              </a:rPr>
              <a:t> σύνδεση. Σπάνια χρησιμοποιείται βελονοειδές ενδομυϊκό (καταγράφει λίγα μόνο δυναμικά, και δεν είναι αντιπροσωπευτικό). </a:t>
            </a:r>
          </a:p>
          <a:p>
            <a:pPr marL="450850" indent="-2730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161616"/>
                </a:solidFill>
                <a:ea typeface="Calibri" pitchFamily="34" charset="0"/>
              </a:rPr>
              <a:t>Σύνθετο Αισθητικό Προκλητό Δυναμικό </a:t>
            </a:r>
            <a:r>
              <a:rPr lang="en-US" sz="2400" b="1" dirty="0" smtClean="0">
                <a:solidFill>
                  <a:srgbClr val="161616"/>
                </a:solidFill>
                <a:ea typeface="Calibri" pitchFamily="34" charset="0"/>
              </a:rPr>
              <a:t>(</a:t>
            </a:r>
            <a:r>
              <a:rPr lang="el-GR" sz="2400" b="1" dirty="0" smtClean="0">
                <a:solidFill>
                  <a:srgbClr val="161616"/>
                </a:solidFill>
                <a:ea typeface="Calibri" pitchFamily="34" charset="0"/>
              </a:rPr>
              <a:t>ΣΑΠΔ</a:t>
            </a:r>
            <a:r>
              <a:rPr lang="en-US" sz="2400" b="1" dirty="0" smtClean="0">
                <a:solidFill>
                  <a:srgbClr val="161616"/>
                </a:solidFill>
                <a:ea typeface="Calibri" pitchFamily="34" charset="0"/>
              </a:rPr>
              <a:t>)</a:t>
            </a:r>
            <a:r>
              <a:rPr lang="el-GR" sz="2400" dirty="0" smtClean="0">
                <a:solidFill>
                  <a:srgbClr val="161616"/>
                </a:solidFill>
                <a:ea typeface="Calibri" pitchFamily="34" charset="0"/>
              </a:rPr>
              <a:t>. Το Ενεργό ηλεκτρόδιο τοποθετείται πάνω από το νεύρο και το καταγραφικό 2-2,5</a:t>
            </a:r>
            <a:r>
              <a:rPr lang="en-US" sz="2400" dirty="0" smtClean="0">
                <a:solidFill>
                  <a:srgbClr val="161616"/>
                </a:solidFill>
                <a:ea typeface="Calibri" pitchFamily="34" charset="0"/>
              </a:rPr>
              <a:t>cm</a:t>
            </a:r>
            <a:r>
              <a:rPr lang="el-GR" sz="2400" dirty="0" smtClean="0">
                <a:solidFill>
                  <a:srgbClr val="161616"/>
                </a:solidFill>
                <a:ea typeface="Calibri" pitchFamily="34" charset="0"/>
              </a:rPr>
              <a:t> </a:t>
            </a:r>
            <a:r>
              <a:rPr lang="el-GR" sz="2400" dirty="0" err="1" smtClean="0">
                <a:solidFill>
                  <a:srgbClr val="161616"/>
                </a:solidFill>
                <a:ea typeface="Calibri" pitchFamily="34" charset="0"/>
              </a:rPr>
              <a:t>περιφερικότερα</a:t>
            </a:r>
            <a:r>
              <a:rPr lang="el-GR" sz="2400" dirty="0" smtClean="0">
                <a:solidFill>
                  <a:srgbClr val="161616"/>
                </a:solidFill>
                <a:ea typeface="Calibri" pitchFamily="34" charset="0"/>
              </a:rPr>
              <a:t>. Σπάνια χρησιμοποιείται βελονοειδές ενδοδερμικό ηλεκτρόδιο (μικρή καταγραφική επιφάνεια, ανιχνεύει ελάχιστα δυναμικά όταν  αυτά φτάνουν πολύ κοντά στις νευρικές ή μυϊκές ίνες).</a:t>
            </a:r>
          </a:p>
          <a:p>
            <a:pPr marL="450850" indent="-273050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161616"/>
                </a:solidFill>
                <a:ea typeface="Calibri" pitchFamily="34" charset="0"/>
              </a:rPr>
              <a:t>Δεν καταγράφουν δυναμικά από λεπτές εμμυέλες και αμύελες ίνες.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Ηλεκτρονευρογραφία </a:t>
            </a:r>
            <a:r>
              <a:rPr lang="el-GR" baseline="-25000" dirty="0" smtClean="0"/>
              <a:t>[4/4]</a:t>
            </a:r>
            <a:endParaRPr lang="el-GR" dirty="0"/>
          </a:p>
        </p:txBody>
      </p:sp>
      <p:sp>
        <p:nvSpPr>
          <p:cNvPr id="66562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56184"/>
            <a:ext cx="8712968" cy="5301208"/>
          </a:xfrm>
        </p:spPr>
        <p:txBody>
          <a:bodyPr>
            <a:normAutofit/>
          </a:bodyPr>
          <a:lstStyle/>
          <a:p>
            <a:pPr marL="450850" indent="-355600" eaLnBrk="1" hangingPunct="1">
              <a:buSzPct val="100000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Μονοπολική καταγραφή όταν το ηλεκτρόδιο αναφοράς είναι μακριά από το καταγραφικό ηλεκτρόδιο.</a:t>
            </a:r>
          </a:p>
          <a:p>
            <a:pPr marL="627063" indent="-271463" eaLnBrk="1" hangingPunct="1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Ενισχυτής</a:t>
            </a:r>
          </a:p>
          <a:p>
            <a:pPr marL="627063" indent="-271463" eaLnBrk="1" hangingPunct="1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161616"/>
                </a:solidFill>
                <a:ea typeface="Calibri" pitchFamily="34" charset="0"/>
              </a:rPr>
              <a:t>Καθοδικός παλμογράφος</a:t>
            </a: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: Εκτροπή ισοηλεκτρικής γραμμής και γένεση κυματομορφής.</a:t>
            </a:r>
          </a:p>
          <a:p>
            <a:pPr marL="627063" indent="-271463" eaLnBrk="1" hangingPunct="1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161616"/>
                </a:solidFill>
                <a:ea typeface="Calibri" pitchFamily="34" charset="0"/>
              </a:rPr>
              <a:t>Η σάρωση της οθόνης ξεκινά με κάθε χορήγηση ηλεκτρικού παλμού.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dirty="0" smtClean="0">
              <a:solidFill>
                <a:srgbClr val="161616"/>
              </a:solidFill>
              <a:ea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94C5-1E98-4AA0-B5EE-6A633B3610F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37604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plate_GP_HL1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0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1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2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3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4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5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6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7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8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19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0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1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2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3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4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5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6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7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8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29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3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30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31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32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33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34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4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5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6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7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8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ppt/theme/themeOverride9.xml><?xml version="1.0" encoding="utf-8"?>
<a:themeOverride xmlns:a="http://schemas.openxmlformats.org/drawingml/2006/main">
  <a:clrScheme name="Προσαρμοσμένο 96">
    <a:dk1>
      <a:srgbClr val="003366"/>
    </a:dk1>
    <a:lt1>
      <a:srgbClr val="FFFFFF"/>
    </a:lt1>
    <a:dk2>
      <a:srgbClr val="666699"/>
    </a:dk2>
    <a:lt2>
      <a:srgbClr val="FFFFFF"/>
    </a:lt2>
    <a:accent1>
      <a:srgbClr val="9966FF"/>
    </a:accent1>
    <a:accent2>
      <a:srgbClr val="00CC66"/>
    </a:accent2>
    <a:accent3>
      <a:srgbClr val="B8B8CA"/>
    </a:accent3>
    <a:accent4>
      <a:srgbClr val="DADADA"/>
    </a:accent4>
    <a:accent5>
      <a:srgbClr val="CAB8FF"/>
    </a:accent5>
    <a:accent6>
      <a:srgbClr val="00B95C"/>
    </a:accent6>
    <a:hlink>
      <a:srgbClr val="6D6D6D"/>
    </a:hlink>
    <a:folHlink>
      <a:srgbClr val="FF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3050</Words>
  <Application>Microsoft Office PowerPoint</Application>
  <PresentationFormat>Προβολή στην οθόνη (4:3)</PresentationFormat>
  <Paragraphs>367</Paragraphs>
  <Slides>48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13</vt:i4>
      </vt:variant>
      <vt:variant>
        <vt:lpstr>Τίτλοι διαφανειών</vt:lpstr>
      </vt:variant>
      <vt:variant>
        <vt:i4>48</vt:i4>
      </vt:variant>
    </vt:vector>
  </HeadingPairs>
  <TitlesOfParts>
    <vt:vector size="61" baseType="lpstr">
      <vt:lpstr>template_GP_HL</vt:lpstr>
      <vt:lpstr>1_template_GP_HL</vt:lpstr>
      <vt:lpstr>2_template_GP_HL</vt:lpstr>
      <vt:lpstr>3_template_GP_HL</vt:lpstr>
      <vt:lpstr>4_template_GP_HL</vt:lpstr>
      <vt:lpstr>5_template_GP_HL</vt:lpstr>
      <vt:lpstr>6_template_GP_HL</vt:lpstr>
      <vt:lpstr>7_template_GP_HL</vt:lpstr>
      <vt:lpstr>8_template_GP_HL</vt:lpstr>
      <vt:lpstr>9_template_GP_HL</vt:lpstr>
      <vt:lpstr>template_GP_HL1</vt:lpstr>
      <vt:lpstr>exo-opistho_simeiomata</vt:lpstr>
      <vt:lpstr>OC_template_updated</vt:lpstr>
      <vt:lpstr>Ηλεκτροθεραπεία (Θ)</vt:lpstr>
      <vt:lpstr>Θεματική Ενότητα 13</vt:lpstr>
      <vt:lpstr>Ιδιότητες Νευρικών Ινών [1/2]</vt:lpstr>
      <vt:lpstr>Ιδιότητες Νευρικών Ινών [2/2]</vt:lpstr>
      <vt:lpstr>Αγωγιμότητα</vt:lpstr>
      <vt:lpstr>Ηλεκτρονευρογραφία [1/4]</vt:lpstr>
      <vt:lpstr>Ηλεκτρονευρογραφία [2/4]</vt:lpstr>
      <vt:lpstr>Ηλεκτρονευρογραφία [3/4]</vt:lpstr>
      <vt:lpstr>Ηλεκτρονευρογραφία [4/4]</vt:lpstr>
      <vt:lpstr>Ηλεκτρόδια</vt:lpstr>
      <vt:lpstr>Καταγραφή Κινητικής Ταχύτητας Αγωγής [1/2]</vt:lpstr>
      <vt:lpstr>Καταγραφή Κινητικής Ταχύτητας Αγωγής [2/2]</vt:lpstr>
      <vt:lpstr>Κινητική Ταχύτητα Αγωγής [1/3]</vt:lpstr>
      <vt:lpstr>Κινητική Ταχύτητα Αγωγής [2/3]</vt:lpstr>
      <vt:lpstr>Κινητική Ταχύτητα Αγωγής [3/3]</vt:lpstr>
      <vt:lpstr>Σύνθετο Μυϊκό Προκλητό Δυναμικό (ΣΜΠΔ) [1/3]</vt:lpstr>
      <vt:lpstr>Σύνθετο Μυϊκό Προκλητό Δυναμικό (ΣΜΠΔ) [2/3]</vt:lpstr>
      <vt:lpstr>Σύνθετο Μυϊκό Προκλητό Δυναμικό (ΣΜΠΔ) [3/3]</vt:lpstr>
      <vt:lpstr>Καταγραφή Αισθητικής Ταχύτητας Αγωγής</vt:lpstr>
      <vt:lpstr>Αισθητική Ταχύτητα Αγωγής [1/2]</vt:lpstr>
      <vt:lpstr>Αισθητική Ταχύτητα Αγωγής [2/2]</vt:lpstr>
      <vt:lpstr>Σύνθετο Αισθητικό Προκλητό Δυναμικό (ΣΑΠΔ) [1/2]</vt:lpstr>
      <vt:lpstr>Σύνθετο Αισθητικό Προκλητό Δυναμικό (ΣΑΠΔ) [2/2]</vt:lpstr>
      <vt:lpstr>Παρατηρήσεις</vt:lpstr>
      <vt:lpstr>Αξονική Βλάβη [1/3]</vt:lpstr>
      <vt:lpstr>Αξονική Βλάβη [2/3]</vt:lpstr>
      <vt:lpstr>Αξονική Βλάβη [3/3]</vt:lpstr>
      <vt:lpstr>Απομυελίνωση</vt:lpstr>
      <vt:lpstr>Κριτήρια Πρωτοπαθούς Απομυελίνωσης</vt:lpstr>
      <vt:lpstr>Διάκριση  Αξονικής / Απομυελινωτικής Βλάβης</vt:lpstr>
      <vt:lpstr>Βλάβες Νεύρων [1/2]</vt:lpstr>
      <vt:lpstr>Βλάβες Νεύρων [2/2]</vt:lpstr>
      <vt:lpstr>Κύμα  F/Η [1/3]</vt:lpstr>
      <vt:lpstr>Κύμα  F/Η [2/3]</vt:lpstr>
      <vt:lpstr>Κύμα  F/Η [3/3]</vt:lpstr>
      <vt:lpstr>Περιορισμοί</vt:lpstr>
      <vt:lpstr>Τιμές Αναφοράς</vt:lpstr>
      <vt:lpstr>Διαφορική Διάγνωση [1/3]</vt:lpstr>
      <vt:lpstr>Διαφορική Διάγνωση [2/3]</vt:lpstr>
      <vt:lpstr>Διαφορική Διάγνωση [3/3]</vt:lpstr>
      <vt:lpstr>Προτεινόμενη Βιβλιογραφία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ΗΛΕΚΤΡΟΝΕΥΡΟΓΡΑΦΙΑ</dc:title>
  <dc:creator>opencourses@teiath.gr</dc:creator>
  <cp:lastModifiedBy>fkaram2</cp:lastModifiedBy>
  <cp:revision>59</cp:revision>
  <dcterms:created xsi:type="dcterms:W3CDTF">2015-03-22T14:58:14Z</dcterms:created>
  <dcterms:modified xsi:type="dcterms:W3CDTF">2015-05-19T06:55:53Z</dcterms:modified>
</cp:coreProperties>
</file>