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65"/>
  </p:notesMasterIdLst>
  <p:handoutMasterIdLst>
    <p:handoutMasterId r:id="rId66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7" r:id="rId11"/>
    <p:sldId id="351" r:id="rId12"/>
    <p:sldId id="279" r:id="rId13"/>
    <p:sldId id="280" r:id="rId14"/>
    <p:sldId id="281" r:id="rId15"/>
    <p:sldId id="282" r:id="rId16"/>
    <p:sldId id="352" r:id="rId17"/>
    <p:sldId id="288" r:id="rId18"/>
    <p:sldId id="289" r:id="rId19"/>
    <p:sldId id="290" r:id="rId20"/>
    <p:sldId id="353" r:id="rId21"/>
    <p:sldId id="291" r:id="rId22"/>
    <p:sldId id="292" r:id="rId23"/>
    <p:sldId id="293" r:id="rId24"/>
    <p:sldId id="295" r:id="rId25"/>
    <p:sldId id="296" r:id="rId26"/>
    <p:sldId id="297" r:id="rId27"/>
    <p:sldId id="298" r:id="rId28"/>
    <p:sldId id="299" r:id="rId29"/>
    <p:sldId id="354" r:id="rId30"/>
    <p:sldId id="304" r:id="rId31"/>
    <p:sldId id="305" r:id="rId32"/>
    <p:sldId id="306" r:id="rId33"/>
    <p:sldId id="308" r:id="rId34"/>
    <p:sldId id="309" r:id="rId35"/>
    <p:sldId id="311" r:id="rId36"/>
    <p:sldId id="314" r:id="rId37"/>
    <p:sldId id="355" r:id="rId38"/>
    <p:sldId id="315" r:id="rId39"/>
    <p:sldId id="316" r:id="rId40"/>
    <p:sldId id="317" r:id="rId41"/>
    <p:sldId id="318" r:id="rId42"/>
    <p:sldId id="320" r:id="rId43"/>
    <p:sldId id="356" r:id="rId44"/>
    <p:sldId id="357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58" r:id="rId55"/>
    <p:sldId id="359" r:id="rId56"/>
    <p:sldId id="360" r:id="rId57"/>
    <p:sldId id="257" r:id="rId58"/>
    <p:sldId id="262" r:id="rId59"/>
    <p:sldId id="264" r:id="rId60"/>
    <p:sldId id="361" r:id="rId61"/>
    <p:sldId id="362" r:id="rId62"/>
    <p:sldId id="266" r:id="rId63"/>
    <p:sldId id="261" r:id="rId64"/>
  </p:sldIdLst>
  <p:sldSz cx="9144000" cy="6858000" type="screen4x3"/>
  <p:notesSz cx="7104063" cy="10234613"/>
  <p:custDataLst>
    <p:tags r:id="rId6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45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94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20BD7-3967-41AB-B88E-3F9FE781F0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9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2573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commons.wikimedia.org/wiki/User:Path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Koplik_spots,_measles_6111_lores.jpg" TargetMode="External"/><Relationship Id="rId5" Type="http://schemas.openxmlformats.org/officeDocument/2006/relationships/hyperlink" Target="http://commons.wikimedia.org/wiki/User:PhilippN" TargetMode="External"/><Relationship Id="rId4" Type="http://schemas.openxmlformats.org/officeDocument/2006/relationships/hyperlink" Target="http://commons.wikimedia.org/wiki/File:Measles_enanthema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://commons.wikimedia.org/wiki/User:Bemoeia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Rubella.jpg" TargetMode="External"/><Relationship Id="rId5" Type="http://schemas.openxmlformats.org/officeDocument/2006/relationships/hyperlink" Target="http://commons.wikimedia.org/wiki/User:Patho" TargetMode="External"/><Relationship Id="rId4" Type="http://schemas.openxmlformats.org/officeDocument/2006/relationships/hyperlink" Target="http://commons.wikimedia.org/wiki/File:Rash_of_rubella_on_skin_of_child's_back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://commons.wikimedia.org/wiki/User:Mesoder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Infant_with_skin_lesions_from_congenital_rubella.jpg" TargetMode="External"/><Relationship Id="rId5" Type="http://schemas.openxmlformats.org/officeDocument/2006/relationships/hyperlink" Target="http://commons.wikimedia.org/wiki/User:Patho" TargetMode="External"/><Relationship Id="rId4" Type="http://schemas.openxmlformats.org/officeDocument/2006/relationships/hyperlink" Target="http://commons.wikimedia.org/wiki/File:Cataracts_due_to_Congenital_Rubella_Syndrome_(CRS)_PHIL_4284_lores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://commons.wikimedia.org/wiki/User:Afrodriguez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arotiditis_(Parotitis;_Mumps).JPG" TargetMode="External"/><Relationship Id="rId5" Type="http://schemas.openxmlformats.org/officeDocument/2006/relationships/hyperlink" Target="http://commons.wikimedia.org/wiki/User:Patho" TargetMode="External"/><Relationship Id="rId4" Type="http://schemas.openxmlformats.org/officeDocument/2006/relationships/hyperlink" Target="http://commons.wikimedia.org/wiki/File:Mumps_PHIL_130_lores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commons.wikimedia.org/wiki/File:Chickenpox_blister_2006.01.06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Zeimusu" TargetMode="External"/><Relationship Id="rId4" Type="http://schemas.openxmlformats.org/officeDocument/2006/relationships/hyperlink" Target="http://commons.wikimedia.org/wiki/File:Chickenpox_blister-(closeup)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Camiloaranzales&amp;action=edit&amp;redlink=1" TargetMode="External"/><Relationship Id="rId3" Type="http://schemas.openxmlformats.org/officeDocument/2006/relationships/image" Target="../media/image18.jpeg"/><Relationship Id="rId7" Type="http://schemas.openxmlformats.org/officeDocument/2006/relationships/hyperlink" Target="http://commons.wikimedia.org/wiki/File:Varicela_Aranzales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F_malan" TargetMode="External"/><Relationship Id="rId4" Type="http://schemas.openxmlformats.org/officeDocument/2006/relationships/hyperlink" Target="http://commons.wikimedia.org/wiki/File:Chickenpox_Adult_back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_Course_of_Shingles_diagram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Calliopeje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://commons.wikimedia.org/wiki/File:Herpes_zoster_chest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Fisle&amp;action=edit&amp;redlink=1" TargetMode="External"/><Relationship Id="rId4" Type="http://schemas.openxmlformats.org/officeDocument/2006/relationships/hyperlink" Target="http://commons.wikimedia.org/wiki/File:Herpes_zoster_back.pn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Warfieldian" TargetMode="External"/><Relationship Id="rId3" Type="http://schemas.openxmlformats.org/officeDocument/2006/relationships/image" Target="../media/image23.jpeg"/><Relationship Id="rId7" Type="http://schemas.openxmlformats.org/officeDocument/2006/relationships/hyperlink" Target="http://commons.wikimedia.org/wiki/File:Trigeminal_herpes_with_uveitis_and_keratitis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Doc_James" TargetMode="External"/><Relationship Id="rId4" Type="http://schemas.openxmlformats.org/officeDocument/2006/relationships/hyperlink" Target="http://commons.wikimedia.org/wiki/File:Shingles.JPG" TargetMode="External"/><Relationship Id="rId9" Type="http://schemas.openxmlformats.org/officeDocument/2006/relationships/hyperlink" Target="http://creativecommons.org/licenses/by/3.0/deed.en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http://commons.wikimedia.org/wiki/User:Salvadorjo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olio_sequelle.jpg" TargetMode="External"/><Relationship Id="rId5" Type="http://schemas.openxmlformats.org/officeDocument/2006/relationships/hyperlink" Target="http://commons.wikimedia.org/wiki/User:DO11.10" TargetMode="External"/><Relationship Id="rId4" Type="http://schemas.openxmlformats.org/officeDocument/2006/relationships/hyperlink" Target="http://commons.wikimedia.org/wiki/File:Polio_lores134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lio_physical_therapy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T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Soerfm" TargetMode="External"/><Relationship Id="rId2" Type="http://schemas.openxmlformats.org/officeDocument/2006/relationships/hyperlink" Target="http://commons.wikimedia.org/wiki/File:Poumon_artificie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hyperlink" Target="http://commons.wikimedia.org/wiki/File:Amoxycillin_rash_in_infectious_mononucleosis_on_back_of_hand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RainbowKatie&amp;action=edit&amp;redlink=1" TargetMode="External"/><Relationship Id="rId4" Type="http://schemas.openxmlformats.org/officeDocument/2006/relationships/hyperlink" Target="http://commons.wikimedia.org/wiki/File:Amoxycillin_rash_in_infectious_mononucleosis.jp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Lymphadanopathy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Doc_James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Welleschik" TargetMode="External"/><Relationship Id="rId7" Type="http://schemas.openxmlformats.org/officeDocument/2006/relationships/hyperlink" Target="http://commons.wikimedia.org/wiki/User:Doc_James" TargetMode="External"/><Relationship Id="rId2" Type="http://schemas.openxmlformats.org/officeDocument/2006/relationships/hyperlink" Target="http://commons.wikimedia.org/wiki/File:Mononucleosis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creativecommons.org/licenses/by-sa/3.0/deed.en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commons.wikimedia.org/wiki/User:BetacommandBo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orbillivirus_measles_infection.jpg" TargetMode="External"/><Relationship Id="rId5" Type="http://schemas.openxmlformats.org/officeDocument/2006/relationships/hyperlink" Target="http://commons.wikimedia.org/wiki/User:PhilippN" TargetMode="External"/><Relationship Id="rId4" Type="http://schemas.openxmlformats.org/officeDocument/2006/relationships/hyperlink" Target="http://commons.wikimedia.org/wiki/File:RougeoleDP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Παθολογία Ι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Ιογενείς λοιμώξεις (α’ 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Mαρία</a:t>
            </a:r>
            <a:r>
              <a:rPr lang="el-GR" sz="2200" dirty="0"/>
              <a:t> </a:t>
            </a:r>
            <a:r>
              <a:rPr lang="el-GR" sz="2200" dirty="0" err="1"/>
              <a:t>Bενετίκου</a:t>
            </a:r>
            <a:r>
              <a:rPr lang="el-GR" sz="2200" dirty="0"/>
              <a:t>, MD, </a:t>
            </a:r>
            <a:r>
              <a:rPr lang="el-GR" sz="2200" dirty="0" err="1"/>
              <a:t>MSc</a:t>
            </a:r>
            <a:r>
              <a:rPr lang="el-GR" sz="2200" dirty="0"/>
              <a:t>, </a:t>
            </a:r>
            <a:r>
              <a:rPr lang="el-GR" sz="2200" dirty="0" err="1"/>
              <a:t>DipEndo</a:t>
            </a:r>
            <a:r>
              <a:rPr lang="el-GR" sz="2200" dirty="0"/>
              <a:t>, </a:t>
            </a:r>
            <a:r>
              <a:rPr lang="el-GR" sz="2200" dirty="0" err="1"/>
              <a:t>PhD</a:t>
            </a:r>
            <a:r>
              <a:rPr lang="el-GR" sz="2200" dirty="0"/>
              <a:t>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</a:t>
            </a:r>
            <a:r>
              <a:rPr lang="el-GR" sz="2200" dirty="0" err="1"/>
              <a:t>παθοφυσιολογίας</a:t>
            </a:r>
            <a:r>
              <a:rPr lang="el-GR" sz="2200" dirty="0"/>
              <a:t>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Ιλαρά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87042" name="Picture 2" descr="File:Koplik spots, measles 6111 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17" y="1540771"/>
            <a:ext cx="4732613" cy="31843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4" name="Picture 4" descr="File:Measles enanthem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/>
          <a:stretch/>
        </p:blipFill>
        <p:spPr bwMode="auto">
          <a:xfrm>
            <a:off x="445839" y="2895327"/>
            <a:ext cx="4141568" cy="31163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256483" y="6135687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Measles </a:t>
            </a:r>
            <a:r>
              <a:rPr lang="en-US" sz="1200" dirty="0" err="1" smtClean="0">
                <a:latin typeface="+mn-lt"/>
                <a:hlinkClick r:id="rId4"/>
              </a:rPr>
              <a:t>enanthema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PhilippN"/>
              </a:rPr>
              <a:t>PhilippN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3702" y="479715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Koplik spots, measles 6111 </a:t>
            </a:r>
            <a:r>
              <a:rPr lang="en-US" sz="1200" dirty="0" err="1" smtClean="0">
                <a:latin typeface="+mn-lt"/>
                <a:hlinkClick r:id="rId6"/>
              </a:rPr>
              <a:t>lores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7" tooltip="User:Patho"/>
              </a:rPr>
              <a:t>Patho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34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Ερυθρά (</a:t>
            </a:r>
            <a:r>
              <a:rPr lang="en-US" dirty="0" smtClean="0"/>
              <a:t>Rubella, German measles)</a:t>
            </a:r>
            <a:endParaRPr lang="el-GR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Είναι </a:t>
            </a:r>
            <a:r>
              <a:rPr lang="el-GR" altLang="el-GR" b="1" dirty="0" smtClean="0"/>
              <a:t>οξεία ιογενής εξανθηματική λοίμωξη </a:t>
            </a:r>
            <a:r>
              <a:rPr lang="el-GR" altLang="el-GR" dirty="0" smtClean="0"/>
              <a:t>χωρίς πρόδρομα συμπτώματα.  </a:t>
            </a:r>
          </a:p>
          <a:p>
            <a:pPr eaLnBrk="1" hangingPunct="1"/>
            <a:r>
              <a:rPr lang="el-GR" altLang="el-GR" dirty="0" smtClean="0"/>
              <a:t>Οφείλεται στον </a:t>
            </a:r>
            <a:r>
              <a:rPr lang="el-GR" altLang="el-GR" b="1" dirty="0" smtClean="0"/>
              <a:t>ιό της ερυθράς. </a:t>
            </a:r>
            <a:r>
              <a:rPr lang="el-GR" altLang="el-GR" dirty="0" smtClean="0"/>
              <a:t>Έχει επώαση 14-21 ημέρες.  Είναι μικρής μεταδοτικότητας και μεταδίδεται επί μια εβδομάδα προ του εξανθήματος.  </a:t>
            </a:r>
          </a:p>
          <a:p>
            <a:pPr eaLnBrk="1" hangingPunct="1"/>
            <a:r>
              <a:rPr lang="el-GR" altLang="el-GR" dirty="0" smtClean="0"/>
              <a:t>Η μετάδοση γίνεται με την εισπνοή μολυσμένων σταγονιδίων.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8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</a:t>
            </a:r>
            <a:r>
              <a:rPr lang="el-GR" dirty="0" smtClean="0"/>
              <a:t>ερυθράς</a:t>
            </a:r>
            <a:endParaRPr lang="el-GR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30000"/>
              </a:lnSpc>
            </a:pPr>
            <a:r>
              <a:rPr lang="el-GR" altLang="el-GR" sz="2800" dirty="0" smtClean="0"/>
              <a:t>Μπορεί η νόσος να περάσει απαρατήρητη, ωστόσο συνήθως με την εμφάνιση του εξανθήματος συνυπάρχουν σε ήπιο βαθμό, πυρετός, κακουχία, αρθραλγίες και ρινικός κατάρρους.  </a:t>
            </a:r>
            <a:endParaRPr lang="el-GR" altLang="el-GR" sz="2800" u="sng" dirty="0" smtClean="0"/>
          </a:p>
          <a:p>
            <a:pPr eaLnBrk="1" hangingPunct="1">
              <a:lnSpc>
                <a:spcPct val="130000"/>
              </a:lnSpc>
            </a:pPr>
            <a:r>
              <a:rPr lang="el-GR" altLang="el-GR" sz="2800" b="1" dirty="0" smtClean="0"/>
              <a:t>Το εξάνθημα </a:t>
            </a:r>
            <a:r>
              <a:rPr lang="el-GR" altLang="el-GR" sz="2800" dirty="0" smtClean="0"/>
              <a:t>αρχίζει από το πρόσωπο, δεν είναι συρρέον, και διαρκεί 3 ημέρες.  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sz="2800" dirty="0" smtClean="0"/>
              <a:t>Χαρακτηριστική είναι </a:t>
            </a:r>
            <a:r>
              <a:rPr lang="el-GR" altLang="el-GR" sz="2800" b="1" dirty="0" smtClean="0"/>
              <a:t>η διόγκωση των λεμφαδένων, </a:t>
            </a:r>
            <a:r>
              <a:rPr lang="el-GR" altLang="el-GR" sz="2800" dirty="0" smtClean="0"/>
              <a:t>που βοηθά και την διάγνωση της νόσου. </a:t>
            </a:r>
            <a:endParaRPr lang="el-GR" altLang="el-GR" sz="2800" u="sng" dirty="0" smtClean="0"/>
          </a:p>
          <a:p>
            <a:pPr eaLnBrk="1" hangingPunct="1">
              <a:lnSpc>
                <a:spcPct val="130000"/>
              </a:lnSpc>
            </a:pPr>
            <a:r>
              <a:rPr lang="el-GR" altLang="el-GR" sz="2800" dirty="0" smtClean="0"/>
              <a:t>Ο ιός της ερυθράς μπορεί να έχει </a:t>
            </a:r>
            <a:r>
              <a:rPr lang="el-GR" altLang="el-GR" sz="2800" b="1" dirty="0" err="1" smtClean="0"/>
              <a:t>τερατογενείς</a:t>
            </a:r>
            <a:r>
              <a:rPr lang="el-GR" altLang="el-GR" sz="2800" b="1" dirty="0" smtClean="0"/>
              <a:t> συνέπειες </a:t>
            </a:r>
            <a:r>
              <a:rPr lang="el-GR" altLang="el-GR" sz="2800" dirty="0" smtClean="0"/>
              <a:t>για τα έμβρυα, στο πρώτο τρίμηνο της κύησης (σύνδρομο συγγενούς ερυθράς).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sz="2800" b="1" dirty="0" smtClean="0"/>
              <a:t>Ενώ η ερυθρά είναι ήπια νόσος, η συγγενής ερυθρά εμφανίζει υψηλή θνητότητα.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Πρόληψη </a:t>
            </a:r>
            <a:r>
              <a:rPr lang="el-GR" dirty="0" smtClean="0"/>
              <a:t>ερυθράς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Υπάρχει εμβόλιο ερυθράς </a:t>
            </a:r>
            <a:r>
              <a:rPr lang="el-GR" altLang="el-GR" dirty="0" smtClean="0"/>
              <a:t>(εξασθενημένος ιός) που χορηγείται υποδορίως μαζί με τα εμβόλια ιλαράς και παρωτίτιδας (</a:t>
            </a:r>
            <a:r>
              <a:rPr lang="en-US" altLang="el-GR" dirty="0" smtClean="0"/>
              <a:t>MMR</a:t>
            </a:r>
            <a:r>
              <a:rPr lang="el-GR" altLang="el-GR" dirty="0" smtClean="0"/>
              <a:t>).  </a:t>
            </a:r>
          </a:p>
          <a:p>
            <a:pPr eaLnBrk="1" hangingPunct="1"/>
            <a:r>
              <a:rPr lang="el-GR" altLang="el-GR" dirty="0" smtClean="0"/>
              <a:t>Αντένδειξη εμβολιασμού αποτελεί η εγκυμοσύνη.  </a:t>
            </a:r>
          </a:p>
          <a:p>
            <a:pPr eaLnBrk="1" hangingPunct="1"/>
            <a:r>
              <a:rPr lang="el-GR" altLang="el-GR" dirty="0" smtClean="0"/>
              <a:t>Υπάρχει και </a:t>
            </a:r>
            <a:r>
              <a:rPr lang="el-GR" altLang="el-GR" dirty="0" err="1" smtClean="0"/>
              <a:t>μονοδύναμο</a:t>
            </a:r>
            <a:r>
              <a:rPr lang="el-GR" altLang="el-GR" dirty="0" smtClean="0"/>
              <a:t> εμβόλιο.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07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Ερυθρά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70658" name="Picture 2" descr="File:Rash of rubella on skin of child's 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193512" cy="48509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File:Rube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5124808" cy="34015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6128" y="623731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Rash of rubella on skin of child's </a:t>
            </a:r>
            <a:r>
              <a:rPr lang="en-US" sz="1200" dirty="0" smtClean="0">
                <a:latin typeface="+mn-lt"/>
                <a:hlinkClick r:id="rId4"/>
              </a:rPr>
              <a:t>back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Patho"/>
              </a:rPr>
              <a:t>Patho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3707904" y="4869160"/>
            <a:ext cx="5124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Rubella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7" tooltip="User:Bemoeial"/>
              </a:rPr>
              <a:t>Bemoeial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Ερυθρά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88066" name="Picture 2" descr="File:Infant with skin lesions from congenital rub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536504" cy="30783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File:Cataracts due to Congenital Rubella Syndrome (CRS) PHIL 4284 lor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9"/>
          <a:stretch/>
        </p:blipFill>
        <p:spPr bwMode="auto">
          <a:xfrm>
            <a:off x="3923928" y="1340768"/>
            <a:ext cx="4927544" cy="2664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899144" y="4037251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it-IT" sz="1200" dirty="0">
                <a:latin typeface="+mn-lt"/>
                <a:hlinkClick r:id="rId4"/>
              </a:rPr>
              <a:t>Cataracts due to Congenital Rubella Syndrome (CRS) PHIL 4284 </a:t>
            </a:r>
            <a:r>
              <a:rPr lang="it-IT" sz="1200" dirty="0" smtClean="0">
                <a:latin typeface="+mn-lt"/>
                <a:hlinkClick r:id="rId4"/>
              </a:rPr>
              <a:t>lores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Patho"/>
              </a:rPr>
              <a:t>Patho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630932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Infant with skin lesions from congenital </a:t>
            </a:r>
            <a:r>
              <a:rPr lang="en-US" sz="1200" dirty="0" smtClean="0">
                <a:latin typeface="+mn-lt"/>
                <a:hlinkClick r:id="rId6"/>
              </a:rPr>
              <a:t>rubella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Mesoderm"/>
              </a:rPr>
              <a:t>Mesoderm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74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Παρωτίτιδα (επιδημική Παρωτίτιδα - </a:t>
            </a:r>
            <a:r>
              <a:rPr lang="en-US" dirty="0" smtClean="0"/>
              <a:t>mumps)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Είναι </a:t>
            </a:r>
            <a:r>
              <a:rPr lang="el-GR" altLang="el-GR" b="1" dirty="0" smtClean="0"/>
              <a:t>οξεία, μεταδοτική ιογενής λοίμωξη </a:t>
            </a:r>
            <a:r>
              <a:rPr lang="el-GR" altLang="el-GR" dirty="0" smtClean="0"/>
              <a:t>που προκαλεί </a:t>
            </a:r>
            <a:r>
              <a:rPr lang="el-GR" altLang="el-GR" b="1" dirty="0" smtClean="0"/>
              <a:t>μη πυώδη </a:t>
            </a:r>
            <a:r>
              <a:rPr lang="el-GR" altLang="el-GR" dirty="0" smtClean="0"/>
              <a:t>παρωτίτιδα, μονόπλευρη ή </a:t>
            </a:r>
            <a:r>
              <a:rPr lang="el-GR" altLang="el-GR" dirty="0" err="1" smtClean="0"/>
              <a:t>αμφοτερόπλευρη</a:t>
            </a:r>
            <a:r>
              <a:rPr lang="el-GR" altLang="el-GR" dirty="0" smtClean="0"/>
              <a:t> (75%).  </a:t>
            </a:r>
          </a:p>
          <a:p>
            <a:pPr eaLnBrk="1" hangingPunct="1"/>
            <a:r>
              <a:rPr lang="el-GR" altLang="el-GR" dirty="0" smtClean="0"/>
              <a:t>Ο ιός της παρωτίτιδας όπως και της ιλαράς ανήκει στους </a:t>
            </a:r>
            <a:r>
              <a:rPr lang="el-GR" altLang="el-GR" b="1" dirty="0" err="1" smtClean="0"/>
              <a:t>παραμυξοιούς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και είναι </a:t>
            </a:r>
            <a:r>
              <a:rPr lang="en-US" altLang="el-GR" dirty="0" smtClean="0"/>
              <a:t>RNA</a:t>
            </a:r>
            <a:r>
              <a:rPr lang="el-GR" altLang="el-GR" dirty="0" smtClean="0"/>
              <a:t> ιός.  </a:t>
            </a:r>
          </a:p>
          <a:p>
            <a:pPr eaLnBrk="1" hangingPunct="1"/>
            <a:r>
              <a:rPr lang="el-GR" altLang="el-GR" dirty="0" smtClean="0"/>
              <a:t>Μπορεί να συνδυάζεται με προσβολή άλλων σιελογόνων αδένων, καθώς και οργάνων όπως όρχεων, ωοθηκών, παγκρέατος, μηνίγγων, θυρεοειδούς, και να εκδηλώσει ορχίτιδα, ωοθηκίτιδα, παγκρεατίτιδα, μηνιγγίτιδα, θυρεοειδίτιδα, αλλά και νευρίτιδα, μυοκαρδίτιδα, νεφρίτιδα.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98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Παρωτίτιδα </a:t>
            </a:r>
            <a:r>
              <a:rPr lang="el-GR" dirty="0"/>
              <a:t>(επιδημική </a:t>
            </a:r>
            <a:r>
              <a:rPr lang="el-GR" dirty="0" smtClean="0"/>
              <a:t>Παρωτίτιδα </a:t>
            </a:r>
            <a:r>
              <a:rPr lang="el-GR" dirty="0"/>
              <a:t>- </a:t>
            </a:r>
            <a:r>
              <a:rPr lang="en-US" dirty="0"/>
              <a:t>mumps)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μετάδοση γίνεται με εισπνοή σταγονιδίων και έχει χρόνο επώασης 14-21 ημέρες. Προσβάλλει κυρίως </a:t>
            </a:r>
            <a:r>
              <a:rPr lang="el-GR" altLang="el-GR" b="1" dirty="0" smtClean="0"/>
              <a:t>παιδιά </a:t>
            </a:r>
            <a:r>
              <a:rPr lang="el-GR" altLang="el-GR" dirty="0" smtClean="0"/>
              <a:t>που εμφανίζουν ηπιότερα συμπτώματα από εκείνα των ενηλίκων.  </a:t>
            </a:r>
          </a:p>
          <a:p>
            <a:pPr eaLnBrk="1" hangingPunct="1"/>
            <a:r>
              <a:rPr lang="el-GR" altLang="el-GR" dirty="0" smtClean="0"/>
              <a:t>Φαίνεται ότι ο ιός μεταδίδεται μια ημέρα προ των συμπτωμάτων και εξακολουθεί μέχρι την υποχώρηση της παρωτιδικής διόγκωσης.  </a:t>
            </a:r>
          </a:p>
          <a:p>
            <a:pPr eaLnBrk="1" hangingPunct="1"/>
            <a:r>
              <a:rPr lang="el-GR" altLang="el-GR" dirty="0" smtClean="0"/>
              <a:t>Μετά την αποδρομή της νόσου παραμένει </a:t>
            </a:r>
            <a:r>
              <a:rPr lang="el-GR" altLang="el-GR" b="1" dirty="0" smtClean="0"/>
              <a:t>ισόβια ανοσία.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5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</a:t>
            </a:r>
            <a:r>
              <a:rPr lang="el-GR" dirty="0" smtClean="0"/>
              <a:t>παρωτίτιδας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Επώδυνη </a:t>
            </a:r>
            <a:r>
              <a:rPr lang="el-GR" altLang="el-GR" b="1" dirty="0" smtClean="0"/>
              <a:t>διόγκωση των παρωτίδων, </a:t>
            </a:r>
            <a:r>
              <a:rPr lang="el-GR" altLang="el-GR" dirty="0" smtClean="0"/>
              <a:t>με πυρετό κακουχία και γενικά φαινόμενα.</a:t>
            </a:r>
          </a:p>
          <a:p>
            <a:pPr eaLnBrk="1" hangingPunct="1"/>
            <a:r>
              <a:rPr lang="el-GR" altLang="el-GR" dirty="0" smtClean="0"/>
              <a:t>Στο 25% των αρρένων ασθενών εμφανίζεται </a:t>
            </a:r>
            <a:r>
              <a:rPr lang="el-GR" altLang="el-GR" b="1" dirty="0" smtClean="0"/>
              <a:t>ορχίτιδα (</a:t>
            </a:r>
            <a:r>
              <a:rPr lang="el-GR" altLang="el-GR" dirty="0" smtClean="0"/>
              <a:t>με διόγκωση και ευαισθησία), στην πλειονότητά των κρουσμάτων (75%) είναι μονόπλευρη.  </a:t>
            </a:r>
          </a:p>
          <a:p>
            <a:pPr eaLnBrk="1" hangingPunct="1"/>
            <a:r>
              <a:rPr lang="el-GR" altLang="el-GR" dirty="0" smtClean="0"/>
              <a:t>Σε ένα όμως 25% είναι </a:t>
            </a:r>
            <a:r>
              <a:rPr lang="el-GR" altLang="el-GR" dirty="0" err="1" smtClean="0"/>
              <a:t>αμφοτερόπλευρη</a:t>
            </a:r>
            <a:r>
              <a:rPr lang="el-GR" altLang="el-GR" dirty="0" smtClean="0"/>
              <a:t> με κίνδυνο </a:t>
            </a:r>
            <a:r>
              <a:rPr lang="el-GR" altLang="el-GR" b="1" dirty="0" smtClean="0"/>
              <a:t>στείρωσης.  </a:t>
            </a:r>
          </a:p>
          <a:p>
            <a:pPr eaLnBrk="1" hangingPunct="1"/>
            <a:r>
              <a:rPr lang="el-GR" altLang="el-GR" dirty="0" smtClean="0"/>
              <a:t>Σε θήλεα άτομα η τυχούσα </a:t>
            </a:r>
            <a:r>
              <a:rPr lang="el-GR" altLang="el-GR" b="1" dirty="0" smtClean="0"/>
              <a:t>ωοθηκίτιδα</a:t>
            </a:r>
            <a:r>
              <a:rPr lang="el-GR" altLang="el-GR" dirty="0" smtClean="0"/>
              <a:t> δεν φαίνεται να συνδυάζεται με κίνδυνο στείρωσης.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8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</a:t>
            </a:r>
            <a:r>
              <a:rPr lang="el-GR" dirty="0" smtClean="0"/>
              <a:t>παρωτίτιδας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Σε προσβολή του παγκρέατος </a:t>
            </a:r>
            <a:r>
              <a:rPr lang="el-GR" altLang="el-GR" b="1" dirty="0" smtClean="0"/>
              <a:t>(παγκρεατίτιδα) </a:t>
            </a:r>
            <a:r>
              <a:rPr lang="el-GR" altLang="el-GR" dirty="0" smtClean="0"/>
              <a:t>εμφανίζονται έμετοι και άνω κοιλιακό άλγος.  Ανεξάρτητα αν υπάρχει ή όχι παγκρεατίτιδα, </a:t>
            </a:r>
            <a:r>
              <a:rPr lang="el-GR" altLang="el-GR" b="1" dirty="0" smtClean="0"/>
              <a:t>η </a:t>
            </a:r>
            <a:r>
              <a:rPr lang="el-GR" altLang="el-GR" b="1" dirty="0" err="1" smtClean="0"/>
              <a:t>αμυλάση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του αίματος είναι συχνά αυξημένη.</a:t>
            </a:r>
          </a:p>
          <a:p>
            <a:pPr eaLnBrk="1" hangingPunct="1"/>
            <a:r>
              <a:rPr lang="el-GR" altLang="el-GR" dirty="0" smtClean="0"/>
              <a:t>Στο 30% των προσβληθέντων εμφανίζεται </a:t>
            </a:r>
            <a:r>
              <a:rPr lang="el-GR" altLang="el-GR" b="1" dirty="0" err="1" smtClean="0"/>
              <a:t>μηνιγγοεγκεφαλίτιδα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άρα είναι αρκετά συχνή, συνήθως όμως </a:t>
            </a:r>
            <a:r>
              <a:rPr lang="el-GR" altLang="el-GR" dirty="0" err="1" smtClean="0"/>
              <a:t>ελαφράς</a:t>
            </a:r>
            <a:r>
              <a:rPr lang="el-GR" altLang="el-GR" dirty="0" smtClean="0"/>
              <a:t> μορφής.  </a:t>
            </a:r>
          </a:p>
          <a:p>
            <a:pPr eaLnBrk="1" hangingPunct="1"/>
            <a:r>
              <a:rPr lang="el-GR" altLang="el-GR" dirty="0" smtClean="0"/>
              <a:t>Μπορεί να εμφανίσει σημεία </a:t>
            </a:r>
            <a:r>
              <a:rPr lang="el-GR" altLang="el-GR" dirty="0" err="1" smtClean="0"/>
              <a:t>μηνιγγισμού</a:t>
            </a:r>
            <a:r>
              <a:rPr lang="el-GR" altLang="el-GR" dirty="0" smtClean="0"/>
              <a:t> όπως δυσκαμψία του </a:t>
            </a:r>
            <a:r>
              <a:rPr lang="el-GR" altLang="el-GR" dirty="0" err="1" smtClean="0"/>
              <a:t>αυχένος</a:t>
            </a:r>
            <a:r>
              <a:rPr lang="el-GR" altLang="el-GR" dirty="0" smtClean="0"/>
              <a:t> και στο ΕΝΥ υπάρχει λεμφοκυττάρωση.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33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Ιογενείς λοιμώξεις </a:t>
            </a:r>
            <a:endParaRPr lang="el-GR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Ιλαρά,</a:t>
            </a:r>
          </a:p>
          <a:p>
            <a:pPr eaLnBrk="1" hangingPunct="1"/>
            <a:r>
              <a:rPr lang="el-GR" altLang="el-GR" b="1" dirty="0" smtClean="0"/>
              <a:t>Ερυθρά,</a:t>
            </a:r>
          </a:p>
          <a:p>
            <a:pPr eaLnBrk="1" hangingPunct="1"/>
            <a:r>
              <a:rPr lang="el-GR" altLang="el-GR" b="1" dirty="0" smtClean="0"/>
              <a:t>Παρωτίτιδα,</a:t>
            </a:r>
          </a:p>
          <a:p>
            <a:pPr eaLnBrk="1" hangingPunct="1"/>
            <a:r>
              <a:rPr lang="el-GR" altLang="el-GR" b="1" dirty="0" err="1" smtClean="0"/>
              <a:t>Ανεμευλογιά</a:t>
            </a:r>
            <a:r>
              <a:rPr lang="el-GR" altLang="el-GR" b="1" dirty="0" smtClean="0"/>
              <a:t>,</a:t>
            </a:r>
          </a:p>
          <a:p>
            <a:pPr eaLnBrk="1" hangingPunct="1"/>
            <a:r>
              <a:rPr lang="el-GR" altLang="el-GR" b="1" dirty="0" err="1" smtClean="0"/>
              <a:t>Πολύομυελίτιδα</a:t>
            </a:r>
            <a:r>
              <a:rPr lang="el-GR" altLang="el-GR" b="1" dirty="0" smtClean="0"/>
              <a:t>,</a:t>
            </a:r>
          </a:p>
          <a:p>
            <a:pPr eaLnBrk="1" hangingPunct="1"/>
            <a:r>
              <a:rPr lang="el-GR" altLang="el-GR" b="1" dirty="0" smtClean="0"/>
              <a:t>Μηνιγγίτιδα,</a:t>
            </a:r>
          </a:p>
          <a:p>
            <a:pPr eaLnBrk="1" hangingPunct="1"/>
            <a:r>
              <a:rPr lang="el-GR" altLang="el-GR" b="1" dirty="0" smtClean="0"/>
              <a:t>Λοιμώδης μονοπυρήνωση</a:t>
            </a:r>
            <a:r>
              <a:rPr lang="el-GR" altLang="el-GR" dirty="0"/>
              <a:t>.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1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Προφύλαξη και θεραπεία </a:t>
            </a:r>
            <a:r>
              <a:rPr lang="el-GR" dirty="0" smtClean="0"/>
              <a:t>παρωτίτιδας</a:t>
            </a:r>
            <a:endParaRPr lang="el-GR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dirty="0" smtClean="0"/>
              <a:t>Σήμερα υπάρχει </a:t>
            </a:r>
            <a:r>
              <a:rPr lang="el-GR" altLang="el-GR" b="1" dirty="0" smtClean="0"/>
              <a:t>εμβόλιο </a:t>
            </a:r>
            <a:r>
              <a:rPr lang="el-GR" altLang="el-GR" dirty="0" smtClean="0"/>
              <a:t>για προστασία κυρίως των αρρένων.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Γενικά και ειδικά μέτρα επί νόσου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Η θεραπεία περιλαμβάνει </a:t>
            </a:r>
            <a:r>
              <a:rPr lang="el-GR" altLang="el-GR" b="1" dirty="0" smtClean="0"/>
              <a:t>γενικά μέτρα </a:t>
            </a:r>
            <a:r>
              <a:rPr lang="el-GR" altLang="el-GR" dirty="0" smtClean="0"/>
              <a:t>επί νόσου, όπως απομόνωση των πασχόντων μέχρι υποχώρησης των συμπτωμάτων, καθώς και </a:t>
            </a:r>
            <a:r>
              <a:rPr lang="el-GR" altLang="el-GR" b="1" dirty="0" smtClean="0"/>
              <a:t>ειδικότερα μέτρα </a:t>
            </a:r>
            <a:r>
              <a:rPr lang="el-GR" altLang="el-GR" dirty="0" smtClean="0"/>
              <a:t>για την αντιμετώπιση πχ της ορχίτιδας (ανύψωση οσχέου, ψυχρά επιθέματα, διατομή ινώδους χιτώνα).  </a:t>
            </a:r>
          </a:p>
          <a:p>
            <a:pPr eaLnBrk="1" hangingPunct="1"/>
            <a:r>
              <a:rPr lang="el-GR" altLang="el-GR" dirty="0" smtClean="0"/>
              <a:t>Επί </a:t>
            </a:r>
            <a:r>
              <a:rPr lang="el-GR" altLang="el-GR" dirty="0" err="1" smtClean="0"/>
              <a:t>πακγρεατίτιδας</a:t>
            </a:r>
            <a:r>
              <a:rPr lang="el-GR" altLang="el-GR" dirty="0" smtClean="0"/>
              <a:t>, παρεντερική χορήγηση υγρών.</a:t>
            </a:r>
          </a:p>
          <a:p>
            <a:pPr eaLnBrk="1" hangingPunct="1"/>
            <a:r>
              <a:rPr lang="el-GR" altLang="el-GR" dirty="0" smtClean="0"/>
              <a:t>Επί </a:t>
            </a:r>
            <a:r>
              <a:rPr lang="el-GR" altLang="el-GR" dirty="0" err="1" smtClean="0"/>
              <a:t>μηνιγγοεγκεφαλίτιδας</a:t>
            </a:r>
            <a:r>
              <a:rPr lang="el-GR" altLang="el-GR" dirty="0" smtClean="0"/>
              <a:t>, διατήρηση ζωτικών λειτουργιών και καταπολέμηση εγκεφαλικού οιδήματος.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50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Δευτερογενής </a:t>
            </a:r>
            <a:r>
              <a:rPr lang="el-GR" dirty="0"/>
              <a:t>παρωτίτιδα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Η δευτερογενής παρωτίτιδα </a:t>
            </a:r>
            <a:r>
              <a:rPr lang="el-GR" altLang="el-GR" dirty="0" smtClean="0"/>
              <a:t>είναι διάφορος της ιογενούς και οφείλεται σε μικρόβια, όπως πχ σε </a:t>
            </a:r>
            <a:r>
              <a:rPr lang="en-US" altLang="el-GR" dirty="0" smtClean="0"/>
              <a:t>Gram</a:t>
            </a:r>
            <a:r>
              <a:rPr lang="el-GR" altLang="el-GR" dirty="0" smtClean="0"/>
              <a:t> θετικά βακτηρίδια, όπως σταφυλόκοκκο.  </a:t>
            </a:r>
          </a:p>
          <a:p>
            <a:pPr eaLnBrk="1" hangingPunct="1"/>
            <a:r>
              <a:rPr lang="el-GR" altLang="el-GR" dirty="0" smtClean="0"/>
              <a:t>Σε αυτές τις περιπτώσεις η παρωτίτιδα είναι πυώδης.  </a:t>
            </a:r>
          </a:p>
          <a:p>
            <a:pPr eaLnBrk="1" hangingPunct="1"/>
            <a:r>
              <a:rPr lang="el-GR" altLang="el-GR" dirty="0" smtClean="0"/>
              <a:t>Παρατηρείται σε χρονίως </a:t>
            </a:r>
            <a:r>
              <a:rPr lang="el-GR" altLang="el-GR" dirty="0" err="1" smtClean="0"/>
              <a:t>κατακεκλιμένα</a:t>
            </a:r>
            <a:r>
              <a:rPr lang="el-GR" altLang="el-GR" dirty="0" smtClean="0"/>
              <a:t>, εξασθενημένα και υπερήλικα άτομα.  </a:t>
            </a:r>
          </a:p>
          <a:p>
            <a:pPr eaLnBrk="1" hangingPunct="1"/>
            <a:r>
              <a:rPr lang="el-GR" altLang="el-GR" dirty="0" smtClean="0"/>
              <a:t>Στις περιπτώσεις αυτές χρειάζεται η κατάλληλη αντιβιοτική αγωγή.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6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Παρωτίτιδα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59394" name="Picture 2" descr="File:Mumps PHIL 130 lo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r="20339"/>
          <a:stretch/>
        </p:blipFill>
        <p:spPr bwMode="auto">
          <a:xfrm>
            <a:off x="323528" y="1558038"/>
            <a:ext cx="3979178" cy="41399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File:Parotiditis (Parotitis; Mumps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48541"/>
            <a:ext cx="4463935" cy="41589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836953" y="5805264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Mumps PHIL 130 </a:t>
            </a:r>
            <a:r>
              <a:rPr lang="en-US" sz="1200" dirty="0" err="1" smtClean="0">
                <a:latin typeface="+mn-lt"/>
                <a:hlinkClick r:id="rId4"/>
              </a:rPr>
              <a:t>lores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Patho"/>
              </a:rPr>
              <a:t>Patho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5255795" y="5832671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Parotiditis (</a:t>
            </a:r>
            <a:r>
              <a:rPr lang="en-US" sz="1200" dirty="0" err="1">
                <a:latin typeface="+mn-lt"/>
                <a:hlinkClick r:id="rId6"/>
              </a:rPr>
              <a:t>Parotitis</a:t>
            </a:r>
            <a:r>
              <a:rPr lang="en-US" sz="1200" dirty="0">
                <a:latin typeface="+mn-lt"/>
                <a:hlinkClick r:id="rId6"/>
              </a:rPr>
              <a:t>; Mumps</a:t>
            </a:r>
            <a:r>
              <a:rPr lang="en-US" sz="1200" dirty="0" smtClean="0">
                <a:latin typeface="+mn-lt"/>
                <a:hlinkClick r:id="rId6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7" tooltip="User:Afrodriguezg"/>
              </a:rPr>
              <a:t>Afrodriguezg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45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Ανεμευλογία</a:t>
            </a:r>
            <a:r>
              <a:rPr lang="el-GR" dirty="0" smtClean="0"/>
              <a:t> (</a:t>
            </a:r>
            <a:r>
              <a:rPr lang="en-US" dirty="0" smtClean="0"/>
              <a:t>Varicella, </a:t>
            </a:r>
            <a:r>
              <a:rPr lang="en-US" dirty="0" err="1" smtClean="0"/>
              <a:t>Chichenpox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Συχνή</a:t>
            </a:r>
            <a:r>
              <a:rPr lang="el-GR" altLang="el-GR" dirty="0" smtClean="0"/>
              <a:t> εξανθηματική νόσος της παιδικής ηλικίας.  </a:t>
            </a:r>
          </a:p>
          <a:p>
            <a:pPr eaLnBrk="1" hangingPunct="1"/>
            <a:r>
              <a:rPr lang="el-GR" altLang="el-GR" dirty="0" smtClean="0"/>
              <a:t>Οφείλεται </a:t>
            </a:r>
            <a:r>
              <a:rPr lang="el-GR" altLang="el-GR" b="1" dirty="0" smtClean="0"/>
              <a:t>σε ιό </a:t>
            </a:r>
            <a:r>
              <a:rPr lang="en-US" altLang="el-GR" b="1" dirty="0" smtClean="0"/>
              <a:t>DNA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ταυτόσημο με τον ιό του </a:t>
            </a:r>
            <a:r>
              <a:rPr lang="el-GR" altLang="el-GR" b="1" dirty="0" smtClean="0"/>
              <a:t>έρπητα ζωστήρα.  </a:t>
            </a:r>
          </a:p>
          <a:p>
            <a:pPr eaLnBrk="1" hangingPunct="1"/>
            <a:r>
              <a:rPr lang="el-GR" altLang="el-GR" dirty="0" smtClean="0"/>
              <a:t>Η επώαση της νόσου διαρκεί 10-20 ημέρες.  </a:t>
            </a:r>
          </a:p>
          <a:p>
            <a:pPr eaLnBrk="1" hangingPunct="1"/>
            <a:r>
              <a:rPr lang="el-GR" altLang="el-GR" dirty="0" smtClean="0"/>
              <a:t>Η μετάδοση γίνεται με εισπνοή μολυσμένων σταγονιδίων ή με την επαφή στις εξανθηματικές βλάβες (εφελκίδες).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50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</a:t>
            </a:r>
            <a:r>
              <a:rPr lang="el-GR" dirty="0" err="1" smtClean="0"/>
              <a:t>ανεμευλογίας</a:t>
            </a:r>
            <a:endParaRPr lang="el-GR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Το </a:t>
            </a:r>
            <a:r>
              <a:rPr lang="el-GR" altLang="el-GR" b="1" dirty="0" smtClean="0"/>
              <a:t>εξάνθημα </a:t>
            </a:r>
            <a:r>
              <a:rPr lang="el-GR" altLang="el-GR" dirty="0" smtClean="0"/>
              <a:t>της </a:t>
            </a:r>
            <a:r>
              <a:rPr lang="el-GR" altLang="el-GR" dirty="0" err="1" smtClean="0"/>
              <a:t>ανεμευλογίας</a:t>
            </a:r>
            <a:r>
              <a:rPr lang="el-GR" altLang="el-GR" dirty="0" smtClean="0"/>
              <a:t> είναι πολύ χαρακτηριστικό.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Είναι </a:t>
            </a:r>
            <a:r>
              <a:rPr lang="el-GR" altLang="el-GR" b="1" dirty="0" smtClean="0"/>
              <a:t>κεντρομόλο</a:t>
            </a:r>
            <a:r>
              <a:rPr lang="el-GR" altLang="el-GR" dirty="0" smtClean="0"/>
              <a:t> (κυρίως στην κεφαλή και τον κορμό, αλλά αραιό στα άκρα).  Εμφανίζει </a:t>
            </a:r>
            <a:r>
              <a:rPr lang="el-GR" altLang="el-GR" b="1" dirty="0" smtClean="0"/>
              <a:t>ταυτόχρονα όλες τις μορφές,</a:t>
            </a:r>
            <a:r>
              <a:rPr lang="el-GR" altLang="el-GR" dirty="0" smtClean="0"/>
              <a:t> κηλίδες, βλατίδες, φυσαλίδες, φλύκταινες και εφελκίδες.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Το εξάνθημα καταλαμβάνει και το τριχωτό της κεφαλής και συνοδεύεται από κνησμό.  </a:t>
            </a:r>
            <a:r>
              <a:rPr lang="el-GR" altLang="el-GR" b="1" dirty="0" smtClean="0"/>
              <a:t>Ο κνησμός </a:t>
            </a:r>
            <a:r>
              <a:rPr lang="el-GR" altLang="el-GR" dirty="0" smtClean="0"/>
              <a:t>μπορεί να είναι πολύ έντονος.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Συνυπάρχει </a:t>
            </a:r>
            <a:r>
              <a:rPr lang="el-GR" altLang="el-GR" b="1" dirty="0" smtClean="0"/>
              <a:t>πυρετός και κακουχία.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Τα συμπτώματα αυτά είναι </a:t>
            </a:r>
            <a:r>
              <a:rPr lang="el-GR" altLang="el-GR" b="1" dirty="0" smtClean="0"/>
              <a:t>πιο ήπια στα παιδιά </a:t>
            </a:r>
            <a:r>
              <a:rPr lang="el-GR" altLang="el-GR" dirty="0" smtClean="0"/>
              <a:t>από ότι είναι στους ενήλικες.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διάρκεια της νόσου είναι περίπου δύο εβδομάδες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Εργαστηριακά συνυπάρχει </a:t>
            </a:r>
            <a:r>
              <a:rPr lang="el-GR" altLang="el-GR" b="1" dirty="0" err="1" smtClean="0"/>
              <a:t>λευκοπενία</a:t>
            </a:r>
            <a:r>
              <a:rPr lang="el-GR" altLang="el-GR" b="1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81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Διάφορες επιπλοκές επί </a:t>
            </a:r>
            <a:r>
              <a:rPr lang="el-GR" dirty="0" err="1" smtClean="0"/>
              <a:t>ανεμευλογίας</a:t>
            </a:r>
            <a:endParaRPr lang="el-GR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Συνηθισμένες είναι οι </a:t>
            </a:r>
            <a:r>
              <a:rPr lang="el-GR" altLang="el-GR" b="1" dirty="0" smtClean="0"/>
              <a:t>δευτερογενείς επιμολύνσεις </a:t>
            </a:r>
            <a:r>
              <a:rPr lang="el-GR" altLang="el-GR" dirty="0" smtClean="0"/>
              <a:t>των δερματικών βλαβών με κοινά παθογόνα μικρόβια, λόγω και του κνησμού που κάνουν τα παιδιά στα εξανθήματα.</a:t>
            </a:r>
          </a:p>
          <a:p>
            <a:pPr eaLnBrk="1" hangingPunct="1"/>
            <a:r>
              <a:rPr lang="el-GR" altLang="el-GR" dirty="0" smtClean="0"/>
              <a:t>Μπορεί ο ιός ο ίδιος να προκαλέσει </a:t>
            </a:r>
            <a:r>
              <a:rPr lang="el-GR" altLang="el-GR" b="1" dirty="0" smtClean="0"/>
              <a:t>πνευμονία, </a:t>
            </a:r>
            <a:r>
              <a:rPr lang="el-GR" altLang="el-GR" dirty="0" smtClean="0"/>
              <a:t>αλλά πνευμονία μπορεί να εμφανισθεί και από μικρόβια ως δευτερογενής.</a:t>
            </a:r>
          </a:p>
          <a:p>
            <a:pPr eaLnBrk="1" hangingPunct="1"/>
            <a:r>
              <a:rPr lang="el-GR" altLang="el-GR" dirty="0" smtClean="0"/>
              <a:t>Μπορεί σπάνια να υπάρξει </a:t>
            </a:r>
            <a:r>
              <a:rPr lang="el-GR" altLang="el-GR" b="1" dirty="0" smtClean="0"/>
              <a:t>εγκεφαλίτιδα </a:t>
            </a:r>
            <a:r>
              <a:rPr lang="el-GR" altLang="el-GR" dirty="0" smtClean="0"/>
              <a:t>ως επιπλοκή</a:t>
            </a:r>
          </a:p>
          <a:p>
            <a:pPr eaLnBrk="1" hangingPunct="1"/>
            <a:r>
              <a:rPr lang="el-GR" altLang="el-GR" dirty="0" smtClean="0"/>
              <a:t>Αν η διάγνωση δεν γίνει σωστά και το παιδί πάρει κατά λάθος κορτικοειδή, μπορεί να έχουμε δυσμενείς επιπτώσεις.  </a:t>
            </a:r>
          </a:p>
          <a:p>
            <a:pPr eaLnBrk="1" hangingPunct="1"/>
            <a:r>
              <a:rPr lang="el-GR" altLang="el-GR" dirty="0" smtClean="0"/>
              <a:t>Αντενδείκνυται επίσης η χορήγηση ασπιρίνης  (κίνδυνος συνδρόμου </a:t>
            </a:r>
            <a:r>
              <a:rPr lang="en-US" altLang="el-GR" dirty="0" smtClean="0"/>
              <a:t>Reye</a:t>
            </a:r>
            <a:r>
              <a:rPr lang="el-GR" altLang="el-GR" dirty="0" smtClean="0"/>
              <a:t>) κατά την διάρκεια της νόσου.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0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</a:t>
            </a:r>
            <a:r>
              <a:rPr lang="el-GR" dirty="0" err="1" smtClean="0"/>
              <a:t>ανεμευλογίας</a:t>
            </a:r>
            <a:endParaRPr lang="el-GR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Απομόνωση του πάσχοντος μέχρι την εξαφάνιση των πρωτογενών εφελκίδων, διατήρηση καθαρού δέρματος, καταπολέμηση του κνησμού, αντιμετώπιση επιπλοκών. </a:t>
            </a:r>
          </a:p>
          <a:p>
            <a:pPr eaLnBrk="1" hangingPunct="1"/>
            <a:r>
              <a:rPr lang="el-GR" altLang="el-GR" dirty="0" smtClean="0"/>
              <a:t>Υπάρχει εμβόλιο για πρόληψη της νόσου χορηγείται όμως κατά την κρίση του γιατρού.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89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Ανεμευλογία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53250" name="Picture 2" descr="File:Chickenpox blister-(closeup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405852" cy="36267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File:Chickenpox blister 2006.01.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r="4853"/>
          <a:stretch/>
        </p:blipFill>
        <p:spPr bwMode="auto">
          <a:xfrm>
            <a:off x="5364088" y="1844824"/>
            <a:ext cx="3258105" cy="36267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1394651" y="5635855"/>
            <a:ext cx="2839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Chickenpox blister-(</a:t>
            </a:r>
            <a:r>
              <a:rPr lang="en-US" sz="1200" dirty="0" err="1">
                <a:latin typeface="+mn-lt"/>
                <a:hlinkClick r:id="rId4"/>
              </a:rPr>
              <a:t>closeup</a:t>
            </a:r>
            <a:r>
              <a:rPr lang="en-US" sz="1200" dirty="0" smtClean="0">
                <a:latin typeface="+mn-lt"/>
                <a:hlinkClick r:id="rId4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Zeimusu"/>
              </a:rPr>
              <a:t>Zeimusu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n-US" sz="1200" dirty="0"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573305" y="5635855"/>
            <a:ext cx="2839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Chickenpox blister </a:t>
            </a:r>
            <a:r>
              <a:rPr lang="en-US" sz="1200" dirty="0" smtClean="0">
                <a:latin typeface="+mn-lt"/>
                <a:hlinkClick r:id="rId7"/>
              </a:rPr>
              <a:t>2006.01.06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Zeimusu"/>
              </a:rPr>
              <a:t>Zeimusu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90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Ανεμευλογία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90114" name="Picture 2" descr="File:Varicela Aranz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197206" cy="42653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File:Chickenpox Adult 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84" y="1628800"/>
            <a:ext cx="3752623" cy="42653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120560" y="6078325"/>
            <a:ext cx="2839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Chickenpox Adult </a:t>
            </a:r>
            <a:r>
              <a:rPr lang="en-US" sz="1200" dirty="0" smtClean="0">
                <a:latin typeface="+mn-lt"/>
                <a:hlinkClick r:id="rId4"/>
              </a:rPr>
              <a:t>back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 malan"/>
              </a:rPr>
              <a:t>F </a:t>
            </a:r>
            <a:r>
              <a:rPr lang="en-US" sz="1200" dirty="0" err="1">
                <a:latin typeface="+mn-lt"/>
                <a:hlinkClick r:id="rId5" tooltip="User:F malan"/>
              </a:rPr>
              <a:t>malan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n-US" sz="1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2031" y="6051949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Varicela </a:t>
            </a:r>
            <a:r>
              <a:rPr lang="en-US" sz="1200" dirty="0" err="1" smtClean="0">
                <a:latin typeface="+mn-lt"/>
                <a:hlinkClick r:id="rId7"/>
              </a:rPr>
              <a:t>Aranzales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8" tooltip="User:Camiloaranzales (page does not exist)"/>
              </a:rPr>
              <a:t>Camiloaranzales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75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Έρπητας ζωστήρας </a:t>
            </a:r>
            <a:r>
              <a:rPr lang="el-GR" sz="3000" b="0" dirty="0" smtClean="0"/>
              <a:t>1/6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Ο έρπητας ζωστήρας</a:t>
            </a:r>
            <a:r>
              <a:rPr lang="el-GR" altLang="el-GR" dirty="0" smtClean="0"/>
              <a:t> θεωρείται ως υποτροπή της κλινικής </a:t>
            </a:r>
            <a:r>
              <a:rPr lang="el-GR" altLang="el-GR" dirty="0" err="1" smtClean="0"/>
              <a:t>νόσησης</a:t>
            </a:r>
            <a:r>
              <a:rPr lang="el-GR" altLang="el-GR" dirty="0" smtClean="0"/>
              <a:t> της </a:t>
            </a:r>
            <a:r>
              <a:rPr lang="el-GR" altLang="el-GR" dirty="0" err="1" smtClean="0"/>
              <a:t>ανεμευλογίας</a:t>
            </a:r>
            <a:r>
              <a:rPr lang="el-GR" altLang="el-GR" dirty="0" smtClean="0"/>
              <a:t> που επισυμβαίνει μετά από πολλά χρόνια οπότε εμφανίζονται φυσαλίδες κατά μήκος του </a:t>
            </a:r>
            <a:r>
              <a:rPr lang="el-GR" altLang="el-GR" dirty="0" err="1" smtClean="0"/>
              <a:t>νευροτομίου</a:t>
            </a:r>
            <a:r>
              <a:rPr lang="el-GR" altLang="el-GR" dirty="0" smtClean="0"/>
              <a:t> του καλυπτόμενου από τις </a:t>
            </a:r>
            <a:r>
              <a:rPr lang="el-GR" altLang="el-GR" b="1" dirty="0" smtClean="0"/>
              <a:t>αισθητικές</a:t>
            </a:r>
            <a:r>
              <a:rPr lang="el-GR" altLang="el-GR" dirty="0" smtClean="0"/>
              <a:t> ίνες του προσβληθέντος νεύρου.  </a:t>
            </a:r>
          </a:p>
          <a:p>
            <a:pPr eaLnBrk="1" hangingPunct="1"/>
            <a:r>
              <a:rPr lang="el-GR" altLang="el-GR" dirty="0" smtClean="0"/>
              <a:t>Είναι γεγονός ότι ο ιός της </a:t>
            </a:r>
            <a:r>
              <a:rPr lang="el-GR" altLang="el-GR" dirty="0" err="1" smtClean="0"/>
              <a:t>ανεμευλογίας</a:t>
            </a:r>
            <a:r>
              <a:rPr lang="el-GR" altLang="el-GR" dirty="0" smtClean="0"/>
              <a:t> και του έρπητος ζωστήρα, μετά την προσβολή της παιδικής ηλικίας παραμένει λανθάνων (</a:t>
            </a:r>
            <a:r>
              <a:rPr lang="en-US" altLang="el-GR" dirty="0" smtClean="0"/>
              <a:t>dormant</a:t>
            </a:r>
            <a:r>
              <a:rPr lang="el-GR" altLang="el-GR" dirty="0" smtClean="0"/>
              <a:t>) δια βίου </a:t>
            </a:r>
            <a:r>
              <a:rPr lang="el-GR" altLang="el-GR" b="1" dirty="0" smtClean="0"/>
              <a:t>στα οπίσθια κέρατα </a:t>
            </a:r>
            <a:r>
              <a:rPr lang="el-GR" altLang="el-GR" dirty="0" smtClean="0"/>
              <a:t>του νωτιαίου μυελού.  </a:t>
            </a:r>
          </a:p>
          <a:p>
            <a:pPr eaLnBrk="1" hangingPunct="1"/>
            <a:r>
              <a:rPr lang="el-GR" altLang="el-GR" dirty="0" smtClean="0"/>
              <a:t>Πτώση της ανοσίας του ατόμου μπορεί να οδηγήσει την </a:t>
            </a:r>
            <a:r>
              <a:rPr lang="el-GR" altLang="el-GR" dirty="0" err="1" smtClean="0"/>
              <a:t>επανενεργοποίησή</a:t>
            </a:r>
            <a:r>
              <a:rPr lang="el-GR" altLang="el-GR" dirty="0" smtClean="0"/>
              <a:t> του και την εμφάνιση της εικόνας του έρπητα ζωστήρα.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06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Ιλαρά </a:t>
            </a:r>
            <a:r>
              <a:rPr lang="el-GR" dirty="0"/>
              <a:t>(</a:t>
            </a:r>
            <a:r>
              <a:rPr lang="en-US" dirty="0"/>
              <a:t>Measles, </a:t>
            </a:r>
            <a:r>
              <a:rPr lang="en-US" dirty="0" err="1"/>
              <a:t>rubeola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Ιογενής, οξεία και εξανθηματική νόσος που χαρακτηρίζεται από </a:t>
            </a:r>
            <a:r>
              <a:rPr lang="el-GR" altLang="el-GR" b="1" dirty="0" err="1" smtClean="0"/>
              <a:t>κηλιδοβλατιδώδες</a:t>
            </a:r>
            <a:r>
              <a:rPr lang="el-GR" altLang="el-GR" b="1" dirty="0" smtClean="0"/>
              <a:t>, συρρέον εξάνθημα.  </a:t>
            </a:r>
          </a:p>
          <a:p>
            <a:pPr eaLnBrk="1" hangingPunct="1"/>
            <a:r>
              <a:rPr lang="el-GR" altLang="el-GR" dirty="0" smtClean="0"/>
              <a:t>Είναι μεταδοτική μέσω εισπνοής μολυσμένων σταγονιδίων</a:t>
            </a:r>
          </a:p>
          <a:p>
            <a:pPr eaLnBrk="1" hangingPunct="1"/>
            <a:r>
              <a:rPr lang="el-GR" altLang="el-GR" dirty="0" smtClean="0"/>
              <a:t>Και έχει την μεγαλύτερη επίπτωση στην παιδική ηλικία.  </a:t>
            </a:r>
          </a:p>
          <a:p>
            <a:pPr eaLnBrk="1" hangingPunct="1"/>
            <a:r>
              <a:rPr lang="el-GR" altLang="el-GR" dirty="0" smtClean="0"/>
              <a:t>Η περίοδος επώασης είναι 10-14 ημέρες.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3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Έρπητας ζωστήρας </a:t>
            </a:r>
            <a:r>
              <a:rPr lang="el-GR" sz="3000" b="0" dirty="0" smtClean="0"/>
              <a:t>2/6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Μέχρι την εμφάνιση των φυσαλίδων υπάρχει πόνος ή καυσαλγία στο σημείο εκείνο και κατά μήκος του νεύρου, χωρίς άλλα ευρήματα ή εξάνθημα και έτσι συχνά οδηγούμαστε σε παραπλανητική διάγνωση.</a:t>
            </a:r>
          </a:p>
          <a:p>
            <a:pPr eaLnBrk="1" hangingPunct="1"/>
            <a:r>
              <a:rPr lang="el-GR" altLang="el-GR" dirty="0" smtClean="0"/>
              <a:t>Ο έρπητας ζωστήρας συνδέεται με έντονο πόνο στο </a:t>
            </a:r>
            <a:r>
              <a:rPr lang="el-GR" altLang="el-GR" dirty="0" err="1" smtClean="0"/>
              <a:t>δερμοτόμιο</a:t>
            </a:r>
            <a:r>
              <a:rPr lang="el-GR" altLang="el-GR" dirty="0" smtClean="0"/>
              <a:t> που μπορεί να συνεχίζεται και μετά την υποχώρηση των φυσαλίδων, επί μακρόν.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4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Έρπητας ζωστήρας </a:t>
            </a:r>
            <a:r>
              <a:rPr lang="el-GR" sz="3000" b="0" dirty="0" smtClean="0"/>
              <a:t>3/6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Επίσης επικίνδυνη για τον ασθενή προσβολή είναι εκείνη </a:t>
            </a:r>
            <a:r>
              <a:rPr lang="el-GR" altLang="el-GR" b="1" dirty="0" smtClean="0"/>
              <a:t>του οφθαλμικού κλάδου του τριδύμου νεύρου, </a:t>
            </a:r>
            <a:r>
              <a:rPr lang="el-GR" altLang="el-GR" dirty="0" smtClean="0"/>
              <a:t>η οποία μπορεί λόγω προσβολής του κερατοειδούς να οδηγήσει και σε τύφλωση ακόμη.</a:t>
            </a:r>
          </a:p>
          <a:p>
            <a:pPr eaLnBrk="1" hangingPunct="1"/>
            <a:r>
              <a:rPr lang="el-GR" altLang="el-GR" dirty="0" smtClean="0"/>
              <a:t>Ο έρπητας ζωστήρας φαίνεται να έχει μεγαλύτερη επίπτωση σε άτομα που έχουν λευχαιμίες, λεμφώματα, κακοήθεις νεοπλασίες, και σε εκείνα που λαμβάνουν κορτιζόνη, οι δε εκδηλώσεις του είναι και βαρύτερες.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1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Έρπητας ζωστήρας </a:t>
            </a:r>
            <a:r>
              <a:rPr lang="el-GR" sz="3000" b="0" dirty="0" smtClean="0"/>
              <a:t>4/6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pic>
        <p:nvPicPr>
          <p:cNvPr id="5" name="Picture 2" descr="File:A Course of Shingles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896544" cy="47861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095836" y="6271307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 Course of Shingles </a:t>
            </a:r>
            <a:r>
              <a:rPr lang="en-US" sz="1200" dirty="0" smtClean="0">
                <a:latin typeface="+mn-lt"/>
                <a:hlinkClick r:id="rId3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Calliopejen"/>
              </a:rPr>
              <a:t>Calliopejen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7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Έρπητας ζωστήρας </a:t>
            </a:r>
            <a:r>
              <a:rPr lang="el-GR" sz="3000" b="0" dirty="0" smtClean="0"/>
              <a:t>5/6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96587" y="6370734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43010" name="Picture 2" descr="File:Herpes zoster b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412776"/>
            <a:ext cx="4625241" cy="28618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File:Herpes zoster che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1" y="3501008"/>
            <a:ext cx="4581024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96587" y="4365104"/>
            <a:ext cx="2392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Herpes zoster </a:t>
            </a:r>
            <a:r>
              <a:rPr lang="en-US" sz="1200" dirty="0" smtClean="0">
                <a:latin typeface="+mn-lt"/>
                <a:hlinkClick r:id="rId4"/>
              </a:rPr>
              <a:t>back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Fisle (page does not exist)"/>
              </a:rPr>
              <a:t>Fisle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n-US" sz="1200" dirty="0"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115616" y="6395131"/>
            <a:ext cx="2392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Herpes zoster </a:t>
            </a:r>
            <a:r>
              <a:rPr lang="en-US" sz="1200" dirty="0" smtClean="0">
                <a:latin typeface="+mn-lt"/>
                <a:hlinkClick r:id="rId7"/>
              </a:rPr>
              <a:t>chest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Fisle (page does not exist)"/>
              </a:rPr>
              <a:t>Fisle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10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File:Shing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1" y="3248739"/>
            <a:ext cx="5256584" cy="2654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Έρπητας ζωστήρας </a:t>
            </a:r>
            <a:r>
              <a:rPr lang="el-GR" sz="3000" b="0" dirty="0" smtClean="0"/>
              <a:t>6/6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40962" name="Picture 2" descr="File:Trigeminal herpes with uveitis and kerati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79" y="1412776"/>
            <a:ext cx="3856028" cy="30243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7747" y="6021288"/>
            <a:ext cx="2392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Shingles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Doc James"/>
              </a:rPr>
              <a:t>Doc James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6660228" y="4509120"/>
            <a:ext cx="214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Trigeminal herpes with uveitis and </a:t>
            </a:r>
            <a:r>
              <a:rPr lang="en-US" sz="1200" dirty="0" smtClean="0">
                <a:latin typeface="+mn-lt"/>
                <a:hlinkClick r:id="rId7"/>
              </a:rPr>
              <a:t>keratitis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Warfieldian"/>
              </a:rPr>
              <a:t>Warfieldian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9"/>
              </a:rPr>
              <a:t>CC BY </a:t>
            </a:r>
            <a:r>
              <a:rPr lang="en-US" sz="1200" dirty="0" smtClean="0">
                <a:latin typeface="+mn-lt"/>
                <a:hlinkClick r:id="rId9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73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Πολιομυελίτιδα (</a:t>
            </a:r>
            <a:r>
              <a:rPr lang="en-US" dirty="0" smtClean="0"/>
              <a:t>Poliomyelitis)</a:t>
            </a:r>
            <a:r>
              <a:rPr lang="el-GR" dirty="0" smtClean="0"/>
              <a:t>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Η νόσος αυτή οφείλεται στον ιό της πολιομυελίτιδας που ανήκει </a:t>
            </a:r>
            <a:r>
              <a:rPr lang="el-GR" altLang="el-GR" b="1" dirty="0" smtClean="0"/>
              <a:t>στους </a:t>
            </a:r>
            <a:r>
              <a:rPr lang="el-GR" altLang="el-GR" b="1" dirty="0" err="1" smtClean="0"/>
              <a:t>εντεροιούς</a:t>
            </a:r>
            <a:r>
              <a:rPr lang="el-GR" altLang="el-GR" b="1" dirty="0" smtClean="0"/>
              <a:t>.</a:t>
            </a:r>
          </a:p>
          <a:p>
            <a:pPr eaLnBrk="1" hangingPunct="1"/>
            <a:r>
              <a:rPr lang="el-GR" altLang="el-GR" dirty="0" smtClean="0"/>
              <a:t>Ο ιός μεταδίδεται με άμεση επαφή ή έμμεσα με τις εκκρίσεις του ανθρώπου. </a:t>
            </a:r>
            <a:r>
              <a:rPr lang="el-GR" altLang="el-GR" b="1" dirty="0" smtClean="0"/>
              <a:t>Υπάρχουν τρεις </a:t>
            </a:r>
            <a:r>
              <a:rPr lang="el-GR" altLang="el-GR" b="1" dirty="0" err="1" smtClean="0"/>
              <a:t>αντιγονικοί</a:t>
            </a:r>
            <a:r>
              <a:rPr lang="el-GR" altLang="el-GR" b="1" dirty="0" smtClean="0"/>
              <a:t> τύποι ιού (Ι, ΙΙ, ΙΙΙ), και δεν εμφανίζουν μεταξύ τους διασταυρούμενη ανοσία.</a:t>
            </a:r>
          </a:p>
          <a:p>
            <a:pPr eaLnBrk="1" hangingPunct="1"/>
            <a:r>
              <a:rPr lang="el-GR" altLang="el-GR" dirty="0" smtClean="0"/>
              <a:t>Εισέρχεται από το στόμα και πολλαπλασιάζεται στο </a:t>
            </a:r>
            <a:r>
              <a:rPr lang="el-GR" altLang="el-GR" dirty="0" err="1" smtClean="0"/>
              <a:t>στοματοφάρυγγα</a:t>
            </a:r>
            <a:r>
              <a:rPr lang="el-GR" altLang="el-GR" dirty="0" smtClean="0"/>
              <a:t> ή στο έντερο, από εκεί δημιουργείται </a:t>
            </a:r>
            <a:r>
              <a:rPr lang="el-GR" altLang="el-GR" dirty="0" err="1" smtClean="0"/>
              <a:t>ιαιμία</a:t>
            </a:r>
            <a:r>
              <a:rPr lang="el-GR" altLang="el-GR" dirty="0" smtClean="0"/>
              <a:t> και αποβολή του ιού στα κόπρανα. 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8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Πολιομυελίτιδα (</a:t>
            </a:r>
            <a:r>
              <a:rPr lang="en-US" dirty="0" smtClean="0"/>
              <a:t>Poliomyelitis)</a:t>
            </a:r>
            <a:r>
              <a:rPr lang="el-GR" dirty="0" smtClean="0"/>
              <a:t> </a:t>
            </a:r>
            <a:r>
              <a:rPr lang="el-GR" sz="3000" b="0" dirty="0" smtClean="0"/>
              <a:t>2/4</a:t>
            </a:r>
            <a:endParaRPr lang="el-GR" sz="3000" b="0" dirty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Στις εύκρατες χώρες εμφανίζονται επιδημίες </a:t>
            </a:r>
            <a:r>
              <a:rPr lang="el-GR" altLang="el-GR" b="1" dirty="0" smtClean="0"/>
              <a:t>το θέρος.  </a:t>
            </a:r>
          </a:p>
          <a:p>
            <a:pPr eaLnBrk="1" hangingPunct="1"/>
            <a:r>
              <a:rPr lang="el-GR" altLang="el-GR" dirty="0" smtClean="0"/>
              <a:t>Ωστόσο δεν αναφέρονται επιδημίες κατά τους χειμερινούς μήνες. </a:t>
            </a:r>
          </a:p>
          <a:p>
            <a:pPr eaLnBrk="1" hangingPunct="1"/>
            <a:r>
              <a:rPr lang="el-GR" altLang="el-GR" dirty="0" smtClean="0"/>
              <a:t>Σήμερα, η επιδημιολογία έχει αλλάξει, τα περισσότερα κρούσματα είναι </a:t>
            </a:r>
            <a:r>
              <a:rPr lang="el-GR" altLang="el-GR" b="1" dirty="0" smtClean="0"/>
              <a:t>σε παιδιά και νεογνά πτωχότερων τάξεων σε τροπικές χώρες.  </a:t>
            </a:r>
          </a:p>
          <a:p>
            <a:pPr eaLnBrk="1" hangingPunct="1"/>
            <a:r>
              <a:rPr lang="el-GR" altLang="el-GR" dirty="0" smtClean="0"/>
              <a:t>Σε τροπικές χώρες, ο ιός μπορεί να βρίσκεται σε οχετούς  όλη την διάρκεια του έτους.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71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Πολιομυελίτιδα (</a:t>
            </a:r>
            <a:r>
              <a:rPr lang="en-US" dirty="0"/>
              <a:t>Poliomyelitis)</a:t>
            </a:r>
            <a:r>
              <a:rPr lang="el-GR" dirty="0"/>
              <a:t>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 ιός πολλαπλασιάζεται στα </a:t>
            </a:r>
            <a:r>
              <a:rPr lang="el-GR" altLang="el-GR" b="1" dirty="0" smtClean="0"/>
              <a:t>νευρικά κύτταρα των κινητικών νεύρων, των προσθίων κεράτων του νωτιαίου μυελού </a:t>
            </a:r>
            <a:r>
              <a:rPr lang="el-GR" altLang="el-GR" dirty="0" smtClean="0"/>
              <a:t>αλλά και των κέντρων του υποθαλάμου, θαλάμου, παρεγκεφαλιδικών και </a:t>
            </a:r>
            <a:r>
              <a:rPr lang="el-GR" altLang="el-GR" dirty="0" err="1" smtClean="0"/>
              <a:t>προμηκικών</a:t>
            </a:r>
            <a:r>
              <a:rPr lang="el-GR" altLang="el-GR" dirty="0" smtClean="0"/>
              <a:t> πυρήνων.  </a:t>
            </a:r>
          </a:p>
          <a:p>
            <a:pPr eaLnBrk="1" hangingPunct="1"/>
            <a:r>
              <a:rPr lang="el-GR" altLang="el-GR" dirty="0" smtClean="0"/>
              <a:t>Έτσι τα νευρικά κύτταρα εμφανίζουν</a:t>
            </a:r>
            <a:r>
              <a:rPr lang="el-GR" altLang="el-GR" b="1" dirty="0" smtClean="0"/>
              <a:t> ποικιλίες βλαβών </a:t>
            </a:r>
            <a:r>
              <a:rPr lang="el-GR" altLang="el-GR" dirty="0" smtClean="0"/>
              <a:t>και οι μύες δευτερογενώς εκφυλίζονται.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01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Πολιομυελίτιδα (</a:t>
            </a:r>
            <a:r>
              <a:rPr lang="en-US" dirty="0"/>
              <a:t>Poliomyelitis)</a:t>
            </a:r>
            <a:r>
              <a:rPr lang="el-GR" dirty="0"/>
              <a:t>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νόσος έχει </a:t>
            </a:r>
            <a:r>
              <a:rPr lang="el-GR" altLang="el-GR" b="1" dirty="0" smtClean="0"/>
              <a:t>μια μακροχρόνια ιστορία, </a:t>
            </a:r>
            <a:r>
              <a:rPr lang="el-GR" altLang="el-GR" dirty="0" smtClean="0"/>
              <a:t>και υπήρχε από τα πολύ αρχαία χρόνια, όπως φαίνεται και από τους Αιγυπτιακούς παπύρους αλλά και τις τοιχογραφίες των Φαραώ που μερικοί εμφανίζονται με χαρακτηριστικά κατάλοιπα της νόσου.</a:t>
            </a:r>
          </a:p>
          <a:p>
            <a:pPr eaLnBrk="1" hangingPunct="1"/>
            <a:r>
              <a:rPr lang="el-GR" altLang="el-GR" dirty="0" smtClean="0"/>
              <a:t>Ο</a:t>
            </a:r>
            <a:r>
              <a:rPr lang="el-GR" altLang="el-GR" b="1" dirty="0" smtClean="0"/>
              <a:t> εμβολιασμός </a:t>
            </a:r>
            <a:r>
              <a:rPr lang="el-GR" altLang="el-GR" dirty="0" smtClean="0"/>
              <a:t>όμως κατάφερε τουλάχιστον σε περιοχές όπου εφαρμόζεται να εξαλείψει τις προσβολές από </a:t>
            </a:r>
            <a:r>
              <a:rPr lang="el-GR" altLang="el-GR" dirty="0" err="1" smtClean="0"/>
              <a:t>πολυομυελίτιδα</a:t>
            </a:r>
            <a:r>
              <a:rPr lang="el-GR" altLang="el-GR" dirty="0"/>
              <a:t>.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9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</a:t>
            </a:r>
            <a:r>
              <a:rPr lang="el-GR" dirty="0" err="1" smtClean="0"/>
              <a:t>πολυομυελίτιδας</a:t>
            </a:r>
            <a:endParaRPr lang="el-GR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18457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νόσος χαρακτηρίζεται </a:t>
            </a:r>
            <a:r>
              <a:rPr lang="el-GR" altLang="el-GR" b="1" dirty="0" smtClean="0"/>
              <a:t>από παραλύσεις </a:t>
            </a:r>
            <a:r>
              <a:rPr lang="el-GR" altLang="el-GR" dirty="0" smtClean="0"/>
              <a:t>λόγω νεκρώσεων των πυρήνων των κινητικών νεύρων που προκαλούνται από τον ιό. </a:t>
            </a:r>
          </a:p>
          <a:p>
            <a:pPr eaLnBrk="1" hangingPunct="1"/>
            <a:r>
              <a:rPr lang="el-GR" altLang="el-GR" dirty="0" smtClean="0"/>
              <a:t>Η νόσος μπορεί να λάβει διάφορες ωστόσο </a:t>
            </a:r>
            <a:r>
              <a:rPr lang="el-GR" altLang="el-GR" b="1" dirty="0" smtClean="0"/>
              <a:t>μορφές,</a:t>
            </a:r>
            <a:r>
              <a:rPr lang="el-GR" altLang="el-GR" dirty="0" smtClean="0"/>
              <a:t> όπως: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Λοίμωξη χωρίς συμπτώματα.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Εκτρωτική μορφή </a:t>
            </a:r>
            <a:r>
              <a:rPr lang="el-GR" altLang="el-GR" dirty="0" smtClean="0"/>
              <a:t>με μη ειδικά συμπτώματα (όπως πυρετό, κεφαλαλγία, έμετο και κυνάγχη).  Είναι η συχνότερη μορφή.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Μη παραλυτική μορφή </a:t>
            </a:r>
            <a:r>
              <a:rPr lang="el-GR" altLang="el-GR" dirty="0" smtClean="0"/>
              <a:t>όπου υπάρχουν επιπλέον και μηνιγγικά φαινόμενα.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Παραλυτική μορφή </a:t>
            </a:r>
            <a:r>
              <a:rPr lang="el-GR" altLang="el-GR" dirty="0" smtClean="0"/>
              <a:t>που διακρίνεται </a:t>
            </a:r>
            <a:r>
              <a:rPr lang="el-GR" altLang="el-GR" b="1" dirty="0" smtClean="0"/>
              <a:t>σε </a:t>
            </a:r>
            <a:r>
              <a:rPr lang="el-GR" altLang="el-GR" b="1" dirty="0" err="1" smtClean="0"/>
              <a:t>νωτιαία</a:t>
            </a:r>
            <a:r>
              <a:rPr lang="el-GR" altLang="el-GR" b="1" dirty="0" smtClean="0"/>
              <a:t> και </a:t>
            </a:r>
            <a:r>
              <a:rPr lang="el-GR" altLang="el-GR" b="1" dirty="0" err="1" smtClean="0"/>
              <a:t>προμηκική</a:t>
            </a:r>
            <a:r>
              <a:rPr lang="el-GR" altLang="el-GR" b="1" dirty="0" smtClean="0"/>
              <a:t>.  </a:t>
            </a:r>
            <a:r>
              <a:rPr lang="el-GR" altLang="el-GR" dirty="0" smtClean="0"/>
              <a:t>Εφόσον η νόσος πάρει την κλασσική της μορφή την παραλυτική, η  </a:t>
            </a:r>
            <a:r>
              <a:rPr lang="el-GR" altLang="el-GR" dirty="0" err="1" smtClean="0"/>
              <a:t>προμηκική</a:t>
            </a:r>
            <a:r>
              <a:rPr lang="el-GR" altLang="el-GR" dirty="0" smtClean="0"/>
              <a:t> είναι και η βαρύτερη προσβολή.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18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Ιλαρά (</a:t>
            </a:r>
            <a:r>
              <a:rPr lang="en-US" dirty="0"/>
              <a:t>Measles, </a:t>
            </a:r>
            <a:r>
              <a:rPr lang="en-US" dirty="0" err="1"/>
              <a:t>rubeola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Την δέκατη ημέρα εμφανίζεται υψηλός </a:t>
            </a:r>
            <a:r>
              <a:rPr lang="el-GR" altLang="el-GR" b="1" dirty="0" smtClean="0"/>
              <a:t>πυρετός και καταρροϊκά φαινόμενα</a:t>
            </a:r>
            <a:r>
              <a:rPr lang="el-GR" altLang="el-GR" dirty="0" smtClean="0"/>
              <a:t> από το ανώτερο αναπνευστικό με βήχα, ερυθρότητα </a:t>
            </a:r>
            <a:r>
              <a:rPr lang="el-GR" altLang="el-GR" b="1" dirty="0" smtClean="0"/>
              <a:t>επιπεφυκότων </a:t>
            </a:r>
            <a:r>
              <a:rPr lang="el-GR" altLang="el-GR" dirty="0" smtClean="0"/>
              <a:t>και μικρή διόγκωση τραχηλικών και άλλων λεμφαδένων.  </a:t>
            </a:r>
          </a:p>
          <a:p>
            <a:pPr eaLnBrk="1" hangingPunct="1"/>
            <a:r>
              <a:rPr lang="el-GR" altLang="el-GR" dirty="0" smtClean="0"/>
              <a:t>Δύο ημέρες πριν από το εξάνθημα στον </a:t>
            </a:r>
            <a:r>
              <a:rPr lang="el-GR" altLang="el-GR" dirty="0" err="1" smtClean="0"/>
              <a:t>βλενογόννο</a:t>
            </a:r>
            <a:r>
              <a:rPr lang="el-GR" altLang="el-GR" dirty="0" smtClean="0"/>
              <a:t> των παρειών παρατηρούνται οι </a:t>
            </a:r>
            <a:r>
              <a:rPr lang="el-GR" altLang="el-GR" dirty="0" err="1" smtClean="0"/>
              <a:t>παθογνωμονικές</a:t>
            </a:r>
            <a:r>
              <a:rPr lang="el-GR" altLang="el-GR" dirty="0" smtClean="0"/>
              <a:t> για την ιλαρά </a:t>
            </a:r>
            <a:r>
              <a:rPr lang="el-GR" altLang="el-GR" b="1" dirty="0" smtClean="0"/>
              <a:t>κηλίδες του </a:t>
            </a:r>
            <a:r>
              <a:rPr lang="en-US" altLang="el-GR" b="1" dirty="0" smtClean="0"/>
              <a:t>Koplik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που όμως διαρκούν μόνο 1-3 ημέρες, γι’ αυτό πρέπει να αναζητούνται έγκαιρα. </a:t>
            </a:r>
          </a:p>
          <a:p>
            <a:pPr eaLnBrk="1" hangingPunct="1"/>
            <a:r>
              <a:rPr lang="el-GR" altLang="el-GR" dirty="0" smtClean="0"/>
              <a:t>Οι κηλίδες </a:t>
            </a:r>
            <a:r>
              <a:rPr lang="en-US" altLang="el-GR" dirty="0" smtClean="0"/>
              <a:t>Koplik</a:t>
            </a:r>
            <a:r>
              <a:rPr lang="el-GR" altLang="el-GR" dirty="0" smtClean="0"/>
              <a:t> είναι λευκές (λευκοί σπίλοι) που μοιάζουν με πιτσίλισμα από ασβέστη.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1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Εμβόλια </a:t>
            </a:r>
            <a:r>
              <a:rPr lang="el-GR" dirty="0" err="1" smtClean="0"/>
              <a:t>πολυομυελίτιδας</a:t>
            </a:r>
            <a:endParaRPr lang="el-GR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Εμβόλιο τύπου </a:t>
            </a:r>
            <a:r>
              <a:rPr lang="en-US" altLang="el-GR" b="1" dirty="0" smtClean="0"/>
              <a:t>Sabin</a:t>
            </a:r>
            <a:r>
              <a:rPr lang="el-GR" altLang="el-GR" b="1" dirty="0" smtClean="0"/>
              <a:t>-</a:t>
            </a:r>
            <a:r>
              <a:rPr lang="en-US" altLang="el-GR" b="1" dirty="0" smtClean="0"/>
              <a:t>OPV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(εξασθενημένος ζωντανός ιός).  </a:t>
            </a:r>
          </a:p>
          <a:p>
            <a:pPr marL="355600" indent="0" eaLnBrk="1" hangingPunct="1">
              <a:spcAft>
                <a:spcPts val="2400"/>
              </a:spcAft>
              <a:buNone/>
            </a:pPr>
            <a:r>
              <a:rPr lang="el-GR" altLang="el-GR" dirty="0" smtClean="0"/>
              <a:t>Το </a:t>
            </a:r>
            <a:r>
              <a:rPr lang="en-US" altLang="el-GR" dirty="0" smtClean="0"/>
              <a:t>Sabin</a:t>
            </a:r>
            <a:r>
              <a:rPr lang="el-GR" altLang="el-GR" dirty="0" smtClean="0"/>
              <a:t> έχει δύο είδη, </a:t>
            </a:r>
            <a:r>
              <a:rPr lang="el-GR" altLang="el-GR" dirty="0" err="1" smtClean="0"/>
              <a:t>μονοδύναμο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τριδύναμο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b="1" dirty="0" smtClean="0"/>
              <a:t>Εμβόλιο τύπου </a:t>
            </a:r>
            <a:r>
              <a:rPr lang="en-US" altLang="el-GR" b="1" dirty="0" smtClean="0"/>
              <a:t>Salk</a:t>
            </a:r>
            <a:r>
              <a:rPr lang="el-GR" altLang="el-GR" b="1" dirty="0" smtClean="0"/>
              <a:t>-</a:t>
            </a:r>
            <a:r>
              <a:rPr lang="en-US" altLang="el-GR" b="1" dirty="0" smtClean="0"/>
              <a:t>IPV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(αδρανοποιημένος ιός με φορμόλη).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Στην χώρα μας εφαρμόζεται από το 1960, ομαδικός εμβολιασμός με το </a:t>
            </a:r>
            <a:r>
              <a:rPr lang="el-GR" altLang="el-GR" dirty="0" err="1" smtClean="0"/>
              <a:t>τριδύναμο</a:t>
            </a:r>
            <a:r>
              <a:rPr lang="el-GR" altLang="el-GR" dirty="0" smtClean="0"/>
              <a:t> </a:t>
            </a:r>
            <a:r>
              <a:rPr lang="en-US" altLang="el-GR" dirty="0" smtClean="0"/>
              <a:t>Sabin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47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Πολυομυελίτιδα</a:t>
            </a:r>
            <a:r>
              <a:rPr lang="el-GR" dirty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pic>
        <p:nvPicPr>
          <p:cNvPr id="31746" name="Picture 2" descr="File:Polio sequ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3" y="1340768"/>
            <a:ext cx="3152150" cy="48413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File:Polio lores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05" y="1340768"/>
            <a:ext cx="3227587" cy="48413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29651" y="6279703"/>
            <a:ext cx="251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Polio </a:t>
            </a:r>
            <a:r>
              <a:rPr lang="en-US" sz="1200" dirty="0" smtClean="0">
                <a:latin typeface="+mn-lt"/>
                <a:hlinkClick r:id="rId4"/>
              </a:rPr>
              <a:t>lores134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DO11.10"/>
              </a:rPr>
              <a:t>DO11.10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369161" y="6279703"/>
            <a:ext cx="251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Polio </a:t>
            </a:r>
            <a:r>
              <a:rPr lang="en-US" sz="1200" dirty="0" err="1" smtClean="0">
                <a:latin typeface="+mn-lt"/>
                <a:hlinkClick r:id="rId6"/>
              </a:rPr>
              <a:t>sequelle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7" tooltip="User:Salvadorjo"/>
              </a:rPr>
              <a:t>Salvadorjo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00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Πολυομυελίτιδα</a:t>
            </a:r>
            <a:r>
              <a:rPr lang="el-GR" dirty="0"/>
              <a:t>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pic>
        <p:nvPicPr>
          <p:cNvPr id="92162" name="Picture 2" descr="File:Polio physical thera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59" y="1340768"/>
            <a:ext cx="3961683" cy="49853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315053" y="6356014"/>
            <a:ext cx="251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Polio physical </a:t>
            </a:r>
            <a:r>
              <a:rPr lang="en-US" sz="1200" dirty="0" smtClean="0">
                <a:latin typeface="+mn-lt"/>
                <a:hlinkClick r:id="rId3"/>
              </a:rPr>
              <a:t>therapy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Tm"/>
              </a:rPr>
              <a:t>Tm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24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Πολυομυελίτιδα</a:t>
            </a:r>
            <a:r>
              <a:rPr lang="el-GR" dirty="0"/>
              <a:t>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5" name="Rectangle 7"/>
          <p:cNvSpPr/>
          <p:nvPr/>
        </p:nvSpPr>
        <p:spPr>
          <a:xfrm>
            <a:off x="3315052" y="6125181"/>
            <a:ext cx="251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Poumon </a:t>
            </a:r>
            <a:r>
              <a:rPr lang="en-US" sz="1200" dirty="0" err="1" smtClean="0">
                <a:latin typeface="+mn-lt"/>
                <a:hlinkClick r:id="rId2"/>
              </a:rPr>
              <a:t>artificiel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3" tooltip="User:Soerfm"/>
              </a:rPr>
              <a:t>Soerfm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93186" name="Picture 2" descr="File:Poumon artifici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1562446"/>
            <a:ext cx="5876925" cy="43148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Ιογενείς μηνιγγίτιδες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Γενικά οι μηνιγγίτιδες, οι εγκεφαλίτιδες και τα αποστήματα του εγκεφάλου αποτελούν τις λοιμώξεις του ΚΝΣ.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μηνιγγίτιδα προκύπτει από ερεθισμό (φλεγμονή) των μηνίγγων και είναι ποικίλης αιτιολογίας.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Μπορεί ναι οφείλεται σε </a:t>
            </a:r>
            <a:r>
              <a:rPr lang="el-GR" altLang="el-GR" b="1" dirty="0" smtClean="0"/>
              <a:t>πυογόνους κόκκους, σε </a:t>
            </a:r>
            <a:r>
              <a:rPr lang="el-GR" altLang="el-GR" b="1" dirty="0" err="1" smtClean="0"/>
              <a:t>μυκοβακτηρίδιο</a:t>
            </a:r>
            <a:r>
              <a:rPr lang="el-GR" altLang="el-GR" b="1" dirty="0" smtClean="0"/>
              <a:t> της φυματίωσης, σε </a:t>
            </a:r>
            <a:r>
              <a:rPr lang="el-GR" altLang="el-GR" b="1" dirty="0" err="1" smtClean="0"/>
              <a:t>σπειροχαίτες</a:t>
            </a:r>
            <a:r>
              <a:rPr lang="el-GR" altLang="el-GR" b="1" dirty="0" smtClean="0"/>
              <a:t>, σε μύκητες και σε ιούς.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Ανεξάρτητα από τον παθογόνο οργανισμό, η κλινική εικόνα είναι κοινή, με κάποια ιδιαίτερα χαρακτηριστικά κάθε φορά.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Μηνιγγίτιδα μπορεί να προκύψει </a:t>
            </a:r>
            <a:r>
              <a:rPr lang="el-GR" altLang="el-GR" b="1" dirty="0" smtClean="0"/>
              <a:t>και από διασπορά παρακειμένων ή πιο απομεμακρυσμένων πρωτογενών φλεγμονών.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28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Ιογενείς μηνιγγίτιδες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Η οξεία μηνιγγίτιδα </a:t>
            </a:r>
            <a:r>
              <a:rPr lang="el-GR" altLang="el-GR" dirty="0" smtClean="0"/>
              <a:t>ανήκει στα επείγοντα θεραπευτικά προβλήματα και δεν είναι συχνή πάθηση.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Αιτιολογικά διακρίνεται σε:</a:t>
            </a:r>
          </a:p>
          <a:p>
            <a:pPr lvl="1"/>
            <a:r>
              <a:rPr lang="el-GR" altLang="el-GR" b="1" dirty="0" err="1" smtClean="0"/>
              <a:t>Βακτηριδιακή</a:t>
            </a:r>
            <a:r>
              <a:rPr lang="el-GR" altLang="el-GR" dirty="0" smtClean="0"/>
              <a:t> (βλέπε </a:t>
            </a:r>
            <a:r>
              <a:rPr lang="el-GR" altLang="el-GR" dirty="0" err="1" smtClean="0"/>
              <a:t>ναισέρειες</a:t>
            </a:r>
            <a:r>
              <a:rPr lang="el-GR" altLang="el-GR" dirty="0" smtClean="0"/>
              <a:t>, στρεπτόκοκκοι, αιμόφιλος, </a:t>
            </a:r>
            <a:r>
              <a:rPr lang="el-GR" altLang="el-GR" dirty="0" err="1" smtClean="0"/>
              <a:t>σταφυλόκκος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κ.α</a:t>
            </a:r>
            <a:r>
              <a:rPr lang="el-GR" altLang="el-GR" dirty="0" smtClean="0"/>
              <a:t>).</a:t>
            </a:r>
            <a:endParaRPr lang="el-GR" altLang="el-GR" u="sng" dirty="0" smtClean="0"/>
          </a:p>
          <a:p>
            <a:pPr lvl="1"/>
            <a:r>
              <a:rPr lang="el-GR" altLang="el-GR" b="1" dirty="0" smtClean="0"/>
              <a:t>«</a:t>
            </a:r>
            <a:r>
              <a:rPr lang="el-GR" altLang="el-GR" b="1" dirty="0"/>
              <a:t>Ά</a:t>
            </a:r>
            <a:r>
              <a:rPr lang="el-GR" altLang="el-GR" b="1" dirty="0" smtClean="0"/>
              <a:t>σηπτη» μηνιγγίτιδα </a:t>
            </a:r>
            <a:r>
              <a:rPr lang="el-GR" altLang="el-GR" dirty="0" smtClean="0"/>
              <a:t>(ιοί, </a:t>
            </a:r>
            <a:r>
              <a:rPr lang="el-GR" altLang="el-GR" dirty="0" err="1" smtClean="0"/>
              <a:t>χλαμύδια</a:t>
            </a:r>
            <a:r>
              <a:rPr lang="el-GR" altLang="el-GR" dirty="0" smtClean="0"/>
              <a:t>, μύκητες, νεοπλασίες).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59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Ιογενείς μηνιγγίτιδες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Συγκεκριμένα οι ιογενείς μηνιγγίτιδες, μπορεί να οφείλονται </a:t>
            </a:r>
            <a:r>
              <a:rPr lang="el-GR" altLang="el-GR" b="1" dirty="0" smtClean="0"/>
              <a:t>σε διάφορους ιούς.</a:t>
            </a:r>
          </a:p>
          <a:p>
            <a:pPr eaLnBrk="1" hangingPunct="1"/>
            <a:r>
              <a:rPr lang="el-GR" altLang="el-GR" dirty="0" smtClean="0"/>
              <a:t>Διακρίνουμε ιούς </a:t>
            </a:r>
            <a:r>
              <a:rPr lang="en-US" altLang="el-GR" dirty="0" err="1" smtClean="0"/>
              <a:t>picorna</a:t>
            </a:r>
            <a:r>
              <a:rPr lang="el-GR" altLang="el-GR" dirty="0" smtClean="0"/>
              <a:t> (</a:t>
            </a:r>
            <a:r>
              <a:rPr lang="el-GR" altLang="el-GR" dirty="0" err="1" smtClean="0"/>
              <a:t>πολυομυελίτιδα</a:t>
            </a:r>
            <a:r>
              <a:rPr lang="el-GR" altLang="el-GR" dirty="0" smtClean="0"/>
              <a:t>, </a:t>
            </a:r>
            <a:r>
              <a:rPr lang="en-US" altLang="el-GR" dirty="0" smtClean="0"/>
              <a:t>ECHO</a:t>
            </a:r>
            <a:r>
              <a:rPr lang="el-GR" altLang="el-GR" dirty="0" smtClean="0"/>
              <a:t>, </a:t>
            </a:r>
            <a:r>
              <a:rPr lang="en-US" altLang="el-GR" dirty="0" smtClean="0"/>
              <a:t>Coxsackie</a:t>
            </a:r>
            <a:r>
              <a:rPr lang="el-GR" altLang="el-GR" dirty="0" smtClean="0"/>
              <a:t>), ιούς </a:t>
            </a:r>
            <a:r>
              <a:rPr lang="en-US" altLang="el-GR" dirty="0" err="1" smtClean="0"/>
              <a:t>Arbo</a:t>
            </a:r>
            <a:r>
              <a:rPr lang="el-GR" altLang="el-GR" dirty="0" smtClean="0"/>
              <a:t>, ιούς παρωτίτιδας, ιλαράς, </a:t>
            </a:r>
            <a:r>
              <a:rPr lang="el-GR" altLang="el-GR" dirty="0" err="1" smtClean="0"/>
              <a:t>ανεμευλογίας</a:t>
            </a:r>
            <a:r>
              <a:rPr lang="el-GR" altLang="el-GR" dirty="0" smtClean="0"/>
              <a:t> και έρπητα απλού ή ζωστήρα.</a:t>
            </a:r>
          </a:p>
          <a:p>
            <a:pPr eaLnBrk="1" hangingPunct="1"/>
            <a:r>
              <a:rPr lang="el-GR" altLang="el-GR" dirty="0" smtClean="0"/>
              <a:t>Ξεχωριστή οντότητα είναι η λεγόμενη λεμφοκυτταρική </a:t>
            </a:r>
            <a:r>
              <a:rPr lang="el-GR" altLang="el-GR" dirty="0" err="1" smtClean="0"/>
              <a:t>χοριομηνιγγίτιδα</a:t>
            </a:r>
            <a:r>
              <a:rPr lang="el-GR" altLang="el-GR" dirty="0" smtClean="0"/>
              <a:t> που οφείλεται σε ιό </a:t>
            </a:r>
            <a:r>
              <a:rPr lang="en-US" altLang="el-GR" dirty="0" smtClean="0"/>
              <a:t>arenavirus</a:t>
            </a:r>
            <a:r>
              <a:rPr lang="el-GR" altLang="el-GR" dirty="0" smtClean="0"/>
              <a:t> των ποντικιών.</a:t>
            </a:r>
          </a:p>
          <a:p>
            <a:pPr eaLnBrk="1" hangingPunct="1"/>
            <a:r>
              <a:rPr lang="el-GR" altLang="el-GR" dirty="0" smtClean="0"/>
              <a:t>Η κλινική πορεία και πρόγνωση των ιογενών μηνιγγίτιδων είναι συχνά ήπια και καλοήθης.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24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Ιογενείς μηνιγγίτιδες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Σε κάθε όμως ένδειξη μηνιγγίτιδας καλείται άμεσα να γίνει η αιτιολογική διερεύνηση με:</a:t>
            </a:r>
          </a:p>
          <a:p>
            <a:pPr lvl="1"/>
            <a:r>
              <a:rPr lang="el-GR" altLang="el-GR" dirty="0" smtClean="0"/>
              <a:t>λεπτομερές ιστορικό,</a:t>
            </a:r>
          </a:p>
          <a:p>
            <a:pPr lvl="1"/>
            <a:r>
              <a:rPr lang="el-GR" altLang="el-GR" dirty="0" err="1" smtClean="0"/>
              <a:t>οσφυονωτιαία</a:t>
            </a:r>
            <a:r>
              <a:rPr lang="el-GR" altLang="el-GR" dirty="0" smtClean="0"/>
              <a:t> παρακέντηση,</a:t>
            </a:r>
          </a:p>
          <a:p>
            <a:pPr marL="355600" indent="0" eaLnBrk="1" hangingPunct="1">
              <a:buNone/>
            </a:pPr>
            <a:r>
              <a:rPr lang="el-GR" altLang="el-GR" dirty="0"/>
              <a:t>κ</a:t>
            </a:r>
            <a:r>
              <a:rPr lang="el-GR" altLang="el-GR" dirty="0" smtClean="0"/>
              <a:t>αι να εφαρμοσθεί η κατάλληλη αγωγή.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71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Λοιμώδης μονοπυρήνωση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l-GR" altLang="el-GR" dirty="0" smtClean="0"/>
              <a:t>Καλοήθης οξεία νόσος που οφείλεται </a:t>
            </a:r>
            <a:r>
              <a:rPr lang="el-GR" altLang="el-GR" b="1" dirty="0" smtClean="0"/>
              <a:t>στον ιό </a:t>
            </a:r>
            <a:r>
              <a:rPr lang="en-US" altLang="el-GR" b="1" dirty="0" smtClean="0"/>
              <a:t>Epstein</a:t>
            </a:r>
            <a:r>
              <a:rPr lang="el-GR" altLang="el-GR" b="1" dirty="0" smtClean="0"/>
              <a:t>-</a:t>
            </a:r>
            <a:r>
              <a:rPr lang="en-US" altLang="el-GR" b="1" dirty="0" smtClean="0"/>
              <a:t>Barr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(</a:t>
            </a:r>
            <a:r>
              <a:rPr lang="el-GR" altLang="el-GR" dirty="0" err="1" smtClean="0"/>
              <a:t>ερπητοιός</a:t>
            </a:r>
            <a:r>
              <a:rPr lang="el-GR" altLang="el-GR" dirty="0" smtClean="0"/>
              <a:t> που επίσης προκαλεί και το λέμφωμα </a:t>
            </a:r>
            <a:r>
              <a:rPr lang="en-US" altLang="el-GR" dirty="0" err="1" smtClean="0"/>
              <a:t>Burkitt</a:t>
            </a:r>
            <a:r>
              <a:rPr lang="el-GR" altLang="el-GR" dirty="0" smtClean="0"/>
              <a:t>).  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dirty="0" smtClean="0"/>
              <a:t>Χαρακτηρίζεται από πυρετό, κεφαλαλγία, κυνάγχη, εξάνθημα, διόγκωση των οπισθίων τραχηλικών λεμφαδένων, διόγκωση του </a:t>
            </a:r>
            <a:r>
              <a:rPr lang="el-GR" altLang="el-GR" dirty="0" err="1" smtClean="0"/>
              <a:t>σπληνός</a:t>
            </a:r>
            <a:r>
              <a:rPr lang="el-GR" altLang="el-GR" dirty="0" smtClean="0"/>
              <a:t> και στο 1/3 των περιπτώσεων </a:t>
            </a:r>
            <a:r>
              <a:rPr lang="el-GR" altLang="el-GR" dirty="0" err="1" smtClean="0"/>
              <a:t>ανικτερική</a:t>
            </a:r>
            <a:r>
              <a:rPr lang="el-GR" altLang="el-GR" dirty="0" smtClean="0"/>
              <a:t> ηπατίτιδα.  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dirty="0" smtClean="0"/>
              <a:t>Η λοιμώδης μονοπυρήνωση έχει χρόνο επώασης 5-10 ημέρες και μεταδίδεται με την άμεση επαφή προς το σάλιο (</a:t>
            </a:r>
            <a:r>
              <a:rPr lang="en-US" altLang="el-GR" dirty="0" smtClean="0"/>
              <a:t>kissing disease</a:t>
            </a:r>
            <a:r>
              <a:rPr lang="el-GR" altLang="el-GR" dirty="0" smtClean="0"/>
              <a:t>).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dirty="0" smtClean="0"/>
              <a:t>Προσβάλλει συνήθως νέα άτομα (πχ φοιτητές) και εμφανίζεται άλλοτε σποραδικά, άλλοτε σε επιδημική μορφή.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1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Κλινική εικόνα της λοιμώδους </a:t>
            </a:r>
            <a:r>
              <a:rPr lang="el-GR" dirty="0" smtClean="0"/>
              <a:t>μονοπυρήνωσης</a:t>
            </a:r>
            <a:endParaRPr lang="el-GR" dirty="0"/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Υπάρχει κυνάγχη και εξάνθημα που μοιάζει με εκείνο της ερυθράς.  </a:t>
            </a:r>
          </a:p>
          <a:p>
            <a:pPr eaLnBrk="1" hangingPunct="1"/>
            <a:r>
              <a:rPr lang="el-GR" altLang="el-GR" dirty="0" smtClean="0"/>
              <a:t>Συνυπάρχει και διόγκωση των λεμφαδένων και ηπατίτιδα (με αύξηση των </a:t>
            </a:r>
            <a:r>
              <a:rPr lang="el-GR" altLang="el-GR" dirty="0" err="1" smtClean="0"/>
              <a:t>τρανσαμινασών</a:t>
            </a:r>
            <a:r>
              <a:rPr lang="el-GR" altLang="el-GR" dirty="0" smtClean="0"/>
              <a:t>).</a:t>
            </a:r>
          </a:p>
          <a:p>
            <a:pPr eaLnBrk="1" hangingPunct="1"/>
            <a:r>
              <a:rPr lang="el-GR" altLang="el-GR" dirty="0" smtClean="0"/>
              <a:t>Ο σπλήνας είναι διογκωμένος και δεν πρέπει να πιέζεται έντονα διότι υπάρχει κίνδυνος ρήξεως.</a:t>
            </a:r>
          </a:p>
          <a:p>
            <a:pPr eaLnBrk="1" hangingPunct="1"/>
            <a:r>
              <a:rPr lang="el-GR" altLang="el-GR" dirty="0" smtClean="0"/>
              <a:t>Σε σπάνιες περιπτώσεις η νόσος προκαλεί μυοκαρδίτιδα (και ευρήματα στο ΗΚΓ) καθώς και σύνδρομο </a:t>
            </a:r>
            <a:r>
              <a:rPr lang="en-US" altLang="el-GR" dirty="0" err="1" smtClean="0"/>
              <a:t>Guillain</a:t>
            </a:r>
            <a:r>
              <a:rPr lang="el-GR" altLang="el-GR" dirty="0" smtClean="0"/>
              <a:t>-</a:t>
            </a:r>
            <a:r>
              <a:rPr lang="en-US" altLang="el-GR" dirty="0" err="1" smtClean="0"/>
              <a:t>Barre</a:t>
            </a:r>
            <a:r>
              <a:rPr lang="el-GR" altLang="el-GR" dirty="0" smtClean="0"/>
              <a:t> με προσβολή του νευρικού συστήματος).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1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Ιλαρά (</a:t>
            </a:r>
            <a:r>
              <a:rPr lang="en-US" dirty="0"/>
              <a:t>Measles, </a:t>
            </a:r>
            <a:r>
              <a:rPr lang="en-US" dirty="0" err="1"/>
              <a:t>rubeola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Την τέταρτη ημέρα από την εισβολή των συμπτωμάτων, η νόσος εισέρχεται στο εξανθηματικό στάδιο με </a:t>
            </a:r>
            <a:r>
              <a:rPr lang="el-GR" altLang="el-GR" b="1" dirty="0" smtClean="0"/>
              <a:t>την εμφάνιση του εξανθήματος </a:t>
            </a:r>
            <a:r>
              <a:rPr lang="el-GR" altLang="el-GR" dirty="0" smtClean="0"/>
              <a:t>στο πρόσωπο και πίσω από τα αυτιά, που επεκτείνεται στον κορμό και τα άκρα και μέσα σε τρεις μέρες καταλαμβάνει ολόκληρο το σώμα.  </a:t>
            </a:r>
          </a:p>
          <a:p>
            <a:pPr eaLnBrk="1" hangingPunct="1"/>
            <a:r>
              <a:rPr lang="el-GR" altLang="el-GR" dirty="0" smtClean="0"/>
              <a:t>Ακολούθως υποχωρεί με την σειρά που εμφανίστηκε.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Η επιπεφυκίτιδα </a:t>
            </a:r>
            <a:r>
              <a:rPr lang="el-GR" altLang="el-GR" dirty="0" smtClean="0"/>
              <a:t>υπάρχει και στο εξανθηματικό στάδιο της νόσου.</a:t>
            </a:r>
          </a:p>
          <a:p>
            <a:pPr eaLnBrk="1" hangingPunct="1"/>
            <a:r>
              <a:rPr lang="el-GR" altLang="el-GR" dirty="0" smtClean="0"/>
              <a:t>Μπορεί δε να πάρει βαριά μορφή και να συνδυαστεί με φωτοφοβία.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90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Διαφορική διάγνωση της λοιμώδους </a:t>
            </a:r>
            <a:r>
              <a:rPr lang="el-GR" dirty="0" smtClean="0"/>
              <a:t>μονοπυρήνωσης</a:t>
            </a:r>
            <a:endParaRPr lang="el-GR" dirty="0"/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Κυνάγχη από διάφορα μικρόβια.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Διφθερίτιδα.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Λοιμώδη ηπατίτιδα.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Φυματιώδη λεμφαδενίτιδα.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err="1" smtClean="0"/>
              <a:t>Ακοκκιοκυταραιμία</a:t>
            </a:r>
            <a:r>
              <a:rPr lang="el-GR" altLang="el-GR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smtClean="0"/>
              <a:t>Λευχαιμία.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dirty="0" err="1" smtClean="0"/>
              <a:t>Βρουκέλλωση</a:t>
            </a:r>
            <a:r>
              <a:rPr lang="el-GR" altLang="el-GR" dirty="0" smtClean="0"/>
              <a:t>, ερυθρά αλλά και τοξοπλάσμωση.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6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 λοιμώδους μονοπυρήνωσης</a:t>
            </a:r>
            <a:endParaRPr lang="el-GR" dirty="0"/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Εργαστηριακά</a:t>
            </a:r>
            <a:r>
              <a:rPr lang="el-GR" altLang="el-GR" dirty="0" smtClean="0"/>
              <a:t> στην λοιμώδη μονοπυρήνωση διαπιστώνεται απόλυτη λεμφοκυττάρωση με παθολογικά λεμφοκύτταρα (άτυπα) και είναι θετική η δοκιμασία συγκόλλησης </a:t>
            </a:r>
            <a:r>
              <a:rPr lang="el-GR" altLang="el-GR" dirty="0" err="1" smtClean="0"/>
              <a:t>ετεροφίλων</a:t>
            </a:r>
            <a:r>
              <a:rPr lang="el-GR" altLang="el-GR" dirty="0" smtClean="0"/>
              <a:t> αντισωμάτων.  </a:t>
            </a:r>
          </a:p>
          <a:p>
            <a:pPr eaLnBrk="1" hangingPunct="1"/>
            <a:r>
              <a:rPr lang="el-GR" altLang="el-GR" dirty="0" smtClean="0"/>
              <a:t>Μετά την πρώτη εβδομάδα, η αντίδραση </a:t>
            </a:r>
            <a:r>
              <a:rPr lang="en-US" altLang="el-GR" dirty="0" smtClean="0"/>
              <a:t>Paul</a:t>
            </a:r>
            <a:r>
              <a:rPr lang="el-GR" altLang="el-GR" dirty="0" smtClean="0"/>
              <a:t>-</a:t>
            </a:r>
            <a:r>
              <a:rPr lang="en-US" altLang="el-GR" dirty="0" err="1" smtClean="0"/>
              <a:t>Bunnel</a:t>
            </a:r>
            <a:r>
              <a:rPr lang="el-GR" altLang="el-GR" dirty="0" smtClean="0"/>
              <a:t> είναι θετική σε ποσοστό άνω των 80% και σε αραίωση 1/200.  </a:t>
            </a:r>
          </a:p>
          <a:p>
            <a:pPr eaLnBrk="1" hangingPunct="1"/>
            <a:r>
              <a:rPr lang="el-GR" altLang="el-GR" dirty="0" smtClean="0"/>
              <a:t>Σήμερα, απλούστατο, ταχύτερο αλλά και πιο ευαίσθητο είναι το </a:t>
            </a:r>
            <a:r>
              <a:rPr lang="en-US" altLang="el-GR" dirty="0" err="1" smtClean="0"/>
              <a:t>Monospot</a:t>
            </a:r>
            <a:r>
              <a:rPr lang="en-US" altLang="el-GR" dirty="0" smtClean="0"/>
              <a:t> test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Ενδιαφέρον είναι ότι σε 10% των περιπτώσεων, η αντίδραση </a:t>
            </a:r>
            <a:r>
              <a:rPr lang="en-US" altLang="el-GR" dirty="0" smtClean="0"/>
              <a:t>VDRL</a:t>
            </a:r>
            <a:r>
              <a:rPr lang="el-GR" altLang="el-GR" dirty="0" smtClean="0"/>
              <a:t> είναι ψευδώς θετική.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8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Θεραπεία της λοιμώδους </a:t>
            </a:r>
            <a:r>
              <a:rPr lang="el-GR" dirty="0" smtClean="0"/>
              <a:t>μονοπυρήνωσης</a:t>
            </a:r>
            <a:endParaRPr lang="el-GR" dirty="0"/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Δεν υπάρχει ειδική θεραπεία, </a:t>
            </a:r>
            <a:r>
              <a:rPr lang="el-GR" altLang="el-GR" dirty="0" smtClean="0"/>
              <a:t>ωστόσο εφαρμόζονται γενικά μέτρα, μια και νόσος διαρκεί αρκετό χρονικό διάστημα.</a:t>
            </a:r>
          </a:p>
          <a:p>
            <a:pPr eaLnBrk="1" hangingPunct="1"/>
            <a:r>
              <a:rPr lang="el-GR" altLang="el-GR" dirty="0" smtClean="0"/>
              <a:t>Ωστόσο η πρόγνωση είναι </a:t>
            </a:r>
            <a:r>
              <a:rPr lang="el-GR" altLang="el-GR" b="1" dirty="0" smtClean="0"/>
              <a:t>καλή.  </a:t>
            </a:r>
          </a:p>
          <a:p>
            <a:pPr eaLnBrk="1" hangingPunct="1"/>
            <a:r>
              <a:rPr lang="el-GR" altLang="el-GR" dirty="0" smtClean="0"/>
              <a:t>Η νόσος οδηγεί σε </a:t>
            </a:r>
            <a:r>
              <a:rPr lang="el-GR" altLang="el-GR" dirty="0" err="1" smtClean="0"/>
              <a:t>αυτοίαση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84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Λοιμώδης μονοπυρήνωση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pic>
        <p:nvPicPr>
          <p:cNvPr id="95234" name="Picture 2" descr="File:Amoxycillin rash in infectious mononucleosis on back of 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7" y="2060848"/>
            <a:ext cx="4015857" cy="3011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 descr="File:Amoxycillin rash in infectious mononucle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015858" cy="3011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4788024" y="5157192"/>
            <a:ext cx="4015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Amoxycillin rash in infectious </a:t>
            </a:r>
            <a:r>
              <a:rPr lang="en-US" sz="1200" dirty="0" smtClean="0">
                <a:latin typeface="+mn-lt"/>
                <a:hlinkClick r:id="rId4"/>
              </a:rPr>
              <a:t>mononucleosis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RainbowKatie (page does not exist)"/>
              </a:rPr>
              <a:t>RainbowKatie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127" y="5157192"/>
            <a:ext cx="4015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Amoxycillin rash in infectious mononucleosis on back of </a:t>
            </a:r>
            <a:r>
              <a:rPr lang="en-US" sz="1200" dirty="0" smtClean="0">
                <a:latin typeface="+mn-lt"/>
                <a:hlinkClick r:id="rId7"/>
              </a:rPr>
              <a:t>hand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RainbowKatie (page does not exist)"/>
              </a:rPr>
              <a:t>RainbowKatie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20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Λοιμώδης μονοπυρήνωση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pic>
        <p:nvPicPr>
          <p:cNvPr id="1026" name="Picture 2" descr="File:Lymphadanopat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08" y="1412776"/>
            <a:ext cx="5607984" cy="4752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768009" y="6248345"/>
            <a:ext cx="5607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 action="ppaction://hlinkfile"/>
              </a:rPr>
              <a:t>Lymphadanopathy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Doc James"/>
              </a:rPr>
              <a:t>Doc James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90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Λοιμώδης μονοπυρήνωση </a:t>
            </a:r>
            <a:r>
              <a:rPr lang="el-GR" sz="3000" b="0" dirty="0"/>
              <a:t>4</a:t>
            </a:r>
            <a:r>
              <a:rPr lang="el-GR" sz="3000" b="0" dirty="0" smtClean="0"/>
              <a:t>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5434125" y="5301207"/>
            <a:ext cx="2568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2"/>
              </a:rPr>
              <a:t>Mononucleosis1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3" tooltip="User:Welleschik"/>
              </a:rPr>
              <a:t>Welleschik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4"/>
              </a:rPr>
              <a:t>CC BY-SA 3.0</a:t>
            </a:r>
            <a:endParaRPr lang="en-US" sz="1200" dirty="0">
              <a:latin typeface="+mn-lt"/>
            </a:endParaRPr>
          </a:p>
        </p:txBody>
      </p:sp>
      <p:pic>
        <p:nvPicPr>
          <p:cNvPr id="2050" name="Picture 2" descr="File:Mononucleos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22624"/>
            <a:ext cx="3206875" cy="3088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Mononucleosi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022624"/>
            <a:ext cx="3860365" cy="3088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4933" y="5301207"/>
            <a:ext cx="2568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2"/>
              </a:rPr>
              <a:t>Mononucleosis1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Doc James"/>
              </a:rPr>
              <a:t>Doc James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4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55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</a:t>
            </a:r>
            <a:r>
              <a:rPr lang="el-GR" sz="2000" dirty="0" err="1" smtClean="0"/>
              <a:t>Βενετίκου</a:t>
            </a:r>
            <a:r>
              <a:rPr lang="el-GR" sz="2000" dirty="0" smtClean="0"/>
              <a:t> 2014. Μαρία </a:t>
            </a:r>
            <a:r>
              <a:rPr lang="el-GR" sz="2000" dirty="0" err="1" smtClean="0"/>
              <a:t>Βενετίκου</a:t>
            </a:r>
            <a:r>
              <a:rPr lang="el-GR" sz="2000" dirty="0" smtClean="0"/>
              <a:t>. «Παθολογία Ι. Ενότητα 11</a:t>
            </a:r>
            <a:r>
              <a:rPr lang="en-US" sz="2000" dirty="0" smtClean="0"/>
              <a:t>:</a:t>
            </a:r>
            <a:r>
              <a:rPr lang="el-GR" sz="2000" dirty="0"/>
              <a:t> Ιογενείς λοιμώξεις (α’ μέρος)».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Ιλαρά (</a:t>
            </a:r>
            <a:r>
              <a:rPr lang="en-US" dirty="0"/>
              <a:t>Measles, </a:t>
            </a:r>
            <a:r>
              <a:rPr lang="en-US" dirty="0" err="1"/>
              <a:t>rubeola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μεταδοτικότητα είναι μέγιστη στο </a:t>
            </a:r>
            <a:r>
              <a:rPr lang="el-GR" altLang="el-GR" dirty="0" err="1" smtClean="0"/>
              <a:t>προεξανθηματικό</a:t>
            </a:r>
            <a:r>
              <a:rPr lang="el-GR" altLang="el-GR" dirty="0" smtClean="0"/>
              <a:t> στάδιο, αλλά συνεχίζεται και στο εξανθηματικό.</a:t>
            </a:r>
          </a:p>
          <a:p>
            <a:pPr eaLnBrk="1" hangingPunct="1"/>
            <a:r>
              <a:rPr lang="el-GR" altLang="el-GR" dirty="0" smtClean="0"/>
              <a:t>Συνοδό χαρακτηριστικό εργαστηριακό σημείο είναι </a:t>
            </a:r>
            <a:r>
              <a:rPr lang="el-GR" altLang="el-GR" b="1" dirty="0" smtClean="0"/>
              <a:t>η </a:t>
            </a:r>
            <a:r>
              <a:rPr lang="el-GR" altLang="el-GR" b="1" dirty="0" err="1" smtClean="0"/>
              <a:t>λευκοπενία</a:t>
            </a:r>
            <a:r>
              <a:rPr lang="el-GR" altLang="el-GR" b="1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9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Επιπλοκές της </a:t>
            </a:r>
            <a:r>
              <a:rPr lang="el-GR" dirty="0" smtClean="0"/>
              <a:t>ιλαράς</a:t>
            </a:r>
            <a:endParaRPr lang="el-GR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l-GR" altLang="el-GR" b="1" dirty="0" smtClean="0"/>
              <a:t>Από το ΚΝΣ </a:t>
            </a:r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l-GR" altLang="el-GR" b="1" dirty="0" smtClean="0"/>
              <a:t>Εγκεφαλίτιδα</a:t>
            </a:r>
            <a:r>
              <a:rPr lang="el-GR" altLang="el-GR" dirty="0" smtClean="0"/>
              <a:t> που εμφανίζεται κατά την αποδρομή της ιλαράς (ποικίλα νευρολογικά συμπτώματα, σπασμοί, κώμα.  Η εγκεφαλίτιδα έχει μεν χαμηλή συχνότητα, ωστόσο έχει υψηλή θνητότητα</a:t>
            </a:r>
            <a:endParaRPr lang="el-GR" altLang="el-GR" b="1" dirty="0" smtClean="0"/>
          </a:p>
          <a:p>
            <a:pPr marL="514350" indent="-51435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l-GR" altLang="el-GR" b="1" dirty="0" err="1" smtClean="0"/>
              <a:t>Υποξεία</a:t>
            </a:r>
            <a:r>
              <a:rPr lang="el-GR" altLang="el-GR" b="1" dirty="0" smtClean="0"/>
              <a:t> σκληρυντική </a:t>
            </a:r>
            <a:r>
              <a:rPr lang="el-GR" altLang="el-GR" b="1" dirty="0" err="1" smtClean="0"/>
              <a:t>πανεγκεφαλίτιδα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που εμφανίζεται ως όψιμη επιπλοκή αρκετά χρόνια μετά την λοίμωξη και πιστεύεται ότι οφείλεται σε βραδύ ιό που οδηγεί στην εκφυλιστική κατάσταση του ΚΝΣ.</a:t>
            </a:r>
            <a:endParaRPr lang="el-GR" altLang="el-GR" b="1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b="1" dirty="0" smtClean="0"/>
              <a:t>Δευτερογενείς μικροβιακές λοιμώξεις</a:t>
            </a:r>
            <a:r>
              <a:rPr lang="el-GR" altLang="el-GR" dirty="0" smtClean="0"/>
              <a:t>  (ωτίτιδα, τραχηλική αδενίτιδα, </a:t>
            </a:r>
            <a:r>
              <a:rPr lang="el-GR" altLang="el-GR" dirty="0" err="1" smtClean="0"/>
              <a:t>βρογχοπνευμονικές</a:t>
            </a:r>
            <a:r>
              <a:rPr lang="el-GR" altLang="el-GR" dirty="0" smtClean="0"/>
              <a:t> λοιμώξεις, έξαρση προϋπάρχουσας φυματίωσης, παθήσεις που οδηγούν σε παράταση του πυρετού μετά το τέλος της ιλαράς.  Οι πνευμονίες μπορεί να οφείλονται και στον ίδιο τον ιό της ιλαράς.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27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Προφύλαξη</a:t>
            </a:r>
            <a:endParaRPr lang="el-GR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Προφυλακτικά σήμερα υπάρχει </a:t>
            </a:r>
            <a:r>
              <a:rPr lang="el-GR" altLang="el-GR" b="1" dirty="0" smtClean="0"/>
              <a:t>εμβόλιο (ενεργητική ανοσοποίηση) </a:t>
            </a:r>
            <a:r>
              <a:rPr lang="el-GR" altLang="el-GR" dirty="0" smtClean="0"/>
              <a:t>με </a:t>
            </a:r>
            <a:r>
              <a:rPr lang="el-GR" altLang="el-GR" b="1" dirty="0" smtClean="0"/>
              <a:t>ζώντες εξασθενημένους ιούς </a:t>
            </a:r>
            <a:r>
              <a:rPr lang="el-GR" altLang="el-GR" dirty="0" smtClean="0"/>
              <a:t>που χορηγείται υποδόρια στην θέση του δελτοειδούς μυός και διατίθεται ή μόνο του ή σε συνδυασμό με τα εμβόλια της ερυθράς και παρωτίτιδας.</a:t>
            </a:r>
          </a:p>
          <a:p>
            <a:pPr eaLnBrk="1" hangingPunct="1"/>
            <a:r>
              <a:rPr lang="el-GR" altLang="el-GR" dirty="0" smtClean="0"/>
              <a:t>Υπάρχει και </a:t>
            </a:r>
            <a:r>
              <a:rPr lang="el-GR" altLang="el-GR" b="1" dirty="0" smtClean="0"/>
              <a:t>παθητική ανοσοποίηση με ένεση γ-σφαιρίνης </a:t>
            </a:r>
            <a:r>
              <a:rPr lang="el-GR" altLang="el-GR" dirty="0" smtClean="0"/>
              <a:t>που εφαρμόζεται σε κάποιες περιπτώσεις.</a:t>
            </a:r>
          </a:p>
          <a:p>
            <a:pPr eaLnBrk="1" hangingPunct="1">
              <a:buFontTx/>
              <a:buNone/>
            </a:pP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14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Ιλαρά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75778" name="Picture 2" descr="File:RougeoleD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2587"/>
            <a:ext cx="2520280" cy="38674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6" descr="File:Morbillivirus measles inf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62587"/>
            <a:ext cx="4680520" cy="31300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584" y="558924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RougeoleDP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PhilippN"/>
              </a:rPr>
              <a:t>PhilippN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4499992" y="5013176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Morbillivirus measles </a:t>
            </a:r>
            <a:r>
              <a:rPr lang="en-US" sz="1200" dirty="0" smtClean="0">
                <a:latin typeface="+mn-lt"/>
                <a:hlinkClick r:id="rId6"/>
              </a:rPr>
              <a:t>infection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7" tooltip="User:BetacommandBot"/>
              </a:rPr>
              <a:t>BetacommandBot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209</TotalTime>
  <Words>3462</Words>
  <Application>Microsoft Office PowerPoint</Application>
  <PresentationFormat>Προβολή στην οθόνη (4:3)</PresentationFormat>
  <Paragraphs>348</Paragraphs>
  <Slides>62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62</vt:i4>
      </vt:variant>
    </vt:vector>
  </HeadingPairs>
  <TitlesOfParts>
    <vt:vector size="64" baseType="lpstr">
      <vt:lpstr>OC_template_updated</vt:lpstr>
      <vt:lpstr>1_OC_template_updated</vt:lpstr>
      <vt:lpstr>Παθολογία Ι</vt:lpstr>
      <vt:lpstr>Ιογενείς λοιμώξεις </vt:lpstr>
      <vt:lpstr>Ιλαρά (Measles, rubeola) 1/4</vt:lpstr>
      <vt:lpstr>Ιλαρά (Measles, rubeola) 2/4</vt:lpstr>
      <vt:lpstr>Ιλαρά (Measles, rubeola) 3/4</vt:lpstr>
      <vt:lpstr>Ιλαρά (Measles, rubeola) 4/4</vt:lpstr>
      <vt:lpstr>Επιπλοκές της ιλαράς</vt:lpstr>
      <vt:lpstr>Προφύλαξη</vt:lpstr>
      <vt:lpstr>Ιλαρά 1/2 </vt:lpstr>
      <vt:lpstr>Ιλαρά 2/2 </vt:lpstr>
      <vt:lpstr>Ερυθρά (Rubella, German measles)</vt:lpstr>
      <vt:lpstr>Κλινική εικόνα ερυθράς</vt:lpstr>
      <vt:lpstr>Πρόληψη ερυθράς</vt:lpstr>
      <vt:lpstr>Ερυθρά 1/2 </vt:lpstr>
      <vt:lpstr>Ερυθρά 2/2 </vt:lpstr>
      <vt:lpstr>Παρωτίτιδα (επιδημική Παρωτίτιδα - mumps) 1/2</vt:lpstr>
      <vt:lpstr>Παρωτίτιδα (επιδημική Παρωτίτιδα - mumps) 2/2</vt:lpstr>
      <vt:lpstr>Κλινική εικόνα παρωτίτιδας 1/2</vt:lpstr>
      <vt:lpstr>Κλινική εικόνα παρωτίτιδας 2/2</vt:lpstr>
      <vt:lpstr>Προφύλαξη και θεραπεία παρωτίτιδας</vt:lpstr>
      <vt:lpstr>Δευτερογενής παρωτίτιδα </vt:lpstr>
      <vt:lpstr>Παρωτίτιδα </vt:lpstr>
      <vt:lpstr>Ανεμευλογία (Varicella, Chichenpox)</vt:lpstr>
      <vt:lpstr>Κλινική εικόνα ανεμευλογίας</vt:lpstr>
      <vt:lpstr>Διάφορες επιπλοκές επί ανεμευλογίας</vt:lpstr>
      <vt:lpstr>Θεραπεία ανεμευλογίας</vt:lpstr>
      <vt:lpstr>Ανεμευλογία 1/2 </vt:lpstr>
      <vt:lpstr>Ανεμευλογία 2/2 </vt:lpstr>
      <vt:lpstr>Έρπητας ζωστήρας 1/6 </vt:lpstr>
      <vt:lpstr>Έρπητας ζωστήρας 2/6 </vt:lpstr>
      <vt:lpstr>Έρπητας ζωστήρας 3/6 </vt:lpstr>
      <vt:lpstr>Έρπητας ζωστήρας 4/6 </vt:lpstr>
      <vt:lpstr>Έρπητας ζωστήρας 5/6 </vt:lpstr>
      <vt:lpstr>Έρπητας ζωστήρας 6/6 </vt:lpstr>
      <vt:lpstr>Πολιομυελίτιδα (Poliomyelitis) 1/4</vt:lpstr>
      <vt:lpstr>Πολιομυελίτιδα (Poliomyelitis) 2/4</vt:lpstr>
      <vt:lpstr>Πολιομυελίτιδα (Poliomyelitis) 3/4</vt:lpstr>
      <vt:lpstr>Πολιομυελίτιδα (Poliomyelitis) 4/4</vt:lpstr>
      <vt:lpstr>Κλινική εικόνα πολυομυελίτιδας</vt:lpstr>
      <vt:lpstr>Εμβόλια πολυομυελίτιδας</vt:lpstr>
      <vt:lpstr>Πολυομυελίτιδα 1/3</vt:lpstr>
      <vt:lpstr>Πολυομυελίτιδα 2/3</vt:lpstr>
      <vt:lpstr>Πολυομυελίτιδα 3/3</vt:lpstr>
      <vt:lpstr>Ιογενείς μηνιγγίτιδες 1/4</vt:lpstr>
      <vt:lpstr>Ιογενείς μηνιγγίτιδες 2/4</vt:lpstr>
      <vt:lpstr>Ιογενείς μηνιγγίτιδες 3/4</vt:lpstr>
      <vt:lpstr>Ιογενείς μηνιγγίτιδες 4/4</vt:lpstr>
      <vt:lpstr>Λοιμώδης μονοπυρήνωση 1/4</vt:lpstr>
      <vt:lpstr>Κλινική εικόνα της λοιμώδους μονοπυρήνωσης</vt:lpstr>
      <vt:lpstr>Διαφορική διάγνωση της λοιμώδους μονοπυρήνωσης</vt:lpstr>
      <vt:lpstr>Εργαστηριακά ευρήματα λοιμώδους μονοπυρήνωσης</vt:lpstr>
      <vt:lpstr>Θεραπεία της λοιμώδους μονοπυρήνωσης</vt:lpstr>
      <vt:lpstr>Λοιμώδης μονοπυρήνωση 2/4</vt:lpstr>
      <vt:lpstr>Λοιμώδης μονοπυρήνωση 3/4</vt:lpstr>
      <vt:lpstr>Λοιμώδης μονοπυρήνωση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 Ι</dc:title>
  <dc:creator>opencourses@teiath.gr</dc:creator>
  <cp:lastModifiedBy>fkaram2</cp:lastModifiedBy>
  <cp:revision>25</cp:revision>
  <dcterms:created xsi:type="dcterms:W3CDTF">2014-12-02T08:31:24Z</dcterms:created>
  <dcterms:modified xsi:type="dcterms:W3CDTF">2015-03-05T13:02:53Z</dcterms:modified>
</cp:coreProperties>
</file>