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0"/>
  </p:notesMasterIdLst>
  <p:handoutMasterIdLst>
    <p:handoutMasterId r:id="rId51"/>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257" r:id="rId43"/>
    <p:sldId id="262" r:id="rId44"/>
    <p:sldId id="264" r:id="rId45"/>
    <p:sldId id="306" r:id="rId46"/>
    <p:sldId id="307" r:id="rId47"/>
    <p:sldId id="266" r:id="rId48"/>
    <p:sldId id="261" r:id="rId49"/>
  </p:sldIdLst>
  <p:sldSz cx="9144000" cy="6858000" type="screen4x3"/>
  <p:notesSz cx="7104063" cy="10234613"/>
  <p:custDataLst>
    <p:tags r:id="rId5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4276" name="Θέση αριθμού διαφάνειας 3"/>
          <p:cNvSpPr>
            <a:spLocks noGrp="1"/>
          </p:cNvSpPr>
          <p:nvPr>
            <p:ph type="sldNum" sz="quarter" idx="5"/>
          </p:nvPr>
        </p:nvSpPr>
        <p:spPr/>
        <p:txBody>
          <a:bodyPr/>
          <a:lstStyle/>
          <a:p>
            <a:pPr>
              <a:defRPr/>
            </a:pPr>
            <a:fld id="{42622A83-E91A-461C-B7FD-9948BE428D2E}" type="slidenum">
              <a:rPr lang="el-GR">
                <a:solidFill>
                  <a:prstClr val="black"/>
                </a:solidFill>
              </a:rPr>
              <a:pPr>
                <a:defRPr/>
              </a:pPr>
              <a:t>27</a:t>
            </a:fld>
            <a:endParaRPr lang="el-G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5300" name="Θέση αριθμού διαφάνειας 3"/>
          <p:cNvSpPr>
            <a:spLocks noGrp="1"/>
          </p:cNvSpPr>
          <p:nvPr>
            <p:ph type="sldNum" sz="quarter" idx="5"/>
          </p:nvPr>
        </p:nvSpPr>
        <p:spPr/>
        <p:txBody>
          <a:bodyPr/>
          <a:lstStyle/>
          <a:p>
            <a:pPr>
              <a:defRPr/>
            </a:pPr>
            <a:fld id="{34A7F578-9F55-4D4A-ADDA-913DFD1A2369}" type="slidenum">
              <a:rPr lang="el-GR">
                <a:solidFill>
                  <a:prstClr val="black"/>
                </a:solidFill>
              </a:rPr>
              <a:pPr>
                <a:defRPr/>
              </a:pPr>
              <a:t>37</a:t>
            </a:fld>
            <a:endParaRPr lang="el-GR">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9156" name="Slide Number Placeholder 3"/>
          <p:cNvSpPr>
            <a:spLocks noGrp="1"/>
          </p:cNvSpPr>
          <p:nvPr>
            <p:ph type="sldNum" sz="quarter" idx="5"/>
          </p:nvPr>
        </p:nvSpPr>
        <p:spPr/>
        <p:txBody>
          <a:bodyPr/>
          <a:lstStyle/>
          <a:p>
            <a:pPr>
              <a:defRPr/>
            </a:pPr>
            <a:fld id="{D8382D28-F111-4E61-9FD6-C2D50BD57A1D}" type="slidenum">
              <a:rPr lang="el-GR">
                <a:solidFill>
                  <a:prstClr val="black"/>
                </a:solidFill>
              </a:rPr>
              <a:pPr>
                <a:defRPr/>
              </a:pPr>
              <a:t>7</a:t>
            </a:fld>
            <a:endParaRPr lang="el-G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 name="Θέση αριθμού διαφάνειας 3"/>
          <p:cNvSpPr>
            <a:spLocks noGrp="1"/>
          </p:cNvSpPr>
          <p:nvPr>
            <p:ph type="sldNum" sz="quarter" idx="5"/>
          </p:nvPr>
        </p:nvSpPr>
        <p:spPr/>
        <p:txBody>
          <a:bodyPr/>
          <a:lstStyle/>
          <a:p>
            <a:pPr>
              <a:defRPr/>
            </a:pPr>
            <a:fld id="{B7103DDD-F5C8-4C41-BF2A-23B27985C425}" type="slidenum">
              <a:rPr lang="el-GR">
                <a:solidFill>
                  <a:prstClr val="black"/>
                </a:solidFill>
              </a:rPr>
              <a:pPr>
                <a:defRPr/>
              </a:pPr>
              <a:t>9</a:t>
            </a:fld>
            <a:endParaRPr lang="el-G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0180" name="Θέση αριθμού διαφάνειας 3"/>
          <p:cNvSpPr>
            <a:spLocks noGrp="1"/>
          </p:cNvSpPr>
          <p:nvPr>
            <p:ph type="sldNum" sz="quarter" idx="5"/>
          </p:nvPr>
        </p:nvSpPr>
        <p:spPr/>
        <p:txBody>
          <a:bodyPr/>
          <a:lstStyle/>
          <a:p>
            <a:pPr>
              <a:defRPr/>
            </a:pPr>
            <a:fld id="{4115835D-C34E-4631-B760-61120FB1C331}" type="slidenum">
              <a:rPr lang="el-GR">
                <a:solidFill>
                  <a:prstClr val="black"/>
                </a:solidFill>
              </a:rPr>
              <a:pPr>
                <a:defRPr/>
              </a:pPr>
              <a:t>15</a:t>
            </a:fld>
            <a:endParaRPr lang="el-G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1204" name="Θέση αριθμού διαφάνειας 3"/>
          <p:cNvSpPr>
            <a:spLocks noGrp="1"/>
          </p:cNvSpPr>
          <p:nvPr>
            <p:ph type="sldNum" sz="quarter" idx="5"/>
          </p:nvPr>
        </p:nvSpPr>
        <p:spPr/>
        <p:txBody>
          <a:bodyPr/>
          <a:lstStyle/>
          <a:p>
            <a:pPr>
              <a:defRPr/>
            </a:pPr>
            <a:fld id="{93CE7575-150F-4CE2-9428-7208EEF42407}" type="slidenum">
              <a:rPr lang="el-GR">
                <a:solidFill>
                  <a:prstClr val="black"/>
                </a:solidFill>
              </a:rPr>
              <a:pPr>
                <a:defRPr/>
              </a:pPr>
              <a:t>19</a:t>
            </a:fld>
            <a:endParaRPr lang="el-G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b="1" smtClean="0"/>
          </a:p>
        </p:txBody>
      </p:sp>
      <p:sp>
        <p:nvSpPr>
          <p:cNvPr id="52228" name="Θέση αριθμού διαφάνειας 3"/>
          <p:cNvSpPr>
            <a:spLocks noGrp="1"/>
          </p:cNvSpPr>
          <p:nvPr>
            <p:ph type="sldNum" sz="quarter" idx="5"/>
          </p:nvPr>
        </p:nvSpPr>
        <p:spPr/>
        <p:txBody>
          <a:bodyPr/>
          <a:lstStyle/>
          <a:p>
            <a:pPr>
              <a:defRPr/>
            </a:pPr>
            <a:fld id="{E4A2E43B-5295-48A7-A0DD-382C7C21DC69}" type="slidenum">
              <a:rPr lang="el-GR">
                <a:solidFill>
                  <a:prstClr val="black"/>
                </a:solidFill>
              </a:rPr>
              <a:pPr>
                <a:defRPr/>
              </a:pPr>
              <a:t>21</a:t>
            </a:fld>
            <a:endParaRPr lang="el-G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3252" name="Θέση αριθμού διαφάνειας 3"/>
          <p:cNvSpPr>
            <a:spLocks noGrp="1"/>
          </p:cNvSpPr>
          <p:nvPr>
            <p:ph type="sldNum" sz="quarter" idx="5"/>
          </p:nvPr>
        </p:nvSpPr>
        <p:spPr/>
        <p:txBody>
          <a:bodyPr/>
          <a:lstStyle/>
          <a:p>
            <a:pPr>
              <a:defRPr/>
            </a:pPr>
            <a:fld id="{199BC848-024D-480B-8D17-996C24E3DAAD}" type="slidenum">
              <a:rPr lang="el-GR">
                <a:solidFill>
                  <a:prstClr val="black"/>
                </a:solidFill>
              </a:rPr>
              <a:pPr>
                <a:defRPr/>
              </a:pPr>
              <a:t>24</a:t>
            </a:fld>
            <a:endParaRPr lang="el-G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4276" name="Θέση αριθμού διαφάνειας 3"/>
          <p:cNvSpPr>
            <a:spLocks noGrp="1"/>
          </p:cNvSpPr>
          <p:nvPr>
            <p:ph type="sldNum" sz="quarter" idx="5"/>
          </p:nvPr>
        </p:nvSpPr>
        <p:spPr/>
        <p:txBody>
          <a:bodyPr/>
          <a:lstStyle/>
          <a:p>
            <a:pPr>
              <a:defRPr/>
            </a:pPr>
            <a:fld id="{62E12720-5B72-468C-B1AF-1BD29D1D48D2}" type="slidenum">
              <a:rPr lang="el-GR">
                <a:solidFill>
                  <a:prstClr val="black"/>
                </a:solidFill>
              </a:rPr>
              <a:pPr>
                <a:defRPr/>
              </a:pPr>
              <a:t>25</a:t>
            </a:fld>
            <a:endParaRPr lang="el-G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4276" name="Θέση αριθμού διαφάνειας 3"/>
          <p:cNvSpPr>
            <a:spLocks noGrp="1"/>
          </p:cNvSpPr>
          <p:nvPr>
            <p:ph type="sldNum" sz="quarter" idx="5"/>
          </p:nvPr>
        </p:nvSpPr>
        <p:spPr/>
        <p:txBody>
          <a:bodyPr/>
          <a:lstStyle/>
          <a:p>
            <a:pPr>
              <a:defRPr/>
            </a:pPr>
            <a:fld id="{A466D551-53B5-4F83-9CEB-4AEF5D68E18B}" type="slidenum">
              <a:rPr lang="el-GR">
                <a:solidFill>
                  <a:prstClr val="black"/>
                </a:solidFill>
              </a:rPr>
              <a:pPr>
                <a:defRPr/>
              </a:pPr>
              <a:t>26</a:t>
            </a:fld>
            <a:endParaRPr lang="el-G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EF313C-FD69-4243-9760-F83BA0B8AD4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51591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2C4A1A"/>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484784"/>
            <a:ext cx="8229600" cy="4896544"/>
          </a:xfrm>
        </p:spPr>
        <p:txBody>
          <a:bodyPr/>
          <a:lstStyle>
            <a:lvl1pPr>
              <a:lnSpc>
                <a:spcPct val="110000"/>
              </a:lnSpc>
              <a:spcBef>
                <a:spcPts val="1200"/>
              </a:spcBef>
              <a:defRPr sz="2400"/>
            </a:lvl1pPr>
            <a:lvl2pPr marL="914400" indent="-469900">
              <a:lnSpc>
                <a:spcPct val="110000"/>
              </a:lnSpc>
              <a:spcBef>
                <a:spcPts val="1200"/>
              </a:spcBef>
              <a:buFont typeface="Courier New" panose="02070309020205020404" pitchFamily="49" charset="0"/>
              <a:buChar char="o"/>
              <a:defRPr sz="2200"/>
            </a:lvl2pPr>
            <a:lvl3pPr marL="1143000" indent="-338138">
              <a:lnSpc>
                <a:spcPct val="110000"/>
              </a:lnSpc>
              <a:spcBef>
                <a:spcPts val="1200"/>
              </a:spcBef>
              <a:buFont typeface="Wingdings" panose="05000000000000000000" pitchFamily="2" charset="2"/>
              <a:buChar char="ü"/>
              <a:defRPr sz="2000"/>
            </a:lvl3pPr>
            <a:lvl4pPr>
              <a:lnSpc>
                <a:spcPct val="110000"/>
              </a:lnSpc>
              <a:spcBef>
                <a:spcPts val="1200"/>
              </a:spcBef>
              <a:defRPr sz="2200"/>
            </a:lvl4pPr>
            <a:lvl5pPr>
              <a:lnSpc>
                <a:spcPct val="110000"/>
              </a:lnSpc>
              <a:spcBef>
                <a:spcPts val="1200"/>
              </a:spcBef>
              <a:defRPr sz="22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0913BD-CBBE-4551-8D57-EF1AAF12C1C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992443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E0C742-79D8-4AE1-9D6D-9F5A70C5E54F}"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39364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D95F90-ACF3-49B3-9E81-C51380EF2D5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8035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A982F3C-D4DD-4AA7-98CB-FB55EBB58B1A}"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05244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2C4A1A"/>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lvl1pPr>
              <a:defRPr>
                <a:solidFill>
                  <a:srgbClr val="004A82"/>
                </a:solidFill>
              </a:defRPr>
            </a:lvl1pPr>
          </a:lstStyle>
          <a:p>
            <a:pPr>
              <a:defRPr/>
            </a:pPr>
            <a:endParaRPr lang="el-GR"/>
          </a:p>
        </p:txBody>
      </p:sp>
      <p:sp>
        <p:nvSpPr>
          <p:cNvPr id="4" name="Footer Placeholder 3"/>
          <p:cNvSpPr>
            <a:spLocks noGrp="1"/>
          </p:cNvSpPr>
          <p:nvPr>
            <p:ph type="ftr" sz="quarter" idx="11"/>
          </p:nvPr>
        </p:nvSpPr>
        <p:spPr/>
        <p:txBody>
          <a:bodyPr/>
          <a:lstStyle>
            <a:lvl1pPr>
              <a:defRPr>
                <a:solidFill>
                  <a:srgbClr val="004A82"/>
                </a:solidFill>
              </a:defRPr>
            </a:lvl1pPr>
          </a:lstStyle>
          <a:p>
            <a:pPr>
              <a:defRPr/>
            </a:pPr>
            <a:endParaRPr lang="el-GR"/>
          </a:p>
        </p:txBody>
      </p:sp>
      <p:sp>
        <p:nvSpPr>
          <p:cNvPr id="5" name="Slide Number Placeholder 4"/>
          <p:cNvSpPr>
            <a:spLocks noGrp="1"/>
          </p:cNvSpPr>
          <p:nvPr>
            <p:ph type="sldNum" sz="quarter" idx="12"/>
          </p:nvPr>
        </p:nvSpPr>
        <p:spPr/>
        <p:txBody>
          <a:bodyPr/>
          <a:lstStyle>
            <a:lvl1pPr>
              <a:defRPr>
                <a:solidFill>
                  <a:srgbClr val="004A82"/>
                </a:solidFill>
              </a:defRPr>
            </a:lvl1pPr>
          </a:lstStyle>
          <a:p>
            <a:pPr>
              <a:defRPr/>
            </a:pPr>
            <a:fld id="{36DCCB91-5701-4AB1-8375-CC7E93B15BB9}" type="slidenum">
              <a:rPr lang="el-GR"/>
              <a:pPr>
                <a:defRPr/>
              </a:pPr>
              <a:t>‹#›</a:t>
            </a:fld>
            <a:endParaRPr lang="el-GR"/>
          </a:p>
        </p:txBody>
      </p:sp>
    </p:spTree>
    <p:extLst>
      <p:ext uri="{BB962C8B-B14F-4D97-AF65-F5344CB8AC3E}">
        <p14:creationId xmlns:p14="http://schemas.microsoft.com/office/powerpoint/2010/main" val="4183954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1384CE0-DD63-43A9-8120-02593200C9D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35227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4635E0-84E0-4FD0-A45D-1FDA1FCF4F38}"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94448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C4A1A"/>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711CE1-0310-40B9-902A-02781122F3AA}"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0847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C40793F-0F59-4D85-BDB7-984DC4E445A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1059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C:\Users\alex\Desktop\wave-green-background-backgrounds-wallpapers-wave-green-background-slide.jpg"/>
          <p:cNvPicPr>
            <a:picLocks noChangeAspect="1" noChangeArrowheads="1"/>
          </p:cNvPicPr>
          <p:nvPr userDrawn="1"/>
        </p:nvPicPr>
        <p:blipFill>
          <a:blip r:embed="rId12"/>
          <a:srcRect/>
          <a:stretch>
            <a:fillRect/>
          </a:stretch>
        </p:blipFill>
        <p:spPr bwMode="auto">
          <a:xfrm>
            <a:off x="0" y="-3175"/>
            <a:ext cx="9144000" cy="6861175"/>
          </a:xfrm>
          <a:prstGeom prst="rect">
            <a:avLst/>
          </a:prstGeom>
          <a:gradFill>
            <a:gsLst>
              <a:gs pos="0">
                <a:schemeClr val="bg1"/>
              </a:gs>
              <a:gs pos="50000">
                <a:schemeClr val="bg1"/>
              </a:gs>
              <a:gs pos="100000">
                <a:schemeClr val="bg1"/>
              </a:gs>
            </a:gsLst>
            <a:lin ang="5400000" scaled="0"/>
          </a:gradFill>
        </p:spPr>
      </p:pic>
      <p:sp>
        <p:nvSpPr>
          <p:cNvPr id="7" name="Rectangle 6"/>
          <p:cNvSpPr/>
          <p:nvPr userDrawn="1"/>
        </p:nvSpPr>
        <p:spPr>
          <a:xfrm>
            <a:off x="467544" y="1484784"/>
            <a:ext cx="8208912" cy="5472608"/>
          </a:xfrm>
          <a:prstGeom prst="rect">
            <a:avLst/>
          </a:prstGeom>
          <a:gradFill>
            <a:gsLst>
              <a:gs pos="82000">
                <a:schemeClr val="bg1"/>
              </a:gs>
              <a:gs pos="9200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030" name="Title Placeholder 1"/>
          <p:cNvSpPr>
            <a:spLocks noGrp="1"/>
          </p:cNvSpPr>
          <p:nvPr>
            <p:ph type="title"/>
          </p:nvPr>
        </p:nvSpPr>
        <p:spPr bwMode="auto">
          <a:xfrm>
            <a:off x="468313" y="115888"/>
            <a:ext cx="8229600" cy="115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31" name="Text Placeholder 2"/>
          <p:cNvSpPr>
            <a:spLocks noGrp="1"/>
          </p:cNvSpPr>
          <p:nvPr>
            <p:ph type="body" idx="1"/>
          </p:nvPr>
        </p:nvSpPr>
        <p:spPr bwMode="auto">
          <a:xfrm>
            <a:off x="457200" y="1484313"/>
            <a:ext cx="82296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ED9D11EA-E861-4380-B43E-CE46CD641357}"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057423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rgbClr val="2C4A1A"/>
          </a:solidFill>
          <a:latin typeface="+mj-lt"/>
          <a:ea typeface="+mj-ea"/>
          <a:cs typeface="+mj-cs"/>
        </a:defRPr>
      </a:lvl1pPr>
      <a:lvl2pPr algn="ctr" rtl="0" eaLnBrk="0" fontAlgn="base" hangingPunct="0">
        <a:spcBef>
          <a:spcPct val="0"/>
        </a:spcBef>
        <a:spcAft>
          <a:spcPct val="0"/>
        </a:spcAft>
        <a:defRPr sz="4000" b="1">
          <a:solidFill>
            <a:srgbClr val="2C4A1A"/>
          </a:solidFill>
          <a:latin typeface="Calibri" pitchFamily="34" charset="0"/>
        </a:defRPr>
      </a:lvl2pPr>
      <a:lvl3pPr algn="ctr" rtl="0" eaLnBrk="0" fontAlgn="base" hangingPunct="0">
        <a:spcBef>
          <a:spcPct val="0"/>
        </a:spcBef>
        <a:spcAft>
          <a:spcPct val="0"/>
        </a:spcAft>
        <a:defRPr sz="4000" b="1">
          <a:solidFill>
            <a:srgbClr val="2C4A1A"/>
          </a:solidFill>
          <a:latin typeface="Calibri" pitchFamily="34" charset="0"/>
        </a:defRPr>
      </a:lvl3pPr>
      <a:lvl4pPr algn="ctr" rtl="0" eaLnBrk="0" fontAlgn="base" hangingPunct="0">
        <a:spcBef>
          <a:spcPct val="0"/>
        </a:spcBef>
        <a:spcAft>
          <a:spcPct val="0"/>
        </a:spcAft>
        <a:defRPr sz="4000" b="1">
          <a:solidFill>
            <a:srgbClr val="2C4A1A"/>
          </a:solidFill>
          <a:latin typeface="Calibri" pitchFamily="34" charset="0"/>
        </a:defRPr>
      </a:lvl4pPr>
      <a:lvl5pPr algn="ctr" rtl="0" eaLnBrk="0" fontAlgn="base" hangingPunct="0">
        <a:spcBef>
          <a:spcPct val="0"/>
        </a:spcBef>
        <a:spcAft>
          <a:spcPct val="0"/>
        </a:spcAft>
        <a:defRPr sz="4000" b="1">
          <a:solidFill>
            <a:srgbClr val="2C4A1A"/>
          </a:solidFill>
          <a:latin typeface="Calibri" pitchFamily="34" charset="0"/>
        </a:defRPr>
      </a:lvl5pPr>
      <a:lvl6pPr marL="457200" algn="ctr" rtl="0" fontAlgn="base">
        <a:spcBef>
          <a:spcPct val="0"/>
        </a:spcBef>
        <a:spcAft>
          <a:spcPct val="0"/>
        </a:spcAft>
        <a:defRPr sz="4000" b="1">
          <a:solidFill>
            <a:srgbClr val="2C4A1A"/>
          </a:solidFill>
          <a:latin typeface="Calibri" pitchFamily="34" charset="0"/>
        </a:defRPr>
      </a:lvl6pPr>
      <a:lvl7pPr marL="914400" algn="ctr" rtl="0" fontAlgn="base">
        <a:spcBef>
          <a:spcPct val="0"/>
        </a:spcBef>
        <a:spcAft>
          <a:spcPct val="0"/>
        </a:spcAft>
        <a:defRPr sz="4000" b="1">
          <a:solidFill>
            <a:srgbClr val="2C4A1A"/>
          </a:solidFill>
          <a:latin typeface="Calibri" pitchFamily="34" charset="0"/>
        </a:defRPr>
      </a:lvl7pPr>
      <a:lvl8pPr marL="1371600" algn="ctr" rtl="0" fontAlgn="base">
        <a:spcBef>
          <a:spcPct val="0"/>
        </a:spcBef>
        <a:spcAft>
          <a:spcPct val="0"/>
        </a:spcAft>
        <a:defRPr sz="4000" b="1">
          <a:solidFill>
            <a:srgbClr val="2C4A1A"/>
          </a:solidFill>
          <a:latin typeface="Calibri" pitchFamily="34" charset="0"/>
        </a:defRPr>
      </a:lvl8pPr>
      <a:lvl9pPr marL="1828800" algn="ctr" rtl="0" fontAlgn="base">
        <a:spcBef>
          <a:spcPct val="0"/>
        </a:spcBef>
        <a:spcAft>
          <a:spcPct val="0"/>
        </a:spcAft>
        <a:defRPr sz="4000" b="1">
          <a:solidFill>
            <a:srgbClr val="2C4A1A"/>
          </a:solidFill>
          <a:latin typeface="Calibri" pitchFamily="34" charset="0"/>
        </a:defRPr>
      </a:lvl9pPr>
    </p:titleStyle>
    <p:bodyStyle>
      <a:lvl1pPr marL="342900" indent="-342900" algn="l" rtl="0" eaLnBrk="0" fontAlgn="base" hangingPunct="0">
        <a:spcBef>
          <a:spcPct val="20000"/>
        </a:spcBef>
        <a:spcAft>
          <a:spcPct val="0"/>
        </a:spcAft>
        <a:buClr>
          <a:srgbClr val="2C4A1A"/>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2C4A1A"/>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2C4A1A"/>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2C4A1A"/>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2C4A1A"/>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Gray935.png"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Gray936.png" TargetMode="External"/><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ile:Gray934.png" TargetMode="External"/><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creativecommons.org/licenses/by-sa/3.0/deed.en" TargetMode="External"/><Relationship Id="rId4" Type="http://schemas.openxmlformats.org/officeDocument/2006/relationships/hyperlink" Target="https://en.wikipedia.org/wiki/File:Diagram_of_human_skin.jp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ile:Gray937.png" TargetMode="Externa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www.physiopro.co.za/getting-to-the-point-dry-needling/gatetheory-diagram-combination-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what-when-how.com/neuroscience/somatosensory-system-part-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what-when-how.com/neuroscience/somatosensory-system-part-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what-when-how.com/neuroscience/somatosensory-system-part-2/"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Skin.png" TargetMode="External"/><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en.wikipedia.org/wiki/File:Thigh_cross_section.sv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Τεχνικές Κινητοποίησης και Θεραπευτικοί Χειρισμοί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3</a:t>
            </a:r>
            <a:r>
              <a:rPr lang="el-GR" sz="2600" dirty="0" smtClean="0"/>
              <a:t>:</a:t>
            </a:r>
            <a:r>
              <a:rPr lang="en-US" sz="2600" dirty="0" smtClean="0"/>
              <a:t> </a:t>
            </a:r>
            <a:r>
              <a:rPr lang="el-GR" sz="2600" dirty="0"/>
              <a:t>Κινητοποίηση Μαλακών Δομών – Εξέταση </a:t>
            </a:r>
            <a:r>
              <a:rPr lang="el-GR" sz="2600" dirty="0" smtClean="0"/>
              <a:t>και </a:t>
            </a:r>
            <a:r>
              <a:rPr lang="el-GR" sz="2600" dirty="0"/>
              <a:t>Κινητοποίηση Ουλής</a:t>
            </a:r>
            <a:endParaRPr lang="en-US" sz="2600" dirty="0" smtClean="0"/>
          </a:p>
          <a:p>
            <a:pPr>
              <a:spcBef>
                <a:spcPts val="0"/>
              </a:spcBef>
            </a:pPr>
            <a:r>
              <a:rPr lang="el-GR" sz="2200" dirty="0" err="1"/>
              <a:t>Παλίνα</a:t>
            </a:r>
            <a:r>
              <a:rPr lang="el-GR" sz="2200" dirty="0"/>
              <a:t> </a:t>
            </a:r>
            <a:r>
              <a:rPr lang="el-GR" sz="2200" dirty="0" err="1"/>
              <a:t>Καρακασίδου</a:t>
            </a:r>
            <a:r>
              <a:rPr lang="el-GR" sz="2200" dirty="0"/>
              <a:t> </a:t>
            </a:r>
            <a:r>
              <a:rPr lang="en-US" sz="2200" dirty="0"/>
              <a:t>PT, OMT, </a:t>
            </a:r>
            <a:r>
              <a:rPr lang="en-US" sz="2200" dirty="0" err="1"/>
              <a:t>MManipTher</a:t>
            </a:r>
            <a:r>
              <a:rPr lang="en-US" sz="2200" dirty="0"/>
              <a:t>, MSc, PhD</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pPr eaLnBrk="1" hangingPunct="1"/>
            <a:r>
              <a:rPr lang="el-GR" dirty="0" err="1"/>
              <a:t>Περιτονίες</a:t>
            </a:r>
            <a:r>
              <a:rPr lang="el-GR" dirty="0"/>
              <a:t> </a:t>
            </a:r>
            <a:r>
              <a:rPr lang="el-GR" sz="3000" b="0" dirty="0" smtClean="0"/>
              <a:t>3/3</a:t>
            </a:r>
            <a:endParaRPr lang="el-GR" altLang="el-GR" sz="3200" b="0" dirty="0" smtClean="0"/>
          </a:p>
        </p:txBody>
      </p:sp>
      <p:sp>
        <p:nvSpPr>
          <p:cNvPr id="13315" name="Θέση περιεχομένου 2"/>
          <p:cNvSpPr>
            <a:spLocks noGrp="1"/>
          </p:cNvSpPr>
          <p:nvPr>
            <p:ph idx="1"/>
          </p:nvPr>
        </p:nvSpPr>
        <p:spPr>
          <a:xfrm>
            <a:off x="539750" y="1619250"/>
            <a:ext cx="8229600" cy="4752975"/>
          </a:xfrm>
        </p:spPr>
        <p:txBody>
          <a:bodyPr/>
          <a:lstStyle/>
          <a:p>
            <a:pPr eaLnBrk="1" hangingPunct="1"/>
            <a:r>
              <a:rPr lang="el-GR" altLang="el-GR" sz="2200" dirty="0" smtClean="0"/>
              <a:t>Η </a:t>
            </a:r>
            <a:r>
              <a:rPr lang="el-GR" altLang="el-GR" sz="2200" dirty="0" err="1" smtClean="0"/>
              <a:t>επιπολής</a:t>
            </a:r>
            <a:r>
              <a:rPr lang="el-GR" altLang="el-GR" sz="2200" dirty="0" smtClean="0"/>
              <a:t> </a:t>
            </a:r>
            <a:r>
              <a:rPr lang="el-GR" altLang="el-GR" sz="2200" dirty="0" err="1" smtClean="0"/>
              <a:t>περιτονία</a:t>
            </a:r>
            <a:r>
              <a:rPr lang="el-GR" altLang="el-GR" sz="2200" dirty="0" smtClean="0"/>
              <a:t> μεταβιβάζει νεύρα και αιμοφόρα αγγεία προς και από το δέρμα και σε πολλά σημεία του σώματος προάγει την κίνηση του δέρματος πάνω στην εν τω </a:t>
            </a:r>
            <a:r>
              <a:rPr lang="el-GR" altLang="el-GR" sz="2200" dirty="0" err="1" smtClean="0"/>
              <a:t>βάθει</a:t>
            </a:r>
            <a:r>
              <a:rPr lang="el-GR" altLang="el-GR" sz="2200" dirty="0" smtClean="0"/>
              <a:t> </a:t>
            </a:r>
            <a:r>
              <a:rPr lang="el-GR" altLang="el-GR" sz="2200" dirty="0" err="1" smtClean="0"/>
              <a:t>περιτονία</a:t>
            </a:r>
            <a:r>
              <a:rPr lang="el-GR" altLang="el-GR" sz="2200" dirty="0" smtClean="0"/>
              <a:t>.</a:t>
            </a:r>
          </a:p>
          <a:p>
            <a:pPr eaLnBrk="1" hangingPunct="1"/>
            <a:r>
              <a:rPr lang="el-GR" altLang="el-GR" sz="2200" dirty="0" smtClean="0"/>
              <a:t>Σε ορισμένα σημεία του σώματος (γραμμές παλάμης, δακτύλων) δεν υπάρχει η </a:t>
            </a:r>
            <a:r>
              <a:rPr lang="el-GR" altLang="el-GR" sz="2200" dirty="0" err="1" smtClean="0"/>
              <a:t>επιπολής</a:t>
            </a:r>
            <a:r>
              <a:rPr lang="el-GR" altLang="el-GR" sz="2200" dirty="0" smtClean="0"/>
              <a:t> </a:t>
            </a:r>
            <a:r>
              <a:rPr lang="el-GR" altLang="el-GR" sz="2200" dirty="0" err="1" smtClean="0"/>
              <a:t>περιτονία</a:t>
            </a:r>
            <a:r>
              <a:rPr lang="el-GR" altLang="el-GR" sz="2200" dirty="0" smtClean="0"/>
              <a:t> και το δέρμα καλύπτει την εν τω </a:t>
            </a:r>
            <a:r>
              <a:rPr lang="el-GR" altLang="el-GR" sz="2200" dirty="0" err="1" smtClean="0"/>
              <a:t>βάθει</a:t>
            </a:r>
            <a:r>
              <a:rPr lang="el-GR" altLang="el-GR" sz="2200" dirty="0" smtClean="0"/>
              <a:t> </a:t>
            </a:r>
            <a:r>
              <a:rPr lang="el-GR" altLang="el-GR" sz="2200" dirty="0" err="1" smtClean="0"/>
              <a:t>περιτονία</a:t>
            </a:r>
            <a:r>
              <a:rPr lang="el-GR" altLang="el-GR" sz="2200" dirty="0" smtClean="0"/>
              <a:t>.</a:t>
            </a:r>
          </a:p>
          <a:p>
            <a:pPr eaLnBrk="1" hangingPunct="1"/>
            <a:r>
              <a:rPr lang="el-GR" altLang="el-GR" sz="2200" dirty="0" smtClean="0"/>
              <a:t>Οι </a:t>
            </a:r>
            <a:r>
              <a:rPr lang="el-GR" altLang="el-GR" sz="2200" dirty="0" err="1" smtClean="0"/>
              <a:t>περιτονίες</a:t>
            </a:r>
            <a:r>
              <a:rPr lang="el-GR" altLang="el-GR" sz="2200" dirty="0" smtClean="0"/>
              <a:t> αποτελούνται από </a:t>
            </a:r>
            <a:r>
              <a:rPr lang="el-GR" altLang="el-GR" sz="2200" dirty="0" err="1" smtClean="0"/>
              <a:t>κολλαγόνες</a:t>
            </a:r>
            <a:r>
              <a:rPr lang="el-GR" altLang="el-GR" sz="2200" dirty="0" smtClean="0"/>
              <a:t> και ελαστικές ίνες, και περιέχουν </a:t>
            </a:r>
            <a:r>
              <a:rPr lang="el-GR" altLang="el-GR" sz="2200" dirty="0" err="1" smtClean="0"/>
              <a:t>ινοβλάστες</a:t>
            </a:r>
            <a:r>
              <a:rPr lang="el-GR" altLang="el-GR" sz="2200" dirty="0" smtClean="0"/>
              <a:t>, </a:t>
            </a:r>
            <a:r>
              <a:rPr lang="el-GR" altLang="el-GR" sz="2200" dirty="0" err="1" smtClean="0"/>
              <a:t>ινομυοβλάστες</a:t>
            </a:r>
            <a:r>
              <a:rPr lang="el-GR" altLang="el-GR" sz="2200" dirty="0" smtClean="0"/>
              <a:t>, πολλούς </a:t>
            </a:r>
            <a:r>
              <a:rPr lang="el-GR" altLang="el-GR" sz="2200" dirty="0" err="1" smtClean="0"/>
              <a:t>αλγοϋποδοχείς</a:t>
            </a:r>
            <a:r>
              <a:rPr lang="el-GR" altLang="el-GR" sz="2200" dirty="0" smtClean="0"/>
              <a:t> και </a:t>
            </a:r>
            <a:r>
              <a:rPr lang="el-GR" altLang="el-GR" sz="2200" dirty="0" err="1" smtClean="0"/>
              <a:t>μηχανοϋποδοχείς</a:t>
            </a:r>
            <a:r>
              <a:rPr lang="el-GR" altLang="el-GR" sz="2200" dirty="0" smtClean="0"/>
              <a:t> (</a:t>
            </a:r>
            <a:r>
              <a:rPr lang="el-GR" altLang="el-GR" sz="2200" dirty="0" err="1" smtClean="0"/>
              <a:t>Ruffini</a:t>
            </a:r>
            <a:r>
              <a:rPr lang="el-GR" altLang="el-GR" sz="2200" dirty="0" smtClean="0"/>
              <a:t>, </a:t>
            </a:r>
            <a:r>
              <a:rPr lang="el-GR" altLang="el-GR" sz="2200" dirty="0" err="1" smtClean="0"/>
              <a:t>Pacinian</a:t>
            </a:r>
            <a:r>
              <a:rPr lang="el-GR" altLang="el-GR" sz="2200" dirty="0" smtClean="0"/>
              <a:t>).</a:t>
            </a:r>
          </a:p>
          <a:p>
            <a:pPr eaLnBrk="1" hangingPunct="1"/>
            <a:r>
              <a:rPr lang="el-GR" altLang="el-GR" sz="2200" dirty="0" smtClean="0"/>
              <a:t>Παρ’ όλα αυτά η </a:t>
            </a:r>
            <a:r>
              <a:rPr lang="el-GR" altLang="el-GR" sz="2200" dirty="0" err="1" smtClean="0"/>
              <a:t>εννεύρωση</a:t>
            </a:r>
            <a:r>
              <a:rPr lang="el-GR" altLang="el-GR" sz="2200" dirty="0" smtClean="0"/>
              <a:t> των </a:t>
            </a:r>
            <a:r>
              <a:rPr lang="el-GR" altLang="el-GR" sz="2200" dirty="0" err="1" smtClean="0"/>
              <a:t>περιτονιών</a:t>
            </a:r>
            <a:r>
              <a:rPr lang="el-GR" altLang="el-GR" sz="2200" dirty="0" smtClean="0"/>
              <a:t> δεν είναι πλήρως γνωστή.</a:t>
            </a:r>
          </a:p>
        </p:txBody>
      </p:sp>
      <p:sp>
        <p:nvSpPr>
          <p:cNvPr id="5" name="Ορθογώνιο 4"/>
          <p:cNvSpPr/>
          <p:nvPr/>
        </p:nvSpPr>
        <p:spPr>
          <a:xfrm>
            <a:off x="6875463" y="5978525"/>
            <a:ext cx="1839912" cy="368300"/>
          </a:xfrm>
          <a:prstGeom prst="rect">
            <a:avLst/>
          </a:prstGeom>
        </p:spPr>
        <p:txBody>
          <a:bodyPr wrap="none">
            <a:spAutoFit/>
          </a:bodyPr>
          <a:lstStyle/>
          <a:p>
            <a:pPr>
              <a:defRPr/>
            </a:pPr>
            <a:r>
              <a:rPr lang="en-US" dirty="0">
                <a:solidFill>
                  <a:prstClr val="black"/>
                </a:solidFill>
                <a:latin typeface="Calibri"/>
                <a:cs typeface="Arial" charset="0"/>
              </a:rPr>
              <a:t> (Benjamin 2009) </a:t>
            </a:r>
            <a:endParaRPr lang="el-GR" dirty="0">
              <a:solidFill>
                <a:prstClr val="black"/>
              </a:solidFill>
              <a:latin typeface="Calibri"/>
              <a:cs typeface="Arial" charset="0"/>
            </a:endParaRPr>
          </a:p>
        </p:txBody>
      </p:sp>
      <p:sp>
        <p:nvSpPr>
          <p:cNvPr id="1331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8A7B3D4-1307-4C05-8923-B3F8CA0F3582}" type="slidenum">
              <a:rPr lang="el-GR" smtClean="0">
                <a:solidFill>
                  <a:prstClr val="black"/>
                </a:solidFill>
              </a:rPr>
              <a:pPr>
                <a:defRPr/>
              </a:pPr>
              <a:t>9</a:t>
            </a:fld>
            <a:endParaRPr lang="el-GR" smtClean="0">
              <a:solidFill>
                <a:prstClr val="black"/>
              </a:solidFill>
            </a:endParaRPr>
          </a:p>
        </p:txBody>
      </p:sp>
    </p:spTree>
    <p:extLst>
      <p:ext uri="{BB962C8B-B14F-4D97-AF65-F5344CB8AC3E}">
        <p14:creationId xmlns:p14="http://schemas.microsoft.com/office/powerpoint/2010/main" val="311457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pPr eaLnBrk="1" hangingPunct="1"/>
            <a:r>
              <a:rPr lang="el-GR" altLang="el-GR" smtClean="0"/>
              <a:t>Δερματικοί υποδοχείς</a:t>
            </a:r>
          </a:p>
        </p:txBody>
      </p:sp>
      <p:sp>
        <p:nvSpPr>
          <p:cNvPr id="14339" name="Θέση περιεχομένου 2"/>
          <p:cNvSpPr>
            <a:spLocks noGrp="1"/>
          </p:cNvSpPr>
          <p:nvPr>
            <p:ph idx="1"/>
          </p:nvPr>
        </p:nvSpPr>
        <p:spPr>
          <a:xfrm>
            <a:off x="539750" y="1619250"/>
            <a:ext cx="8229600" cy="4681538"/>
          </a:xfrm>
        </p:spPr>
        <p:txBody>
          <a:bodyPr/>
          <a:lstStyle/>
          <a:p>
            <a:pPr eaLnBrk="1" hangingPunct="1">
              <a:spcBef>
                <a:spcPts val="4200"/>
              </a:spcBef>
            </a:pPr>
            <a:r>
              <a:rPr lang="el-GR" altLang="el-GR" dirty="0" err="1" smtClean="0"/>
              <a:t>Μηχανοϋποδοχείς</a:t>
            </a:r>
            <a:r>
              <a:rPr lang="el-GR" altLang="el-GR" dirty="0" smtClean="0"/>
              <a:t> (μεγάλοι </a:t>
            </a:r>
            <a:r>
              <a:rPr lang="el-GR" altLang="el-GR" dirty="0" err="1" smtClean="0"/>
              <a:t>εμμύελοι</a:t>
            </a:r>
            <a:r>
              <a:rPr lang="el-GR" altLang="el-GR" dirty="0" smtClean="0"/>
              <a:t> άξονες </a:t>
            </a:r>
            <a:r>
              <a:rPr lang="el-GR" altLang="el-GR" dirty="0" err="1" smtClean="0"/>
              <a:t>Αβ</a:t>
            </a:r>
            <a:r>
              <a:rPr lang="el-GR" altLang="el-GR" dirty="0" smtClean="0"/>
              <a:t>).</a:t>
            </a:r>
          </a:p>
          <a:p>
            <a:pPr eaLnBrk="1" hangingPunct="1">
              <a:spcBef>
                <a:spcPts val="4200"/>
              </a:spcBef>
            </a:pPr>
            <a:r>
              <a:rPr lang="el-GR" altLang="el-GR" dirty="0" err="1" smtClean="0"/>
              <a:t>Αλγοϋποδοχείς</a:t>
            </a:r>
            <a:r>
              <a:rPr lang="el-GR" altLang="el-GR" dirty="0" smtClean="0"/>
              <a:t> (μικροί </a:t>
            </a:r>
            <a:r>
              <a:rPr lang="el-GR" altLang="el-GR" dirty="0" err="1" smtClean="0"/>
              <a:t>εμμύελοι</a:t>
            </a:r>
            <a:r>
              <a:rPr lang="el-GR" altLang="el-GR" dirty="0" smtClean="0"/>
              <a:t> άξονες </a:t>
            </a:r>
            <a:r>
              <a:rPr lang="el-GR" altLang="el-GR" dirty="0" err="1" smtClean="0"/>
              <a:t>Αδ</a:t>
            </a:r>
            <a:r>
              <a:rPr lang="el-GR" altLang="el-GR" dirty="0" smtClean="0"/>
              <a:t> και </a:t>
            </a:r>
            <a:r>
              <a:rPr lang="el-GR" altLang="el-GR" dirty="0" err="1" smtClean="0"/>
              <a:t>αμύελοι</a:t>
            </a:r>
            <a:r>
              <a:rPr lang="el-GR" altLang="el-GR" dirty="0" smtClean="0"/>
              <a:t> άξονες C).</a:t>
            </a:r>
          </a:p>
          <a:p>
            <a:pPr eaLnBrk="1" hangingPunct="1">
              <a:spcBef>
                <a:spcPts val="4200"/>
              </a:spcBef>
            </a:pPr>
            <a:endParaRPr lang="el-GR" altLang="el-GR" dirty="0" smtClean="0"/>
          </a:p>
        </p:txBody>
      </p:sp>
      <p:sp>
        <p:nvSpPr>
          <p:cNvPr id="1434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B87A801-C197-4ED2-B3E2-3773839CCAC7}" type="slidenum">
              <a:rPr lang="el-GR" smtClean="0">
                <a:solidFill>
                  <a:prstClr val="black"/>
                </a:solidFill>
              </a:rPr>
              <a:pPr>
                <a:defRPr/>
              </a:pPr>
              <a:t>10</a:t>
            </a:fld>
            <a:endParaRPr lang="el-GR" smtClean="0">
              <a:solidFill>
                <a:prstClr val="black"/>
              </a:solidFill>
            </a:endParaRPr>
          </a:p>
        </p:txBody>
      </p:sp>
    </p:spTree>
    <p:extLst>
      <p:ext uri="{BB962C8B-B14F-4D97-AF65-F5344CB8AC3E}">
        <p14:creationId xmlns:p14="http://schemas.microsoft.com/office/powerpoint/2010/main" val="3859951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smtClean="0"/>
              <a:t>Μηχανοϋποδοχείς</a:t>
            </a:r>
            <a:r>
              <a:rPr lang="el-GR" dirty="0" smtClean="0"/>
              <a:t> </a:t>
            </a:r>
            <a:r>
              <a:rPr lang="el-GR" sz="3000" b="0" dirty="0" smtClean="0"/>
              <a:t>1/6</a:t>
            </a:r>
            <a:endParaRPr lang="el-GR" sz="3000" b="0" dirty="0"/>
          </a:p>
        </p:txBody>
      </p:sp>
      <p:sp>
        <p:nvSpPr>
          <p:cNvPr id="15363" name="Θέση περιεχομένου 2"/>
          <p:cNvSpPr>
            <a:spLocks noGrp="1"/>
          </p:cNvSpPr>
          <p:nvPr>
            <p:ph idx="1"/>
          </p:nvPr>
        </p:nvSpPr>
        <p:spPr>
          <a:xfrm>
            <a:off x="539750" y="1619250"/>
            <a:ext cx="5287963" cy="5041900"/>
          </a:xfrm>
        </p:spPr>
        <p:txBody>
          <a:bodyPr/>
          <a:lstStyle/>
          <a:p>
            <a:pPr eaLnBrk="1" hangingPunct="1">
              <a:spcBef>
                <a:spcPts val="2400"/>
              </a:spcBef>
            </a:pPr>
            <a:r>
              <a:rPr lang="el-GR" altLang="el-GR" dirty="0" smtClean="0"/>
              <a:t>Οι μεγαλύτεροι </a:t>
            </a:r>
            <a:r>
              <a:rPr lang="el-GR" altLang="el-GR" dirty="0" err="1" smtClean="0"/>
              <a:t>δερμοϋποδοχείς</a:t>
            </a:r>
            <a:r>
              <a:rPr lang="el-GR" altLang="el-GR" dirty="0" smtClean="0"/>
              <a:t> μήκους 2 mm.</a:t>
            </a:r>
          </a:p>
          <a:p>
            <a:pPr eaLnBrk="1" hangingPunct="1">
              <a:spcBef>
                <a:spcPts val="2400"/>
              </a:spcBef>
            </a:pPr>
            <a:r>
              <a:rPr lang="el-GR" altLang="el-GR" dirty="0" smtClean="0"/>
              <a:t>Βρίσκονται στον υποδόριο ιστό.</a:t>
            </a:r>
          </a:p>
          <a:p>
            <a:pPr eaLnBrk="1" hangingPunct="1">
              <a:spcBef>
                <a:spcPts val="2400"/>
              </a:spcBef>
            </a:pPr>
            <a:r>
              <a:rPr lang="el-GR" altLang="el-GR" dirty="0" smtClean="0"/>
              <a:t>Έχουν μεγάλα δεκτικά πεδία.</a:t>
            </a:r>
          </a:p>
          <a:p>
            <a:pPr eaLnBrk="1" hangingPunct="1">
              <a:spcBef>
                <a:spcPts val="2400"/>
              </a:spcBef>
            </a:pPr>
            <a:r>
              <a:rPr lang="el-GR" altLang="el-GR" dirty="0" smtClean="0"/>
              <a:t>Απαντούν σε δονήσεις και όχι σε σταθερή πίεση όπως πίστευαν παλαιότερα,  διότι προσαρμόζονται ταχέως.</a:t>
            </a:r>
          </a:p>
          <a:p>
            <a:pPr eaLnBrk="1" hangingPunct="1"/>
            <a:endParaRPr lang="el-GR" altLang="el-GR" dirty="0" smtClean="0"/>
          </a:p>
        </p:txBody>
      </p:sp>
      <p:sp>
        <p:nvSpPr>
          <p:cNvPr id="7" name="TextBox 6"/>
          <p:cNvSpPr txBox="1"/>
          <p:nvPr/>
        </p:nvSpPr>
        <p:spPr>
          <a:xfrm>
            <a:off x="5580063" y="5821363"/>
            <a:ext cx="2447925" cy="400050"/>
          </a:xfrm>
          <a:prstGeom prst="rect">
            <a:avLst/>
          </a:prstGeom>
          <a:noFill/>
        </p:spPr>
        <p:txBody>
          <a:bodyPr>
            <a:spAutoFit/>
          </a:bodyPr>
          <a:lstStyle/>
          <a:p>
            <a:pPr algn="ctr">
              <a:defRPr/>
            </a:pPr>
            <a:r>
              <a:rPr lang="en-US" sz="2000" dirty="0" err="1">
                <a:solidFill>
                  <a:prstClr val="black"/>
                </a:solidFill>
                <a:latin typeface="Calibri"/>
                <a:cs typeface="Arial" charset="0"/>
              </a:rPr>
              <a:t>Pacinian</a:t>
            </a:r>
            <a:r>
              <a:rPr lang="en-US" sz="2000" dirty="0">
                <a:solidFill>
                  <a:prstClr val="black"/>
                </a:solidFill>
                <a:latin typeface="Calibri"/>
                <a:cs typeface="Arial" charset="0"/>
              </a:rPr>
              <a:t> </a:t>
            </a:r>
            <a:r>
              <a:rPr lang="en-US" sz="2000" dirty="0" err="1">
                <a:solidFill>
                  <a:prstClr val="black"/>
                </a:solidFill>
                <a:latin typeface="Calibri"/>
                <a:cs typeface="Arial" charset="0"/>
              </a:rPr>
              <a:t>Corpusle</a:t>
            </a:r>
            <a:endParaRPr lang="el-GR" sz="2000" dirty="0">
              <a:solidFill>
                <a:prstClr val="black"/>
              </a:solidFill>
              <a:latin typeface="Calibri"/>
              <a:cs typeface="Arial" charset="0"/>
            </a:endParaRPr>
          </a:p>
        </p:txBody>
      </p:sp>
      <p:pic>
        <p:nvPicPr>
          <p:cNvPr id="5" name="Εικόνα 4"/>
          <p:cNvPicPr>
            <a:picLocks noChangeAspect="1"/>
          </p:cNvPicPr>
          <p:nvPr/>
        </p:nvPicPr>
        <p:blipFill>
          <a:blip r:embed="rId2"/>
          <a:stretch>
            <a:fillRect/>
          </a:stretch>
        </p:blipFill>
        <p:spPr>
          <a:xfrm>
            <a:off x="5659438" y="1738313"/>
            <a:ext cx="2368550" cy="4083050"/>
          </a:xfrm>
          <a:prstGeom prst="rect">
            <a:avLst/>
          </a:prstGeom>
          <a:noFill/>
          <a:ln>
            <a:solidFill>
              <a:schemeClr val="tx1"/>
            </a:solidFill>
          </a:ln>
        </p:spPr>
      </p:pic>
      <p:sp>
        <p:nvSpPr>
          <p:cNvPr id="6" name="Rectangle 5"/>
          <p:cNvSpPr/>
          <p:nvPr/>
        </p:nvSpPr>
        <p:spPr>
          <a:xfrm rot="16200000">
            <a:off x="7204075" y="3548063"/>
            <a:ext cx="2109788" cy="461962"/>
          </a:xfrm>
          <a:prstGeom prst="rect">
            <a:avLst/>
          </a:prstGeom>
        </p:spPr>
        <p:txBody>
          <a:bodyPr>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lumMod val="75000"/>
                    <a:lumOff val="25000"/>
                  </a:prstClr>
                </a:solidFill>
                <a:latin typeface="Calibri"/>
                <a:cs typeface="Arial" charset="0"/>
                <a:hlinkClick r:id="rId3"/>
              </a:rPr>
              <a:t>Gray935</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err="1">
                <a:solidFill>
                  <a:prstClr val="black">
                    <a:lumMod val="75000"/>
                    <a:lumOff val="25000"/>
                  </a:prstClr>
                </a:solidFill>
                <a:latin typeface="Calibri"/>
                <a:cs typeface="Arial" charset="0"/>
              </a:rPr>
              <a:t>Pngbot</a:t>
            </a:r>
            <a:r>
              <a:rPr lang="el-GR"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ως κοινό κτήμα</a:t>
            </a:r>
            <a:endParaRPr lang="en-US" sz="1200" dirty="0">
              <a:solidFill>
                <a:prstClr val="black">
                  <a:lumMod val="75000"/>
                  <a:lumOff val="25000"/>
                </a:prstClr>
              </a:solidFill>
              <a:latin typeface="Calibri"/>
              <a:cs typeface="Arial" charset="0"/>
            </a:endParaRPr>
          </a:p>
        </p:txBody>
      </p:sp>
      <p:sp>
        <p:nvSpPr>
          <p:cNvPr id="1536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1F13BB3-9977-4B8C-B7ED-2AC3BDC22D83}" type="slidenum">
              <a:rPr lang="el-GR" smtClean="0">
                <a:solidFill>
                  <a:prstClr val="black"/>
                </a:solidFill>
              </a:rPr>
              <a:pPr>
                <a:defRPr/>
              </a:pPr>
              <a:t>11</a:t>
            </a:fld>
            <a:endParaRPr lang="el-GR" smtClean="0">
              <a:solidFill>
                <a:prstClr val="black"/>
              </a:solidFill>
            </a:endParaRPr>
          </a:p>
        </p:txBody>
      </p:sp>
    </p:spTree>
    <p:extLst>
      <p:ext uri="{BB962C8B-B14F-4D97-AF65-F5344CB8AC3E}">
        <p14:creationId xmlns:p14="http://schemas.microsoft.com/office/powerpoint/2010/main" val="1121517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750" y="1619250"/>
            <a:ext cx="4537075" cy="5041900"/>
          </a:xfrm>
        </p:spPr>
        <p:txBody>
          <a:bodyPr rtlCol="0">
            <a:normAutofit/>
          </a:bodyPr>
          <a:lstStyle/>
          <a:p>
            <a:pPr eaLnBrk="1" fontAlgn="auto" hangingPunct="1">
              <a:spcBef>
                <a:spcPts val="1800"/>
              </a:spcBef>
              <a:spcAft>
                <a:spcPts val="0"/>
              </a:spcAft>
              <a:buFont typeface="Arial" pitchFamily="34" charset="0"/>
              <a:buChar char="•"/>
              <a:defRPr/>
            </a:pPr>
            <a:r>
              <a:rPr lang="el-GR" sz="2200" dirty="0"/>
              <a:t>Ενδοκαψικοί υποδοχείς μήκους 150 </a:t>
            </a:r>
            <a:r>
              <a:rPr lang="el-GR" sz="2200" dirty="0" err="1"/>
              <a:t>μm</a:t>
            </a:r>
            <a:r>
              <a:rPr lang="el-GR" sz="2200" dirty="0"/>
              <a:t> και διαμέτρου 40-70 </a:t>
            </a:r>
            <a:r>
              <a:rPr lang="el-GR" sz="2200" dirty="0" err="1" smtClean="0"/>
              <a:t>μm</a:t>
            </a:r>
            <a:r>
              <a:rPr lang="en-US" sz="2200" dirty="0" smtClean="0"/>
              <a:t>,</a:t>
            </a:r>
            <a:endParaRPr lang="el-GR" sz="2200" dirty="0"/>
          </a:p>
          <a:p>
            <a:pPr eaLnBrk="1" fontAlgn="auto" hangingPunct="1">
              <a:spcBef>
                <a:spcPts val="1800"/>
              </a:spcBef>
              <a:spcAft>
                <a:spcPts val="0"/>
              </a:spcAft>
              <a:buFont typeface="Arial" pitchFamily="34" charset="0"/>
              <a:buChar char="•"/>
              <a:defRPr/>
            </a:pPr>
            <a:r>
              <a:rPr lang="el-GR" sz="2200" dirty="0"/>
              <a:t>Έχουν μικρό δεκτικό πεδίο (2-4 mm</a:t>
            </a:r>
            <a:r>
              <a:rPr lang="el-GR" sz="2200" dirty="0" smtClean="0"/>
              <a:t>)</a:t>
            </a:r>
            <a:r>
              <a:rPr lang="en-US" sz="2200" dirty="0" smtClean="0"/>
              <a:t>,</a:t>
            </a:r>
            <a:endParaRPr lang="el-GR" sz="2200" dirty="0"/>
          </a:p>
          <a:p>
            <a:pPr eaLnBrk="1" fontAlgn="auto" hangingPunct="1">
              <a:spcBef>
                <a:spcPts val="1800"/>
              </a:spcBef>
              <a:spcAft>
                <a:spcPts val="0"/>
              </a:spcAft>
              <a:buFont typeface="Arial" pitchFamily="34" charset="0"/>
              <a:buChar char="•"/>
              <a:defRPr/>
            </a:pPr>
            <a:r>
              <a:rPr lang="el-GR" sz="2200" dirty="0"/>
              <a:t>Δεν απαντούν κατά την σταθερή </a:t>
            </a:r>
            <a:r>
              <a:rPr lang="el-GR" sz="2200" dirty="0" smtClean="0"/>
              <a:t>πίεση</a:t>
            </a:r>
            <a:r>
              <a:rPr lang="en-US" sz="2200" dirty="0" smtClean="0"/>
              <a:t>,</a:t>
            </a:r>
            <a:endParaRPr lang="el-GR" sz="2200" dirty="0"/>
          </a:p>
          <a:p>
            <a:pPr eaLnBrk="1" fontAlgn="auto" hangingPunct="1">
              <a:spcBef>
                <a:spcPts val="1800"/>
              </a:spcBef>
              <a:spcAft>
                <a:spcPts val="0"/>
              </a:spcAft>
              <a:buFont typeface="Arial" pitchFamily="34" charset="0"/>
              <a:buChar char="•"/>
              <a:defRPr/>
            </a:pPr>
            <a:r>
              <a:rPr lang="el-GR" sz="2200" dirty="0"/>
              <a:t>Ιδιαίτερα ευαίσθητοι στην </a:t>
            </a:r>
            <a:r>
              <a:rPr lang="el-GR" sz="2200" dirty="0" smtClean="0"/>
              <a:t>αφή</a:t>
            </a:r>
            <a:r>
              <a:rPr lang="en-US" sz="2200" dirty="0" smtClean="0"/>
              <a:t>,</a:t>
            </a:r>
            <a:endParaRPr lang="el-GR" sz="2200" dirty="0"/>
          </a:p>
          <a:p>
            <a:pPr eaLnBrk="1" fontAlgn="auto" hangingPunct="1">
              <a:spcBef>
                <a:spcPts val="1800"/>
              </a:spcBef>
              <a:spcAft>
                <a:spcPts val="0"/>
              </a:spcAft>
              <a:buFont typeface="Arial" pitchFamily="34" charset="0"/>
              <a:buChar char="•"/>
              <a:defRPr/>
            </a:pPr>
            <a:r>
              <a:rPr lang="el-GR" sz="2200" dirty="0"/>
              <a:t>Βρίσκονται κυρίως στο χόριο του πολφού των δακτύλων, των πελμάτων και στα </a:t>
            </a:r>
            <a:r>
              <a:rPr lang="el-GR" sz="2200" dirty="0" smtClean="0"/>
              <a:t>χείλη</a:t>
            </a:r>
            <a:r>
              <a:rPr lang="en-US" sz="2200" dirty="0" smtClean="0"/>
              <a:t>.</a:t>
            </a:r>
            <a:endParaRPr lang="el-GR" sz="2200" dirty="0"/>
          </a:p>
        </p:txBody>
      </p:sp>
      <p:sp>
        <p:nvSpPr>
          <p:cNvPr id="1638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BB767C0-C9B0-4616-B5D4-22075CB9F6B8}" type="slidenum">
              <a:rPr lang="el-GR" smtClean="0">
                <a:solidFill>
                  <a:prstClr val="black"/>
                </a:solidFill>
              </a:rPr>
              <a:pPr>
                <a:defRPr/>
              </a:pPr>
              <a:t>12</a:t>
            </a:fld>
            <a:endParaRPr lang="el-GR" smtClean="0">
              <a:solidFill>
                <a:prstClr val="black"/>
              </a:solidFill>
            </a:endParaRPr>
          </a:p>
        </p:txBody>
      </p:sp>
      <p:pic>
        <p:nvPicPr>
          <p:cNvPr id="5" name="Εικόνα 4"/>
          <p:cNvPicPr>
            <a:picLocks noChangeAspect="1"/>
          </p:cNvPicPr>
          <p:nvPr/>
        </p:nvPicPr>
        <p:blipFill>
          <a:blip r:embed="rId2"/>
          <a:stretch>
            <a:fillRect/>
          </a:stretch>
        </p:blipFill>
        <p:spPr>
          <a:xfrm>
            <a:off x="5055086" y="1700213"/>
            <a:ext cx="3562955" cy="2664891"/>
          </a:xfrm>
          <a:prstGeom prst="rect">
            <a:avLst/>
          </a:prstGeom>
          <a:noFill/>
          <a:ln>
            <a:solidFill>
              <a:schemeClr val="tx1"/>
            </a:solidFill>
          </a:ln>
        </p:spPr>
      </p:pic>
      <p:sp>
        <p:nvSpPr>
          <p:cNvPr id="6" name="TextBox 5"/>
          <p:cNvSpPr txBox="1"/>
          <p:nvPr/>
        </p:nvSpPr>
        <p:spPr>
          <a:xfrm>
            <a:off x="5055086" y="4365104"/>
            <a:ext cx="3562954" cy="400050"/>
          </a:xfrm>
          <a:prstGeom prst="rect">
            <a:avLst/>
          </a:prstGeom>
          <a:noFill/>
          <a:ln>
            <a:solidFill>
              <a:schemeClr val="tx1"/>
            </a:solidFill>
          </a:ln>
        </p:spPr>
        <p:txBody>
          <a:bodyPr wrap="square">
            <a:spAutoFit/>
          </a:bodyPr>
          <a:lstStyle/>
          <a:p>
            <a:pPr algn="ctr">
              <a:defRPr/>
            </a:pPr>
            <a:r>
              <a:rPr lang="en-US" sz="2000" dirty="0" err="1">
                <a:solidFill>
                  <a:prstClr val="black"/>
                </a:solidFill>
                <a:latin typeface="Calibri"/>
                <a:cs typeface="Arial" charset="0"/>
              </a:rPr>
              <a:t>Meissner’s</a:t>
            </a:r>
            <a:r>
              <a:rPr lang="en-US" sz="2000" dirty="0">
                <a:solidFill>
                  <a:prstClr val="black"/>
                </a:solidFill>
                <a:latin typeface="Calibri"/>
                <a:cs typeface="Arial" charset="0"/>
              </a:rPr>
              <a:t> </a:t>
            </a:r>
            <a:r>
              <a:rPr lang="en-US" sz="2000" dirty="0" err="1">
                <a:solidFill>
                  <a:prstClr val="black"/>
                </a:solidFill>
                <a:latin typeface="Calibri"/>
                <a:cs typeface="Arial" charset="0"/>
              </a:rPr>
              <a:t>Corpusle</a:t>
            </a:r>
            <a:endParaRPr lang="el-GR" sz="2000" dirty="0">
              <a:solidFill>
                <a:prstClr val="black"/>
              </a:solidFill>
              <a:latin typeface="Calibri"/>
              <a:cs typeface="Arial" charset="0"/>
            </a:endParaRPr>
          </a:p>
        </p:txBody>
      </p:sp>
      <p:sp>
        <p:nvSpPr>
          <p:cNvPr id="7" name="Rectangle 5"/>
          <p:cNvSpPr/>
          <p:nvPr/>
        </p:nvSpPr>
        <p:spPr>
          <a:xfrm>
            <a:off x="5055087" y="4869160"/>
            <a:ext cx="3562955" cy="276999"/>
          </a:xfrm>
          <a:prstGeom prst="rect">
            <a:avLst/>
          </a:prstGeom>
        </p:spPr>
        <p:txBody>
          <a:bodyPr wrap="square">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lumMod val="75000"/>
                    <a:lumOff val="25000"/>
                  </a:prstClr>
                </a:solidFill>
                <a:latin typeface="Calibri"/>
                <a:cs typeface="Arial" charset="0"/>
                <a:hlinkClick r:id="rId3"/>
              </a:rPr>
              <a:t>Gray936</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err="1">
                <a:solidFill>
                  <a:prstClr val="black">
                    <a:lumMod val="75000"/>
                    <a:lumOff val="25000"/>
                  </a:prstClr>
                </a:solidFill>
                <a:latin typeface="Calibri"/>
                <a:cs typeface="Arial" charset="0"/>
              </a:rPr>
              <a:t>Pngbot</a:t>
            </a:r>
            <a:r>
              <a:rPr lang="el-GR"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ως κοινό κτήμα</a:t>
            </a:r>
            <a:endParaRPr lang="en-US" sz="1200" dirty="0">
              <a:solidFill>
                <a:prstClr val="black">
                  <a:lumMod val="75000"/>
                  <a:lumOff val="25000"/>
                </a:prstClr>
              </a:solidFill>
              <a:latin typeface="Calibri"/>
              <a:cs typeface="Arial" charset="0"/>
            </a:endParaRPr>
          </a:p>
        </p:txBody>
      </p:sp>
      <p:sp>
        <p:nvSpPr>
          <p:cNvPr id="8" name="Τίτλος 7"/>
          <p:cNvSpPr>
            <a:spLocks noGrp="1"/>
          </p:cNvSpPr>
          <p:nvPr>
            <p:ph type="title"/>
          </p:nvPr>
        </p:nvSpPr>
        <p:spPr/>
        <p:txBody>
          <a:bodyPr rtlCol="0">
            <a:normAutofit/>
          </a:bodyPr>
          <a:lstStyle/>
          <a:p>
            <a:pPr eaLnBrk="1" fontAlgn="auto" hangingPunct="1">
              <a:spcAft>
                <a:spcPts val="0"/>
              </a:spcAft>
              <a:defRPr/>
            </a:pPr>
            <a:r>
              <a:rPr lang="el-GR" dirty="0" err="1"/>
              <a:t>Μηχανοϋποδοχείς</a:t>
            </a:r>
            <a:r>
              <a:rPr lang="el-GR" dirty="0"/>
              <a:t> </a:t>
            </a:r>
            <a:r>
              <a:rPr lang="el-GR" sz="3000" b="0" dirty="0" smtClean="0"/>
              <a:t>2/6</a:t>
            </a:r>
            <a:endParaRPr lang="el-GR" sz="3600" b="0" dirty="0"/>
          </a:p>
        </p:txBody>
      </p:sp>
    </p:spTree>
    <p:extLst>
      <p:ext uri="{BB962C8B-B14F-4D97-AF65-F5344CB8AC3E}">
        <p14:creationId xmlns:p14="http://schemas.microsoft.com/office/powerpoint/2010/main" val="653852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7"/>
          <p:cNvSpPr>
            <a:spLocks noGrp="1"/>
          </p:cNvSpPr>
          <p:nvPr>
            <p:ph type="title"/>
          </p:nvPr>
        </p:nvSpPr>
        <p:spPr>
          <a:xfrm>
            <a:off x="468313" y="115888"/>
            <a:ext cx="8229600" cy="1152872"/>
          </a:xfrm>
        </p:spPr>
        <p:txBody>
          <a:bodyPr rtlCol="0">
            <a:normAutofit/>
          </a:bodyPr>
          <a:lstStyle/>
          <a:p>
            <a:pPr eaLnBrk="1" fontAlgn="auto" hangingPunct="1">
              <a:spcAft>
                <a:spcPts val="0"/>
              </a:spcAft>
              <a:defRPr/>
            </a:pPr>
            <a:r>
              <a:rPr lang="el-GR" dirty="0" err="1"/>
              <a:t>Μηχανοϋποδοχείς</a:t>
            </a:r>
            <a:r>
              <a:rPr lang="el-GR" dirty="0"/>
              <a:t> </a:t>
            </a:r>
            <a:r>
              <a:rPr lang="el-GR" sz="3000" b="0" dirty="0" smtClean="0"/>
              <a:t>3/6</a:t>
            </a:r>
            <a:endParaRPr lang="el-GR" sz="3600" b="0" dirty="0"/>
          </a:p>
        </p:txBody>
      </p:sp>
      <p:sp>
        <p:nvSpPr>
          <p:cNvPr id="17411" name="Θέση περιεχομένου 2"/>
          <p:cNvSpPr>
            <a:spLocks noGrp="1"/>
          </p:cNvSpPr>
          <p:nvPr>
            <p:ph idx="1"/>
          </p:nvPr>
        </p:nvSpPr>
        <p:spPr>
          <a:xfrm>
            <a:off x="539750" y="1777330"/>
            <a:ext cx="4389438" cy="4171950"/>
          </a:xfrm>
        </p:spPr>
        <p:txBody>
          <a:bodyPr/>
          <a:lstStyle/>
          <a:p>
            <a:pPr eaLnBrk="1" hangingPunct="1">
              <a:spcBef>
                <a:spcPts val="2400"/>
              </a:spcBef>
            </a:pPr>
            <a:r>
              <a:rPr lang="el-GR" altLang="el-GR" dirty="0" smtClean="0"/>
              <a:t>Οι απολήξεις του </a:t>
            </a:r>
            <a:r>
              <a:rPr lang="el-GR" altLang="el-GR" dirty="0" err="1" smtClean="0"/>
              <a:t>Krause</a:t>
            </a:r>
            <a:r>
              <a:rPr lang="el-GR" altLang="el-GR" dirty="0" smtClean="0"/>
              <a:t> είναι κυλινδρικοί και βρίσκονται στο χόριο του λείου δέρματος</a:t>
            </a:r>
            <a:r>
              <a:rPr lang="en-US" altLang="el-GR" dirty="0" smtClean="0"/>
              <a:t>,</a:t>
            </a:r>
            <a:endParaRPr lang="el-GR" altLang="el-GR" dirty="0" smtClean="0"/>
          </a:p>
          <a:p>
            <a:pPr eaLnBrk="1" hangingPunct="1">
              <a:spcBef>
                <a:spcPts val="2400"/>
              </a:spcBef>
            </a:pPr>
            <a:r>
              <a:rPr lang="el-GR" altLang="el-GR" dirty="0" smtClean="0"/>
              <a:t>Ευαίσθητοι σε δονήσεις μικρού πλάτους και στο κρύο</a:t>
            </a:r>
            <a:r>
              <a:rPr lang="en-US" altLang="el-GR" dirty="0" smtClean="0"/>
              <a:t>,</a:t>
            </a:r>
            <a:endParaRPr lang="el-GR" altLang="el-GR" dirty="0" smtClean="0"/>
          </a:p>
          <a:p>
            <a:pPr eaLnBrk="1" hangingPunct="1">
              <a:spcBef>
                <a:spcPts val="2400"/>
              </a:spcBef>
            </a:pPr>
            <a:r>
              <a:rPr lang="el-GR" altLang="el-GR" dirty="0" smtClean="0"/>
              <a:t>Ταχέως προσαρμοζόμενοι</a:t>
            </a:r>
            <a:r>
              <a:rPr lang="en-US" altLang="el-GR" dirty="0" smtClean="0"/>
              <a:t>.</a:t>
            </a:r>
            <a:endParaRPr lang="el-GR" altLang="el-GR" dirty="0" smtClean="0"/>
          </a:p>
          <a:p>
            <a:pPr eaLnBrk="1" hangingPunct="1"/>
            <a:endParaRPr lang="el-GR" altLang="el-GR" dirty="0" smtClean="0"/>
          </a:p>
        </p:txBody>
      </p:sp>
      <p:sp>
        <p:nvSpPr>
          <p:cNvPr id="6" name="TextBox 5"/>
          <p:cNvSpPr txBox="1"/>
          <p:nvPr/>
        </p:nvSpPr>
        <p:spPr>
          <a:xfrm>
            <a:off x="5048250" y="5456238"/>
            <a:ext cx="3290888" cy="400050"/>
          </a:xfrm>
          <a:prstGeom prst="rect">
            <a:avLst/>
          </a:prstGeom>
          <a:noFill/>
          <a:ln>
            <a:solidFill>
              <a:schemeClr val="tx1"/>
            </a:solidFill>
          </a:ln>
        </p:spPr>
        <p:txBody>
          <a:bodyPr wrap="square">
            <a:spAutoFit/>
          </a:bodyPr>
          <a:lstStyle/>
          <a:p>
            <a:pPr algn="ctr">
              <a:defRPr/>
            </a:pPr>
            <a:r>
              <a:rPr lang="en-US" sz="2000" dirty="0">
                <a:solidFill>
                  <a:prstClr val="black"/>
                </a:solidFill>
                <a:latin typeface="Calibri"/>
                <a:cs typeface="Arial" charset="0"/>
              </a:rPr>
              <a:t>End – </a:t>
            </a:r>
            <a:r>
              <a:rPr lang="en-US" sz="2000" dirty="0" err="1">
                <a:solidFill>
                  <a:prstClr val="black"/>
                </a:solidFill>
                <a:latin typeface="Calibri"/>
                <a:cs typeface="Arial" charset="0"/>
              </a:rPr>
              <a:t>buld</a:t>
            </a:r>
            <a:r>
              <a:rPr lang="en-US" sz="2000" dirty="0">
                <a:solidFill>
                  <a:prstClr val="black"/>
                </a:solidFill>
                <a:latin typeface="Calibri"/>
                <a:cs typeface="Arial" charset="0"/>
              </a:rPr>
              <a:t> of Krause (cold)</a:t>
            </a:r>
            <a:endParaRPr lang="el-GR" sz="2000" dirty="0">
              <a:solidFill>
                <a:prstClr val="black"/>
              </a:solidFill>
              <a:latin typeface="Calibri"/>
              <a:cs typeface="Arial" charset="0"/>
            </a:endParaRPr>
          </a:p>
        </p:txBody>
      </p:sp>
      <p:pic>
        <p:nvPicPr>
          <p:cNvPr id="5" name="Εικόνα 4"/>
          <p:cNvPicPr>
            <a:picLocks noChangeAspect="1"/>
          </p:cNvPicPr>
          <p:nvPr/>
        </p:nvPicPr>
        <p:blipFill>
          <a:blip r:embed="rId2"/>
          <a:stretch>
            <a:fillRect/>
          </a:stretch>
        </p:blipFill>
        <p:spPr>
          <a:xfrm>
            <a:off x="5048250" y="1844675"/>
            <a:ext cx="3290888" cy="3611563"/>
          </a:xfrm>
          <a:prstGeom prst="rect">
            <a:avLst/>
          </a:prstGeom>
          <a:noFill/>
          <a:ln>
            <a:solidFill>
              <a:schemeClr val="tx1"/>
            </a:solidFill>
          </a:ln>
        </p:spPr>
      </p:pic>
      <p:sp>
        <p:nvSpPr>
          <p:cNvPr id="7" name="Rectangle 5"/>
          <p:cNvSpPr/>
          <p:nvPr/>
        </p:nvSpPr>
        <p:spPr>
          <a:xfrm>
            <a:off x="4929981" y="5961087"/>
            <a:ext cx="3527425" cy="276225"/>
          </a:xfrm>
          <a:prstGeom prst="rect">
            <a:avLst/>
          </a:prstGeom>
        </p:spPr>
        <p:txBody>
          <a:bodyPr>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lumMod val="75000"/>
                    <a:lumOff val="25000"/>
                  </a:prstClr>
                </a:solidFill>
                <a:latin typeface="Calibri"/>
                <a:cs typeface="Arial" charset="0"/>
                <a:hlinkClick r:id="rId3"/>
              </a:rPr>
              <a:t>Gray934</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err="1">
                <a:solidFill>
                  <a:prstClr val="black">
                    <a:lumMod val="75000"/>
                    <a:lumOff val="25000"/>
                  </a:prstClr>
                </a:solidFill>
                <a:latin typeface="Calibri"/>
                <a:cs typeface="Arial" charset="0"/>
              </a:rPr>
              <a:t>Pngbot</a:t>
            </a:r>
            <a:r>
              <a:rPr lang="el-GR"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ως κοινό κτήμα</a:t>
            </a:r>
            <a:endParaRPr lang="en-US" sz="1200" dirty="0">
              <a:solidFill>
                <a:prstClr val="black">
                  <a:lumMod val="75000"/>
                  <a:lumOff val="25000"/>
                </a:prstClr>
              </a:solidFill>
              <a:latin typeface="Calibri"/>
              <a:cs typeface="Arial" charset="0"/>
            </a:endParaRPr>
          </a:p>
        </p:txBody>
      </p:sp>
      <p:sp>
        <p:nvSpPr>
          <p:cNvPr id="1741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DBA0E11-702B-4398-B44D-D8A67B7E269A}" type="slidenum">
              <a:rPr lang="el-GR" smtClean="0">
                <a:solidFill>
                  <a:prstClr val="black"/>
                </a:solidFill>
              </a:rPr>
              <a:pPr>
                <a:defRPr/>
              </a:pPr>
              <a:t>13</a:t>
            </a:fld>
            <a:endParaRPr lang="el-GR" smtClean="0">
              <a:solidFill>
                <a:prstClr val="black"/>
              </a:solidFill>
            </a:endParaRPr>
          </a:p>
        </p:txBody>
      </p:sp>
    </p:spTree>
    <p:extLst>
      <p:ext uri="{BB962C8B-B14F-4D97-AF65-F5344CB8AC3E}">
        <p14:creationId xmlns:p14="http://schemas.microsoft.com/office/powerpoint/2010/main" val="3674567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περιεχομένου 2"/>
          <p:cNvSpPr>
            <a:spLocks noGrp="1"/>
          </p:cNvSpPr>
          <p:nvPr>
            <p:ph idx="1"/>
          </p:nvPr>
        </p:nvSpPr>
        <p:spPr>
          <a:xfrm>
            <a:off x="539750" y="1619250"/>
            <a:ext cx="8229600" cy="5041900"/>
          </a:xfrm>
        </p:spPr>
        <p:txBody>
          <a:bodyPr/>
          <a:lstStyle/>
          <a:p>
            <a:pPr eaLnBrk="1" hangingPunct="1">
              <a:spcBef>
                <a:spcPts val="3000"/>
              </a:spcBef>
            </a:pPr>
            <a:r>
              <a:rPr lang="el-GR" altLang="el-GR" dirty="0" smtClean="0"/>
              <a:t>Οι υποδοχείς των θυλάκων των τριχών είναι ταχείας προσαρμογής</a:t>
            </a:r>
            <a:r>
              <a:rPr lang="en-US" altLang="el-GR" dirty="0" smtClean="0"/>
              <a:t>,</a:t>
            </a:r>
            <a:endParaRPr lang="el-GR" altLang="el-GR" dirty="0" smtClean="0"/>
          </a:p>
          <a:p>
            <a:pPr eaLnBrk="1" hangingPunct="1">
              <a:spcBef>
                <a:spcPts val="3000"/>
              </a:spcBef>
            </a:pPr>
            <a:r>
              <a:rPr lang="el-GR" altLang="el-GR" dirty="0" smtClean="0"/>
              <a:t>Απαντούν μόνο στην κίνηση της τρίχας ή του δέρματος</a:t>
            </a:r>
            <a:r>
              <a:rPr lang="en-US" altLang="el-GR" dirty="0" smtClean="0"/>
              <a:t>,</a:t>
            </a:r>
            <a:endParaRPr lang="el-GR" altLang="el-GR" dirty="0" smtClean="0"/>
          </a:p>
          <a:p>
            <a:pPr eaLnBrk="1" hangingPunct="1">
              <a:spcBef>
                <a:spcPts val="3000"/>
              </a:spcBef>
            </a:pPr>
            <a:r>
              <a:rPr lang="el-GR" altLang="el-GR" dirty="0" smtClean="0"/>
              <a:t>Ο κάθε υποδοχέας έχει δεκτικό πεδίο 5 cm με αποτέλεσμα να επικαλύπτεται από το δεκτικό πεδίο των διπλανών τριχών</a:t>
            </a:r>
            <a:r>
              <a:rPr lang="en-US" altLang="el-GR" dirty="0" smtClean="0"/>
              <a:t>,</a:t>
            </a:r>
            <a:endParaRPr lang="el-GR" altLang="el-GR" dirty="0" smtClean="0"/>
          </a:p>
          <a:p>
            <a:pPr eaLnBrk="1" hangingPunct="1">
              <a:spcBef>
                <a:spcPts val="3000"/>
              </a:spcBef>
            </a:pPr>
            <a:r>
              <a:rPr lang="el-GR" altLang="el-GR" dirty="0" smtClean="0"/>
              <a:t>Για τον λόγο αυτόν το τριχωτό του δέρματος έχει χαμηλή αισθητική οξύτητα</a:t>
            </a:r>
            <a:r>
              <a:rPr lang="en-US" altLang="el-GR" dirty="0" smtClean="0"/>
              <a:t>.</a:t>
            </a:r>
            <a:endParaRPr lang="el-GR" altLang="el-GR" dirty="0" smtClean="0"/>
          </a:p>
        </p:txBody>
      </p:sp>
      <p:sp>
        <p:nvSpPr>
          <p:cNvPr id="1843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0467ECC-35E0-497B-B3CE-DCAEBF3437AE}" type="slidenum">
              <a:rPr lang="el-GR" smtClean="0">
                <a:solidFill>
                  <a:prstClr val="black"/>
                </a:solidFill>
              </a:rPr>
              <a:pPr>
                <a:defRPr/>
              </a:pPr>
              <a:t>14</a:t>
            </a:fld>
            <a:endParaRPr lang="el-GR" smtClean="0">
              <a:solidFill>
                <a:prstClr val="black"/>
              </a:solidFill>
            </a:endParaRPr>
          </a:p>
        </p:txBody>
      </p:sp>
      <p:sp>
        <p:nvSpPr>
          <p:cNvPr id="6" name="Τίτλος 7"/>
          <p:cNvSpPr>
            <a:spLocks noGrp="1"/>
          </p:cNvSpPr>
          <p:nvPr>
            <p:ph type="title"/>
          </p:nvPr>
        </p:nvSpPr>
        <p:spPr>
          <a:xfrm>
            <a:off x="468313" y="115888"/>
            <a:ext cx="8229600" cy="1152872"/>
          </a:xfrm>
        </p:spPr>
        <p:txBody>
          <a:bodyPr rtlCol="0">
            <a:normAutofit/>
          </a:bodyPr>
          <a:lstStyle/>
          <a:p>
            <a:pPr eaLnBrk="1" fontAlgn="auto" hangingPunct="1">
              <a:spcAft>
                <a:spcPts val="0"/>
              </a:spcAft>
              <a:defRPr/>
            </a:pPr>
            <a:r>
              <a:rPr lang="el-GR" dirty="0" err="1"/>
              <a:t>Μηχανοϋποδοχείς</a:t>
            </a:r>
            <a:r>
              <a:rPr lang="el-GR" dirty="0"/>
              <a:t> </a:t>
            </a:r>
            <a:r>
              <a:rPr lang="el-GR" sz="3000" b="0" dirty="0" smtClean="0"/>
              <a:t>4/6</a:t>
            </a:r>
            <a:endParaRPr lang="el-GR" sz="3600" b="0" dirty="0"/>
          </a:p>
        </p:txBody>
      </p:sp>
    </p:spTree>
    <p:extLst>
      <p:ext uri="{BB962C8B-B14F-4D97-AF65-F5344CB8AC3E}">
        <p14:creationId xmlns:p14="http://schemas.microsoft.com/office/powerpoint/2010/main" val="2952198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περιεχομένου 2"/>
          <p:cNvSpPr>
            <a:spLocks noGrp="1"/>
          </p:cNvSpPr>
          <p:nvPr>
            <p:ph idx="1"/>
          </p:nvPr>
        </p:nvSpPr>
        <p:spPr>
          <a:xfrm>
            <a:off x="539750" y="1556792"/>
            <a:ext cx="8507413" cy="3097213"/>
          </a:xfrm>
        </p:spPr>
        <p:txBody>
          <a:bodyPr/>
          <a:lstStyle/>
          <a:p>
            <a:pPr eaLnBrk="1" hangingPunct="1"/>
            <a:r>
              <a:rPr lang="el-GR" altLang="el-GR" sz="2300" dirty="0" smtClean="0"/>
              <a:t>Τα κύτταρα του </a:t>
            </a:r>
            <a:r>
              <a:rPr lang="el-GR" altLang="el-GR" sz="2300" dirty="0" err="1" smtClean="0"/>
              <a:t>Merkel</a:t>
            </a:r>
            <a:r>
              <a:rPr lang="el-GR" altLang="el-GR" sz="2300" dirty="0" smtClean="0"/>
              <a:t> σχηματίζονται από μικρές ομάδες κυττάρων γύρω από έναν </a:t>
            </a:r>
            <a:r>
              <a:rPr lang="el-GR" altLang="el-GR" sz="2300" dirty="0" err="1" smtClean="0"/>
              <a:t>εμμύελο</a:t>
            </a:r>
            <a:r>
              <a:rPr lang="el-GR" altLang="el-GR" sz="2300" dirty="0" smtClean="0"/>
              <a:t> νευρικό άξονα,</a:t>
            </a:r>
          </a:p>
          <a:p>
            <a:pPr eaLnBrk="1" hangingPunct="1"/>
            <a:r>
              <a:rPr lang="el-GR" altLang="el-GR" sz="2300" dirty="0" smtClean="0"/>
              <a:t>Βρίσκονται στο χόριο και είναι αργής προσαρμογής,</a:t>
            </a:r>
          </a:p>
          <a:p>
            <a:pPr eaLnBrk="1" hangingPunct="1"/>
            <a:r>
              <a:rPr lang="el-GR" altLang="el-GR" sz="2300" dirty="0" smtClean="0"/>
              <a:t>Έχουν μικρό δεκτικό πεδίο (2-4 mm),</a:t>
            </a:r>
          </a:p>
          <a:p>
            <a:pPr eaLnBrk="1" hangingPunct="1"/>
            <a:r>
              <a:rPr lang="el-GR" altLang="el-GR" sz="2300" dirty="0" smtClean="0"/>
              <a:t>Απαντούν σε μικρής συχνότητας δονήσεις και σε στατική πίεση.</a:t>
            </a:r>
          </a:p>
        </p:txBody>
      </p:sp>
      <p:sp>
        <p:nvSpPr>
          <p:cNvPr id="1945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900F2CC-2E57-48C9-A1B9-B6FFEEA6B493}" type="slidenum">
              <a:rPr lang="el-GR" smtClean="0">
                <a:solidFill>
                  <a:prstClr val="black"/>
                </a:solidFill>
              </a:rPr>
              <a:pPr>
                <a:defRPr/>
              </a:pPr>
              <a:t>15</a:t>
            </a:fld>
            <a:endParaRPr lang="el-GR" smtClean="0">
              <a:solidFill>
                <a:prstClr val="black"/>
              </a:solidFill>
            </a:endParaRPr>
          </a:p>
        </p:txBody>
      </p:sp>
      <p:sp>
        <p:nvSpPr>
          <p:cNvPr id="7" name="Τίτλος 7"/>
          <p:cNvSpPr>
            <a:spLocks noGrp="1"/>
          </p:cNvSpPr>
          <p:nvPr>
            <p:ph type="title"/>
          </p:nvPr>
        </p:nvSpPr>
        <p:spPr>
          <a:xfrm>
            <a:off x="468313" y="115888"/>
            <a:ext cx="8229600" cy="1152872"/>
          </a:xfrm>
        </p:spPr>
        <p:txBody>
          <a:bodyPr rtlCol="0">
            <a:normAutofit/>
          </a:bodyPr>
          <a:lstStyle/>
          <a:p>
            <a:pPr eaLnBrk="1" fontAlgn="auto" hangingPunct="1">
              <a:spcAft>
                <a:spcPts val="0"/>
              </a:spcAft>
              <a:defRPr/>
            </a:pPr>
            <a:r>
              <a:rPr lang="el-GR" dirty="0" err="1"/>
              <a:t>Μηχανοϋποδοχείς</a:t>
            </a:r>
            <a:r>
              <a:rPr lang="el-GR" dirty="0"/>
              <a:t> </a:t>
            </a:r>
            <a:r>
              <a:rPr lang="el-GR" sz="3000" b="0" dirty="0" smtClean="0"/>
              <a:t>5/6</a:t>
            </a:r>
            <a:endParaRPr lang="el-GR" sz="3600" b="0" dirty="0"/>
          </a:p>
        </p:txBody>
      </p:sp>
      <p:pic>
        <p:nvPicPr>
          <p:cNvPr id="19461" name="Picture 2" descr="C:\Users\alex\Desktop\Diagram_of_human_sk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061619"/>
            <a:ext cx="4451350" cy="256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292080" y="6093296"/>
            <a:ext cx="2749500" cy="461665"/>
          </a:xfrm>
          <a:prstGeom prst="rect">
            <a:avLst/>
          </a:prstGeom>
        </p:spPr>
        <p:txBody>
          <a:bodyPr wrap="square">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solidFill>
                <a:latin typeface="Calibri"/>
                <a:cs typeface="Arial" charset="0"/>
                <a:hlinkClick r:id="rId4"/>
              </a:rPr>
              <a:t>Diagram of human skin</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err="1">
                <a:solidFill>
                  <a:prstClr val="black">
                    <a:lumMod val="75000"/>
                    <a:lumOff val="25000"/>
                  </a:prstClr>
                </a:solidFill>
                <a:latin typeface="Calibri"/>
                <a:cs typeface="Arial" charset="0"/>
              </a:rPr>
              <a:t>Pngbot</a:t>
            </a:r>
            <a:r>
              <a:rPr lang="el-GR"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με άδεια</a:t>
            </a:r>
            <a:r>
              <a:rPr lang="en-US" sz="1200" dirty="0" smtClean="0">
                <a:solidFill>
                  <a:prstClr val="black">
                    <a:lumMod val="75000"/>
                    <a:lumOff val="25000"/>
                  </a:prstClr>
                </a:solidFill>
                <a:latin typeface="Calibri"/>
                <a:cs typeface="Arial" charset="0"/>
              </a:rPr>
              <a:t> </a:t>
            </a:r>
            <a:r>
              <a:rPr lang="en-US" sz="1200" dirty="0">
                <a:solidFill>
                  <a:prstClr val="black"/>
                </a:solidFill>
                <a:latin typeface="Calibri"/>
                <a:cs typeface="Arial" charset="0"/>
                <a:hlinkClick r:id="rId5"/>
              </a:rPr>
              <a:t>CC BY-SA 3.0</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231094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a:xfrm>
            <a:off x="468313" y="115888"/>
            <a:ext cx="8229600" cy="1152872"/>
          </a:xfrm>
        </p:spPr>
        <p:txBody>
          <a:bodyPr rtlCol="0">
            <a:normAutofit/>
          </a:bodyPr>
          <a:lstStyle/>
          <a:p>
            <a:pPr eaLnBrk="1" fontAlgn="auto" hangingPunct="1">
              <a:spcAft>
                <a:spcPts val="0"/>
              </a:spcAft>
              <a:defRPr/>
            </a:pPr>
            <a:r>
              <a:rPr lang="el-GR" dirty="0" err="1"/>
              <a:t>Μηχανοϋποδοχείς</a:t>
            </a:r>
            <a:r>
              <a:rPr lang="el-GR" dirty="0"/>
              <a:t> </a:t>
            </a:r>
            <a:r>
              <a:rPr lang="el-GR" sz="3000" b="0" dirty="0" smtClean="0"/>
              <a:t>6/6</a:t>
            </a:r>
            <a:endParaRPr lang="el-GR" sz="3600" b="0" dirty="0"/>
          </a:p>
        </p:txBody>
      </p:sp>
      <p:sp>
        <p:nvSpPr>
          <p:cNvPr id="20483" name="Θέση περιεχομένου 2"/>
          <p:cNvSpPr>
            <a:spLocks noGrp="1"/>
          </p:cNvSpPr>
          <p:nvPr>
            <p:ph idx="1"/>
          </p:nvPr>
        </p:nvSpPr>
        <p:spPr>
          <a:xfrm>
            <a:off x="539750" y="1556792"/>
            <a:ext cx="7859713" cy="5041900"/>
          </a:xfrm>
        </p:spPr>
        <p:txBody>
          <a:bodyPr/>
          <a:lstStyle/>
          <a:p>
            <a:pPr eaLnBrk="1" hangingPunct="1">
              <a:spcBef>
                <a:spcPts val="800"/>
              </a:spcBef>
            </a:pPr>
            <a:r>
              <a:rPr lang="el-GR" altLang="el-GR" dirty="0" smtClean="0"/>
              <a:t>Οι υποδοχείς </a:t>
            </a:r>
            <a:r>
              <a:rPr lang="en-US" altLang="el-GR" dirty="0" err="1" smtClean="0"/>
              <a:t>Ruffini</a:t>
            </a:r>
            <a:r>
              <a:rPr lang="en-US" altLang="el-GR" dirty="0" smtClean="0"/>
              <a:t> </a:t>
            </a:r>
            <a:r>
              <a:rPr lang="el-GR" altLang="el-GR" dirty="0" smtClean="0"/>
              <a:t>είναι όργανα βραδείας προσαρμογής</a:t>
            </a:r>
          </a:p>
          <a:p>
            <a:pPr lvl="1" eaLnBrk="1" hangingPunct="1">
              <a:spcBef>
                <a:spcPts val="800"/>
              </a:spcBef>
            </a:pPr>
            <a:r>
              <a:rPr lang="el-GR" altLang="el-GR" dirty="0" smtClean="0"/>
              <a:t>Βρίσκονται στα βαθύτερα στρώματα του χορίου και στον υποδόριο ιστό</a:t>
            </a:r>
            <a:r>
              <a:rPr lang="en-US" altLang="el-GR" dirty="0" smtClean="0"/>
              <a:t>.</a:t>
            </a:r>
            <a:endParaRPr lang="el-GR" altLang="el-GR" dirty="0" smtClean="0"/>
          </a:p>
          <a:p>
            <a:pPr eaLnBrk="1" hangingPunct="1">
              <a:spcBef>
                <a:spcPts val="800"/>
              </a:spcBef>
            </a:pPr>
            <a:r>
              <a:rPr lang="el-GR" altLang="el-GR" dirty="0" smtClean="0"/>
              <a:t>Μοιάζουν με τα </a:t>
            </a:r>
            <a:r>
              <a:rPr lang="el-GR" altLang="el-GR" dirty="0" err="1" smtClean="0"/>
              <a:t>τενόντια</a:t>
            </a:r>
            <a:r>
              <a:rPr lang="el-GR" altLang="el-GR" dirty="0" smtClean="0"/>
              <a:t> όργανα του </a:t>
            </a:r>
            <a:r>
              <a:rPr lang="el-GR" altLang="el-GR" dirty="0" err="1" smtClean="0"/>
              <a:t>Golgi</a:t>
            </a:r>
            <a:r>
              <a:rPr lang="en-US" altLang="el-GR" dirty="0" smtClean="0"/>
              <a:t>.</a:t>
            </a:r>
            <a:endParaRPr lang="el-GR" altLang="el-GR" dirty="0" smtClean="0"/>
          </a:p>
          <a:p>
            <a:pPr eaLnBrk="1" hangingPunct="1">
              <a:spcBef>
                <a:spcPts val="800"/>
              </a:spcBef>
            </a:pPr>
            <a:r>
              <a:rPr lang="el-GR" altLang="el-GR" dirty="0" smtClean="0"/>
              <a:t>Έχουν μεγάλα δεκτικά πεδία</a:t>
            </a:r>
            <a:r>
              <a:rPr lang="en-US" altLang="el-GR" dirty="0" smtClean="0"/>
              <a:t>.</a:t>
            </a:r>
            <a:endParaRPr lang="el-GR" altLang="el-GR" dirty="0" smtClean="0"/>
          </a:p>
          <a:p>
            <a:pPr eaLnBrk="1" hangingPunct="1">
              <a:spcBef>
                <a:spcPts val="800"/>
              </a:spcBef>
            </a:pPr>
            <a:r>
              <a:rPr lang="el-GR" altLang="el-GR" dirty="0" smtClean="0"/>
              <a:t>Απαντούν στην διάταση και στο θερμό</a:t>
            </a:r>
            <a:r>
              <a:rPr lang="en-US" altLang="el-GR" dirty="0" smtClean="0"/>
              <a:t>.</a:t>
            </a:r>
            <a:endParaRPr lang="el-GR" altLang="el-GR" dirty="0" smtClean="0"/>
          </a:p>
        </p:txBody>
      </p:sp>
      <p:pic>
        <p:nvPicPr>
          <p:cNvPr id="5" name="Εικόνα 4"/>
          <p:cNvPicPr>
            <a:picLocks noChangeAspect="1"/>
          </p:cNvPicPr>
          <p:nvPr/>
        </p:nvPicPr>
        <p:blipFill>
          <a:blip r:embed="rId2"/>
          <a:stretch>
            <a:fillRect/>
          </a:stretch>
        </p:blipFill>
        <p:spPr>
          <a:xfrm>
            <a:off x="2000250" y="4419600"/>
            <a:ext cx="5099050" cy="2100263"/>
          </a:xfrm>
          <a:prstGeom prst="rect">
            <a:avLst/>
          </a:prstGeom>
          <a:noFill/>
          <a:ln>
            <a:solidFill>
              <a:schemeClr val="tx1"/>
            </a:solidFill>
          </a:ln>
        </p:spPr>
      </p:pic>
      <p:sp>
        <p:nvSpPr>
          <p:cNvPr id="6" name="Rectangle 5"/>
          <p:cNvSpPr/>
          <p:nvPr/>
        </p:nvSpPr>
        <p:spPr>
          <a:xfrm>
            <a:off x="2590800" y="6519863"/>
            <a:ext cx="3917950" cy="276225"/>
          </a:xfrm>
          <a:prstGeom prst="rect">
            <a:avLst/>
          </a:prstGeom>
        </p:spPr>
        <p:txBody>
          <a:bodyPr>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lumMod val="75000"/>
                    <a:lumOff val="25000"/>
                  </a:prstClr>
                </a:solidFill>
                <a:latin typeface="Calibri"/>
                <a:cs typeface="Arial" charset="0"/>
                <a:hlinkClick r:id="rId3"/>
              </a:rPr>
              <a:t>Gray937</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err="1">
                <a:solidFill>
                  <a:prstClr val="black">
                    <a:lumMod val="75000"/>
                    <a:lumOff val="25000"/>
                  </a:prstClr>
                </a:solidFill>
                <a:latin typeface="Calibri"/>
                <a:cs typeface="Arial" charset="0"/>
              </a:rPr>
              <a:t>Pngbot</a:t>
            </a:r>
            <a:r>
              <a:rPr lang="el-GR"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ως κοινό κτήμα</a:t>
            </a:r>
            <a:endParaRPr lang="en-US" sz="1200" dirty="0">
              <a:solidFill>
                <a:prstClr val="black">
                  <a:lumMod val="75000"/>
                  <a:lumOff val="25000"/>
                </a:prstClr>
              </a:solidFill>
              <a:latin typeface="Calibri"/>
              <a:cs typeface="Arial" charset="0"/>
            </a:endParaRPr>
          </a:p>
        </p:txBody>
      </p:sp>
      <p:sp>
        <p:nvSpPr>
          <p:cNvPr id="2048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E04BF63-55CD-40B3-B3E0-0B9A8F27DC21}" type="slidenum">
              <a:rPr lang="el-GR" smtClean="0">
                <a:solidFill>
                  <a:prstClr val="black"/>
                </a:solidFill>
              </a:rPr>
              <a:pPr>
                <a:defRPr/>
              </a:pPr>
              <a:t>16</a:t>
            </a:fld>
            <a:endParaRPr lang="el-GR" smtClean="0">
              <a:solidFill>
                <a:prstClr val="black"/>
              </a:solidFill>
            </a:endParaRPr>
          </a:p>
        </p:txBody>
      </p:sp>
    </p:spTree>
    <p:extLst>
      <p:ext uri="{BB962C8B-B14F-4D97-AF65-F5344CB8AC3E}">
        <p14:creationId xmlns:p14="http://schemas.microsoft.com/office/powerpoint/2010/main" val="3104339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p:txBody>
          <a:bodyPr/>
          <a:lstStyle/>
          <a:p>
            <a:pPr eaLnBrk="1" hangingPunct="1"/>
            <a:r>
              <a:rPr lang="el-GR" altLang="el-GR" smtClean="0"/>
              <a:t>Αλγοϋποδοχείς </a:t>
            </a:r>
          </a:p>
        </p:txBody>
      </p:sp>
      <p:sp>
        <p:nvSpPr>
          <p:cNvPr id="21507" name="Θέση περιεχομένου 2"/>
          <p:cNvSpPr>
            <a:spLocks noGrp="1"/>
          </p:cNvSpPr>
          <p:nvPr>
            <p:ph idx="1"/>
          </p:nvPr>
        </p:nvSpPr>
        <p:spPr>
          <a:xfrm>
            <a:off x="539750" y="1619250"/>
            <a:ext cx="8229600" cy="4752975"/>
          </a:xfrm>
        </p:spPr>
        <p:txBody>
          <a:bodyPr/>
          <a:lstStyle/>
          <a:p>
            <a:pPr eaLnBrk="1" hangingPunct="1">
              <a:spcBef>
                <a:spcPts val="3000"/>
              </a:spcBef>
            </a:pPr>
            <a:r>
              <a:rPr lang="el-GR" altLang="el-GR" dirty="0" smtClean="0"/>
              <a:t>Δεν απαντούν σε φυσιολογικά μηχανικά, θερμικά ή χημικά ερεθίσματα, </a:t>
            </a:r>
          </a:p>
          <a:p>
            <a:pPr eaLnBrk="1" hangingPunct="1">
              <a:spcBef>
                <a:spcPts val="3000"/>
              </a:spcBef>
            </a:pPr>
            <a:r>
              <a:rPr lang="el-GR" altLang="el-GR" dirty="0" smtClean="0"/>
              <a:t>Ιδιαίτερα ευαίσθητοι σε μεγάλης έντασης μηχανικά, θερμικά ή χημικά ερεθίσματα που προκαλούν βλάβη στο δέρμα.</a:t>
            </a:r>
          </a:p>
        </p:txBody>
      </p:sp>
      <p:sp>
        <p:nvSpPr>
          <p:cNvPr id="2150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223C6AE-FFFA-4F01-BBE7-73DCBD2C4DAD}" type="slidenum">
              <a:rPr lang="el-GR" smtClean="0">
                <a:solidFill>
                  <a:prstClr val="black"/>
                </a:solidFill>
              </a:rPr>
              <a:pPr>
                <a:defRPr/>
              </a:pPr>
              <a:t>17</a:t>
            </a:fld>
            <a:endParaRPr lang="el-GR" smtClean="0">
              <a:solidFill>
                <a:prstClr val="black"/>
              </a:solidFill>
            </a:endParaRPr>
          </a:p>
        </p:txBody>
      </p:sp>
    </p:spTree>
    <p:extLst>
      <p:ext uri="{BB962C8B-B14F-4D97-AF65-F5344CB8AC3E}">
        <p14:creationId xmlns:p14="http://schemas.microsoft.com/office/powerpoint/2010/main" val="2637213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900" y="1071563"/>
            <a:ext cx="8928100" cy="5500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2531" name="Τίτλος 1"/>
          <p:cNvSpPr>
            <a:spLocks noGrp="1"/>
          </p:cNvSpPr>
          <p:nvPr>
            <p:ph type="title"/>
          </p:nvPr>
        </p:nvSpPr>
        <p:spPr>
          <a:xfrm>
            <a:off x="485775" y="0"/>
            <a:ext cx="8218488" cy="692150"/>
          </a:xfrm>
        </p:spPr>
        <p:txBody>
          <a:bodyPr/>
          <a:lstStyle/>
          <a:p>
            <a:pPr eaLnBrk="1" hangingPunct="1"/>
            <a:r>
              <a:rPr lang="el-GR" altLang="el-GR" sz="3200" dirty="0" err="1" smtClean="0"/>
              <a:t>Μηχανοϋποδοχείς</a:t>
            </a:r>
            <a:r>
              <a:rPr lang="el-GR" altLang="el-GR" sz="3200" dirty="0" smtClean="0"/>
              <a:t> </a:t>
            </a:r>
            <a:r>
              <a:rPr lang="el-GR" altLang="el-GR" sz="3200" dirty="0" err="1" smtClean="0"/>
              <a:t>περιτονιών</a:t>
            </a:r>
            <a:r>
              <a:rPr lang="el-GR" altLang="el-GR" sz="3200" dirty="0" smtClean="0"/>
              <a:t> </a:t>
            </a:r>
            <a:r>
              <a:rPr lang="en-US" altLang="el-GR" sz="2800" b="0" dirty="0" smtClean="0"/>
              <a:t>(</a:t>
            </a:r>
            <a:r>
              <a:rPr lang="en-US" altLang="el-GR" sz="2800" b="0" dirty="0" err="1" smtClean="0"/>
              <a:t>Schleip</a:t>
            </a:r>
            <a:r>
              <a:rPr lang="en-US" altLang="el-GR" sz="2800" b="0" dirty="0" smtClean="0"/>
              <a:t> 2003)</a:t>
            </a:r>
            <a:endParaRPr lang="el-GR" altLang="el-GR" sz="2800" b="0" dirty="0" smtClean="0"/>
          </a:p>
        </p:txBody>
      </p:sp>
      <p:graphicFrame>
        <p:nvGraphicFramePr>
          <p:cNvPr id="8" name="Πίνακας 7"/>
          <p:cNvGraphicFramePr>
            <a:graphicFrameLocks noGrp="1"/>
          </p:cNvGraphicFramePr>
          <p:nvPr/>
        </p:nvGraphicFramePr>
        <p:xfrm>
          <a:off x="142875" y="1341438"/>
          <a:ext cx="8856664" cy="5254624"/>
        </p:xfrm>
        <a:graphic>
          <a:graphicData uri="http://schemas.openxmlformats.org/drawingml/2006/table">
            <a:tbl>
              <a:tblPr firstRow="1" bandRow="1">
                <a:tableStyleId>{C083E6E3-FA7D-4D7B-A595-EF9225AFEA82}</a:tableStyleId>
              </a:tblPr>
              <a:tblGrid>
                <a:gridCol w="1512114"/>
                <a:gridCol w="2845415"/>
                <a:gridCol w="2643110"/>
                <a:gridCol w="1856025"/>
              </a:tblGrid>
              <a:tr h="518230">
                <a:tc>
                  <a:txBody>
                    <a:bodyPr/>
                    <a:lstStyle/>
                    <a:p>
                      <a:r>
                        <a:rPr lang="en-US" sz="1400" b="0" dirty="0" smtClean="0"/>
                        <a:t>Receptor type</a:t>
                      </a:r>
                      <a:endParaRPr lang="el-GR" sz="1400" b="0" dirty="0"/>
                    </a:p>
                  </a:txBody>
                  <a:tcPr marL="91437" marR="91437" marT="45726" marB="45726">
                    <a:lnB w="12700" cap="flat" cmpd="sng" algn="ctr">
                      <a:solidFill>
                        <a:srgbClr val="92D050"/>
                      </a:solidFill>
                      <a:prstDash val="solid"/>
                      <a:round/>
                      <a:headEnd type="none" w="med" len="med"/>
                      <a:tailEnd type="none" w="med" len="med"/>
                    </a:lnB>
                  </a:tcPr>
                </a:tc>
                <a:tc>
                  <a:txBody>
                    <a:bodyPr/>
                    <a:lstStyle/>
                    <a:p>
                      <a:r>
                        <a:rPr lang="el-GR" sz="1400" b="0" dirty="0" smtClean="0"/>
                        <a:t>Προτιμώμενες περιοχές</a:t>
                      </a:r>
                      <a:endParaRPr lang="en-US" sz="1400" b="0" dirty="0" smtClean="0"/>
                    </a:p>
                  </a:txBody>
                  <a:tcPr marL="91437" marR="91437" marT="45726" marB="45726">
                    <a:lnB w="12700" cap="flat" cmpd="sng" algn="ctr">
                      <a:solidFill>
                        <a:srgbClr val="92D050"/>
                      </a:solidFill>
                      <a:prstDash val="solid"/>
                      <a:round/>
                      <a:headEnd type="none" w="med" len="med"/>
                      <a:tailEnd type="none" w="med" len="med"/>
                    </a:lnB>
                  </a:tcPr>
                </a:tc>
                <a:tc>
                  <a:txBody>
                    <a:bodyPr/>
                    <a:lstStyle/>
                    <a:p>
                      <a:r>
                        <a:rPr lang="el-GR" sz="1400" b="0" dirty="0" smtClean="0"/>
                        <a:t>Ανταπόκριση</a:t>
                      </a:r>
                      <a:endParaRPr lang="en-US" sz="1400" b="0" dirty="0" smtClean="0"/>
                    </a:p>
                  </a:txBody>
                  <a:tcPr marL="91437" marR="91437" marT="45726" marB="45726">
                    <a:lnB w="12700" cap="flat" cmpd="sng" algn="ctr">
                      <a:solidFill>
                        <a:srgbClr val="92D050"/>
                      </a:solidFill>
                      <a:prstDash val="solid"/>
                      <a:round/>
                      <a:headEnd type="none" w="med" len="med"/>
                      <a:tailEnd type="none" w="med" len="med"/>
                    </a:lnB>
                  </a:tcPr>
                </a:tc>
                <a:tc>
                  <a:txBody>
                    <a:bodyPr/>
                    <a:lstStyle/>
                    <a:p>
                      <a:r>
                        <a:rPr lang="el-GR" sz="1400" b="0" dirty="0" smtClean="0"/>
                        <a:t>Γνωστά αποτελέσματα διέγερσης</a:t>
                      </a:r>
                      <a:endParaRPr lang="el-GR" sz="1400" b="0" dirty="0"/>
                    </a:p>
                  </a:txBody>
                  <a:tcPr marL="91437" marR="91437" marT="45726" marB="45726">
                    <a:lnB w="12700" cap="flat" cmpd="sng" algn="ctr">
                      <a:solidFill>
                        <a:srgbClr val="92D050"/>
                      </a:solidFill>
                      <a:prstDash val="solid"/>
                      <a:round/>
                      <a:headEnd type="none" w="med" len="med"/>
                      <a:tailEnd type="none" w="med" len="med"/>
                    </a:lnB>
                  </a:tcPr>
                </a:tc>
              </a:tr>
              <a:tr h="1158395">
                <a:tc>
                  <a:txBody>
                    <a:bodyPr/>
                    <a:lstStyle/>
                    <a:p>
                      <a:r>
                        <a:rPr lang="en-US" sz="1400" dirty="0" smtClean="0"/>
                        <a:t>Golgi Type </a:t>
                      </a:r>
                      <a:r>
                        <a:rPr lang="en-US" sz="1400" dirty="0" err="1" smtClean="0"/>
                        <a:t>lb</a:t>
                      </a:r>
                      <a:endParaRPr lang="el-GR" sz="1400" dirty="0"/>
                    </a:p>
                  </a:txBody>
                  <a:tcPr marL="91437" marR="91437" marT="45726" marB="45726">
                    <a:lnT w="12700" cap="flat" cmpd="sng" algn="ctr">
                      <a:solidFill>
                        <a:srgbClr val="92D050"/>
                      </a:solidFill>
                      <a:prstDash val="solid"/>
                      <a:round/>
                      <a:headEnd type="none" w="med" len="med"/>
                      <a:tailEnd type="none" w="med" len="med"/>
                    </a:lnT>
                  </a:tcPr>
                </a:tc>
                <a:tc>
                  <a:txBody>
                    <a:bodyPr/>
                    <a:lstStyle/>
                    <a:p>
                      <a:pPr marL="285750" indent="-285750">
                        <a:buFont typeface="Arial" panose="020B0604020202020204" pitchFamily="34" charset="0"/>
                        <a:buChar char="•"/>
                      </a:pPr>
                      <a:r>
                        <a:rPr lang="el-GR" sz="1400" dirty="0" err="1" smtClean="0"/>
                        <a:t>Μυοτενόντιες</a:t>
                      </a:r>
                      <a:r>
                        <a:rPr lang="el-GR" sz="1400" dirty="0" smtClean="0"/>
                        <a:t> ενώσεις</a:t>
                      </a:r>
                      <a:endParaRPr lang="en-US" sz="1400" dirty="0" smtClean="0"/>
                    </a:p>
                    <a:p>
                      <a:pPr marL="285750" indent="-285750">
                        <a:buFont typeface="Arial" panose="020B0604020202020204" pitchFamily="34" charset="0"/>
                        <a:buChar char="•"/>
                      </a:pPr>
                      <a:r>
                        <a:rPr lang="el-GR" sz="1400" dirty="0" smtClean="0"/>
                        <a:t>Προσφύσεις απονευρώσεων</a:t>
                      </a:r>
                      <a:endParaRPr lang="en-US" sz="1400" dirty="0" smtClean="0"/>
                    </a:p>
                    <a:p>
                      <a:pPr marL="285750" indent="-285750">
                        <a:buFont typeface="Arial" panose="020B0604020202020204" pitchFamily="34" charset="0"/>
                        <a:buChar char="•"/>
                      </a:pPr>
                      <a:r>
                        <a:rPr lang="el-GR" sz="1400" dirty="0" smtClean="0"/>
                        <a:t>Σύνδεσμοι</a:t>
                      </a:r>
                      <a:r>
                        <a:rPr lang="el-GR" sz="1400" baseline="0" dirty="0" smtClean="0"/>
                        <a:t> περιφερικών αρθρώσεων</a:t>
                      </a:r>
                      <a:endParaRPr lang="en-US" sz="1400" dirty="0" smtClean="0"/>
                    </a:p>
                    <a:p>
                      <a:pPr marL="285750" indent="-285750">
                        <a:buFont typeface="Arial" panose="020B0604020202020204" pitchFamily="34" charset="0"/>
                        <a:buChar char="•"/>
                      </a:pPr>
                      <a:r>
                        <a:rPr lang="el-GR" sz="1400" dirty="0" smtClean="0"/>
                        <a:t>Αρθρικοί</a:t>
                      </a:r>
                      <a:r>
                        <a:rPr lang="el-GR" sz="1400" baseline="0" dirty="0" smtClean="0"/>
                        <a:t> θύλακες</a:t>
                      </a:r>
                      <a:endParaRPr lang="el-GR" sz="1400" dirty="0"/>
                    </a:p>
                  </a:txBody>
                  <a:tcPr marL="91437" marR="91437" marT="45726" marB="45726">
                    <a:lnT w="12700" cap="flat" cmpd="sng" algn="ctr">
                      <a:solidFill>
                        <a:srgbClr val="92D050"/>
                      </a:solidFill>
                      <a:prstDash val="solid"/>
                      <a:round/>
                      <a:headEnd type="none" w="med" len="med"/>
                      <a:tailEnd type="none" w="med" len="med"/>
                    </a:lnT>
                  </a:tcPr>
                </a:tc>
                <a:tc>
                  <a:txBody>
                    <a:bodyPr/>
                    <a:lstStyle/>
                    <a:p>
                      <a:pPr marL="285750" indent="-285750">
                        <a:buFont typeface="Arial" panose="020B0604020202020204" pitchFamily="34" charset="0"/>
                        <a:buChar char="•"/>
                      </a:pPr>
                      <a:r>
                        <a:rPr lang="en-US" sz="1400" dirty="0" smtClean="0"/>
                        <a:t>Golgi tendon organ: </a:t>
                      </a:r>
                      <a:r>
                        <a:rPr lang="el-GR" sz="1400" dirty="0" smtClean="0"/>
                        <a:t>σε μυϊκή συστολή</a:t>
                      </a:r>
                      <a:endParaRPr lang="en-US" sz="1400" dirty="0" smtClean="0"/>
                    </a:p>
                    <a:p>
                      <a:pPr marL="285750" indent="-285750">
                        <a:buFont typeface="Arial" panose="020B0604020202020204" pitchFamily="34" charset="0"/>
                        <a:buChar char="•"/>
                      </a:pPr>
                      <a:r>
                        <a:rPr lang="el-GR" sz="1400" dirty="0" smtClean="0"/>
                        <a:t>Άλλοι </a:t>
                      </a:r>
                      <a:r>
                        <a:rPr lang="en-US" sz="1400" dirty="0" smtClean="0"/>
                        <a:t>Golgi receptors: </a:t>
                      </a:r>
                      <a:r>
                        <a:rPr lang="el-GR" sz="1400" dirty="0" smtClean="0"/>
                        <a:t>πιθανώς</a:t>
                      </a:r>
                      <a:r>
                        <a:rPr lang="el-GR" sz="1400" baseline="0" dirty="0" smtClean="0"/>
                        <a:t> μόνο σε δυνατή διάταση</a:t>
                      </a:r>
                      <a:endParaRPr lang="el-GR" sz="1400" dirty="0"/>
                    </a:p>
                  </a:txBody>
                  <a:tcPr marL="91437" marR="91437" marT="45726" marB="45726">
                    <a:lnT w="12700" cap="flat" cmpd="sng" algn="ctr">
                      <a:solidFill>
                        <a:srgbClr val="92D050"/>
                      </a:solidFill>
                      <a:prstDash val="solid"/>
                      <a:round/>
                      <a:headEnd type="none" w="med" len="med"/>
                      <a:tailEnd type="none" w="med" len="med"/>
                    </a:lnT>
                  </a:tcPr>
                </a:tc>
                <a:tc>
                  <a:txBody>
                    <a:bodyPr/>
                    <a:lstStyle/>
                    <a:p>
                      <a:r>
                        <a:rPr lang="el-GR" sz="1400" dirty="0" smtClean="0"/>
                        <a:t>Μείωση</a:t>
                      </a:r>
                      <a:r>
                        <a:rPr lang="el-GR" sz="1400" baseline="0" dirty="0" smtClean="0"/>
                        <a:t> τόνου των σχετικών γραμμωτών κινητικών ινών</a:t>
                      </a:r>
                      <a:endParaRPr lang="el-GR" sz="1400" dirty="0"/>
                    </a:p>
                  </a:txBody>
                  <a:tcPr marL="91437" marR="91437" marT="45726" marB="45726">
                    <a:lnT w="12700" cap="flat" cmpd="sng" algn="ctr">
                      <a:solidFill>
                        <a:srgbClr val="92D050"/>
                      </a:solidFill>
                      <a:prstDash val="solid"/>
                      <a:round/>
                      <a:headEnd type="none" w="med" len="med"/>
                      <a:tailEnd type="none" w="med" len="med"/>
                    </a:lnT>
                  </a:tcPr>
                </a:tc>
              </a:tr>
              <a:tr h="1158395">
                <a:tc>
                  <a:txBody>
                    <a:bodyPr/>
                    <a:lstStyle/>
                    <a:p>
                      <a:r>
                        <a:rPr lang="en-US" sz="1400" dirty="0" err="1" smtClean="0"/>
                        <a:t>Pacini</a:t>
                      </a:r>
                      <a:r>
                        <a:rPr lang="en-US" sz="1400" dirty="0" smtClean="0"/>
                        <a:t> and </a:t>
                      </a:r>
                      <a:r>
                        <a:rPr lang="en-US" sz="1400" dirty="0" err="1" smtClean="0"/>
                        <a:t>Paciniform</a:t>
                      </a:r>
                      <a:r>
                        <a:rPr lang="en-US" sz="1400" dirty="0" smtClean="0"/>
                        <a:t> Type II</a:t>
                      </a:r>
                    </a:p>
                    <a:p>
                      <a:endParaRPr lang="el-GR" sz="1400" dirty="0"/>
                    </a:p>
                  </a:txBody>
                  <a:tcPr marL="91437" marR="91437" marT="45726" marB="45726"/>
                </a:tc>
                <a:tc>
                  <a:txBody>
                    <a:bodyPr/>
                    <a:lstStyle/>
                    <a:p>
                      <a:pPr marL="285750" indent="-285750">
                        <a:buFont typeface="Arial" panose="020B0604020202020204" pitchFamily="34" charset="0"/>
                        <a:buChar char="•"/>
                      </a:pPr>
                      <a:r>
                        <a:rPr lang="el-GR" sz="1400" dirty="0" err="1" smtClean="0"/>
                        <a:t>Μυοτενόντιες</a:t>
                      </a:r>
                      <a:r>
                        <a:rPr lang="el-GR" sz="1400" dirty="0" smtClean="0"/>
                        <a:t> ενώσεις</a:t>
                      </a:r>
                      <a:endParaRPr lang="en-US" sz="1400" dirty="0" smtClean="0"/>
                    </a:p>
                    <a:p>
                      <a:pPr marL="285750" indent="-285750">
                        <a:buFont typeface="Arial" panose="020B0604020202020204" pitchFamily="34" charset="0"/>
                        <a:buChar char="•"/>
                      </a:pPr>
                      <a:r>
                        <a:rPr lang="el-GR" sz="1400" dirty="0" smtClean="0"/>
                        <a:t>Εν τω </a:t>
                      </a:r>
                      <a:r>
                        <a:rPr lang="el-GR" sz="1400" dirty="0" err="1" smtClean="0"/>
                        <a:t>βάθει</a:t>
                      </a:r>
                      <a:r>
                        <a:rPr lang="el-GR" sz="1400" dirty="0" smtClean="0"/>
                        <a:t> στρώματα αρθρικών</a:t>
                      </a:r>
                      <a:r>
                        <a:rPr lang="el-GR" sz="1400" baseline="0" dirty="0" smtClean="0"/>
                        <a:t> θυλάκων</a:t>
                      </a:r>
                      <a:endParaRPr lang="en-US" sz="1400" dirty="0" smtClean="0"/>
                    </a:p>
                    <a:p>
                      <a:pPr marL="285750" indent="-285750">
                        <a:buFont typeface="Arial" panose="020B0604020202020204" pitchFamily="34" charset="0"/>
                        <a:buChar char="•"/>
                      </a:pPr>
                      <a:r>
                        <a:rPr lang="el-GR" sz="1400" dirty="0" smtClean="0"/>
                        <a:t>Σύνδεσμοι ΣΣ</a:t>
                      </a:r>
                      <a:endParaRPr lang="en-US" sz="1400" dirty="0" smtClean="0"/>
                    </a:p>
                    <a:p>
                      <a:pPr marL="285750" indent="-285750">
                        <a:buFont typeface="Arial" panose="020B0604020202020204" pitchFamily="34" charset="0"/>
                        <a:buChar char="•"/>
                      </a:pPr>
                      <a:r>
                        <a:rPr lang="el-GR" sz="1400" dirty="0" smtClean="0"/>
                        <a:t>Μυϊκά περιβλήματα</a:t>
                      </a:r>
                      <a:endParaRPr lang="el-GR" sz="1400" dirty="0"/>
                    </a:p>
                  </a:txBody>
                  <a:tcPr marL="91437" marR="91437" marT="45726" marB="45726"/>
                </a:tc>
                <a:tc>
                  <a:txBody>
                    <a:bodyPr/>
                    <a:lstStyle/>
                    <a:p>
                      <a:r>
                        <a:rPr lang="el-GR" sz="1400" dirty="0" smtClean="0"/>
                        <a:t>Σε</a:t>
                      </a:r>
                      <a:r>
                        <a:rPr lang="el-GR" sz="1400" baseline="0" dirty="0" smtClean="0"/>
                        <a:t> γ</a:t>
                      </a:r>
                      <a:r>
                        <a:rPr lang="el-GR" sz="1400" dirty="0" smtClean="0"/>
                        <a:t>ρήγορες αλλαγές πίεσης και σε δονήσεις</a:t>
                      </a:r>
                      <a:endParaRPr lang="el-GR" sz="1400" dirty="0"/>
                    </a:p>
                  </a:txBody>
                  <a:tcPr marL="91437" marR="91437" marT="45726" marB="45726"/>
                </a:tc>
                <a:tc>
                  <a:txBody>
                    <a:bodyPr/>
                    <a:lstStyle/>
                    <a:p>
                      <a:r>
                        <a:rPr lang="el-GR" sz="1400" dirty="0" smtClean="0"/>
                        <a:t>Μείωση</a:t>
                      </a:r>
                      <a:r>
                        <a:rPr lang="el-GR" sz="1400" baseline="0" dirty="0" smtClean="0"/>
                        <a:t> τόνου των σχετικών γραμμωτών κινητικών ινών</a:t>
                      </a:r>
                      <a:endParaRPr lang="el-GR" sz="1400" dirty="0"/>
                    </a:p>
                  </a:txBody>
                  <a:tcPr marL="91437" marR="91437" marT="45726" marB="45726"/>
                </a:tc>
              </a:tr>
              <a:tr h="1158395">
                <a:tc>
                  <a:txBody>
                    <a:bodyPr/>
                    <a:lstStyle/>
                    <a:p>
                      <a:r>
                        <a:rPr lang="en-US" sz="1400" dirty="0" err="1" smtClean="0"/>
                        <a:t>Ruffini</a:t>
                      </a:r>
                      <a:r>
                        <a:rPr lang="en-US" sz="1400" dirty="0" smtClean="0"/>
                        <a:t> Type II</a:t>
                      </a:r>
                      <a:endParaRPr lang="el-GR" sz="1400" dirty="0"/>
                    </a:p>
                  </a:txBody>
                  <a:tcPr marL="91437" marR="91437" marT="45726" marB="45726"/>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dirty="0" smtClean="0"/>
                        <a:t>Σύνδεσμοι</a:t>
                      </a:r>
                      <a:r>
                        <a:rPr lang="el-GR" sz="1400" baseline="0" dirty="0" smtClean="0"/>
                        <a:t> περιφερικών αρθρώσεων</a:t>
                      </a:r>
                      <a:endParaRPr lang="en-US" sz="1400" dirty="0" smtClean="0"/>
                    </a:p>
                    <a:p>
                      <a:pPr marL="285750" indent="-285750">
                        <a:buFont typeface="Arial" panose="020B0604020202020204" pitchFamily="34" charset="0"/>
                        <a:buChar char="•"/>
                      </a:pPr>
                      <a:r>
                        <a:rPr lang="el-GR" sz="1400" dirty="0" smtClean="0"/>
                        <a:t>Σκληρά μήνιγγα</a:t>
                      </a:r>
                      <a:endParaRPr lang="en-US" sz="1400" dirty="0" smtClean="0"/>
                    </a:p>
                    <a:p>
                      <a:pPr marL="285750" indent="-285750">
                        <a:buFont typeface="Arial" panose="020B0604020202020204" pitchFamily="34" charset="0"/>
                        <a:buChar char="•"/>
                      </a:pPr>
                      <a:r>
                        <a:rPr lang="el-GR" sz="1400" dirty="0" err="1" smtClean="0"/>
                        <a:t>Επιπολής</a:t>
                      </a:r>
                      <a:r>
                        <a:rPr lang="el-GR" sz="1400" dirty="0" smtClean="0"/>
                        <a:t> στρώματα αρθρικών</a:t>
                      </a:r>
                      <a:r>
                        <a:rPr lang="el-GR" sz="1400" baseline="0" dirty="0" smtClean="0"/>
                        <a:t> θυλάκων</a:t>
                      </a:r>
                      <a:endParaRPr lang="en-US" sz="1400" dirty="0" smtClean="0"/>
                    </a:p>
                  </a:txBody>
                  <a:tcPr marL="91437" marR="91437" marT="45726" marB="45726"/>
                </a:tc>
                <a:tc>
                  <a:txBody>
                    <a:bodyPr/>
                    <a:lstStyle/>
                    <a:p>
                      <a:pPr marL="285750" indent="-285750">
                        <a:buFont typeface="Arial" panose="020B0604020202020204" pitchFamily="34" charset="0"/>
                        <a:buChar char="•"/>
                      </a:pPr>
                      <a:r>
                        <a:rPr lang="el-GR" sz="1400" dirty="0" smtClean="0"/>
                        <a:t>Όπως οι</a:t>
                      </a:r>
                      <a:r>
                        <a:rPr lang="en-US" sz="1400" dirty="0" smtClean="0"/>
                        <a:t> </a:t>
                      </a:r>
                      <a:r>
                        <a:rPr lang="en-US" sz="1400" dirty="0" err="1" smtClean="0"/>
                        <a:t>Pacini</a:t>
                      </a:r>
                      <a:r>
                        <a:rPr lang="en-US" sz="1400" dirty="0" smtClean="0"/>
                        <a:t>, </a:t>
                      </a:r>
                      <a:r>
                        <a:rPr lang="el-GR" sz="1400" dirty="0" smtClean="0"/>
                        <a:t>επιπλέον σε παρατεταμένη πίεση</a:t>
                      </a:r>
                      <a:endParaRPr lang="en-US" sz="1400" dirty="0" smtClean="0"/>
                    </a:p>
                    <a:p>
                      <a:pPr marL="285750" indent="-285750">
                        <a:buFont typeface="Arial" panose="020B0604020202020204" pitchFamily="34" charset="0"/>
                        <a:buChar char="•"/>
                      </a:pPr>
                      <a:r>
                        <a:rPr lang="el-GR" sz="1400" dirty="0" smtClean="0"/>
                        <a:t>Ιδιαίτερα σε εφαπτόμενες δυνάμεις </a:t>
                      </a:r>
                      <a:r>
                        <a:rPr lang="en-US" sz="1400" dirty="0" smtClean="0"/>
                        <a:t>(</a:t>
                      </a:r>
                      <a:r>
                        <a:rPr lang="el-GR" sz="1400" dirty="0" smtClean="0"/>
                        <a:t>πλάγιες διατάσεις</a:t>
                      </a:r>
                      <a:r>
                        <a:rPr lang="en-US" sz="1400" dirty="0" smtClean="0"/>
                        <a:t>)</a:t>
                      </a:r>
                      <a:endParaRPr lang="el-GR" sz="1400" dirty="0"/>
                    </a:p>
                  </a:txBody>
                  <a:tcPr marL="91437" marR="91437" marT="45726" marB="45726"/>
                </a:tc>
                <a:tc>
                  <a:txBody>
                    <a:bodyPr/>
                    <a:lstStyle/>
                    <a:p>
                      <a:r>
                        <a:rPr lang="el-GR" sz="1400" dirty="0" smtClean="0"/>
                        <a:t>Αναχαίτιση</a:t>
                      </a:r>
                      <a:r>
                        <a:rPr lang="el-GR" sz="1400" baseline="0" dirty="0" smtClean="0"/>
                        <a:t> συμπαθητικής δραστηριότητας</a:t>
                      </a:r>
                      <a:endParaRPr lang="en-US" sz="1400" dirty="0" smtClean="0"/>
                    </a:p>
                    <a:p>
                      <a:endParaRPr lang="el-GR" sz="1400" dirty="0"/>
                    </a:p>
                  </a:txBody>
                  <a:tcPr marL="91437" marR="91437" marT="45726" marB="45726"/>
                </a:tc>
              </a:tr>
              <a:tr h="1261209">
                <a:tc>
                  <a:txBody>
                    <a:bodyPr/>
                    <a:lstStyle/>
                    <a:p>
                      <a:r>
                        <a:rPr lang="el-GR" sz="1400" dirty="0" smtClean="0"/>
                        <a:t>Ι</a:t>
                      </a:r>
                      <a:r>
                        <a:rPr lang="en-US" sz="1400" dirty="0" err="1" smtClean="0"/>
                        <a:t>nterstitial</a:t>
                      </a:r>
                      <a:r>
                        <a:rPr lang="en-US" sz="1400" dirty="0" smtClean="0"/>
                        <a:t> Type III and IV</a:t>
                      </a:r>
                    </a:p>
                    <a:p>
                      <a:endParaRPr lang="el-GR" sz="1400" dirty="0"/>
                    </a:p>
                  </a:txBody>
                  <a:tcPr marL="91437" marR="91437" marT="45726" marB="45726"/>
                </a:tc>
                <a:tc>
                  <a:txBody>
                    <a:bodyPr/>
                    <a:lstStyle/>
                    <a:p>
                      <a:pPr marL="285750" indent="-285750">
                        <a:buFont typeface="Arial" panose="020B0604020202020204" pitchFamily="34" charset="0"/>
                        <a:buChar char="•"/>
                      </a:pPr>
                      <a:r>
                        <a:rPr lang="el-GR" sz="1400" dirty="0" smtClean="0"/>
                        <a:t>Ο πλέον</a:t>
                      </a:r>
                      <a:r>
                        <a:rPr lang="el-GR" sz="1400" baseline="0" dirty="0" smtClean="0"/>
                        <a:t> άφθονος τύπος: βρίσκεται παντού, ακόμα και στα οστά</a:t>
                      </a:r>
                    </a:p>
                    <a:p>
                      <a:pPr marL="285750" indent="-285750">
                        <a:buFont typeface="Arial" panose="020B0604020202020204" pitchFamily="34" charset="0"/>
                        <a:buChar char="•"/>
                      </a:pPr>
                      <a:r>
                        <a:rPr lang="el-GR" sz="1400" baseline="0" dirty="0" smtClean="0"/>
                        <a:t>Σε υψηλή πυκνότητα στο περιόστεο</a:t>
                      </a:r>
                      <a:endParaRPr lang="en-US" sz="1400" dirty="0" smtClean="0"/>
                    </a:p>
                  </a:txBody>
                  <a:tcPr marL="91437" marR="91437" marT="45726" marB="45726"/>
                </a:tc>
                <a:tc>
                  <a:txBody>
                    <a:bodyPr/>
                    <a:lstStyle/>
                    <a:p>
                      <a:pPr marL="285750" indent="-285750">
                        <a:buFont typeface="Arial" panose="020B0604020202020204" pitchFamily="34" charset="0"/>
                        <a:buChar char="•"/>
                      </a:pPr>
                      <a:r>
                        <a:rPr lang="el-GR" sz="1400" dirty="0" smtClean="0"/>
                        <a:t>Γρήγορες και παρατεταμένες αλλαγές πίεσης</a:t>
                      </a:r>
                      <a:endParaRPr lang="en-US" sz="1400" dirty="0" smtClean="0"/>
                    </a:p>
                    <a:p>
                      <a:pPr marL="285750" indent="-285750">
                        <a:buFont typeface="Arial" panose="020B0604020202020204" pitchFamily="34" charset="0"/>
                        <a:buChar char="•"/>
                      </a:pPr>
                      <a:r>
                        <a:rPr lang="en-US" sz="1400" dirty="0" smtClean="0"/>
                        <a:t>50% </a:t>
                      </a:r>
                      <a:r>
                        <a:rPr lang="el-GR" sz="1400" dirty="0" smtClean="0"/>
                        <a:t> είναι υψηλής</a:t>
                      </a:r>
                      <a:r>
                        <a:rPr lang="el-GR" sz="1400" baseline="0" dirty="0" smtClean="0"/>
                        <a:t> ουδού μονάδες, και </a:t>
                      </a:r>
                      <a:r>
                        <a:rPr lang="en-US" sz="1400" dirty="0" smtClean="0"/>
                        <a:t>50% </a:t>
                      </a:r>
                      <a:r>
                        <a:rPr lang="el-GR" sz="1400" dirty="0" smtClean="0"/>
                        <a:t>είναι χαμηλής </a:t>
                      </a:r>
                      <a:r>
                        <a:rPr lang="el-GR" sz="1400" baseline="0" dirty="0" smtClean="0"/>
                        <a:t>ουδού μονάδες</a:t>
                      </a:r>
                      <a:endParaRPr lang="el-GR" sz="1400" dirty="0"/>
                    </a:p>
                  </a:txBody>
                  <a:tcPr marL="91437" marR="91437" marT="45726" marB="45726"/>
                </a:tc>
                <a:tc>
                  <a:txBody>
                    <a:bodyPr/>
                    <a:lstStyle/>
                    <a:p>
                      <a:pPr marL="285750" indent="-285750">
                        <a:buFont typeface="Arial" panose="020B0604020202020204" pitchFamily="34" charset="0"/>
                        <a:buChar char="•"/>
                      </a:pPr>
                      <a:r>
                        <a:rPr lang="el-GR" sz="1400" dirty="0" smtClean="0"/>
                        <a:t>Αγγειοκινητικές αλλαγές</a:t>
                      </a:r>
                      <a:endParaRPr lang="en-US" sz="1400" dirty="0" smtClean="0"/>
                    </a:p>
                    <a:p>
                      <a:pPr marL="285750" indent="-285750">
                        <a:buFont typeface="Arial" panose="020B0604020202020204" pitchFamily="34" charset="0"/>
                        <a:buChar char="•"/>
                      </a:pPr>
                      <a:r>
                        <a:rPr lang="el-GR" sz="1400" dirty="0" err="1" smtClean="0"/>
                        <a:t>Εξαγγείωση</a:t>
                      </a:r>
                      <a:r>
                        <a:rPr lang="el-GR" sz="1400" baseline="0" dirty="0" smtClean="0"/>
                        <a:t> πλάσματος</a:t>
                      </a:r>
                      <a:endParaRPr lang="el-GR" sz="1400" dirty="0"/>
                    </a:p>
                  </a:txBody>
                  <a:tcPr marL="91437" marR="91437" marT="45726" marB="45726"/>
                </a:tc>
              </a:tr>
            </a:tbl>
          </a:graphicData>
        </a:graphic>
      </p:graphicFrame>
    </p:spTree>
    <p:extLst>
      <p:ext uri="{BB962C8B-B14F-4D97-AF65-F5344CB8AC3E}">
        <p14:creationId xmlns:p14="http://schemas.microsoft.com/office/powerpoint/2010/main" val="4141539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sz="3600" dirty="0"/>
              <a:t>Κίνηση μαλακών ιστών </a:t>
            </a:r>
            <a:r>
              <a:rPr lang="el-GR" sz="3000" b="0" dirty="0" smtClean="0"/>
              <a:t>1/3</a:t>
            </a:r>
            <a:endParaRPr lang="el-GR" sz="3000" b="0" dirty="0"/>
          </a:p>
        </p:txBody>
      </p:sp>
      <p:sp>
        <p:nvSpPr>
          <p:cNvPr id="5123" name="Θέση περιεχομένου 2"/>
          <p:cNvSpPr>
            <a:spLocks noGrp="1"/>
          </p:cNvSpPr>
          <p:nvPr>
            <p:ph idx="1"/>
          </p:nvPr>
        </p:nvSpPr>
        <p:spPr>
          <a:xfrm>
            <a:off x="539750" y="1619250"/>
            <a:ext cx="8229600" cy="4752975"/>
          </a:xfrm>
        </p:spPr>
        <p:txBody>
          <a:bodyPr/>
          <a:lstStyle/>
          <a:p>
            <a:pPr eaLnBrk="1" hangingPunct="1">
              <a:lnSpc>
                <a:spcPct val="114000"/>
              </a:lnSpc>
              <a:spcBef>
                <a:spcPts val="1800"/>
              </a:spcBef>
            </a:pPr>
            <a:r>
              <a:rPr lang="el-GR" altLang="el-GR" sz="2200" smtClean="0"/>
              <a:t>Η κίνηση των μαλακών ιστών κατά την κίνηση των αρθρώσεων συνήθως υποτιμάται, διότι δεν λαμβάνεται υπ’ όψιν το γεγονός ότι κατά την κίνηση του κορμού και των άκρων  δεν κινούνται μόνο τα οστά, οι μύες και οι αρθρώσεις.</a:t>
            </a:r>
          </a:p>
          <a:p>
            <a:pPr eaLnBrk="1" hangingPunct="1">
              <a:lnSpc>
                <a:spcPct val="114000"/>
              </a:lnSpc>
              <a:spcBef>
                <a:spcPts val="1800"/>
              </a:spcBef>
            </a:pPr>
            <a:r>
              <a:rPr lang="el-GR" altLang="el-GR" sz="2200" smtClean="0"/>
              <a:t>Μαζί με αυτά κινούνται αρμονικά το δέρμα, οι περιτονίες, οι σύνδεσμοι και οι τένοντες, δηλ. όλες αυτές οι δομές θα πρέπει να διαταθούν και να ολισθήσουν η μία πάνω στην άλλη.</a:t>
            </a:r>
          </a:p>
          <a:p>
            <a:pPr eaLnBrk="1" hangingPunct="1">
              <a:lnSpc>
                <a:spcPct val="114000"/>
              </a:lnSpc>
              <a:spcBef>
                <a:spcPts val="1800"/>
              </a:spcBef>
            </a:pPr>
            <a:r>
              <a:rPr lang="el-GR" altLang="el-GR" sz="2200" smtClean="0"/>
              <a:t>Η κλινική εμπειρία έδειξε ότι  η μειωμένη κινητικότητα του δέρματος και των περιτονιών μειώνει την κινητικότητα των μυών και των αρθρώσεων.</a:t>
            </a:r>
          </a:p>
        </p:txBody>
      </p:sp>
      <p:sp>
        <p:nvSpPr>
          <p:cNvPr id="512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D64F42A-0438-45B9-A318-A66EE8D5C452}" type="slidenum">
              <a:rPr lang="el-GR" smtClean="0">
                <a:solidFill>
                  <a:prstClr val="black"/>
                </a:solidFill>
              </a:rPr>
              <a:pPr>
                <a:defRPr/>
              </a:pPr>
              <a:t>1</a:t>
            </a:fld>
            <a:endParaRPr lang="el-GR" smtClean="0">
              <a:solidFill>
                <a:prstClr val="black"/>
              </a:solidFill>
            </a:endParaRPr>
          </a:p>
        </p:txBody>
      </p:sp>
    </p:spTree>
    <p:extLst>
      <p:ext uri="{BB962C8B-B14F-4D97-AF65-F5344CB8AC3E}">
        <p14:creationId xmlns:p14="http://schemas.microsoft.com/office/powerpoint/2010/main" val="2898405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title"/>
          </p:nvPr>
        </p:nvSpPr>
        <p:spPr/>
        <p:txBody>
          <a:bodyPr/>
          <a:lstStyle/>
          <a:p>
            <a:pPr eaLnBrk="1" hangingPunct="1"/>
            <a:r>
              <a:rPr lang="el-GR" altLang="el-GR" dirty="0" err="1" smtClean="0"/>
              <a:t>Εννεύρωση</a:t>
            </a:r>
            <a:r>
              <a:rPr lang="el-GR" altLang="el-GR" dirty="0" smtClean="0"/>
              <a:t> </a:t>
            </a:r>
            <a:r>
              <a:rPr lang="el-GR" altLang="el-GR" dirty="0" err="1" smtClean="0"/>
              <a:t>επιπολής</a:t>
            </a:r>
            <a:r>
              <a:rPr lang="el-GR" altLang="el-GR" dirty="0" smtClean="0"/>
              <a:t> </a:t>
            </a:r>
            <a:r>
              <a:rPr lang="el-GR" altLang="el-GR" dirty="0" err="1" smtClean="0"/>
              <a:t>περιτονίας</a:t>
            </a:r>
            <a:r>
              <a:rPr lang="el-GR" altLang="el-GR" dirty="0" smtClean="0"/>
              <a:t> </a:t>
            </a:r>
          </a:p>
        </p:txBody>
      </p:sp>
      <p:sp>
        <p:nvSpPr>
          <p:cNvPr id="6" name="Ορθογώνιο 5"/>
          <p:cNvSpPr/>
          <p:nvPr/>
        </p:nvSpPr>
        <p:spPr>
          <a:xfrm>
            <a:off x="6486119" y="5157192"/>
            <a:ext cx="1514475" cy="369888"/>
          </a:xfrm>
          <a:prstGeom prst="rect">
            <a:avLst/>
          </a:prstGeom>
        </p:spPr>
        <p:txBody>
          <a:bodyPr wrap="none">
            <a:spAutoFit/>
          </a:bodyPr>
          <a:lstStyle/>
          <a:p>
            <a:pPr>
              <a:defRPr/>
            </a:pPr>
            <a:r>
              <a:rPr lang="en-US" dirty="0">
                <a:solidFill>
                  <a:prstClr val="black"/>
                </a:solidFill>
                <a:latin typeface="Calibri"/>
                <a:cs typeface="Arial" charset="0"/>
              </a:rPr>
              <a:t>(</a:t>
            </a:r>
            <a:r>
              <a:rPr lang="en-US" dirty="0" err="1">
                <a:solidFill>
                  <a:prstClr val="black"/>
                </a:solidFill>
                <a:latin typeface="Calibri"/>
                <a:cs typeface="Arial" charset="0"/>
              </a:rPr>
              <a:t>Schleip</a:t>
            </a:r>
            <a:r>
              <a:rPr lang="en-US" dirty="0">
                <a:solidFill>
                  <a:prstClr val="black"/>
                </a:solidFill>
                <a:latin typeface="Calibri"/>
                <a:cs typeface="Arial" charset="0"/>
              </a:rPr>
              <a:t> 2003)</a:t>
            </a:r>
            <a:endParaRPr lang="el-GR" dirty="0">
              <a:solidFill>
                <a:prstClr val="black"/>
              </a:solidFill>
              <a:latin typeface="Calibri"/>
              <a:cs typeface="Arial" charset="0"/>
            </a:endParaRPr>
          </a:p>
        </p:txBody>
      </p:sp>
      <p:sp>
        <p:nvSpPr>
          <p:cNvPr id="23556" name="Θέση αριθμού διαφάνειας 3"/>
          <p:cNvSpPr>
            <a:spLocks noGrp="1"/>
          </p:cNvSpPr>
          <p:nvPr>
            <p:ph type="sldNum" sz="quarter" idx="12"/>
          </p:nvPr>
        </p:nvSpPr>
        <p:spPr bwMode="auto">
          <a:xfrm>
            <a:off x="6443663" y="6402388"/>
            <a:ext cx="2133600" cy="365125"/>
          </a:xfrm>
          <a:ln>
            <a:miter lim="800000"/>
            <a:headEnd/>
            <a:tailEnd/>
          </a:ln>
        </p:spPr>
        <p:txBody>
          <a:bodyPr wrap="square" numCol="1" anchorCtr="0" compatLnSpc="1">
            <a:prstTxWarp prst="textNoShape">
              <a:avLst/>
            </a:prstTxWarp>
          </a:bodyPr>
          <a:lstStyle/>
          <a:p>
            <a:pPr>
              <a:defRPr/>
            </a:pPr>
            <a:fld id="{1CBD2607-3F4A-4251-8B0A-55145D339373}" type="slidenum">
              <a:rPr lang="el-GR" smtClean="0">
                <a:solidFill>
                  <a:prstClr val="black"/>
                </a:solidFill>
              </a:rPr>
              <a:pPr>
                <a:defRPr/>
              </a:pPr>
              <a:t>19</a:t>
            </a:fld>
            <a:endParaRPr lang="el-GR" smtClean="0">
              <a:solidFill>
                <a:prstClr val="black"/>
              </a:solidFill>
            </a:endParaRPr>
          </a:p>
        </p:txBody>
      </p:sp>
      <p:sp>
        <p:nvSpPr>
          <p:cNvPr id="23557" name="Θέση περιεχομένου 6"/>
          <p:cNvSpPr>
            <a:spLocks noGrp="1"/>
          </p:cNvSpPr>
          <p:nvPr>
            <p:ph idx="1"/>
          </p:nvPr>
        </p:nvSpPr>
        <p:spPr>
          <a:xfrm>
            <a:off x="457200" y="1484313"/>
            <a:ext cx="8229600" cy="4321175"/>
          </a:xfrm>
        </p:spPr>
        <p:txBody>
          <a:bodyPr/>
          <a:lstStyle/>
          <a:p>
            <a:pPr eaLnBrk="1" hangingPunct="1">
              <a:lnSpc>
                <a:spcPct val="114000"/>
              </a:lnSpc>
            </a:pPr>
            <a:r>
              <a:rPr lang="el-GR" altLang="el-GR" smtClean="0"/>
              <a:t>Η επιπολής περιτονία διατρυπάται σε συγκεκριμένα σημεία από ένα σύνολο  νεύρου, φλέβας και αρτηρίας,</a:t>
            </a:r>
          </a:p>
          <a:p>
            <a:pPr eaLnBrk="1" hangingPunct="1">
              <a:lnSpc>
                <a:spcPct val="114000"/>
              </a:lnSpc>
            </a:pPr>
            <a:r>
              <a:rPr lang="el-GR" altLang="el-GR" smtClean="0"/>
              <a:t>Σύμφωνα με τον </a:t>
            </a:r>
            <a:r>
              <a:rPr lang="en-US" altLang="el-GR" smtClean="0"/>
              <a:t>Heine</a:t>
            </a:r>
            <a:r>
              <a:rPr lang="el-GR" altLang="el-GR" smtClean="0"/>
              <a:t> τα περισσότερα από αυτά τα σημεία τοπογραφικά είναι τα ίδια με τα σημεία βελονισμού,</a:t>
            </a:r>
          </a:p>
          <a:p>
            <a:pPr eaLnBrk="1" hangingPunct="1">
              <a:lnSpc>
                <a:spcPct val="114000"/>
              </a:lnSpc>
            </a:pPr>
            <a:r>
              <a:rPr lang="el-GR" altLang="el-GR" smtClean="0"/>
              <a:t>Τα νευρά αυτά συνήθως ενευρώνουν τους υποδοχείς </a:t>
            </a:r>
            <a:r>
              <a:rPr lang="en-US" altLang="el-GR" smtClean="0"/>
              <a:t>Pacinian </a:t>
            </a:r>
            <a:r>
              <a:rPr lang="el-GR" altLang="el-GR" smtClean="0"/>
              <a:t>και </a:t>
            </a:r>
            <a:r>
              <a:rPr lang="en-US" altLang="el-GR" smtClean="0"/>
              <a:t>Meissner </a:t>
            </a:r>
            <a:r>
              <a:rPr lang="el-GR" altLang="el-GR" smtClean="0"/>
              <a:t>κάτω από το δέρμα.</a:t>
            </a:r>
          </a:p>
        </p:txBody>
      </p:sp>
    </p:spTree>
    <p:extLst>
      <p:ext uri="{BB962C8B-B14F-4D97-AF65-F5344CB8AC3E}">
        <p14:creationId xmlns:p14="http://schemas.microsoft.com/office/powerpoint/2010/main" val="76694036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p:txBody>
          <a:bodyPr/>
          <a:lstStyle/>
          <a:p>
            <a:pPr eaLnBrk="1" hangingPunct="1"/>
            <a:r>
              <a:rPr lang="el-GR" altLang="el-GR" smtClean="0"/>
              <a:t>Συμπεριφορά κολλαγόνων ινών</a:t>
            </a:r>
          </a:p>
        </p:txBody>
      </p:sp>
      <p:sp>
        <p:nvSpPr>
          <p:cNvPr id="24579" name="Θέση περιεχομένου 2"/>
          <p:cNvSpPr>
            <a:spLocks noGrp="1"/>
          </p:cNvSpPr>
          <p:nvPr>
            <p:ph idx="1"/>
          </p:nvPr>
        </p:nvSpPr>
        <p:spPr>
          <a:xfrm>
            <a:off x="539751" y="1556792"/>
            <a:ext cx="8208714" cy="5041900"/>
          </a:xfrm>
        </p:spPr>
        <p:txBody>
          <a:bodyPr/>
          <a:lstStyle/>
          <a:p>
            <a:pPr eaLnBrk="1" hangingPunct="1">
              <a:spcBef>
                <a:spcPts val="1000"/>
              </a:spcBef>
            </a:pPr>
            <a:r>
              <a:rPr lang="el-GR" altLang="el-GR" sz="2200" dirty="0" smtClean="0"/>
              <a:t>Στην αρχική περιοχή οι κυματοειδείς ίνες του κολλαγόνου ευθυγραμμίζονται</a:t>
            </a:r>
            <a:r>
              <a:rPr lang="en-US" altLang="el-GR" sz="2200" dirty="0" smtClean="0"/>
              <a:t>,</a:t>
            </a:r>
            <a:endParaRPr lang="el-GR" altLang="el-GR" sz="2200" dirty="0" smtClean="0"/>
          </a:p>
          <a:p>
            <a:pPr eaLnBrk="1" hangingPunct="1">
              <a:spcBef>
                <a:spcPts val="1000"/>
              </a:spcBef>
            </a:pPr>
            <a:r>
              <a:rPr lang="el-GR" altLang="el-GR" sz="2200" dirty="0" smtClean="0"/>
              <a:t>Όταν οι </a:t>
            </a:r>
            <a:r>
              <a:rPr lang="el-GR" altLang="el-GR" sz="2200" dirty="0" err="1" smtClean="0"/>
              <a:t>τατικές</a:t>
            </a:r>
            <a:r>
              <a:rPr lang="el-GR" altLang="el-GR" sz="2200" dirty="0" smtClean="0"/>
              <a:t> δυνάμεις είναι μικρές η ελαστική συμπεριφορά της ίνας ακολουθεί τον νόμο του </a:t>
            </a:r>
            <a:r>
              <a:rPr lang="el-GR" altLang="el-GR" sz="2200" dirty="0" err="1" smtClean="0"/>
              <a:t>Hooke</a:t>
            </a:r>
            <a:r>
              <a:rPr lang="en-US" altLang="el-GR" sz="2200" dirty="0" smtClean="0"/>
              <a:t>,</a:t>
            </a:r>
            <a:endParaRPr lang="el-GR" altLang="el-GR" sz="2200" dirty="0" smtClean="0"/>
          </a:p>
          <a:p>
            <a:pPr eaLnBrk="1" hangingPunct="1">
              <a:spcBef>
                <a:spcPts val="1000"/>
              </a:spcBef>
            </a:pPr>
            <a:r>
              <a:rPr lang="el-GR" altLang="el-GR" sz="2200" dirty="0" smtClean="0"/>
              <a:t>Νόμος του </a:t>
            </a:r>
            <a:r>
              <a:rPr lang="el-GR" altLang="el-GR" sz="2200" dirty="0" err="1" smtClean="0"/>
              <a:t>Hooke</a:t>
            </a:r>
            <a:r>
              <a:rPr lang="el-GR" altLang="el-GR" sz="2200" dirty="0" smtClean="0"/>
              <a:t>: η δύναμη είναι ανάλογη με την παραμόρφωση (</a:t>
            </a:r>
            <a:r>
              <a:rPr lang="el-GR" altLang="el-GR" sz="2200" dirty="0" err="1" smtClean="0"/>
              <a:t>F=kd</a:t>
            </a:r>
            <a:r>
              <a:rPr lang="el-GR" altLang="el-GR" sz="2200" dirty="0" smtClean="0"/>
              <a:t>, όπου k η σκληρότητα του υλικού)</a:t>
            </a:r>
            <a:r>
              <a:rPr lang="en-US" altLang="el-GR" sz="2200" dirty="0" smtClean="0"/>
              <a:t>.</a:t>
            </a:r>
            <a:endParaRPr lang="el-GR" altLang="el-GR" sz="2200" dirty="0" smtClean="0"/>
          </a:p>
        </p:txBody>
      </p:sp>
      <p:grpSp>
        <p:nvGrpSpPr>
          <p:cNvPr id="24580" name="Ομάδα 50"/>
          <p:cNvGrpSpPr>
            <a:grpSpLocks/>
          </p:cNvGrpSpPr>
          <p:nvPr/>
        </p:nvGrpSpPr>
        <p:grpSpPr bwMode="auto">
          <a:xfrm>
            <a:off x="1258888" y="4077072"/>
            <a:ext cx="6761162" cy="2670175"/>
            <a:chOff x="386396" y="4057226"/>
            <a:chExt cx="6760673" cy="2669627"/>
          </a:xfrm>
        </p:grpSpPr>
        <p:cxnSp>
          <p:nvCxnSpPr>
            <p:cNvPr id="7" name="Ευθεία γραμμή σύνδεσης 6"/>
            <p:cNvCxnSpPr/>
            <p:nvPr/>
          </p:nvCxnSpPr>
          <p:spPr>
            <a:xfrm flipH="1">
              <a:off x="3054790" y="4347679"/>
              <a:ext cx="4763" cy="19188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3059553" y="6238003"/>
              <a:ext cx="27890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H="1">
              <a:off x="3059553" y="4509571"/>
              <a:ext cx="2808084" cy="0"/>
            </a:xfrm>
            <a:prstGeom prst="line">
              <a:avLst/>
            </a:prstGeom>
            <a:ln w="28575">
              <a:solidFill>
                <a:schemeClr val="tx1"/>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H="1" flipV="1">
              <a:off x="5848588" y="4509571"/>
              <a:ext cx="1588" cy="1728432"/>
            </a:xfrm>
            <a:prstGeom prst="line">
              <a:avLst/>
            </a:prstGeom>
            <a:ln w="28575">
              <a:solidFill>
                <a:schemeClr val="tx1"/>
              </a:solidFill>
              <a:prstDash val="sysDash"/>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2" name="Ελεύθερη σχεδίαση 31"/>
            <p:cNvSpPr/>
            <p:nvPr/>
          </p:nvSpPr>
          <p:spPr>
            <a:xfrm>
              <a:off x="3054790" y="4530204"/>
              <a:ext cx="2743002" cy="1626854"/>
            </a:xfrm>
            <a:custGeom>
              <a:avLst/>
              <a:gdLst>
                <a:gd name="connsiteX0" fmla="*/ 0 w 2743200"/>
                <a:gd name="connsiteY0" fmla="*/ 1598219 h 1627087"/>
                <a:gd name="connsiteX1" fmla="*/ 311285 w 2743200"/>
                <a:gd name="connsiteY1" fmla="*/ 1617674 h 1627087"/>
                <a:gd name="connsiteX2" fmla="*/ 369651 w 2743200"/>
                <a:gd name="connsiteY2" fmla="*/ 1617674 h 1627087"/>
                <a:gd name="connsiteX3" fmla="*/ 466928 w 2743200"/>
                <a:gd name="connsiteY3" fmla="*/ 1500942 h 1627087"/>
                <a:gd name="connsiteX4" fmla="*/ 564204 w 2743200"/>
                <a:gd name="connsiteY4" fmla="*/ 1384210 h 1627087"/>
                <a:gd name="connsiteX5" fmla="*/ 661481 w 2743200"/>
                <a:gd name="connsiteY5" fmla="*/ 1267478 h 1627087"/>
                <a:gd name="connsiteX6" fmla="*/ 739302 w 2743200"/>
                <a:gd name="connsiteY6" fmla="*/ 1092380 h 1627087"/>
                <a:gd name="connsiteX7" fmla="*/ 875489 w 2743200"/>
                <a:gd name="connsiteY7" fmla="*/ 878372 h 1627087"/>
                <a:gd name="connsiteX8" fmla="*/ 953311 w 2743200"/>
                <a:gd name="connsiteY8" fmla="*/ 761640 h 1627087"/>
                <a:gd name="connsiteX9" fmla="*/ 1031132 w 2743200"/>
                <a:gd name="connsiteY9" fmla="*/ 644908 h 1627087"/>
                <a:gd name="connsiteX10" fmla="*/ 1108953 w 2743200"/>
                <a:gd name="connsiteY10" fmla="*/ 528176 h 1627087"/>
                <a:gd name="connsiteX11" fmla="*/ 1147864 w 2743200"/>
                <a:gd name="connsiteY11" fmla="*/ 430899 h 1627087"/>
                <a:gd name="connsiteX12" fmla="*/ 1186775 w 2743200"/>
                <a:gd name="connsiteY12" fmla="*/ 372533 h 1627087"/>
                <a:gd name="connsiteX13" fmla="*/ 1245141 w 2743200"/>
                <a:gd name="connsiteY13" fmla="*/ 333623 h 1627087"/>
                <a:gd name="connsiteX14" fmla="*/ 1517515 w 2743200"/>
                <a:gd name="connsiteY14" fmla="*/ 158525 h 1627087"/>
                <a:gd name="connsiteX15" fmla="*/ 1692613 w 2743200"/>
                <a:gd name="connsiteY15" fmla="*/ 100159 h 1627087"/>
                <a:gd name="connsiteX16" fmla="*/ 1887166 w 2743200"/>
                <a:gd name="connsiteY16" fmla="*/ 80704 h 1627087"/>
                <a:gd name="connsiteX17" fmla="*/ 2023353 w 2743200"/>
                <a:gd name="connsiteY17" fmla="*/ 61248 h 1627087"/>
                <a:gd name="connsiteX18" fmla="*/ 2237362 w 2743200"/>
                <a:gd name="connsiteY18" fmla="*/ 41793 h 1627087"/>
                <a:gd name="connsiteX19" fmla="*/ 2412460 w 2743200"/>
                <a:gd name="connsiteY19" fmla="*/ 2882 h 1627087"/>
                <a:gd name="connsiteX20" fmla="*/ 2626468 w 2743200"/>
                <a:gd name="connsiteY20" fmla="*/ 2882 h 1627087"/>
                <a:gd name="connsiteX21" fmla="*/ 2723745 w 2743200"/>
                <a:gd name="connsiteY21" fmla="*/ 2882 h 1627087"/>
                <a:gd name="connsiteX22" fmla="*/ 2743200 w 2743200"/>
                <a:gd name="connsiteY22" fmla="*/ 2882 h 162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43200" h="1627087">
                  <a:moveTo>
                    <a:pt x="0" y="1598219"/>
                  </a:moveTo>
                  <a:lnTo>
                    <a:pt x="311285" y="1617674"/>
                  </a:lnTo>
                  <a:cubicBezTo>
                    <a:pt x="372894" y="1620917"/>
                    <a:pt x="343711" y="1637129"/>
                    <a:pt x="369651" y="1617674"/>
                  </a:cubicBezTo>
                  <a:cubicBezTo>
                    <a:pt x="395591" y="1598219"/>
                    <a:pt x="466928" y="1500942"/>
                    <a:pt x="466928" y="1500942"/>
                  </a:cubicBezTo>
                  <a:lnTo>
                    <a:pt x="564204" y="1384210"/>
                  </a:lnTo>
                  <a:cubicBezTo>
                    <a:pt x="596629" y="1345299"/>
                    <a:pt x="632298" y="1316116"/>
                    <a:pt x="661481" y="1267478"/>
                  </a:cubicBezTo>
                  <a:cubicBezTo>
                    <a:pt x="690664" y="1218840"/>
                    <a:pt x="703634" y="1157231"/>
                    <a:pt x="739302" y="1092380"/>
                  </a:cubicBezTo>
                  <a:cubicBezTo>
                    <a:pt x="774970" y="1027529"/>
                    <a:pt x="839821" y="933495"/>
                    <a:pt x="875489" y="878372"/>
                  </a:cubicBezTo>
                  <a:cubicBezTo>
                    <a:pt x="911157" y="823249"/>
                    <a:pt x="953311" y="761640"/>
                    <a:pt x="953311" y="761640"/>
                  </a:cubicBezTo>
                  <a:lnTo>
                    <a:pt x="1031132" y="644908"/>
                  </a:lnTo>
                  <a:cubicBezTo>
                    <a:pt x="1057072" y="605997"/>
                    <a:pt x="1089498" y="563844"/>
                    <a:pt x="1108953" y="528176"/>
                  </a:cubicBezTo>
                  <a:cubicBezTo>
                    <a:pt x="1128408" y="492508"/>
                    <a:pt x="1134894" y="456839"/>
                    <a:pt x="1147864" y="430899"/>
                  </a:cubicBezTo>
                  <a:cubicBezTo>
                    <a:pt x="1160834" y="404959"/>
                    <a:pt x="1170562" y="388746"/>
                    <a:pt x="1186775" y="372533"/>
                  </a:cubicBezTo>
                  <a:cubicBezTo>
                    <a:pt x="1202988" y="356320"/>
                    <a:pt x="1245141" y="333623"/>
                    <a:pt x="1245141" y="333623"/>
                  </a:cubicBezTo>
                  <a:cubicBezTo>
                    <a:pt x="1300264" y="297955"/>
                    <a:pt x="1442937" y="197436"/>
                    <a:pt x="1517515" y="158525"/>
                  </a:cubicBezTo>
                  <a:cubicBezTo>
                    <a:pt x="1592093" y="119614"/>
                    <a:pt x="1631005" y="113129"/>
                    <a:pt x="1692613" y="100159"/>
                  </a:cubicBezTo>
                  <a:cubicBezTo>
                    <a:pt x="1754221" y="87189"/>
                    <a:pt x="1832043" y="87189"/>
                    <a:pt x="1887166" y="80704"/>
                  </a:cubicBezTo>
                  <a:cubicBezTo>
                    <a:pt x="1942289" y="74219"/>
                    <a:pt x="1964987" y="67733"/>
                    <a:pt x="2023353" y="61248"/>
                  </a:cubicBezTo>
                  <a:cubicBezTo>
                    <a:pt x="2081719" y="54763"/>
                    <a:pt x="2172511" y="51521"/>
                    <a:pt x="2237362" y="41793"/>
                  </a:cubicBezTo>
                  <a:cubicBezTo>
                    <a:pt x="2302213" y="32065"/>
                    <a:pt x="2347609" y="9367"/>
                    <a:pt x="2412460" y="2882"/>
                  </a:cubicBezTo>
                  <a:cubicBezTo>
                    <a:pt x="2477311" y="-3603"/>
                    <a:pt x="2626468" y="2882"/>
                    <a:pt x="2626468" y="2882"/>
                  </a:cubicBezTo>
                  <a:lnTo>
                    <a:pt x="2723745" y="2882"/>
                  </a:lnTo>
                  <a:lnTo>
                    <a:pt x="2743200" y="2882"/>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34" name="Ευθύγραμμο βέλος σύνδεσης 33"/>
            <p:cNvCxnSpPr/>
            <p:nvPr/>
          </p:nvCxnSpPr>
          <p:spPr>
            <a:xfrm>
              <a:off x="3256388" y="5822164"/>
              <a:ext cx="0" cy="25871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075374" y="4057226"/>
              <a:ext cx="1181015" cy="707880"/>
            </a:xfrm>
            <a:prstGeom prst="rect">
              <a:avLst/>
            </a:prstGeom>
            <a:noFill/>
          </p:spPr>
          <p:txBody>
            <a:bodyPr>
              <a:spAutoFit/>
            </a:bodyPr>
            <a:lstStyle/>
            <a:p>
              <a:pPr>
                <a:defRPr/>
              </a:pPr>
              <a:r>
                <a:rPr lang="en-US" sz="2000" dirty="0">
                  <a:solidFill>
                    <a:prstClr val="black"/>
                  </a:solidFill>
                  <a:latin typeface="Calibri"/>
                  <a:cs typeface="Arial" charset="0"/>
                </a:rPr>
                <a:t>Ultimate stress</a:t>
              </a:r>
              <a:endParaRPr lang="el-GR" sz="2000" dirty="0">
                <a:solidFill>
                  <a:prstClr val="black"/>
                </a:solidFill>
                <a:latin typeface="Calibri"/>
                <a:cs typeface="Arial" charset="0"/>
              </a:endParaRPr>
            </a:p>
          </p:txBody>
        </p:sp>
        <p:sp>
          <p:nvSpPr>
            <p:cNvPr id="39" name="TextBox 38"/>
            <p:cNvSpPr txBox="1"/>
            <p:nvPr/>
          </p:nvSpPr>
          <p:spPr>
            <a:xfrm>
              <a:off x="5115216" y="4103255"/>
              <a:ext cx="1727075" cy="399968"/>
            </a:xfrm>
            <a:prstGeom prst="rect">
              <a:avLst/>
            </a:prstGeom>
            <a:noFill/>
          </p:spPr>
          <p:txBody>
            <a:bodyPr>
              <a:spAutoFit/>
            </a:bodyPr>
            <a:lstStyle/>
            <a:p>
              <a:pPr>
                <a:defRPr/>
              </a:pPr>
              <a:r>
                <a:rPr lang="en-US" sz="2000" dirty="0">
                  <a:solidFill>
                    <a:prstClr val="black"/>
                  </a:solidFill>
                  <a:latin typeface="Calibri"/>
                  <a:cs typeface="Arial" charset="0"/>
                </a:rPr>
                <a:t>Failure point</a:t>
              </a:r>
              <a:endParaRPr lang="el-GR" sz="2000" dirty="0">
                <a:solidFill>
                  <a:prstClr val="black"/>
                </a:solidFill>
                <a:latin typeface="Calibri"/>
                <a:cs typeface="Arial" charset="0"/>
              </a:endParaRPr>
            </a:p>
          </p:txBody>
        </p:sp>
        <p:sp>
          <p:nvSpPr>
            <p:cNvPr id="40" name="TextBox 39"/>
            <p:cNvSpPr txBox="1"/>
            <p:nvPr/>
          </p:nvSpPr>
          <p:spPr>
            <a:xfrm>
              <a:off x="5112041" y="6326885"/>
              <a:ext cx="2035028" cy="399968"/>
            </a:xfrm>
            <a:prstGeom prst="rect">
              <a:avLst/>
            </a:prstGeom>
            <a:noFill/>
          </p:spPr>
          <p:txBody>
            <a:bodyPr>
              <a:spAutoFit/>
            </a:bodyPr>
            <a:lstStyle/>
            <a:p>
              <a:pPr>
                <a:defRPr/>
              </a:pPr>
              <a:r>
                <a:rPr lang="en-US" sz="2000" dirty="0">
                  <a:solidFill>
                    <a:prstClr val="black"/>
                  </a:solidFill>
                  <a:latin typeface="Calibri"/>
                  <a:cs typeface="Arial" charset="0"/>
                </a:rPr>
                <a:t>Ultimate strain</a:t>
              </a:r>
              <a:endParaRPr lang="el-GR" sz="2000" dirty="0">
                <a:solidFill>
                  <a:prstClr val="black"/>
                </a:solidFill>
                <a:latin typeface="Calibri"/>
                <a:cs typeface="Arial" charset="0"/>
              </a:endParaRPr>
            </a:p>
          </p:txBody>
        </p:sp>
        <p:sp>
          <p:nvSpPr>
            <p:cNvPr id="41" name="TextBox 40"/>
            <p:cNvSpPr txBox="1"/>
            <p:nvPr/>
          </p:nvSpPr>
          <p:spPr>
            <a:xfrm>
              <a:off x="3965949" y="6266572"/>
              <a:ext cx="920683" cy="399968"/>
            </a:xfrm>
            <a:prstGeom prst="rect">
              <a:avLst/>
            </a:prstGeom>
            <a:noFill/>
          </p:spPr>
          <p:txBody>
            <a:bodyPr>
              <a:spAutoFit/>
            </a:bodyPr>
            <a:lstStyle/>
            <a:p>
              <a:pPr>
                <a:defRPr/>
              </a:pPr>
              <a:r>
                <a:rPr lang="en-US" sz="2000" dirty="0">
                  <a:solidFill>
                    <a:srgbClr val="004A82"/>
                  </a:solidFill>
                  <a:latin typeface="Calibri"/>
                  <a:cs typeface="Arial" charset="0"/>
                </a:rPr>
                <a:t>strain</a:t>
              </a:r>
              <a:endParaRPr lang="el-GR" sz="2000" dirty="0">
                <a:solidFill>
                  <a:srgbClr val="004A82"/>
                </a:solidFill>
                <a:latin typeface="Calibri"/>
                <a:cs typeface="Arial" charset="0"/>
              </a:endParaRPr>
            </a:p>
          </p:txBody>
        </p:sp>
        <p:sp>
          <p:nvSpPr>
            <p:cNvPr id="42" name="TextBox 41"/>
            <p:cNvSpPr txBox="1"/>
            <p:nvPr/>
          </p:nvSpPr>
          <p:spPr>
            <a:xfrm rot="16200000">
              <a:off x="2381007" y="5162666"/>
              <a:ext cx="918973" cy="400021"/>
            </a:xfrm>
            <a:prstGeom prst="rect">
              <a:avLst/>
            </a:prstGeom>
            <a:noFill/>
          </p:spPr>
          <p:txBody>
            <a:bodyPr>
              <a:spAutoFit/>
            </a:bodyPr>
            <a:lstStyle/>
            <a:p>
              <a:pPr>
                <a:defRPr/>
              </a:pPr>
              <a:r>
                <a:rPr lang="en-US" sz="2000" dirty="0">
                  <a:solidFill>
                    <a:srgbClr val="004A82"/>
                  </a:solidFill>
                  <a:latin typeface="Calibri"/>
                  <a:cs typeface="Arial" charset="0"/>
                </a:rPr>
                <a:t>stress</a:t>
              </a:r>
              <a:endParaRPr lang="el-GR" sz="2000" dirty="0">
                <a:solidFill>
                  <a:srgbClr val="004A82"/>
                </a:solidFill>
                <a:latin typeface="Calibri"/>
                <a:cs typeface="Arial" charset="0"/>
              </a:endParaRPr>
            </a:p>
          </p:txBody>
        </p:sp>
        <p:sp>
          <p:nvSpPr>
            <p:cNvPr id="43" name="TextBox 42"/>
            <p:cNvSpPr txBox="1"/>
            <p:nvPr/>
          </p:nvSpPr>
          <p:spPr>
            <a:xfrm>
              <a:off x="4210406" y="5461876"/>
              <a:ext cx="1892163" cy="399968"/>
            </a:xfrm>
            <a:prstGeom prst="rect">
              <a:avLst/>
            </a:prstGeom>
            <a:noFill/>
          </p:spPr>
          <p:txBody>
            <a:bodyPr>
              <a:spAutoFit/>
            </a:bodyPr>
            <a:lstStyle/>
            <a:p>
              <a:pPr>
                <a:defRPr/>
              </a:pPr>
              <a:r>
                <a:rPr lang="en-US" sz="2000" dirty="0">
                  <a:solidFill>
                    <a:srgbClr val="004A82"/>
                  </a:solidFill>
                  <a:latin typeface="Calibri"/>
                  <a:cs typeface="Arial" charset="0"/>
                </a:rPr>
                <a:t>Energy stored</a:t>
              </a:r>
              <a:endParaRPr lang="el-GR" sz="2000" dirty="0">
                <a:solidFill>
                  <a:srgbClr val="004A82"/>
                </a:solidFill>
                <a:latin typeface="Calibri"/>
                <a:cs typeface="Arial" charset="0"/>
              </a:endParaRPr>
            </a:p>
          </p:txBody>
        </p:sp>
        <p:sp>
          <p:nvSpPr>
            <p:cNvPr id="44" name="TextBox 43"/>
            <p:cNvSpPr txBox="1"/>
            <p:nvPr/>
          </p:nvSpPr>
          <p:spPr>
            <a:xfrm rot="18222894">
              <a:off x="3127936" y="5309480"/>
              <a:ext cx="1893498" cy="401609"/>
            </a:xfrm>
            <a:prstGeom prst="rect">
              <a:avLst/>
            </a:prstGeom>
            <a:noFill/>
          </p:spPr>
          <p:txBody>
            <a:bodyPr>
              <a:spAutoFit/>
            </a:bodyPr>
            <a:lstStyle/>
            <a:p>
              <a:pPr>
                <a:defRPr/>
              </a:pPr>
              <a:r>
                <a:rPr lang="en-US" sz="2000" dirty="0">
                  <a:solidFill>
                    <a:srgbClr val="C00000"/>
                  </a:solidFill>
                  <a:latin typeface="Calibri"/>
                  <a:cs typeface="Arial" charset="0"/>
                </a:rPr>
                <a:t>Elastic region</a:t>
              </a:r>
              <a:endParaRPr lang="el-GR" sz="2000" dirty="0">
                <a:solidFill>
                  <a:srgbClr val="C00000"/>
                </a:solidFill>
                <a:latin typeface="Calibri"/>
                <a:cs typeface="Arial" charset="0"/>
              </a:endParaRPr>
            </a:p>
          </p:txBody>
        </p:sp>
        <p:sp>
          <p:nvSpPr>
            <p:cNvPr id="45" name="TextBox 44"/>
            <p:cNvSpPr txBox="1"/>
            <p:nvPr/>
          </p:nvSpPr>
          <p:spPr>
            <a:xfrm rot="21152231">
              <a:off x="4335810" y="4541315"/>
              <a:ext cx="1892163" cy="399968"/>
            </a:xfrm>
            <a:prstGeom prst="rect">
              <a:avLst/>
            </a:prstGeom>
            <a:noFill/>
          </p:spPr>
          <p:txBody>
            <a:bodyPr>
              <a:spAutoFit/>
            </a:bodyPr>
            <a:lstStyle/>
            <a:p>
              <a:pPr>
                <a:defRPr/>
              </a:pPr>
              <a:r>
                <a:rPr lang="en-US" sz="2000" dirty="0">
                  <a:solidFill>
                    <a:srgbClr val="C00000"/>
                  </a:solidFill>
                  <a:latin typeface="Calibri"/>
                  <a:cs typeface="Arial" charset="0"/>
                </a:rPr>
                <a:t>Plastic region</a:t>
              </a:r>
              <a:endParaRPr lang="el-GR" sz="2000" dirty="0">
                <a:solidFill>
                  <a:srgbClr val="C00000"/>
                </a:solidFill>
                <a:latin typeface="Calibri"/>
                <a:cs typeface="Arial" charset="0"/>
              </a:endParaRPr>
            </a:p>
          </p:txBody>
        </p:sp>
        <p:sp>
          <p:nvSpPr>
            <p:cNvPr id="46" name="TextBox 45"/>
            <p:cNvSpPr txBox="1"/>
            <p:nvPr/>
          </p:nvSpPr>
          <p:spPr>
            <a:xfrm>
              <a:off x="3508782" y="4492112"/>
              <a:ext cx="919097" cy="707880"/>
            </a:xfrm>
            <a:prstGeom prst="rect">
              <a:avLst/>
            </a:prstGeom>
            <a:noFill/>
          </p:spPr>
          <p:txBody>
            <a:bodyPr>
              <a:spAutoFit/>
            </a:bodyPr>
            <a:lstStyle/>
            <a:p>
              <a:pPr>
                <a:defRPr/>
              </a:pPr>
              <a:r>
                <a:rPr lang="en-US" sz="2000" dirty="0">
                  <a:solidFill>
                    <a:srgbClr val="9BBB59">
                      <a:lumMod val="50000"/>
                    </a:srgbClr>
                  </a:solidFill>
                  <a:latin typeface="Calibri"/>
                  <a:cs typeface="Arial" charset="0"/>
                </a:rPr>
                <a:t>Yield point</a:t>
              </a:r>
              <a:endParaRPr lang="el-GR" sz="2000" dirty="0">
                <a:solidFill>
                  <a:srgbClr val="9BBB59">
                    <a:lumMod val="50000"/>
                  </a:srgbClr>
                </a:solidFill>
                <a:latin typeface="Calibri"/>
                <a:cs typeface="Arial" charset="0"/>
              </a:endParaRPr>
            </a:p>
          </p:txBody>
        </p:sp>
        <p:sp>
          <p:nvSpPr>
            <p:cNvPr id="47" name="TextBox 46"/>
            <p:cNvSpPr txBox="1"/>
            <p:nvPr/>
          </p:nvSpPr>
          <p:spPr>
            <a:xfrm>
              <a:off x="2997644" y="5038100"/>
              <a:ext cx="1154030" cy="707880"/>
            </a:xfrm>
            <a:prstGeom prst="rect">
              <a:avLst/>
            </a:prstGeom>
            <a:noFill/>
          </p:spPr>
          <p:txBody>
            <a:bodyPr>
              <a:spAutoFit/>
            </a:bodyPr>
            <a:lstStyle/>
            <a:p>
              <a:pPr>
                <a:defRPr/>
              </a:pPr>
              <a:r>
                <a:rPr lang="en-US" sz="2000" dirty="0">
                  <a:solidFill>
                    <a:srgbClr val="C00000"/>
                  </a:solidFill>
                  <a:latin typeface="Calibri"/>
                  <a:cs typeface="Arial" charset="0"/>
                </a:rPr>
                <a:t>Toe region</a:t>
              </a:r>
              <a:endParaRPr lang="el-GR" sz="2000" dirty="0">
                <a:solidFill>
                  <a:srgbClr val="C00000"/>
                </a:solidFill>
                <a:latin typeface="Calibri"/>
                <a:cs typeface="Arial" charset="0"/>
              </a:endParaRPr>
            </a:p>
          </p:txBody>
        </p:sp>
        <p:sp>
          <p:nvSpPr>
            <p:cNvPr id="48" name="TextBox 47"/>
            <p:cNvSpPr txBox="1"/>
            <p:nvPr/>
          </p:nvSpPr>
          <p:spPr>
            <a:xfrm rot="10800000" flipV="1">
              <a:off x="386396" y="4957154"/>
              <a:ext cx="2479496" cy="1109434"/>
            </a:xfrm>
            <a:prstGeom prst="rect">
              <a:avLst/>
            </a:prstGeom>
            <a:noFill/>
          </p:spPr>
          <p:txBody>
            <a:bodyPr>
              <a:spAutoFit/>
            </a:bodyPr>
            <a:lstStyle/>
            <a:p>
              <a:pPr>
                <a:defRPr/>
              </a:pPr>
              <a:r>
                <a:rPr lang="en-US" sz="2200" b="1" dirty="0">
                  <a:solidFill>
                    <a:prstClr val="black"/>
                  </a:solidFill>
                  <a:latin typeface="Calibri"/>
                  <a:cs typeface="Arial" charset="0"/>
                </a:rPr>
                <a:t>Stress – Strain Curve of Collagen Fiber</a:t>
              </a:r>
              <a:endParaRPr lang="el-GR" sz="2200" b="1" dirty="0">
                <a:solidFill>
                  <a:prstClr val="black"/>
                </a:solidFill>
                <a:latin typeface="Calibri"/>
                <a:cs typeface="Arial" charset="0"/>
              </a:endParaRPr>
            </a:p>
          </p:txBody>
        </p:sp>
        <p:sp>
          <p:nvSpPr>
            <p:cNvPr id="49" name="Έλλειψη 48"/>
            <p:cNvSpPr/>
            <p:nvPr/>
          </p:nvSpPr>
          <p:spPr>
            <a:xfrm>
              <a:off x="4178659" y="4806372"/>
              <a:ext cx="141278" cy="136497"/>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sp>
        <p:nvSpPr>
          <p:cNvPr id="2458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FBF3F0C-440A-45E0-B96E-B83902CE366E}" type="slidenum">
              <a:rPr lang="el-GR" smtClean="0">
                <a:solidFill>
                  <a:prstClr val="black"/>
                </a:solidFill>
              </a:rPr>
              <a:pPr>
                <a:defRPr/>
              </a:pPr>
              <a:t>20</a:t>
            </a:fld>
            <a:endParaRPr lang="el-GR" smtClean="0">
              <a:solidFill>
                <a:prstClr val="black"/>
              </a:solidFill>
            </a:endParaRPr>
          </a:p>
        </p:txBody>
      </p:sp>
    </p:spTree>
    <p:extLst>
      <p:ext uri="{BB962C8B-B14F-4D97-AF65-F5344CB8AC3E}">
        <p14:creationId xmlns:p14="http://schemas.microsoft.com/office/powerpoint/2010/main" val="3728531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a:xfrm>
            <a:off x="251520" y="115888"/>
            <a:ext cx="8640960" cy="1081087"/>
          </a:xfrm>
        </p:spPr>
        <p:txBody>
          <a:bodyPr/>
          <a:lstStyle/>
          <a:p>
            <a:pPr eaLnBrk="1" hangingPunct="1"/>
            <a:r>
              <a:rPr lang="el-GR" altLang="el-GR" dirty="0" smtClean="0"/>
              <a:t>Συμπεριφορά πυκνού συνδετικού ιστού</a:t>
            </a:r>
          </a:p>
        </p:txBody>
      </p:sp>
      <p:sp>
        <p:nvSpPr>
          <p:cNvPr id="24" name="Ορθογώνιο 23"/>
          <p:cNvSpPr/>
          <p:nvPr/>
        </p:nvSpPr>
        <p:spPr>
          <a:xfrm>
            <a:off x="5973763" y="6243638"/>
            <a:ext cx="1515158" cy="369332"/>
          </a:xfrm>
          <a:prstGeom prst="rect">
            <a:avLst/>
          </a:prstGeom>
        </p:spPr>
        <p:txBody>
          <a:bodyPr wrap="none">
            <a:spAutoFit/>
          </a:bodyPr>
          <a:lstStyle/>
          <a:p>
            <a:pPr>
              <a:defRPr/>
            </a:pPr>
            <a:r>
              <a:rPr lang="el-GR" dirty="0" smtClean="0">
                <a:solidFill>
                  <a:prstClr val="black"/>
                </a:solidFill>
                <a:latin typeface="Calibri"/>
                <a:cs typeface="Arial" charset="0"/>
              </a:rPr>
              <a:t>(</a:t>
            </a:r>
            <a:r>
              <a:rPr lang="en-US" dirty="0" err="1" smtClean="0">
                <a:solidFill>
                  <a:prstClr val="black"/>
                </a:solidFill>
                <a:latin typeface="Calibri"/>
                <a:cs typeface="Arial" charset="0"/>
              </a:rPr>
              <a:t>Schleip</a:t>
            </a:r>
            <a:r>
              <a:rPr lang="en-US" dirty="0" smtClean="0">
                <a:solidFill>
                  <a:prstClr val="black"/>
                </a:solidFill>
                <a:latin typeface="Calibri"/>
                <a:cs typeface="Arial" charset="0"/>
              </a:rPr>
              <a:t> 2003</a:t>
            </a:r>
            <a:r>
              <a:rPr lang="el-GR" dirty="0" smtClean="0">
                <a:solidFill>
                  <a:prstClr val="black"/>
                </a:solidFill>
                <a:latin typeface="Calibri"/>
                <a:cs typeface="Arial" charset="0"/>
              </a:rPr>
              <a:t>)</a:t>
            </a:r>
            <a:endParaRPr lang="el-GR" dirty="0">
              <a:solidFill>
                <a:prstClr val="black"/>
              </a:solidFill>
              <a:latin typeface="Calibri"/>
              <a:cs typeface="Arial" charset="0"/>
            </a:endParaRPr>
          </a:p>
        </p:txBody>
      </p:sp>
      <p:sp>
        <p:nvSpPr>
          <p:cNvPr id="2560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DC79BF9-B362-449C-9683-ABAB982E0FE8}" type="slidenum">
              <a:rPr lang="el-GR" smtClean="0">
                <a:solidFill>
                  <a:prstClr val="black"/>
                </a:solidFill>
              </a:rPr>
              <a:pPr>
                <a:defRPr/>
              </a:pPr>
              <a:t>21</a:t>
            </a:fld>
            <a:endParaRPr lang="el-GR" dirty="0" smtClean="0">
              <a:solidFill>
                <a:prstClr val="black"/>
              </a:solidFill>
            </a:endParaRPr>
          </a:p>
        </p:txBody>
      </p:sp>
      <p:grpSp>
        <p:nvGrpSpPr>
          <p:cNvPr id="25605" name="Ομάδα 18"/>
          <p:cNvGrpSpPr>
            <a:grpSpLocks/>
          </p:cNvGrpSpPr>
          <p:nvPr/>
        </p:nvGrpSpPr>
        <p:grpSpPr bwMode="auto">
          <a:xfrm>
            <a:off x="1887538" y="2565400"/>
            <a:ext cx="4772025" cy="3402013"/>
            <a:chOff x="1888032" y="2564904"/>
            <a:chExt cx="4772200" cy="3402621"/>
          </a:xfrm>
        </p:grpSpPr>
        <p:sp>
          <p:nvSpPr>
            <p:cNvPr id="14" name="Trapezoid 13"/>
            <p:cNvSpPr/>
            <p:nvPr/>
          </p:nvSpPr>
          <p:spPr>
            <a:xfrm rot="14851393">
              <a:off x="2888830" y="4355201"/>
              <a:ext cx="2218134" cy="1006512"/>
            </a:xfrm>
            <a:prstGeom prst="trapezoid">
              <a:avLst>
                <a:gd name="adj" fmla="val 40063"/>
              </a:avLst>
            </a:prstGeom>
            <a:pattFill prst="dk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grpSp>
          <p:nvGrpSpPr>
            <p:cNvPr id="25617" name="Group 2"/>
            <p:cNvGrpSpPr>
              <a:grpSpLocks/>
            </p:cNvGrpSpPr>
            <p:nvPr/>
          </p:nvGrpSpPr>
          <p:grpSpPr bwMode="auto">
            <a:xfrm>
              <a:off x="1888032" y="2564904"/>
              <a:ext cx="4772200" cy="3341771"/>
              <a:chOff x="1888032" y="2564904"/>
              <a:chExt cx="4772200" cy="3341771"/>
            </a:xfrm>
          </p:grpSpPr>
          <p:cxnSp>
            <p:nvCxnSpPr>
              <p:cNvPr id="6" name="Straight Arrow Connector 5"/>
              <p:cNvCxnSpPr/>
              <p:nvPr/>
            </p:nvCxnSpPr>
            <p:spPr>
              <a:xfrm>
                <a:off x="1888032" y="5696013"/>
                <a:ext cx="47722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888032" y="3103163"/>
                <a:ext cx="0" cy="259285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rapezoid 10"/>
              <p:cNvSpPr/>
              <p:nvPr/>
            </p:nvSpPr>
            <p:spPr>
              <a:xfrm rot="14627746">
                <a:off x="2282484" y="5131605"/>
                <a:ext cx="801830" cy="676300"/>
              </a:xfrm>
              <a:prstGeom prst="trapezoid">
                <a:avLst>
                  <a:gd name="adj" fmla="val 49514"/>
                </a:avLst>
              </a:prstGeom>
              <a:pattFill prst="dk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3" name="Trapezoid 12"/>
              <p:cNvSpPr/>
              <p:nvPr/>
            </p:nvSpPr>
            <p:spPr>
              <a:xfrm rot="14627746">
                <a:off x="2575340" y="4808494"/>
                <a:ext cx="1473463" cy="723927"/>
              </a:xfrm>
              <a:prstGeom prst="trapezoid">
                <a:avLst>
                  <a:gd name="adj" fmla="val 49514"/>
                </a:avLst>
              </a:prstGeom>
              <a:pattFill prst="dk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6" name="Isosceles Triangle 25"/>
              <p:cNvSpPr/>
              <p:nvPr/>
            </p:nvSpPr>
            <p:spPr>
              <a:xfrm rot="16200000">
                <a:off x="2841143" y="3635946"/>
                <a:ext cx="3059660" cy="1152567"/>
              </a:xfrm>
              <a:prstGeom prst="triangle">
                <a:avLst>
                  <a:gd name="adj" fmla="val 63745"/>
                </a:avLst>
              </a:prstGeom>
              <a:pattFill prst="dk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27" name="Flowchart: Document 26"/>
              <p:cNvSpPr/>
              <p:nvPr/>
            </p:nvSpPr>
            <p:spPr>
              <a:xfrm rot="10800000" flipH="1">
                <a:off x="4788500" y="2564904"/>
                <a:ext cx="1295448" cy="3131109"/>
              </a:xfrm>
              <a:prstGeom prst="flowChartDocument">
                <a:avLst/>
              </a:prstGeom>
              <a:pattFill prst="wd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30" name="Flowchart: Manual Input 29"/>
              <p:cNvSpPr/>
              <p:nvPr/>
            </p:nvSpPr>
            <p:spPr>
              <a:xfrm>
                <a:off x="4370973" y="2682400"/>
                <a:ext cx="577871" cy="3013613"/>
              </a:xfrm>
              <a:prstGeom prst="flowChartManualInput">
                <a:avLst/>
              </a:prstGeom>
              <a:pattFill prst="openDmnd">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35" name="Straight Connector 34"/>
              <p:cNvCxnSpPr/>
              <p:nvPr/>
            </p:nvCxnSpPr>
            <p:spPr>
              <a:xfrm flipH="1">
                <a:off x="2362711" y="3630307"/>
                <a:ext cx="1600259" cy="1838653"/>
              </a:xfrm>
              <a:prstGeom prst="line">
                <a:avLst/>
              </a:prstGeom>
              <a:ln w="539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Flowchart: Document 8"/>
              <p:cNvSpPr/>
              <p:nvPr/>
            </p:nvSpPr>
            <p:spPr>
              <a:xfrm rot="10800000">
                <a:off x="1902320" y="5468961"/>
                <a:ext cx="460392" cy="204824"/>
              </a:xfrm>
              <a:prstGeom prst="flowChartDocument">
                <a:avLst/>
              </a:prstGeom>
              <a:no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37" name="Straight Connector 36"/>
              <p:cNvCxnSpPr>
                <a:endCxn id="14" idx="1"/>
              </p:cNvCxnSpPr>
              <p:nvPr/>
            </p:nvCxnSpPr>
            <p:spPr>
              <a:xfrm flipH="1">
                <a:off x="4343984" y="3212720"/>
                <a:ext cx="26989" cy="248488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917093" y="2685576"/>
                <a:ext cx="26988" cy="3010438"/>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 name="TextBox 6"/>
          <p:cNvSpPr txBox="1"/>
          <p:nvPr/>
        </p:nvSpPr>
        <p:spPr>
          <a:xfrm>
            <a:off x="6115050" y="2500313"/>
            <a:ext cx="1616075" cy="369887"/>
          </a:xfrm>
          <a:prstGeom prst="rect">
            <a:avLst/>
          </a:prstGeom>
          <a:noFill/>
        </p:spPr>
        <p:txBody>
          <a:bodyPr>
            <a:spAutoFit/>
          </a:bodyPr>
          <a:lstStyle/>
          <a:p>
            <a:pPr>
              <a:defRPr/>
            </a:pPr>
            <a:r>
              <a:rPr lang="el-GR" dirty="0">
                <a:solidFill>
                  <a:prstClr val="black"/>
                </a:solidFill>
                <a:latin typeface="Calibri"/>
                <a:cs typeface="Arial" charset="0"/>
              </a:rPr>
              <a:t>Πλήρης ρήξη</a:t>
            </a:r>
          </a:p>
        </p:txBody>
      </p:sp>
      <p:sp>
        <p:nvSpPr>
          <p:cNvPr id="22" name="TextBox 21"/>
          <p:cNvSpPr txBox="1"/>
          <p:nvPr/>
        </p:nvSpPr>
        <p:spPr>
          <a:xfrm>
            <a:off x="2182813" y="3319463"/>
            <a:ext cx="1560512" cy="646112"/>
          </a:xfrm>
          <a:prstGeom prst="rect">
            <a:avLst/>
          </a:prstGeom>
          <a:noFill/>
        </p:spPr>
        <p:txBody>
          <a:bodyPr>
            <a:spAutoFit/>
          </a:bodyPr>
          <a:lstStyle/>
          <a:p>
            <a:pPr>
              <a:defRPr/>
            </a:pPr>
            <a:r>
              <a:rPr lang="el-GR" dirty="0">
                <a:solidFill>
                  <a:prstClr val="black"/>
                </a:solidFill>
                <a:latin typeface="Calibri"/>
                <a:cs typeface="Arial" charset="0"/>
              </a:rPr>
              <a:t>Φυσιολογική φόρτιση</a:t>
            </a:r>
          </a:p>
        </p:txBody>
      </p:sp>
      <p:sp>
        <p:nvSpPr>
          <p:cNvPr id="21" name="TextBox 20"/>
          <p:cNvSpPr txBox="1"/>
          <p:nvPr/>
        </p:nvSpPr>
        <p:spPr>
          <a:xfrm>
            <a:off x="2513013" y="2370138"/>
            <a:ext cx="1970087" cy="369887"/>
          </a:xfrm>
          <a:prstGeom prst="rect">
            <a:avLst/>
          </a:prstGeom>
          <a:noFill/>
        </p:spPr>
        <p:txBody>
          <a:bodyPr>
            <a:spAutoFit/>
          </a:bodyPr>
          <a:lstStyle/>
          <a:p>
            <a:pPr>
              <a:defRPr/>
            </a:pPr>
            <a:r>
              <a:rPr lang="el-GR" dirty="0" err="1">
                <a:solidFill>
                  <a:prstClr val="black"/>
                </a:solidFill>
                <a:latin typeface="Calibri"/>
                <a:cs typeface="Arial" charset="0"/>
              </a:rPr>
              <a:t>Μικροκάκωση</a:t>
            </a:r>
            <a:endParaRPr lang="el-GR" dirty="0">
              <a:solidFill>
                <a:prstClr val="black"/>
              </a:solidFill>
              <a:latin typeface="Calibri"/>
              <a:cs typeface="Arial" charset="0"/>
            </a:endParaRPr>
          </a:p>
        </p:txBody>
      </p:sp>
      <p:sp>
        <p:nvSpPr>
          <p:cNvPr id="23" name="TextBox 22"/>
          <p:cNvSpPr txBox="1"/>
          <p:nvPr/>
        </p:nvSpPr>
        <p:spPr>
          <a:xfrm>
            <a:off x="1852613" y="4427538"/>
            <a:ext cx="1092200" cy="769937"/>
          </a:xfrm>
          <a:prstGeom prst="rect">
            <a:avLst/>
          </a:prstGeom>
          <a:noFill/>
        </p:spPr>
        <p:txBody>
          <a:bodyPr>
            <a:spAutoFit/>
          </a:bodyPr>
          <a:lstStyle/>
          <a:p>
            <a:pPr>
              <a:defRPr/>
            </a:pPr>
            <a:r>
              <a:rPr lang="en-US" sz="2200" dirty="0">
                <a:solidFill>
                  <a:prstClr val="black"/>
                </a:solidFill>
                <a:latin typeface="Calibri"/>
                <a:cs typeface="Arial" charset="0"/>
              </a:rPr>
              <a:t>Toe region</a:t>
            </a:r>
            <a:endParaRPr lang="el-GR" sz="2200" dirty="0">
              <a:solidFill>
                <a:prstClr val="black"/>
              </a:solidFill>
              <a:latin typeface="Calibri"/>
              <a:cs typeface="Arial" charset="0"/>
            </a:endParaRPr>
          </a:p>
        </p:txBody>
      </p:sp>
      <p:sp>
        <p:nvSpPr>
          <p:cNvPr id="25" name="TextBox 24"/>
          <p:cNvSpPr txBox="1"/>
          <p:nvPr/>
        </p:nvSpPr>
        <p:spPr>
          <a:xfrm>
            <a:off x="3602038" y="5808663"/>
            <a:ext cx="1762125" cy="431800"/>
          </a:xfrm>
          <a:prstGeom prst="rect">
            <a:avLst/>
          </a:prstGeom>
          <a:noFill/>
        </p:spPr>
        <p:txBody>
          <a:bodyPr>
            <a:spAutoFit/>
          </a:bodyPr>
          <a:lstStyle/>
          <a:p>
            <a:pPr>
              <a:defRPr/>
            </a:pPr>
            <a:r>
              <a:rPr lang="el-GR" sz="2200" dirty="0">
                <a:solidFill>
                  <a:prstClr val="black"/>
                </a:solidFill>
                <a:latin typeface="Calibri"/>
                <a:cs typeface="Arial" charset="0"/>
              </a:rPr>
              <a:t>Επιμήκυνση</a:t>
            </a:r>
          </a:p>
        </p:txBody>
      </p:sp>
      <p:sp>
        <p:nvSpPr>
          <p:cNvPr id="28" name="TextBox 27"/>
          <p:cNvSpPr txBox="1"/>
          <p:nvPr/>
        </p:nvSpPr>
        <p:spPr>
          <a:xfrm rot="16200000">
            <a:off x="788988" y="4014788"/>
            <a:ext cx="1458912" cy="430212"/>
          </a:xfrm>
          <a:prstGeom prst="rect">
            <a:avLst/>
          </a:prstGeom>
          <a:noFill/>
        </p:spPr>
        <p:txBody>
          <a:bodyPr>
            <a:spAutoFit/>
          </a:bodyPr>
          <a:lstStyle/>
          <a:p>
            <a:pPr>
              <a:defRPr/>
            </a:pPr>
            <a:r>
              <a:rPr lang="el-GR" sz="2200" dirty="0">
                <a:solidFill>
                  <a:prstClr val="black"/>
                </a:solidFill>
                <a:latin typeface="Calibri"/>
                <a:cs typeface="Arial" charset="0"/>
              </a:rPr>
              <a:t>φόρτιση</a:t>
            </a:r>
          </a:p>
        </p:txBody>
      </p:sp>
      <p:sp>
        <p:nvSpPr>
          <p:cNvPr id="10" name="Ελεύθερη σχεδίαση 9"/>
          <p:cNvSpPr/>
          <p:nvPr/>
        </p:nvSpPr>
        <p:spPr>
          <a:xfrm>
            <a:off x="3962400" y="2555875"/>
            <a:ext cx="1277938" cy="1082675"/>
          </a:xfrm>
          <a:custGeom>
            <a:avLst/>
            <a:gdLst>
              <a:gd name="connsiteX0" fmla="*/ 0 w 1278194"/>
              <a:gd name="connsiteY0" fmla="*/ 1081980 h 1081980"/>
              <a:gd name="connsiteX1" fmla="*/ 963561 w 1278194"/>
              <a:gd name="connsiteY1" fmla="*/ 118419 h 1081980"/>
              <a:gd name="connsiteX2" fmla="*/ 1278194 w 1278194"/>
              <a:gd name="connsiteY2" fmla="*/ 49593 h 1081980"/>
            </a:gdLst>
            <a:ahLst/>
            <a:cxnLst>
              <a:cxn ang="0">
                <a:pos x="connsiteX0" y="connsiteY0"/>
              </a:cxn>
              <a:cxn ang="0">
                <a:pos x="connsiteX1" y="connsiteY1"/>
              </a:cxn>
              <a:cxn ang="0">
                <a:pos x="connsiteX2" y="connsiteY2"/>
              </a:cxn>
            </a:cxnLst>
            <a:rect l="l" t="t" r="r" b="b"/>
            <a:pathLst>
              <a:path w="1278194" h="1081980">
                <a:moveTo>
                  <a:pt x="0" y="1081980"/>
                </a:moveTo>
                <a:cubicBezTo>
                  <a:pt x="375264" y="686231"/>
                  <a:pt x="750529" y="290483"/>
                  <a:pt x="963561" y="118419"/>
                </a:cubicBezTo>
                <a:cubicBezTo>
                  <a:pt x="1176593" y="-53645"/>
                  <a:pt x="1227393" y="-2026"/>
                  <a:pt x="1278194" y="49593"/>
                </a:cubicBezTo>
              </a:path>
            </a:pathLst>
          </a:cu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5" name="Ελεύθερη σχεδίαση 14"/>
          <p:cNvSpPr/>
          <p:nvPr/>
        </p:nvSpPr>
        <p:spPr>
          <a:xfrm>
            <a:off x="5249863" y="2586038"/>
            <a:ext cx="865187" cy="3087687"/>
          </a:xfrm>
          <a:custGeom>
            <a:avLst/>
            <a:gdLst>
              <a:gd name="connsiteX0" fmla="*/ 0 w 863920"/>
              <a:gd name="connsiteY0" fmla="*/ 0 h 3087329"/>
              <a:gd name="connsiteX1" fmla="*/ 98322 w 863920"/>
              <a:gd name="connsiteY1" fmla="*/ 88490 h 3087329"/>
              <a:gd name="connsiteX2" fmla="*/ 226142 w 863920"/>
              <a:gd name="connsiteY2" fmla="*/ 78658 h 3087329"/>
              <a:gd name="connsiteX3" fmla="*/ 285135 w 863920"/>
              <a:gd name="connsiteY3" fmla="*/ 176981 h 3087329"/>
              <a:gd name="connsiteX4" fmla="*/ 383458 w 863920"/>
              <a:gd name="connsiteY4" fmla="*/ 167148 h 3087329"/>
              <a:gd name="connsiteX5" fmla="*/ 393290 w 863920"/>
              <a:gd name="connsiteY5" fmla="*/ 285135 h 3087329"/>
              <a:gd name="connsiteX6" fmla="*/ 530942 w 863920"/>
              <a:gd name="connsiteY6" fmla="*/ 285135 h 3087329"/>
              <a:gd name="connsiteX7" fmla="*/ 766916 w 863920"/>
              <a:gd name="connsiteY7" fmla="*/ 314632 h 3087329"/>
              <a:gd name="connsiteX8" fmla="*/ 855406 w 863920"/>
              <a:gd name="connsiteY8" fmla="*/ 599768 h 3087329"/>
              <a:gd name="connsiteX9" fmla="*/ 855406 w 863920"/>
              <a:gd name="connsiteY9" fmla="*/ 3087329 h 308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3920" h="3087329">
                <a:moveTo>
                  <a:pt x="0" y="0"/>
                </a:moveTo>
                <a:cubicBezTo>
                  <a:pt x="30316" y="37690"/>
                  <a:pt x="60632" y="75380"/>
                  <a:pt x="98322" y="88490"/>
                </a:cubicBezTo>
                <a:cubicBezTo>
                  <a:pt x="136012" y="101600"/>
                  <a:pt x="195007" y="63910"/>
                  <a:pt x="226142" y="78658"/>
                </a:cubicBezTo>
                <a:cubicBezTo>
                  <a:pt x="257278" y="93407"/>
                  <a:pt x="258916" y="162233"/>
                  <a:pt x="285135" y="176981"/>
                </a:cubicBezTo>
                <a:cubicBezTo>
                  <a:pt x="311354" y="191729"/>
                  <a:pt x="365432" y="149122"/>
                  <a:pt x="383458" y="167148"/>
                </a:cubicBezTo>
                <a:cubicBezTo>
                  <a:pt x="401484" y="185174"/>
                  <a:pt x="368709" y="265471"/>
                  <a:pt x="393290" y="285135"/>
                </a:cubicBezTo>
                <a:cubicBezTo>
                  <a:pt x="417871" y="304799"/>
                  <a:pt x="468671" y="280219"/>
                  <a:pt x="530942" y="285135"/>
                </a:cubicBezTo>
                <a:cubicBezTo>
                  <a:pt x="593213" y="290051"/>
                  <a:pt x="712839" y="262193"/>
                  <a:pt x="766916" y="314632"/>
                </a:cubicBezTo>
                <a:cubicBezTo>
                  <a:pt x="820993" y="367071"/>
                  <a:pt x="840658" y="137652"/>
                  <a:pt x="855406" y="599768"/>
                </a:cubicBezTo>
                <a:cubicBezTo>
                  <a:pt x="870154" y="1061884"/>
                  <a:pt x="862780" y="2074606"/>
                  <a:pt x="855406" y="3087329"/>
                </a:cubicBezTo>
              </a:path>
            </a:pathLst>
          </a:cu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6" name="Αριστερό άγκιστρο 15"/>
          <p:cNvSpPr/>
          <p:nvPr/>
        </p:nvSpPr>
        <p:spPr>
          <a:xfrm rot="2722149">
            <a:off x="4379913" y="2265363"/>
            <a:ext cx="274637" cy="101758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solidFill>
                <a:prstClr val="black"/>
              </a:solidFill>
            </a:endParaRPr>
          </a:p>
        </p:txBody>
      </p:sp>
      <p:cxnSp>
        <p:nvCxnSpPr>
          <p:cNvPr id="18" name="Ευθύγραμμο βέλος σύνδεσης 17"/>
          <p:cNvCxnSpPr/>
          <p:nvPr/>
        </p:nvCxnSpPr>
        <p:spPr>
          <a:xfrm>
            <a:off x="3109913" y="3789363"/>
            <a:ext cx="49212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193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p:txBody>
          <a:bodyPr/>
          <a:lstStyle/>
          <a:p>
            <a:pPr eaLnBrk="1" hangingPunct="1"/>
            <a:r>
              <a:rPr lang="el-GR" altLang="el-GR" smtClean="0"/>
              <a:t>Διάταση περιτονιών</a:t>
            </a:r>
          </a:p>
        </p:txBody>
      </p:sp>
      <p:sp>
        <p:nvSpPr>
          <p:cNvPr id="3" name="Θέση περιεχομένου 2"/>
          <p:cNvSpPr>
            <a:spLocks noGrp="1"/>
          </p:cNvSpPr>
          <p:nvPr>
            <p:ph idx="1"/>
          </p:nvPr>
        </p:nvSpPr>
        <p:spPr>
          <a:xfrm>
            <a:off x="539750" y="1584325"/>
            <a:ext cx="8229600" cy="3455988"/>
          </a:xfrm>
        </p:spPr>
        <p:txBody>
          <a:bodyPr rtlCol="0">
            <a:normAutofit lnSpcReduction="10000"/>
          </a:bodyPr>
          <a:lstStyle/>
          <a:p>
            <a:pPr eaLnBrk="1" fontAlgn="auto" hangingPunct="1">
              <a:lnSpc>
                <a:spcPct val="114000"/>
              </a:lnSpc>
              <a:spcBef>
                <a:spcPts val="3600"/>
              </a:spcBef>
              <a:spcAft>
                <a:spcPts val="0"/>
              </a:spcAft>
              <a:buFont typeface="Arial" pitchFamily="34" charset="0"/>
              <a:buChar char="•"/>
              <a:defRPr/>
            </a:pPr>
            <a:r>
              <a:rPr lang="el-GR" dirty="0"/>
              <a:t>Για να </a:t>
            </a:r>
            <a:r>
              <a:rPr lang="el-GR" dirty="0" err="1"/>
              <a:t>διαταθεί</a:t>
            </a:r>
            <a:r>
              <a:rPr lang="el-GR" dirty="0"/>
              <a:t> ο πυκνός συνδετικός ιστός (πλατεία </a:t>
            </a:r>
            <a:r>
              <a:rPr lang="el-GR" dirty="0" err="1"/>
              <a:t>περιτονία</a:t>
            </a:r>
            <a:r>
              <a:rPr lang="el-GR" dirty="0"/>
              <a:t>, πελματιαία απονεύρωση) απαιτούνται πολύ μεγάλες δυνάμεις – πολύ μεγαλύτερες από της ανθρώπινες </a:t>
            </a:r>
            <a:r>
              <a:rPr lang="el-GR" dirty="0" smtClean="0"/>
              <a:t>δυνατότητες.</a:t>
            </a:r>
            <a:endParaRPr lang="el-GR" dirty="0"/>
          </a:p>
          <a:p>
            <a:pPr eaLnBrk="1" fontAlgn="auto" hangingPunct="1">
              <a:lnSpc>
                <a:spcPct val="114000"/>
              </a:lnSpc>
              <a:spcBef>
                <a:spcPts val="3600"/>
              </a:spcBef>
              <a:spcAft>
                <a:spcPts val="0"/>
              </a:spcAft>
              <a:buFont typeface="Arial" pitchFamily="34" charset="0"/>
              <a:buChar char="•"/>
              <a:defRPr/>
            </a:pPr>
            <a:r>
              <a:rPr lang="el-GR" dirty="0"/>
              <a:t>Ο αραιός συνδετικός ιστός (</a:t>
            </a:r>
            <a:r>
              <a:rPr lang="el-GR" dirty="0" err="1"/>
              <a:t>επιπολής</a:t>
            </a:r>
            <a:r>
              <a:rPr lang="el-GR" dirty="0"/>
              <a:t> περιτονία) μπορεί να διαταθεί κάτω από υψηλές δυνάμεις (ανώτατα φυσιολογικά όρια</a:t>
            </a:r>
            <a:r>
              <a:rPr lang="el-GR" dirty="0" smtClean="0"/>
              <a:t>).</a:t>
            </a:r>
            <a:endParaRPr lang="el-GR" dirty="0"/>
          </a:p>
        </p:txBody>
      </p:sp>
      <p:sp>
        <p:nvSpPr>
          <p:cNvPr id="5" name="Ορθογώνιο 4"/>
          <p:cNvSpPr/>
          <p:nvPr/>
        </p:nvSpPr>
        <p:spPr>
          <a:xfrm>
            <a:off x="6084888" y="5927725"/>
            <a:ext cx="2805112" cy="368300"/>
          </a:xfrm>
          <a:prstGeom prst="rect">
            <a:avLst/>
          </a:prstGeom>
        </p:spPr>
        <p:txBody>
          <a:bodyPr>
            <a:spAutoFit/>
          </a:bodyPr>
          <a:lstStyle/>
          <a:p>
            <a:pPr>
              <a:defRPr/>
            </a:pPr>
            <a:r>
              <a:rPr lang="el-GR" dirty="0">
                <a:solidFill>
                  <a:prstClr val="black"/>
                </a:solidFill>
                <a:latin typeface="Calibri"/>
                <a:cs typeface="Arial" charset="0"/>
              </a:rPr>
              <a:t>(</a:t>
            </a:r>
            <a:r>
              <a:rPr lang="en-US" dirty="0" err="1">
                <a:solidFill>
                  <a:prstClr val="black"/>
                </a:solidFill>
                <a:latin typeface="Calibri"/>
                <a:cs typeface="Arial" charset="0"/>
              </a:rPr>
              <a:t>Chaudhry</a:t>
            </a:r>
            <a:r>
              <a:rPr lang="en-US" dirty="0">
                <a:solidFill>
                  <a:prstClr val="black"/>
                </a:solidFill>
                <a:latin typeface="Calibri"/>
                <a:cs typeface="Arial" charset="0"/>
              </a:rPr>
              <a:t> et al 2008</a:t>
            </a:r>
            <a:r>
              <a:rPr lang="el-GR" dirty="0">
                <a:solidFill>
                  <a:prstClr val="black"/>
                </a:solidFill>
                <a:latin typeface="Calibri"/>
                <a:cs typeface="Arial" charset="0"/>
              </a:rPr>
              <a:t>)</a:t>
            </a:r>
            <a:endParaRPr lang="en-US" dirty="0">
              <a:solidFill>
                <a:prstClr val="black"/>
              </a:solidFill>
              <a:latin typeface="Calibri"/>
              <a:cs typeface="Arial" charset="0"/>
            </a:endParaRPr>
          </a:p>
        </p:txBody>
      </p:sp>
      <p:sp>
        <p:nvSpPr>
          <p:cNvPr id="2662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2BCEE9E-2601-444D-94ED-7872F8AD9CEE}" type="slidenum">
              <a:rPr lang="el-GR" smtClean="0">
                <a:solidFill>
                  <a:prstClr val="black"/>
                </a:solidFill>
              </a:rPr>
              <a:pPr>
                <a:defRPr/>
              </a:pPr>
              <a:t>22</a:t>
            </a:fld>
            <a:endParaRPr lang="el-GR" smtClean="0">
              <a:solidFill>
                <a:prstClr val="black"/>
              </a:solidFill>
            </a:endParaRPr>
          </a:p>
        </p:txBody>
      </p:sp>
    </p:spTree>
    <p:extLst>
      <p:ext uri="{BB962C8B-B14F-4D97-AF65-F5344CB8AC3E}">
        <p14:creationId xmlns:p14="http://schemas.microsoft.com/office/powerpoint/2010/main" val="1229447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a:xfrm>
            <a:off x="323850" y="188913"/>
            <a:ext cx="8351838" cy="1152525"/>
          </a:xfrm>
        </p:spPr>
        <p:txBody>
          <a:bodyPr/>
          <a:lstStyle/>
          <a:p>
            <a:pPr eaLnBrk="1" hangingPunct="1"/>
            <a:r>
              <a:rPr lang="el-GR" altLang="el-GR" dirty="0" smtClean="0"/>
              <a:t>Πως λειτουργεί η χαλάρωση των ιστών και πως η αναλγησία;</a:t>
            </a:r>
          </a:p>
        </p:txBody>
      </p:sp>
      <p:sp>
        <p:nvSpPr>
          <p:cNvPr id="27651" name="Θέση περιεχομένου 2"/>
          <p:cNvSpPr>
            <a:spLocks noGrp="1"/>
          </p:cNvSpPr>
          <p:nvPr>
            <p:ph idx="1"/>
          </p:nvPr>
        </p:nvSpPr>
        <p:spPr>
          <a:xfrm>
            <a:off x="539750" y="1619250"/>
            <a:ext cx="8064500" cy="4897438"/>
          </a:xfrm>
        </p:spPr>
        <p:txBody>
          <a:bodyPr/>
          <a:lstStyle/>
          <a:p>
            <a:pPr eaLnBrk="1" hangingPunct="1">
              <a:spcBef>
                <a:spcPts val="2400"/>
              </a:spcBef>
            </a:pPr>
            <a:r>
              <a:rPr lang="el-GR" altLang="el-GR" smtClean="0"/>
              <a:t>Πιθανώς να γίνεται αντανακλαστικά: με την κινητοποίηση των ιστών ερεθίζονται οι μηχανοϋποδοχείς (Ruffini) και ‘πυροδοτείται’ το κεντρικό νευρικό σύστημα να αλλάξει τον τόνο των κινητικών μονάδων των περιτονιών (ινομυοβλάστες). </a:t>
            </a:r>
            <a:r>
              <a:rPr lang="el-GR" altLang="el-GR" sz="1800" smtClean="0"/>
              <a:t>(Schleip et al 2005) </a:t>
            </a:r>
          </a:p>
          <a:p>
            <a:pPr eaLnBrk="1" hangingPunct="1">
              <a:spcBef>
                <a:spcPts val="2400"/>
              </a:spcBef>
            </a:pPr>
            <a:r>
              <a:rPr lang="el-GR" altLang="el-GR" smtClean="0"/>
              <a:t>Στην περίπτωση πόνου, με την κινητοποίηση ενεργοποιούνται οι αλγογόνοι υποδοχείς που ενεργοποιούν τον αναχαιτιστικό μηχανισμό που βρίσκεται στο επίπεδο της ΣΣ και στο επίπεδο του εγκεφάλου.</a:t>
            </a:r>
          </a:p>
          <a:p>
            <a:pPr eaLnBrk="1" hangingPunct="1"/>
            <a:endParaRPr lang="el-GR" altLang="el-GR" smtClean="0"/>
          </a:p>
        </p:txBody>
      </p:sp>
      <p:sp>
        <p:nvSpPr>
          <p:cNvPr id="2765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C0BBF77-1DCF-48A3-988E-C1E2B5324A88}" type="slidenum">
              <a:rPr lang="el-GR" smtClean="0">
                <a:solidFill>
                  <a:prstClr val="black"/>
                </a:solidFill>
              </a:rPr>
              <a:pPr>
                <a:defRPr/>
              </a:pPr>
              <a:t>23</a:t>
            </a:fld>
            <a:endParaRPr lang="el-GR" smtClean="0">
              <a:solidFill>
                <a:prstClr val="black"/>
              </a:solidFill>
            </a:endParaRPr>
          </a:p>
        </p:txBody>
      </p:sp>
    </p:spTree>
    <p:extLst>
      <p:ext uri="{BB962C8B-B14F-4D97-AF65-F5344CB8AC3E}">
        <p14:creationId xmlns:p14="http://schemas.microsoft.com/office/powerpoint/2010/main" val="186040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Θεωρεία της πύλης του πόνου των Melzack &amp; </a:t>
            </a:r>
            <a:r>
              <a:rPr lang="el-GR" dirty="0" err="1"/>
              <a:t>Wall</a:t>
            </a:r>
            <a:r>
              <a:rPr lang="el-GR" dirty="0"/>
              <a:t> 1964</a:t>
            </a:r>
          </a:p>
        </p:txBody>
      </p:sp>
      <p:sp>
        <p:nvSpPr>
          <p:cNvPr id="2867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38E391B-F9A5-487E-92D5-E78A5034530D}" type="slidenum">
              <a:rPr lang="el-GR" smtClean="0">
                <a:solidFill>
                  <a:prstClr val="black"/>
                </a:solidFill>
              </a:rPr>
              <a:pPr>
                <a:defRPr/>
              </a:pPr>
              <a:t>24</a:t>
            </a:fld>
            <a:endParaRPr lang="el-GR" smtClean="0">
              <a:solidFill>
                <a:prstClr val="black"/>
              </a:solidFill>
            </a:endParaRPr>
          </a:p>
        </p:txBody>
      </p:sp>
      <p:pic>
        <p:nvPicPr>
          <p:cNvPr id="28676" name="Picture 2" descr="C:\Users\alex\Desktop\GateTheory-Diagram-Combinati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163" y="1844824"/>
            <a:ext cx="6797675" cy="3938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005138" y="5949950"/>
            <a:ext cx="3133725" cy="276999"/>
          </a:xfrm>
          <a:prstGeom prst="rect">
            <a:avLst/>
          </a:prstGeom>
        </p:spPr>
        <p:txBody>
          <a:bodyPr>
            <a:spAutoFit/>
          </a:bodyPr>
          <a:lstStyle/>
          <a:p>
            <a:pPr algn="ctr">
              <a:defRPr/>
            </a:pPr>
            <a:r>
              <a:rPr lang="en-US" sz="1200" dirty="0">
                <a:solidFill>
                  <a:prstClr val="black"/>
                </a:solidFill>
                <a:latin typeface="Calibri"/>
                <a:cs typeface="Arial" charset="0"/>
                <a:hlinkClick r:id="rId4"/>
              </a:rPr>
              <a:t>pain Gate Mechanism</a:t>
            </a:r>
            <a:r>
              <a:rPr lang="en-US" sz="1200" dirty="0">
                <a:solidFill>
                  <a:prstClr val="black"/>
                </a:solidFill>
                <a:latin typeface="Calibri"/>
                <a:cs typeface="Arial" charset="0"/>
              </a:rPr>
              <a:t>, </a:t>
            </a:r>
            <a:r>
              <a:rPr lang="en-US" sz="1200" dirty="0" smtClean="0">
                <a:solidFill>
                  <a:prstClr val="black"/>
                </a:solidFill>
                <a:latin typeface="Calibri"/>
                <a:cs typeface="Arial" charset="0"/>
                <a:hlinkClick r:id="rId4"/>
              </a:rPr>
              <a:t>physiopro.co.za</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3727006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a:spLocks noGrp="1"/>
          </p:cNvSpPr>
          <p:nvPr>
            <p:ph type="title"/>
          </p:nvPr>
        </p:nvSpPr>
        <p:spPr/>
        <p:txBody>
          <a:bodyPr/>
          <a:lstStyle/>
          <a:p>
            <a:pPr eaLnBrk="1" hangingPunct="1"/>
            <a:r>
              <a:rPr lang="el-GR" altLang="el-GR" dirty="0" smtClean="0"/>
              <a:t>Θεωρία των </a:t>
            </a:r>
            <a:r>
              <a:rPr lang="el-GR" altLang="el-GR" dirty="0" err="1" smtClean="0"/>
              <a:t>Basbaum</a:t>
            </a:r>
            <a:r>
              <a:rPr lang="el-GR" altLang="el-GR" dirty="0" smtClean="0"/>
              <a:t> &amp; </a:t>
            </a:r>
            <a:r>
              <a:rPr lang="el-GR" altLang="el-GR" dirty="0" err="1" smtClean="0"/>
              <a:t>Fields</a:t>
            </a:r>
            <a:r>
              <a:rPr lang="el-GR" altLang="el-GR" dirty="0" smtClean="0"/>
              <a:t> 1984</a:t>
            </a:r>
            <a:r>
              <a:rPr lang="en-US" altLang="el-GR" dirty="0" smtClean="0"/>
              <a:t> </a:t>
            </a:r>
            <a:r>
              <a:rPr lang="en-US" altLang="el-GR" sz="3000" b="0" dirty="0" smtClean="0"/>
              <a:t>1/3</a:t>
            </a:r>
            <a:endParaRPr lang="el-GR" altLang="el-GR" sz="3000" b="0" dirty="0" smtClean="0"/>
          </a:p>
        </p:txBody>
      </p:sp>
      <p:sp>
        <p:nvSpPr>
          <p:cNvPr id="29699" name="Θέση περιεχομένου 2"/>
          <p:cNvSpPr>
            <a:spLocks noGrp="1"/>
          </p:cNvSpPr>
          <p:nvPr>
            <p:ph idx="1"/>
          </p:nvPr>
        </p:nvSpPr>
        <p:spPr>
          <a:xfrm>
            <a:off x="428625" y="1619250"/>
            <a:ext cx="5080000" cy="4972050"/>
          </a:xfrm>
        </p:spPr>
        <p:txBody>
          <a:bodyPr/>
          <a:lstStyle/>
          <a:p>
            <a:pPr eaLnBrk="1" hangingPunct="1">
              <a:lnSpc>
                <a:spcPct val="114000"/>
              </a:lnSpc>
            </a:pPr>
            <a:r>
              <a:rPr lang="el-GR" altLang="el-GR" sz="2200" dirty="0" smtClean="0"/>
              <a:t>Ο ερεθισμός της παθολογικής περιοχής ενεργοποιεί τον τοπικό αναχαιτιστικό μηχανισμό και τον κατιόντα αναχαιτιστικό μηχανισμό στην φαιά ουσία του </a:t>
            </a:r>
            <a:r>
              <a:rPr lang="el-GR" altLang="el-GR" sz="2200" dirty="0" err="1" smtClean="0"/>
              <a:t>περιαγωγού</a:t>
            </a:r>
            <a:r>
              <a:rPr lang="el-GR" altLang="el-GR" sz="2200" dirty="0" smtClean="0"/>
              <a:t> του </a:t>
            </a:r>
            <a:r>
              <a:rPr lang="en-US" altLang="el-GR" sz="2200" dirty="0" err="1" smtClean="0"/>
              <a:t>Sylvious</a:t>
            </a:r>
            <a:r>
              <a:rPr lang="el-GR" altLang="el-GR" sz="2200" dirty="0" smtClean="0"/>
              <a:t>.</a:t>
            </a:r>
          </a:p>
          <a:p>
            <a:pPr eaLnBrk="1" hangingPunct="1">
              <a:lnSpc>
                <a:spcPct val="114000"/>
              </a:lnSpc>
            </a:pPr>
            <a:r>
              <a:rPr lang="el-GR" altLang="el-GR" sz="2200" dirty="0" smtClean="0"/>
              <a:t>Ο ερεθισμός των πυρήνων του </a:t>
            </a:r>
            <a:r>
              <a:rPr lang="el-GR" altLang="el-GR" sz="2200" dirty="0" err="1" smtClean="0"/>
              <a:t>περιαγωγού</a:t>
            </a:r>
            <a:r>
              <a:rPr lang="el-GR" altLang="el-GR" sz="2200" dirty="0" smtClean="0"/>
              <a:t> ενεργοποιεί τους νευρώνες που εκλύουν </a:t>
            </a:r>
            <a:r>
              <a:rPr lang="el-GR" altLang="el-GR" sz="2200" dirty="0" err="1" smtClean="0"/>
              <a:t>εγκεφαλίνες</a:t>
            </a:r>
            <a:r>
              <a:rPr lang="el-GR" altLang="el-GR" sz="2200" dirty="0" smtClean="0"/>
              <a:t> και οι οποίοι προβάλλουν στους πυρήνες της ραφής του προμήκους μυελού.</a:t>
            </a:r>
          </a:p>
        </p:txBody>
      </p:sp>
      <p:sp>
        <p:nvSpPr>
          <p:cNvPr id="2970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8674798-A4CD-4DEF-92E7-19322549D7B3}" type="slidenum">
              <a:rPr lang="el-GR" smtClean="0">
                <a:solidFill>
                  <a:prstClr val="black"/>
                </a:solidFill>
              </a:rPr>
              <a:pPr>
                <a:defRPr/>
              </a:pPr>
              <a:t>25</a:t>
            </a:fld>
            <a:endParaRPr lang="el-GR" dirty="0" smtClean="0">
              <a:solidFill>
                <a:prstClr val="black"/>
              </a:solidFill>
            </a:endParaRPr>
          </a:p>
        </p:txBody>
      </p:sp>
      <p:pic>
        <p:nvPicPr>
          <p:cNvPr id="29701" name="Picture 4" descr="Descending pathways modulating pain sensory mechanisms. The neurons located in the periaqueductal gray matter of the mid-brain project to the serotonergic neurons in the nucleus raphe magnus that is located in the midline of the medulla. Locus ceruleus noradrener-gic neurons are located in the upper pons. The axons of serotonergic raphe magnus neurons and noradrenergic locus ceruleus neurons descend to all levels of the spinal cord and synapse on enkephalin-containing interneurons located in the dorsal h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485478"/>
            <a:ext cx="2894013" cy="4895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6011863" y="6393135"/>
            <a:ext cx="2325687" cy="276225"/>
          </a:xfrm>
          <a:prstGeom prst="rect">
            <a:avLst/>
          </a:prstGeom>
        </p:spPr>
        <p:txBody>
          <a:bodyPr>
            <a:spAutoFit/>
          </a:bodyPr>
          <a:lstStyle/>
          <a:p>
            <a:pPr algn="ctr">
              <a:defRPr/>
            </a:pPr>
            <a:r>
              <a:rPr lang="en-US" sz="1200" dirty="0">
                <a:solidFill>
                  <a:prstClr val="black"/>
                </a:solidFill>
                <a:latin typeface="Calibri"/>
                <a:cs typeface="Arial" charset="0"/>
                <a:hlinkClick r:id="rId4"/>
              </a:rPr>
              <a:t>what-when-how.com</a:t>
            </a:r>
            <a:endParaRPr lang="el-GR" sz="1200" dirty="0">
              <a:solidFill>
                <a:prstClr val="black"/>
              </a:solidFill>
              <a:latin typeface="Calibri"/>
              <a:cs typeface="Arial" charset="0"/>
            </a:endParaRPr>
          </a:p>
        </p:txBody>
      </p:sp>
    </p:spTree>
    <p:extLst>
      <p:ext uri="{BB962C8B-B14F-4D97-AF65-F5344CB8AC3E}">
        <p14:creationId xmlns:p14="http://schemas.microsoft.com/office/powerpoint/2010/main" val="381128105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p:txBody>
          <a:bodyPr/>
          <a:lstStyle/>
          <a:p>
            <a:pPr eaLnBrk="1" hangingPunct="1"/>
            <a:r>
              <a:rPr lang="el-GR" altLang="el-GR" dirty="0"/>
              <a:t>Θεωρία των </a:t>
            </a:r>
            <a:r>
              <a:rPr lang="el-GR" altLang="el-GR" dirty="0" err="1"/>
              <a:t>Basbaum</a:t>
            </a:r>
            <a:r>
              <a:rPr lang="el-GR" altLang="el-GR" dirty="0"/>
              <a:t> &amp; </a:t>
            </a:r>
            <a:r>
              <a:rPr lang="el-GR" altLang="el-GR" dirty="0" err="1"/>
              <a:t>Fields</a:t>
            </a:r>
            <a:r>
              <a:rPr lang="el-GR" altLang="el-GR" dirty="0"/>
              <a:t> 1984</a:t>
            </a:r>
            <a:r>
              <a:rPr lang="en-US" altLang="el-GR" dirty="0"/>
              <a:t> </a:t>
            </a:r>
            <a:r>
              <a:rPr lang="el-GR" altLang="el-GR" sz="3000" b="0" dirty="0" smtClean="0"/>
              <a:t>2</a:t>
            </a:r>
            <a:r>
              <a:rPr lang="en-US" altLang="el-GR" sz="3000" b="0" dirty="0" smtClean="0"/>
              <a:t>/3</a:t>
            </a:r>
            <a:endParaRPr lang="el-GR" altLang="el-GR" dirty="0" smtClean="0"/>
          </a:p>
        </p:txBody>
      </p:sp>
      <p:sp>
        <p:nvSpPr>
          <p:cNvPr id="30723" name="Θέση περιεχομένου 2"/>
          <p:cNvSpPr>
            <a:spLocks noGrp="1"/>
          </p:cNvSpPr>
          <p:nvPr>
            <p:ph idx="1"/>
          </p:nvPr>
        </p:nvSpPr>
        <p:spPr>
          <a:xfrm>
            <a:off x="468313" y="1484313"/>
            <a:ext cx="4751387" cy="5373687"/>
          </a:xfrm>
        </p:spPr>
        <p:txBody>
          <a:bodyPr/>
          <a:lstStyle/>
          <a:p>
            <a:pPr eaLnBrk="1" hangingPunct="1">
              <a:lnSpc>
                <a:spcPct val="114000"/>
              </a:lnSpc>
            </a:pPr>
            <a:r>
              <a:rPr lang="el-GR" altLang="el-GR" sz="2200" dirty="0" smtClean="0"/>
              <a:t>Η </a:t>
            </a:r>
            <a:r>
              <a:rPr lang="el-GR" altLang="el-GR" sz="2200" dirty="0" err="1" smtClean="0"/>
              <a:t>σεροτονίνη</a:t>
            </a:r>
            <a:r>
              <a:rPr lang="el-GR" altLang="el-GR" sz="2200" dirty="0" smtClean="0"/>
              <a:t> που εκλύεται από τους πυρήνες της ραφής κατεβαίνει στο οπίσθιο κέρας (ΙΙ πέταλο) του νωτιαίου μυελού όπου ενεργοποιεί  τους αναχαιτιστικούς νευρώνες</a:t>
            </a:r>
            <a:r>
              <a:rPr lang="en-US" altLang="el-GR" sz="2200" dirty="0" smtClean="0"/>
              <a:t>.</a:t>
            </a:r>
            <a:endParaRPr lang="el-GR" altLang="el-GR" sz="2200" dirty="0" smtClean="0"/>
          </a:p>
          <a:p>
            <a:pPr eaLnBrk="1" hangingPunct="1">
              <a:lnSpc>
                <a:spcPct val="114000"/>
              </a:lnSpc>
            </a:pPr>
            <a:r>
              <a:rPr lang="el-GR" altLang="el-GR" sz="2200" dirty="0" smtClean="0"/>
              <a:t>Όταν ενεργοποιηθούν, αυτοί οι νευρώνες εκλύουν ενδογενείς </a:t>
            </a:r>
            <a:r>
              <a:rPr lang="el-GR" altLang="el-GR" sz="2200" dirty="0" err="1" smtClean="0"/>
              <a:t>οπιοειδείς</a:t>
            </a:r>
            <a:r>
              <a:rPr lang="el-GR" altLang="el-GR" sz="2200" dirty="0" smtClean="0"/>
              <a:t> νευροδιαβιβαστές  που συνδέονται με τους αντίστοιχους υποδοχείς των αξόνων  πρώτης γραμμής </a:t>
            </a:r>
            <a:r>
              <a:rPr lang="en-US" altLang="el-GR" sz="2200" dirty="0" smtClean="0"/>
              <a:t>C </a:t>
            </a:r>
            <a:r>
              <a:rPr lang="el-GR" altLang="el-GR" sz="2200" dirty="0" smtClean="0"/>
              <a:t>και </a:t>
            </a:r>
            <a:r>
              <a:rPr lang="el-GR" altLang="el-GR" sz="2200" dirty="0" err="1" smtClean="0"/>
              <a:t>Αδ</a:t>
            </a:r>
            <a:r>
              <a:rPr lang="el-GR" altLang="el-GR" sz="2200" dirty="0" smtClean="0"/>
              <a:t> που μεταβιβάζουν τον πόνο από την περιφέρεια</a:t>
            </a:r>
            <a:r>
              <a:rPr lang="en-US" altLang="el-GR" sz="2200" dirty="0" smtClean="0"/>
              <a:t>.</a:t>
            </a:r>
            <a:endParaRPr lang="el-GR" altLang="el-GR" sz="2200" dirty="0" smtClean="0"/>
          </a:p>
        </p:txBody>
      </p:sp>
      <p:sp>
        <p:nvSpPr>
          <p:cNvPr id="2970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9FFDF66-6859-4EDD-9B06-21E7A6961444}" type="slidenum">
              <a:rPr lang="el-GR" smtClean="0">
                <a:solidFill>
                  <a:prstClr val="black"/>
                </a:solidFill>
              </a:rPr>
              <a:pPr>
                <a:defRPr/>
              </a:pPr>
              <a:t>26</a:t>
            </a:fld>
            <a:endParaRPr lang="el-GR" smtClean="0">
              <a:solidFill>
                <a:prstClr val="black"/>
              </a:solidFill>
            </a:endParaRPr>
          </a:p>
        </p:txBody>
      </p:sp>
      <p:pic>
        <p:nvPicPr>
          <p:cNvPr id="30725" name="Picture 6" descr="Neurotransmitters involved in pain pathways. Substance P and glutamate are released in the dorsal horn of the spinal cord in response to peripheral painful stimulus. Descending projections from the nucleus raphe magnus and locus ceruleus activate enkephalinergic interneurons in the dorsal horn. Enkephalin released from these interneurons inhibits the release of substance P and glutam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484784"/>
            <a:ext cx="3844925" cy="3529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5952988" y="5013797"/>
            <a:ext cx="2325688" cy="277813"/>
          </a:xfrm>
          <a:prstGeom prst="rect">
            <a:avLst/>
          </a:prstGeom>
        </p:spPr>
        <p:txBody>
          <a:bodyPr>
            <a:spAutoFit/>
          </a:bodyPr>
          <a:lstStyle/>
          <a:p>
            <a:pPr algn="ctr">
              <a:defRPr/>
            </a:pPr>
            <a:r>
              <a:rPr lang="en-US" sz="1200" dirty="0">
                <a:solidFill>
                  <a:prstClr val="black"/>
                </a:solidFill>
                <a:latin typeface="Calibri"/>
                <a:cs typeface="Arial" charset="0"/>
                <a:hlinkClick r:id="rId4"/>
              </a:rPr>
              <a:t>what-when-how.com</a:t>
            </a:r>
            <a:endParaRPr lang="el-GR" sz="1200" dirty="0">
              <a:solidFill>
                <a:prstClr val="black"/>
              </a:solidFill>
              <a:latin typeface="Calibri"/>
              <a:cs typeface="Arial" charset="0"/>
            </a:endParaRPr>
          </a:p>
        </p:txBody>
      </p:sp>
    </p:spTree>
    <p:extLst>
      <p:ext uri="{BB962C8B-B14F-4D97-AF65-F5344CB8AC3E}">
        <p14:creationId xmlns:p14="http://schemas.microsoft.com/office/powerpoint/2010/main" val="299386568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p:nvPr>
        </p:nvSpPr>
        <p:spPr/>
        <p:txBody>
          <a:bodyPr/>
          <a:lstStyle/>
          <a:p>
            <a:pPr eaLnBrk="1" hangingPunct="1"/>
            <a:r>
              <a:rPr lang="el-GR" altLang="el-GR" dirty="0"/>
              <a:t>Θεωρία των </a:t>
            </a:r>
            <a:r>
              <a:rPr lang="el-GR" altLang="el-GR" dirty="0" err="1"/>
              <a:t>Basbaum</a:t>
            </a:r>
            <a:r>
              <a:rPr lang="el-GR" altLang="el-GR" dirty="0"/>
              <a:t> &amp; </a:t>
            </a:r>
            <a:r>
              <a:rPr lang="el-GR" altLang="el-GR" dirty="0" err="1"/>
              <a:t>Fields</a:t>
            </a:r>
            <a:r>
              <a:rPr lang="el-GR" altLang="el-GR" dirty="0"/>
              <a:t> 1984</a:t>
            </a:r>
            <a:r>
              <a:rPr lang="en-US" altLang="el-GR" dirty="0"/>
              <a:t> </a:t>
            </a:r>
            <a:r>
              <a:rPr lang="el-GR" altLang="el-GR" sz="3000" b="0" dirty="0" smtClean="0"/>
              <a:t>3</a:t>
            </a:r>
            <a:r>
              <a:rPr lang="en-US" altLang="el-GR" sz="3000" b="0" dirty="0" smtClean="0"/>
              <a:t>/3</a:t>
            </a:r>
            <a:endParaRPr lang="el-GR" altLang="el-GR" dirty="0" smtClean="0"/>
          </a:p>
        </p:txBody>
      </p:sp>
      <p:sp>
        <p:nvSpPr>
          <p:cNvPr id="31747" name="Θέση περιεχομένου 2"/>
          <p:cNvSpPr>
            <a:spLocks noGrp="1"/>
          </p:cNvSpPr>
          <p:nvPr>
            <p:ph idx="1"/>
          </p:nvPr>
        </p:nvSpPr>
        <p:spPr>
          <a:xfrm>
            <a:off x="468313" y="1557338"/>
            <a:ext cx="3887787" cy="4751387"/>
          </a:xfrm>
        </p:spPr>
        <p:txBody>
          <a:bodyPr/>
          <a:lstStyle/>
          <a:p>
            <a:pPr eaLnBrk="1" hangingPunct="1">
              <a:lnSpc>
                <a:spcPct val="114000"/>
              </a:lnSpc>
            </a:pPr>
            <a:r>
              <a:rPr lang="el-GR" altLang="el-GR" sz="2200" dirty="0" smtClean="0"/>
              <a:t>Η ενεργοποίηση των υποδοχέων αναχαιτίζει την έκλυση της ουσίας Ρ από αυτούς τους νευρώνες (</a:t>
            </a:r>
            <a:r>
              <a:rPr lang="en-US" altLang="el-GR" sz="2200" dirty="0" smtClean="0"/>
              <a:t>C </a:t>
            </a:r>
            <a:r>
              <a:rPr lang="el-GR" altLang="el-GR" sz="2200" dirty="0" smtClean="0"/>
              <a:t>και </a:t>
            </a:r>
            <a:r>
              <a:rPr lang="el-GR" altLang="el-GR" sz="2200" dirty="0" err="1" smtClean="0"/>
              <a:t>Αδ</a:t>
            </a:r>
            <a:r>
              <a:rPr lang="el-GR" altLang="el-GR" sz="2200" dirty="0" smtClean="0"/>
              <a:t>) και αλληλοδιαδόχως, αναχαιτίζει την ενεργοποίηση των νευρώνων δεύτερης γραμμής που είναι υπεύθυνοι για την μετάδοση του πόνου προς τον θάλαμο.</a:t>
            </a:r>
          </a:p>
        </p:txBody>
      </p:sp>
      <p:sp>
        <p:nvSpPr>
          <p:cNvPr id="2970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20816EF-6A6C-4B1F-8C6C-EE6B0E5576B9}" type="slidenum">
              <a:rPr lang="el-GR" smtClean="0">
                <a:solidFill>
                  <a:prstClr val="black"/>
                </a:solidFill>
              </a:rPr>
              <a:pPr>
                <a:defRPr/>
              </a:pPr>
              <a:t>27</a:t>
            </a:fld>
            <a:endParaRPr lang="el-GR" smtClean="0">
              <a:solidFill>
                <a:prstClr val="black"/>
              </a:solidFill>
            </a:endParaRPr>
          </a:p>
        </p:txBody>
      </p:sp>
      <p:pic>
        <p:nvPicPr>
          <p:cNvPr id="31749" name="Picture 6" descr="Neurotransmitters involved in pain pathways. Substance P and glutamate are released in the dorsal horn of the spinal cord in response to peripheral painful stimulus. Descending projections from the nucleus raphe magnus and locus ceruleus activate enkephalinergic interneurons in the dorsal horn. Enkephalin released from these interneurons inhibits the release of substance P and glutam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484784"/>
            <a:ext cx="4522787" cy="4151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Ορθογώνιο 10"/>
          <p:cNvSpPr/>
          <p:nvPr/>
        </p:nvSpPr>
        <p:spPr>
          <a:xfrm>
            <a:off x="5544413" y="5636096"/>
            <a:ext cx="2325688" cy="277813"/>
          </a:xfrm>
          <a:prstGeom prst="rect">
            <a:avLst/>
          </a:prstGeom>
        </p:spPr>
        <p:txBody>
          <a:bodyPr>
            <a:spAutoFit/>
          </a:bodyPr>
          <a:lstStyle/>
          <a:p>
            <a:pPr algn="ctr">
              <a:defRPr/>
            </a:pPr>
            <a:r>
              <a:rPr lang="en-US" sz="1200" dirty="0">
                <a:solidFill>
                  <a:prstClr val="black"/>
                </a:solidFill>
                <a:latin typeface="Calibri"/>
                <a:cs typeface="Arial" charset="0"/>
                <a:hlinkClick r:id="rId4"/>
              </a:rPr>
              <a:t>what-when-how.com</a:t>
            </a:r>
            <a:endParaRPr lang="el-GR" sz="1200" dirty="0">
              <a:solidFill>
                <a:prstClr val="black"/>
              </a:solidFill>
              <a:latin typeface="Calibri"/>
              <a:cs typeface="Arial" charset="0"/>
            </a:endParaRPr>
          </a:p>
        </p:txBody>
      </p:sp>
    </p:spTree>
    <p:extLst>
      <p:ext uri="{BB962C8B-B14F-4D97-AF65-F5344CB8AC3E}">
        <p14:creationId xmlns:p14="http://schemas.microsoft.com/office/powerpoint/2010/main" val="3130837175"/>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p:nvPr>
        </p:nvSpPr>
        <p:spPr/>
        <p:txBody>
          <a:bodyPr/>
          <a:lstStyle/>
          <a:p>
            <a:pPr eaLnBrk="1" hangingPunct="1"/>
            <a:r>
              <a:rPr lang="el-GR" altLang="el-GR" smtClean="0"/>
              <a:t>Θεωρία του Le Bars 1979</a:t>
            </a:r>
          </a:p>
        </p:txBody>
      </p:sp>
      <p:grpSp>
        <p:nvGrpSpPr>
          <p:cNvPr id="32771" name="Ομάδα 49"/>
          <p:cNvGrpSpPr>
            <a:grpSpLocks/>
          </p:cNvGrpSpPr>
          <p:nvPr/>
        </p:nvGrpSpPr>
        <p:grpSpPr bwMode="auto">
          <a:xfrm>
            <a:off x="701303" y="1556792"/>
            <a:ext cx="7831137" cy="4845050"/>
            <a:chOff x="1033953" y="1405305"/>
            <a:chExt cx="7831537" cy="4843817"/>
          </a:xfrm>
        </p:grpSpPr>
        <p:sp>
          <p:nvSpPr>
            <p:cNvPr id="6" name="Ορθογώνιο 5"/>
            <p:cNvSpPr/>
            <p:nvPr/>
          </p:nvSpPr>
          <p:spPr>
            <a:xfrm>
              <a:off x="2988265" y="2708311"/>
              <a:ext cx="2808431" cy="720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 name="Ορθογώνιο 7"/>
            <p:cNvSpPr/>
            <p:nvPr/>
          </p:nvSpPr>
          <p:spPr>
            <a:xfrm>
              <a:off x="3564557" y="2421046"/>
              <a:ext cx="1655847" cy="2872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9" name="Ορθογώνιο 8"/>
            <p:cNvSpPr/>
            <p:nvPr/>
          </p:nvSpPr>
          <p:spPr>
            <a:xfrm>
              <a:off x="3996379" y="3428853"/>
              <a:ext cx="719174" cy="2591727"/>
            </a:xfrm>
            <a:prstGeom prst="rect">
              <a:avLst/>
            </a:prstGeom>
            <a:pattFill prst="ltHorz">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11" name="Ευθύγραμμο βέλος σύνδεσης 10"/>
            <p:cNvCxnSpPr/>
            <p:nvPr/>
          </p:nvCxnSpPr>
          <p:spPr>
            <a:xfrm>
              <a:off x="3564557" y="3076518"/>
              <a:ext cx="0" cy="25123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4139262" y="3076518"/>
              <a:ext cx="0" cy="325354"/>
            </a:xfrm>
            <a:prstGeom prst="straightConnector1">
              <a:avLst/>
            </a:prstGeom>
            <a:ln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a:off x="3564557" y="3068582"/>
              <a:ext cx="5747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a:off x="5075934" y="3076518"/>
              <a:ext cx="0" cy="18426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V="1">
              <a:off x="4582196" y="3052711"/>
              <a:ext cx="493738" cy="63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a:off x="4582196" y="3076518"/>
              <a:ext cx="0" cy="325354"/>
            </a:xfrm>
            <a:prstGeom prst="straightConnector1">
              <a:avLst/>
            </a:prstGeom>
            <a:ln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p:cNvCxnSpPr/>
            <p:nvPr/>
          </p:nvCxnSpPr>
          <p:spPr>
            <a:xfrm>
              <a:off x="2988265" y="5588890"/>
              <a:ext cx="10081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p:cNvCxnSpPr/>
            <p:nvPr/>
          </p:nvCxnSpPr>
          <p:spPr>
            <a:xfrm flipV="1">
              <a:off x="4715553" y="4919136"/>
              <a:ext cx="865232" cy="95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142261" y="2708311"/>
              <a:ext cx="2459163" cy="399948"/>
            </a:xfrm>
            <a:prstGeom prst="rect">
              <a:avLst/>
            </a:prstGeom>
            <a:noFill/>
          </p:spPr>
          <p:txBody>
            <a:bodyPr>
              <a:spAutoFit/>
            </a:bodyPr>
            <a:lstStyle/>
            <a:p>
              <a:pPr>
                <a:defRPr/>
              </a:pPr>
              <a:r>
                <a:rPr lang="el-GR" sz="2000" dirty="0">
                  <a:solidFill>
                    <a:prstClr val="black"/>
                  </a:solidFill>
                  <a:latin typeface="Calibri"/>
                  <a:cs typeface="Arial" charset="0"/>
                </a:rPr>
                <a:t>Κατιούσα αναχαίτιση</a:t>
              </a:r>
            </a:p>
          </p:txBody>
        </p:sp>
        <p:sp>
          <p:nvSpPr>
            <p:cNvPr id="43" name="TextBox 42"/>
            <p:cNvSpPr txBox="1"/>
            <p:nvPr/>
          </p:nvSpPr>
          <p:spPr>
            <a:xfrm>
              <a:off x="3869373" y="2389305"/>
              <a:ext cx="1206562" cy="399948"/>
            </a:xfrm>
            <a:prstGeom prst="rect">
              <a:avLst/>
            </a:prstGeom>
            <a:noFill/>
          </p:spPr>
          <p:txBody>
            <a:bodyPr>
              <a:spAutoFit/>
            </a:bodyPr>
            <a:lstStyle/>
            <a:p>
              <a:pPr>
                <a:defRPr/>
              </a:pPr>
              <a:r>
                <a:rPr lang="el-GR" sz="2000" dirty="0">
                  <a:solidFill>
                    <a:prstClr val="black"/>
                  </a:solidFill>
                  <a:latin typeface="Calibri"/>
                  <a:cs typeface="Arial" charset="0"/>
                </a:rPr>
                <a:t>ΦΛΟΙΟΣ</a:t>
              </a:r>
            </a:p>
          </p:txBody>
        </p:sp>
        <p:sp>
          <p:nvSpPr>
            <p:cNvPr id="44" name="TextBox 43"/>
            <p:cNvSpPr txBox="1"/>
            <p:nvPr/>
          </p:nvSpPr>
          <p:spPr>
            <a:xfrm>
              <a:off x="5220404" y="3403459"/>
              <a:ext cx="3645086" cy="1323638"/>
            </a:xfrm>
            <a:prstGeom prst="rect">
              <a:avLst/>
            </a:prstGeom>
            <a:noFill/>
          </p:spPr>
          <p:txBody>
            <a:bodyPr>
              <a:spAutoFit/>
            </a:bodyPr>
            <a:lstStyle/>
            <a:p>
              <a:pPr>
                <a:defRPr/>
              </a:pPr>
              <a:r>
                <a:rPr lang="el-GR" sz="2000" dirty="0">
                  <a:solidFill>
                    <a:prstClr val="black"/>
                  </a:solidFill>
                  <a:latin typeface="Calibri"/>
                  <a:cs typeface="Arial" charset="0"/>
                </a:rPr>
                <a:t>Αναχαιτίζει ΌΛΑ συμπεριλαμβανομένης και της εισόδου Ι (παθολογικός πόνος)</a:t>
              </a:r>
              <a:r>
                <a:rPr lang="en-US" sz="2000" dirty="0">
                  <a:solidFill>
                    <a:prstClr val="black"/>
                  </a:solidFill>
                  <a:latin typeface="Calibri"/>
                  <a:cs typeface="Arial" charset="0"/>
                </a:rPr>
                <a:t> </a:t>
              </a:r>
              <a:r>
                <a:rPr lang="el-GR" sz="2000" dirty="0">
                  <a:solidFill>
                    <a:prstClr val="black"/>
                  </a:solidFill>
                  <a:latin typeface="Calibri"/>
                  <a:cs typeface="Arial" charset="0"/>
                </a:rPr>
                <a:t>εκτός από την είσοδο ΙΙ</a:t>
              </a:r>
            </a:p>
          </p:txBody>
        </p:sp>
        <p:sp>
          <p:nvSpPr>
            <p:cNvPr id="45" name="TextBox 44"/>
            <p:cNvSpPr txBox="1"/>
            <p:nvPr/>
          </p:nvSpPr>
          <p:spPr>
            <a:xfrm>
              <a:off x="5742719" y="4647743"/>
              <a:ext cx="2457576" cy="707845"/>
            </a:xfrm>
            <a:prstGeom prst="rect">
              <a:avLst/>
            </a:prstGeom>
            <a:noFill/>
          </p:spPr>
          <p:txBody>
            <a:bodyPr>
              <a:spAutoFit/>
            </a:bodyPr>
            <a:lstStyle/>
            <a:p>
              <a:pPr>
                <a:defRPr/>
              </a:pPr>
              <a:r>
                <a:rPr lang="el-GR" sz="2000" dirty="0">
                  <a:solidFill>
                    <a:prstClr val="black"/>
                  </a:solidFill>
                  <a:latin typeface="Calibri"/>
                  <a:cs typeface="Arial" charset="0"/>
                </a:rPr>
                <a:t>ΕΙΣΟΔΟΣ ΠΟΝΟΥ ΙΙ</a:t>
              </a:r>
              <a:endParaRPr lang="en-US" sz="2000" dirty="0">
                <a:solidFill>
                  <a:prstClr val="black"/>
                </a:solidFill>
                <a:latin typeface="Calibri"/>
                <a:cs typeface="Arial" charset="0"/>
              </a:endParaRPr>
            </a:p>
            <a:p>
              <a:pPr>
                <a:defRPr/>
              </a:pPr>
              <a:r>
                <a:rPr lang="en-US" sz="2000" dirty="0">
                  <a:solidFill>
                    <a:prstClr val="black"/>
                  </a:solidFill>
                  <a:latin typeface="Calibri"/>
                  <a:cs typeface="Arial" charset="0"/>
                </a:rPr>
                <a:t>(</a:t>
              </a:r>
              <a:r>
                <a:rPr lang="el-GR" sz="2000" dirty="0">
                  <a:solidFill>
                    <a:prstClr val="black"/>
                  </a:solidFill>
                  <a:latin typeface="Calibri"/>
                  <a:cs typeface="Arial" charset="0"/>
                </a:rPr>
                <a:t>τεχνητός</a:t>
              </a:r>
              <a:r>
                <a:rPr lang="en-US" sz="2000" dirty="0">
                  <a:solidFill>
                    <a:prstClr val="black"/>
                  </a:solidFill>
                  <a:latin typeface="Calibri"/>
                  <a:cs typeface="Arial" charset="0"/>
                </a:rPr>
                <a:t> – [++])</a:t>
              </a:r>
              <a:endParaRPr lang="el-GR" sz="2000" dirty="0">
                <a:solidFill>
                  <a:prstClr val="black"/>
                </a:solidFill>
                <a:latin typeface="Calibri"/>
                <a:cs typeface="Arial" charset="0"/>
              </a:endParaRPr>
            </a:p>
          </p:txBody>
        </p:sp>
        <p:sp>
          <p:nvSpPr>
            <p:cNvPr id="46" name="TextBox 45"/>
            <p:cNvSpPr txBox="1"/>
            <p:nvPr/>
          </p:nvSpPr>
          <p:spPr>
            <a:xfrm>
              <a:off x="1033953" y="3503446"/>
              <a:ext cx="2457576" cy="1015741"/>
            </a:xfrm>
            <a:prstGeom prst="rect">
              <a:avLst/>
            </a:prstGeom>
            <a:noFill/>
          </p:spPr>
          <p:txBody>
            <a:bodyPr>
              <a:spAutoFit/>
            </a:bodyPr>
            <a:lstStyle/>
            <a:p>
              <a:pPr>
                <a:defRPr/>
              </a:pPr>
              <a:r>
                <a:rPr lang="el-GR" sz="2000" dirty="0">
                  <a:solidFill>
                    <a:prstClr val="black"/>
                  </a:solidFill>
                  <a:latin typeface="Calibri"/>
                  <a:cs typeface="Arial" charset="0"/>
                </a:rPr>
                <a:t>Αναχαιτίζει ΌΛΑ εκτός από την είσοδο του πόνου Ι</a:t>
              </a:r>
            </a:p>
          </p:txBody>
        </p:sp>
        <p:sp>
          <p:nvSpPr>
            <p:cNvPr id="47" name="TextBox 46"/>
            <p:cNvSpPr txBox="1"/>
            <p:nvPr/>
          </p:nvSpPr>
          <p:spPr>
            <a:xfrm>
              <a:off x="1383221" y="5233381"/>
              <a:ext cx="1759040" cy="1015741"/>
            </a:xfrm>
            <a:prstGeom prst="rect">
              <a:avLst/>
            </a:prstGeom>
            <a:noFill/>
          </p:spPr>
          <p:txBody>
            <a:bodyPr>
              <a:spAutoFit/>
            </a:bodyPr>
            <a:lstStyle/>
            <a:p>
              <a:pPr>
                <a:defRPr/>
              </a:pPr>
              <a:r>
                <a:rPr lang="el-GR" sz="2000" dirty="0">
                  <a:solidFill>
                    <a:prstClr val="black"/>
                  </a:solidFill>
                  <a:latin typeface="Calibri"/>
                  <a:cs typeface="Arial" charset="0"/>
                </a:rPr>
                <a:t>ΕΙΣΟΔΟΣ ΠΟΝΟΥ Ι</a:t>
              </a:r>
              <a:r>
                <a:rPr lang="en-US" sz="2000" dirty="0">
                  <a:solidFill>
                    <a:prstClr val="black"/>
                  </a:solidFill>
                  <a:latin typeface="Calibri"/>
                  <a:cs typeface="Arial" charset="0"/>
                </a:rPr>
                <a:t> </a:t>
              </a:r>
            </a:p>
            <a:p>
              <a:pPr>
                <a:defRPr/>
              </a:pPr>
              <a:r>
                <a:rPr lang="en-US" sz="2000" dirty="0">
                  <a:solidFill>
                    <a:prstClr val="black"/>
                  </a:solidFill>
                  <a:latin typeface="Calibri"/>
                  <a:cs typeface="Arial" charset="0"/>
                </a:rPr>
                <a:t>(</a:t>
              </a:r>
              <a:r>
                <a:rPr lang="el-GR" sz="2000" dirty="0">
                  <a:solidFill>
                    <a:prstClr val="black"/>
                  </a:solidFill>
                  <a:latin typeface="Calibri"/>
                  <a:cs typeface="Arial" charset="0"/>
                </a:rPr>
                <a:t>παθολογικός</a:t>
              </a:r>
              <a:r>
                <a:rPr lang="en-US" sz="2000" dirty="0">
                  <a:solidFill>
                    <a:prstClr val="black"/>
                  </a:solidFill>
                  <a:latin typeface="Calibri"/>
                  <a:cs typeface="Arial" charset="0"/>
                </a:rPr>
                <a:t>)</a:t>
              </a:r>
              <a:endParaRPr lang="el-GR" sz="2000" dirty="0">
                <a:solidFill>
                  <a:prstClr val="black"/>
                </a:solidFill>
                <a:latin typeface="Calibri"/>
                <a:cs typeface="Arial" charset="0"/>
              </a:endParaRPr>
            </a:p>
          </p:txBody>
        </p:sp>
        <p:sp>
          <p:nvSpPr>
            <p:cNvPr id="48" name="TextBox 47"/>
            <p:cNvSpPr txBox="1"/>
            <p:nvPr/>
          </p:nvSpPr>
          <p:spPr>
            <a:xfrm>
              <a:off x="2369108" y="1405305"/>
              <a:ext cx="4103898" cy="707845"/>
            </a:xfrm>
            <a:prstGeom prst="rect">
              <a:avLst/>
            </a:prstGeom>
            <a:noFill/>
          </p:spPr>
          <p:txBody>
            <a:bodyPr>
              <a:spAutoFit/>
            </a:bodyPr>
            <a:lstStyle/>
            <a:p>
              <a:pPr algn="ctr">
                <a:defRPr/>
              </a:pPr>
              <a:r>
                <a:rPr lang="en-US" sz="2000" dirty="0">
                  <a:solidFill>
                    <a:prstClr val="black"/>
                  </a:solidFill>
                  <a:latin typeface="Calibri"/>
                  <a:cs typeface="Arial" charset="0"/>
                </a:rPr>
                <a:t>D.N.I.C</a:t>
              </a:r>
            </a:p>
            <a:p>
              <a:pPr algn="ctr">
                <a:defRPr/>
              </a:pPr>
              <a:r>
                <a:rPr lang="en-US" sz="2000" dirty="0">
                  <a:solidFill>
                    <a:prstClr val="black"/>
                  </a:solidFill>
                  <a:latin typeface="Calibri"/>
                  <a:cs typeface="Arial" charset="0"/>
                </a:rPr>
                <a:t>Diffuse Noxious Inhibitory Controls</a:t>
              </a:r>
              <a:endParaRPr lang="el-GR" sz="2000" dirty="0">
                <a:solidFill>
                  <a:prstClr val="black"/>
                </a:solidFill>
                <a:latin typeface="Calibri"/>
                <a:cs typeface="Arial" charset="0"/>
              </a:endParaRPr>
            </a:p>
          </p:txBody>
        </p:sp>
      </p:grpSp>
      <p:sp>
        <p:nvSpPr>
          <p:cNvPr id="3072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BC82A43-4890-4344-A36F-87994B0A620B}" type="slidenum">
              <a:rPr lang="el-GR" smtClean="0">
                <a:solidFill>
                  <a:prstClr val="black"/>
                </a:solidFill>
              </a:rPr>
              <a:pPr>
                <a:defRPr/>
              </a:pPr>
              <a:t>28</a:t>
            </a:fld>
            <a:endParaRPr lang="el-GR" smtClean="0">
              <a:solidFill>
                <a:prstClr val="black"/>
              </a:solidFill>
            </a:endParaRPr>
          </a:p>
        </p:txBody>
      </p:sp>
    </p:spTree>
    <p:extLst>
      <p:ext uri="{BB962C8B-B14F-4D97-AF65-F5344CB8AC3E}">
        <p14:creationId xmlns:p14="http://schemas.microsoft.com/office/powerpoint/2010/main" val="349503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sz="3600" dirty="0"/>
              <a:t>Κίνηση μαλακών ιστών </a:t>
            </a:r>
            <a:r>
              <a:rPr lang="el-GR" sz="3000" b="0" dirty="0" smtClean="0"/>
              <a:t>2/3</a:t>
            </a:r>
            <a:endParaRPr lang="el-GR" sz="3600" dirty="0"/>
          </a:p>
        </p:txBody>
      </p:sp>
      <p:sp>
        <p:nvSpPr>
          <p:cNvPr id="6147" name="Θέση περιεχομένου 2"/>
          <p:cNvSpPr>
            <a:spLocks noGrp="1"/>
          </p:cNvSpPr>
          <p:nvPr>
            <p:ph idx="1"/>
          </p:nvPr>
        </p:nvSpPr>
        <p:spPr>
          <a:xfrm>
            <a:off x="468313" y="1484313"/>
            <a:ext cx="8208962" cy="5592762"/>
          </a:xfrm>
        </p:spPr>
        <p:txBody>
          <a:bodyPr/>
          <a:lstStyle/>
          <a:p>
            <a:pPr eaLnBrk="1" hangingPunct="1">
              <a:lnSpc>
                <a:spcPct val="105000"/>
              </a:lnSpc>
              <a:spcBef>
                <a:spcPts val="800"/>
              </a:spcBef>
            </a:pPr>
            <a:r>
              <a:rPr lang="el-GR" altLang="el-GR" sz="2200" dirty="0" smtClean="0"/>
              <a:t>Οι αλλαγές στους μαλακούς ιστούς συνήθως θεωρείται ότι είναι αποτέλεσμα αντανακλαστικών αλλαγών: δηλ. αναπτύσσονται δευτερογενώς μετά τις αλλαγές της αρθρικής και μυϊκής λειτουργίας.</a:t>
            </a:r>
          </a:p>
          <a:p>
            <a:pPr eaLnBrk="1" hangingPunct="1">
              <a:lnSpc>
                <a:spcPct val="105000"/>
              </a:lnSpc>
              <a:spcBef>
                <a:spcPts val="800"/>
              </a:spcBef>
            </a:pPr>
            <a:r>
              <a:rPr lang="el-GR" altLang="el-GR" sz="2200" dirty="0" smtClean="0"/>
              <a:t>Όμως, ορισμένες φορές, πχ.:</a:t>
            </a:r>
          </a:p>
          <a:p>
            <a:pPr lvl="1" eaLnBrk="1" hangingPunct="1">
              <a:lnSpc>
                <a:spcPct val="105000"/>
              </a:lnSpc>
              <a:spcBef>
                <a:spcPts val="800"/>
              </a:spcBef>
            </a:pPr>
            <a:r>
              <a:rPr lang="en-US" altLang="el-GR" sz="2000" dirty="0" smtClean="0"/>
              <a:t>Y</a:t>
            </a:r>
            <a:r>
              <a:rPr lang="el-GR" altLang="el-GR" sz="2000" dirty="0" err="1" smtClean="0"/>
              <a:t>πεισέρχεται</a:t>
            </a:r>
            <a:r>
              <a:rPr lang="el-GR" altLang="el-GR" sz="2000" dirty="0" smtClean="0"/>
              <a:t> ο οργανικός παράγοντας (η κράση των ατόμων) δηλ. σε χρόνια προβλήματα ή μεταβολικά ή ενδοκρινικά  νοσήματα.</a:t>
            </a:r>
          </a:p>
          <a:p>
            <a:pPr lvl="1" eaLnBrk="1" hangingPunct="1">
              <a:lnSpc>
                <a:spcPct val="105000"/>
              </a:lnSpc>
              <a:spcBef>
                <a:spcPts val="800"/>
              </a:spcBef>
            </a:pPr>
            <a:r>
              <a:rPr lang="el-GR" altLang="el-GR" sz="2000" dirty="0" smtClean="0"/>
              <a:t>Μπορεί να υπάρχει μία ουλή στο δέρμα η οποία δυσλειτουργεί και μπορεί να επηρεάσει  την ελαστικότητα και την κινητικότητα των υποκείμενων δομών.</a:t>
            </a:r>
          </a:p>
          <a:p>
            <a:pPr eaLnBrk="1" hangingPunct="1">
              <a:lnSpc>
                <a:spcPct val="105000"/>
              </a:lnSpc>
              <a:spcBef>
                <a:spcPts val="800"/>
              </a:spcBef>
            </a:pPr>
            <a:r>
              <a:rPr lang="el-GR" altLang="el-GR" sz="2200" dirty="0" smtClean="0"/>
              <a:t>Είναι σαν να φοράμε στενά  ανελαστικά ρούχα και  να προσπαθούμε να κινήσουμε τις αρθρώσεις μας.</a:t>
            </a:r>
          </a:p>
        </p:txBody>
      </p:sp>
      <p:sp>
        <p:nvSpPr>
          <p:cNvPr id="614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7652D0C-05D9-4A57-8ADF-B882BD67B497}" type="slidenum">
              <a:rPr lang="el-GR" smtClean="0">
                <a:solidFill>
                  <a:prstClr val="black"/>
                </a:solidFill>
              </a:rPr>
              <a:pPr>
                <a:defRPr/>
              </a:pPr>
              <a:t>2</a:t>
            </a:fld>
            <a:endParaRPr lang="el-GR" dirty="0" smtClean="0">
              <a:solidFill>
                <a:prstClr val="black"/>
              </a:solidFill>
            </a:endParaRPr>
          </a:p>
        </p:txBody>
      </p:sp>
    </p:spTree>
    <p:extLst>
      <p:ext uri="{BB962C8B-B14F-4D97-AF65-F5344CB8AC3E}">
        <p14:creationId xmlns:p14="http://schemas.microsoft.com/office/powerpoint/2010/main" val="2079789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a:spLocks noGrp="1"/>
          </p:cNvSpPr>
          <p:nvPr>
            <p:ph type="title"/>
          </p:nvPr>
        </p:nvSpPr>
        <p:spPr/>
        <p:txBody>
          <a:bodyPr/>
          <a:lstStyle/>
          <a:p>
            <a:pPr eaLnBrk="1" hangingPunct="1"/>
            <a:r>
              <a:rPr lang="el-GR" altLang="el-GR" smtClean="0"/>
              <a:t>Μηχανικά αποτελέσματα διάτασης</a:t>
            </a:r>
          </a:p>
        </p:txBody>
      </p:sp>
      <p:sp>
        <p:nvSpPr>
          <p:cNvPr id="3" name="Θέση περιεχομένου 2"/>
          <p:cNvSpPr>
            <a:spLocks noGrp="1"/>
          </p:cNvSpPr>
          <p:nvPr>
            <p:ph idx="1"/>
          </p:nvPr>
        </p:nvSpPr>
        <p:spPr>
          <a:xfrm>
            <a:off x="539750" y="1619250"/>
            <a:ext cx="8229600" cy="4752975"/>
          </a:xfrm>
        </p:spPr>
        <p:txBody>
          <a:bodyPr rtlCol="0">
            <a:normAutofit/>
          </a:bodyPr>
          <a:lstStyle/>
          <a:p>
            <a:pPr marL="0" indent="0" eaLnBrk="1" fontAlgn="auto" hangingPunct="1">
              <a:lnSpc>
                <a:spcPct val="120000"/>
              </a:lnSpc>
              <a:spcAft>
                <a:spcPts val="0"/>
              </a:spcAft>
              <a:buFont typeface="Arial" pitchFamily="34" charset="0"/>
              <a:buNone/>
              <a:defRPr/>
            </a:pPr>
            <a:r>
              <a:rPr lang="el-GR" dirty="0"/>
              <a:t>Η μηχανική </a:t>
            </a:r>
            <a:r>
              <a:rPr lang="el-GR" dirty="0" smtClean="0"/>
              <a:t>τάση :</a:t>
            </a:r>
            <a:endParaRPr lang="el-GR" dirty="0"/>
          </a:p>
          <a:p>
            <a:pPr eaLnBrk="1" fontAlgn="auto" hangingPunct="1">
              <a:lnSpc>
                <a:spcPct val="120000"/>
              </a:lnSpc>
              <a:spcAft>
                <a:spcPts val="0"/>
              </a:spcAft>
              <a:buFont typeface="Arial" pitchFamily="34" charset="0"/>
              <a:buChar char="•"/>
              <a:defRPr/>
            </a:pPr>
            <a:r>
              <a:rPr lang="el-GR" dirty="0"/>
              <a:t>Αυξάνει τον ρυθμό συνάθροισης και συσκευασίας των ινών του κολλαγόνου </a:t>
            </a:r>
            <a:r>
              <a:rPr lang="el-GR" dirty="0" smtClean="0"/>
              <a:t>,</a:t>
            </a:r>
            <a:endParaRPr lang="el-GR" dirty="0"/>
          </a:p>
          <a:p>
            <a:pPr eaLnBrk="1" fontAlgn="auto" hangingPunct="1">
              <a:lnSpc>
                <a:spcPct val="120000"/>
              </a:lnSpc>
              <a:spcAft>
                <a:spcPts val="0"/>
              </a:spcAft>
              <a:buFont typeface="Arial" pitchFamily="34" charset="0"/>
              <a:buChar char="•"/>
              <a:defRPr/>
            </a:pPr>
            <a:r>
              <a:rPr lang="el-GR" dirty="0"/>
              <a:t>Προσανατολίζει τις ίνες κολλαγόνου προς την κατεύθυνση της εφαρμοζόμενης </a:t>
            </a:r>
            <a:r>
              <a:rPr lang="el-GR" dirty="0" smtClean="0"/>
              <a:t>τάσης,</a:t>
            </a:r>
            <a:endParaRPr lang="el-GR" dirty="0"/>
          </a:p>
          <a:p>
            <a:pPr eaLnBrk="1" fontAlgn="auto" hangingPunct="1">
              <a:lnSpc>
                <a:spcPct val="120000"/>
              </a:lnSpc>
              <a:spcAft>
                <a:spcPts val="0"/>
              </a:spcAft>
              <a:buFont typeface="Arial" pitchFamily="34" charset="0"/>
              <a:buChar char="•"/>
              <a:defRPr/>
            </a:pPr>
            <a:r>
              <a:rPr lang="el-GR" dirty="0"/>
              <a:t>Επηρεάζει την μορφογένεση καθώς και την συνθετική, </a:t>
            </a:r>
            <a:r>
              <a:rPr lang="el-GR" dirty="0" err="1"/>
              <a:t>μιτοτική</a:t>
            </a:r>
            <a:r>
              <a:rPr lang="el-GR" dirty="0"/>
              <a:t> και κινητική συμπεριφορά των κυττάρων</a:t>
            </a:r>
          </a:p>
          <a:p>
            <a:pPr eaLnBrk="1" fontAlgn="auto" hangingPunct="1">
              <a:lnSpc>
                <a:spcPct val="120000"/>
              </a:lnSpc>
              <a:spcAft>
                <a:spcPts val="0"/>
              </a:spcAft>
              <a:buFont typeface="Arial" pitchFamily="34" charset="0"/>
              <a:buChar char="•"/>
              <a:defRPr/>
            </a:pPr>
            <a:r>
              <a:rPr lang="el-GR" dirty="0"/>
              <a:t>Αυξάνει την τελική </a:t>
            </a:r>
            <a:r>
              <a:rPr lang="el-GR" dirty="0" err="1"/>
              <a:t>εφελκτική</a:t>
            </a:r>
            <a:r>
              <a:rPr lang="el-GR" dirty="0"/>
              <a:t> δύναμη του </a:t>
            </a:r>
            <a:r>
              <a:rPr lang="el-GR" dirty="0" smtClean="0"/>
              <a:t>ιστού.</a:t>
            </a:r>
            <a:endParaRPr lang="el-GR" dirty="0"/>
          </a:p>
        </p:txBody>
      </p:sp>
      <p:sp>
        <p:nvSpPr>
          <p:cNvPr id="5" name="Ορθογώνιο 4"/>
          <p:cNvSpPr/>
          <p:nvPr/>
        </p:nvSpPr>
        <p:spPr>
          <a:xfrm>
            <a:off x="5076056" y="6082506"/>
            <a:ext cx="2943225" cy="369888"/>
          </a:xfrm>
          <a:prstGeom prst="rect">
            <a:avLst/>
          </a:prstGeom>
        </p:spPr>
        <p:txBody>
          <a:bodyPr wrap="none">
            <a:spAutoFit/>
          </a:bodyPr>
          <a:lstStyle/>
          <a:p>
            <a:pPr>
              <a:defRPr/>
            </a:pPr>
            <a:r>
              <a:rPr lang="el-GR" dirty="0">
                <a:solidFill>
                  <a:prstClr val="black"/>
                </a:solidFill>
                <a:latin typeface="Calibri"/>
                <a:cs typeface="Arial" charset="0"/>
              </a:rPr>
              <a:t>(</a:t>
            </a:r>
            <a:r>
              <a:rPr lang="da-DK" dirty="0">
                <a:solidFill>
                  <a:prstClr val="black"/>
                </a:solidFill>
                <a:latin typeface="Calibri"/>
                <a:cs typeface="Arial" charset="0"/>
              </a:rPr>
              <a:t>Pins et al 1997, Kolega 1986</a:t>
            </a:r>
            <a:r>
              <a:rPr lang="el-GR" dirty="0">
                <a:solidFill>
                  <a:prstClr val="black"/>
                </a:solidFill>
                <a:latin typeface="Calibri"/>
                <a:cs typeface="Arial" charset="0"/>
              </a:rPr>
              <a:t>)</a:t>
            </a:r>
            <a:endParaRPr lang="da-DK" dirty="0">
              <a:solidFill>
                <a:prstClr val="black"/>
              </a:solidFill>
              <a:latin typeface="Calibri"/>
              <a:cs typeface="Arial" charset="0"/>
            </a:endParaRPr>
          </a:p>
        </p:txBody>
      </p:sp>
      <p:sp>
        <p:nvSpPr>
          <p:cNvPr id="3174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417688B-D57E-4C9A-AF65-35CD1B173D34}" type="slidenum">
              <a:rPr lang="el-GR" smtClean="0">
                <a:solidFill>
                  <a:prstClr val="black"/>
                </a:solidFill>
              </a:rPr>
              <a:pPr>
                <a:defRPr/>
              </a:pPr>
              <a:t>29</a:t>
            </a:fld>
            <a:endParaRPr lang="el-GR" smtClean="0">
              <a:solidFill>
                <a:prstClr val="black"/>
              </a:solidFill>
            </a:endParaRPr>
          </a:p>
        </p:txBody>
      </p:sp>
    </p:spTree>
    <p:extLst>
      <p:ext uri="{BB962C8B-B14F-4D97-AF65-F5344CB8AC3E}">
        <p14:creationId xmlns:p14="http://schemas.microsoft.com/office/powerpoint/2010/main" val="2022335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Ψηλάφηση κινητικότητας &amp; ευαισθησίας των </a:t>
            </a:r>
            <a:r>
              <a:rPr lang="el-GR" dirty="0" smtClean="0"/>
              <a:t>δομών</a:t>
            </a:r>
            <a:r>
              <a:rPr lang="en-US" dirty="0" smtClean="0"/>
              <a:t> </a:t>
            </a:r>
            <a:r>
              <a:rPr lang="el-GR" sz="3000" b="0" dirty="0" smtClean="0"/>
              <a:t>1/4</a:t>
            </a:r>
            <a:endParaRPr lang="el-GR" sz="3000" b="0" dirty="0"/>
          </a:p>
        </p:txBody>
      </p:sp>
      <p:sp>
        <p:nvSpPr>
          <p:cNvPr id="3" name="Θέση περιεχομένου 2"/>
          <p:cNvSpPr>
            <a:spLocks noGrp="1"/>
          </p:cNvSpPr>
          <p:nvPr>
            <p:ph idx="1"/>
          </p:nvPr>
        </p:nvSpPr>
        <p:spPr>
          <a:xfrm>
            <a:off x="539750" y="1619250"/>
            <a:ext cx="8507413" cy="4897438"/>
          </a:xfrm>
        </p:spPr>
        <p:txBody>
          <a:bodyPr rtlCol="0">
            <a:normAutofit/>
          </a:bodyPr>
          <a:lstStyle/>
          <a:p>
            <a:pPr marL="0" indent="0" eaLnBrk="1" fontAlgn="auto" hangingPunct="1">
              <a:spcBef>
                <a:spcPts val="2400"/>
              </a:spcBef>
              <a:spcAft>
                <a:spcPts val="0"/>
              </a:spcAft>
              <a:buFont typeface="Arial" pitchFamily="34" charset="0"/>
              <a:buNone/>
              <a:defRPr/>
            </a:pPr>
            <a:r>
              <a:rPr lang="el-GR" dirty="0"/>
              <a:t>Κατά σειρά βάθους, οι δομές που πρέπει να ψηλαφηθούν </a:t>
            </a:r>
            <a:r>
              <a:rPr lang="el-GR" dirty="0" smtClean="0"/>
              <a:t>είναι:</a:t>
            </a:r>
            <a:endParaRPr lang="el-GR" dirty="0"/>
          </a:p>
          <a:p>
            <a:pPr eaLnBrk="1" fontAlgn="auto" hangingPunct="1">
              <a:spcBef>
                <a:spcPts val="1800"/>
              </a:spcBef>
              <a:spcAft>
                <a:spcPts val="0"/>
              </a:spcAft>
              <a:buFont typeface="Arial" pitchFamily="34" charset="0"/>
              <a:buChar char="•"/>
              <a:defRPr/>
            </a:pPr>
            <a:r>
              <a:rPr lang="el-GR" dirty="0" smtClean="0"/>
              <a:t>Δέρμα</a:t>
            </a:r>
            <a:r>
              <a:rPr lang="en-US" dirty="0" smtClean="0"/>
              <a:t>,</a:t>
            </a:r>
            <a:endParaRPr lang="el-GR" dirty="0"/>
          </a:p>
          <a:p>
            <a:pPr eaLnBrk="1" fontAlgn="auto" hangingPunct="1">
              <a:spcBef>
                <a:spcPts val="1800"/>
              </a:spcBef>
              <a:spcAft>
                <a:spcPts val="0"/>
              </a:spcAft>
              <a:buFont typeface="Arial" pitchFamily="34" charset="0"/>
              <a:buChar char="•"/>
              <a:defRPr/>
            </a:pPr>
            <a:r>
              <a:rPr lang="el-GR" dirty="0" smtClean="0"/>
              <a:t>Περιτονίες</a:t>
            </a:r>
            <a:r>
              <a:rPr lang="en-US" dirty="0" smtClean="0"/>
              <a:t>,</a:t>
            </a:r>
            <a:endParaRPr lang="el-GR" dirty="0"/>
          </a:p>
          <a:p>
            <a:pPr eaLnBrk="1" fontAlgn="auto" hangingPunct="1">
              <a:spcBef>
                <a:spcPts val="1800"/>
              </a:spcBef>
              <a:spcAft>
                <a:spcPts val="0"/>
              </a:spcAft>
              <a:buFont typeface="Arial" pitchFamily="34" charset="0"/>
              <a:buChar char="•"/>
              <a:defRPr/>
            </a:pPr>
            <a:r>
              <a:rPr lang="el-GR" dirty="0"/>
              <a:t>Λειτουργικά στρώματα (μύες με τους τένοντές τους, αρθρώσεις με τους αρθρικούς θυλάκους   και τους συνδέσμους τους, αγγεία, νεύρα, </a:t>
            </a:r>
            <a:r>
              <a:rPr lang="el-GR" dirty="0" err="1"/>
              <a:t>περιτονίες</a:t>
            </a:r>
            <a:r>
              <a:rPr lang="el-GR" dirty="0"/>
              <a:t> του κορμού</a:t>
            </a:r>
            <a:r>
              <a:rPr lang="el-GR" dirty="0" smtClean="0"/>
              <a:t>)</a:t>
            </a:r>
            <a:r>
              <a:rPr lang="en-US" dirty="0" smtClean="0"/>
              <a:t>,</a:t>
            </a:r>
            <a:r>
              <a:rPr lang="el-GR" dirty="0" smtClean="0"/>
              <a:t> </a:t>
            </a:r>
            <a:endParaRPr lang="el-GR" dirty="0"/>
          </a:p>
          <a:p>
            <a:pPr eaLnBrk="1" fontAlgn="auto" hangingPunct="1">
              <a:spcBef>
                <a:spcPts val="1800"/>
              </a:spcBef>
              <a:spcAft>
                <a:spcPts val="0"/>
              </a:spcAft>
              <a:buFont typeface="Arial" pitchFamily="34" charset="0"/>
              <a:buChar char="•"/>
              <a:defRPr/>
            </a:pPr>
            <a:r>
              <a:rPr lang="el-GR" dirty="0"/>
              <a:t>Στηρικτικό στρώμα  (οστά</a:t>
            </a:r>
            <a:r>
              <a:rPr lang="el-GR" dirty="0" smtClean="0"/>
              <a:t>)</a:t>
            </a:r>
            <a:r>
              <a:rPr lang="en-US" dirty="0" smtClean="0"/>
              <a:t>.</a:t>
            </a:r>
            <a:endParaRPr lang="el-GR" dirty="0"/>
          </a:p>
        </p:txBody>
      </p:sp>
      <p:sp>
        <p:nvSpPr>
          <p:cNvPr id="3277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3F6F536-E03C-4DD5-A61C-71BE2A18BC65}" type="slidenum">
              <a:rPr lang="el-GR" smtClean="0">
                <a:solidFill>
                  <a:prstClr val="black"/>
                </a:solidFill>
              </a:rPr>
              <a:pPr>
                <a:defRPr/>
              </a:pPr>
              <a:t>30</a:t>
            </a:fld>
            <a:endParaRPr lang="el-GR" smtClean="0">
              <a:solidFill>
                <a:prstClr val="black"/>
              </a:solidFill>
            </a:endParaRPr>
          </a:p>
        </p:txBody>
      </p:sp>
    </p:spTree>
    <p:extLst>
      <p:ext uri="{BB962C8B-B14F-4D97-AF65-F5344CB8AC3E}">
        <p14:creationId xmlns:p14="http://schemas.microsoft.com/office/powerpoint/2010/main" val="3107012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750" y="1556792"/>
            <a:ext cx="8208714" cy="5040560"/>
          </a:xfrm>
        </p:spPr>
        <p:txBody>
          <a:bodyPr rtlCol="0">
            <a:normAutofit fontScale="25000" lnSpcReduction="20000"/>
          </a:bodyPr>
          <a:lstStyle/>
          <a:p>
            <a:pPr eaLnBrk="1" fontAlgn="auto" hangingPunct="1">
              <a:lnSpc>
                <a:spcPct val="120000"/>
              </a:lnSpc>
              <a:spcAft>
                <a:spcPts val="0"/>
              </a:spcAft>
              <a:buFont typeface="Arial" pitchFamily="34" charset="0"/>
              <a:buChar char="•"/>
              <a:defRPr/>
            </a:pPr>
            <a:r>
              <a:rPr lang="el-GR" sz="8800" dirty="0"/>
              <a:t>Το πρώτο βήμα στην ψηλάφηση μετά την επαφή με την επιφάνεια του σώματος είναι η συγκέντρωση του φ/τη στην ανίχνευση της αντίστασης, της κίνησης, του σχήματος, της υγρασίας, της τραχύτητας ή του </a:t>
            </a:r>
            <a:r>
              <a:rPr lang="el-GR" sz="8800" dirty="0" smtClean="0"/>
              <a:t>πόνου.   </a:t>
            </a:r>
            <a:endParaRPr lang="el-GR" sz="8800" dirty="0"/>
          </a:p>
          <a:p>
            <a:pPr eaLnBrk="1" fontAlgn="auto" hangingPunct="1">
              <a:lnSpc>
                <a:spcPct val="120000"/>
              </a:lnSpc>
              <a:spcAft>
                <a:spcPts val="0"/>
              </a:spcAft>
              <a:buFont typeface="Arial" pitchFamily="34" charset="0"/>
              <a:buChar char="•"/>
              <a:defRPr/>
            </a:pPr>
            <a:r>
              <a:rPr lang="el-GR" sz="8800" dirty="0"/>
              <a:t>Με την ραχιαία επιφάνεια του χεριού, στην αρχή χωρίς επαφή, μετά με επαφή με το σώμα για την ψηλάφηση της </a:t>
            </a:r>
            <a:r>
              <a:rPr lang="el-GR" sz="8800" dirty="0" smtClean="0"/>
              <a:t>θερμοκρασίας.</a:t>
            </a:r>
            <a:endParaRPr lang="el-GR" sz="8800" dirty="0"/>
          </a:p>
          <a:p>
            <a:pPr eaLnBrk="1" fontAlgn="auto" hangingPunct="1">
              <a:lnSpc>
                <a:spcPct val="120000"/>
              </a:lnSpc>
              <a:spcAft>
                <a:spcPts val="0"/>
              </a:spcAft>
              <a:buFont typeface="Arial" pitchFamily="34" charset="0"/>
              <a:buChar char="•"/>
              <a:defRPr/>
            </a:pPr>
            <a:r>
              <a:rPr lang="el-GR" sz="8800" dirty="0"/>
              <a:t>Με την ονυχοφόρο φάλαγγα του δείκτη, του μέσου και παράμεσου </a:t>
            </a:r>
            <a:r>
              <a:rPr lang="el-GR" sz="8800" dirty="0" smtClean="0"/>
              <a:t>δακτύλου:</a:t>
            </a:r>
            <a:endParaRPr lang="el-GR" sz="8800" dirty="0"/>
          </a:p>
          <a:p>
            <a:pPr marL="719138" lvl="1" indent="-319088" eaLnBrk="1" fontAlgn="auto" hangingPunct="1">
              <a:lnSpc>
                <a:spcPct val="120000"/>
              </a:lnSpc>
              <a:spcAft>
                <a:spcPts val="0"/>
              </a:spcAft>
              <a:defRPr/>
            </a:pPr>
            <a:r>
              <a:rPr lang="el-GR" sz="8000" dirty="0" smtClean="0"/>
              <a:t>Επίπεδα</a:t>
            </a:r>
            <a:r>
              <a:rPr lang="el-GR" sz="8000" dirty="0"/>
              <a:t>, με πολύ μικρή επαφή με το δέρμα για την ψηλάφηση της υγρασίας, της κινητικότητα και την πλήρωση των </a:t>
            </a:r>
            <a:r>
              <a:rPr lang="el-GR" sz="8000" dirty="0" smtClean="0"/>
              <a:t>ιστών,</a:t>
            </a:r>
            <a:endParaRPr lang="el-GR" sz="8000" dirty="0"/>
          </a:p>
          <a:p>
            <a:pPr marL="719138" lvl="1" indent="-319088" eaLnBrk="1" fontAlgn="auto" hangingPunct="1">
              <a:lnSpc>
                <a:spcPct val="120000"/>
              </a:lnSpc>
              <a:spcAft>
                <a:spcPts val="0"/>
              </a:spcAft>
              <a:defRPr/>
            </a:pPr>
            <a:r>
              <a:rPr lang="el-GR" sz="8000" dirty="0" smtClean="0"/>
              <a:t>Επίπεδα</a:t>
            </a:r>
            <a:r>
              <a:rPr lang="el-GR" sz="8000" dirty="0"/>
              <a:t>, με προοδευτική αύξηση της πίεσης για την ψηλάφηση της ελαστικότητας/πλαστικότητας, τον τόνο των μυών, την </a:t>
            </a:r>
            <a:r>
              <a:rPr lang="el-GR" sz="8000" dirty="0" smtClean="0"/>
              <a:t>διάταξη </a:t>
            </a:r>
            <a:r>
              <a:rPr lang="el-GR" sz="8000" dirty="0"/>
              <a:t>των ιστών και ευαισθησία και αντοχή του πόνου κατά την </a:t>
            </a:r>
            <a:r>
              <a:rPr lang="el-GR" sz="8000" dirty="0" smtClean="0"/>
              <a:t>πίεση.</a:t>
            </a:r>
            <a:endParaRPr lang="el-GR" sz="8000" dirty="0"/>
          </a:p>
        </p:txBody>
      </p:sp>
      <p:sp>
        <p:nvSpPr>
          <p:cNvPr id="3379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4775338-5397-47F3-8974-B66F1866DB39}" type="slidenum">
              <a:rPr lang="el-GR" smtClean="0">
                <a:solidFill>
                  <a:prstClr val="black"/>
                </a:solidFill>
              </a:rPr>
              <a:pPr>
                <a:defRPr/>
              </a:pPr>
              <a:t>31</a:t>
            </a:fld>
            <a:endParaRPr lang="el-GR" smtClean="0">
              <a:solidFill>
                <a:prstClr val="black"/>
              </a:solidFill>
            </a:endParaRPr>
          </a:p>
        </p:txBody>
      </p:sp>
      <p:sp>
        <p:nvSpPr>
          <p:cNvPr id="4" name="Τίτλος 3"/>
          <p:cNvSpPr>
            <a:spLocks noGrp="1"/>
          </p:cNvSpPr>
          <p:nvPr>
            <p:ph type="title"/>
          </p:nvPr>
        </p:nvSpPr>
        <p:spPr/>
        <p:txBody>
          <a:bodyPr/>
          <a:lstStyle/>
          <a:p>
            <a:r>
              <a:rPr lang="el-GR" dirty="0"/>
              <a:t>Ψηλάφηση κινητικότητας &amp; ευαισθησίας των δομών</a:t>
            </a:r>
            <a:r>
              <a:rPr lang="en-US" dirty="0"/>
              <a:t> </a:t>
            </a:r>
            <a:r>
              <a:rPr lang="el-GR" sz="3000" b="0" dirty="0" smtClean="0"/>
              <a:t>2/4</a:t>
            </a:r>
            <a:endParaRPr lang="el-GR" dirty="0"/>
          </a:p>
        </p:txBody>
      </p:sp>
    </p:spTree>
    <p:extLst>
      <p:ext uri="{BB962C8B-B14F-4D97-AF65-F5344CB8AC3E}">
        <p14:creationId xmlns:p14="http://schemas.microsoft.com/office/powerpoint/2010/main" val="2923916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Θέση περιεχομένου 2"/>
          <p:cNvSpPr>
            <a:spLocks noGrp="1"/>
          </p:cNvSpPr>
          <p:nvPr>
            <p:ph idx="1"/>
          </p:nvPr>
        </p:nvSpPr>
        <p:spPr>
          <a:xfrm>
            <a:off x="539750" y="1619250"/>
            <a:ext cx="8135938" cy="4897438"/>
          </a:xfrm>
        </p:spPr>
        <p:txBody>
          <a:bodyPr/>
          <a:lstStyle/>
          <a:p>
            <a:pPr eaLnBrk="1" hangingPunct="1">
              <a:buFont typeface="Wingdings" pitchFamily="2" charset="2"/>
              <a:buChar char="Ø"/>
            </a:pPr>
            <a:r>
              <a:rPr lang="el-GR" altLang="el-GR" b="1" dirty="0" smtClean="0">
                <a:solidFill>
                  <a:srgbClr val="820000"/>
                </a:solidFill>
              </a:rPr>
              <a:t>Ποτέ δεν χάνουμε την επαφή των χεριών μας με το δέρμα: </a:t>
            </a:r>
            <a:r>
              <a:rPr lang="el-GR" altLang="el-GR" dirty="0" smtClean="0"/>
              <a:t>Τα χέρια πρέπει να είναι ζεστά και να κινούμε </a:t>
            </a:r>
            <a:r>
              <a:rPr lang="el-GR" altLang="el-GR" dirty="0" err="1" smtClean="0"/>
              <a:t>π.χ</a:t>
            </a:r>
            <a:r>
              <a:rPr lang="el-GR" altLang="el-GR" dirty="0" smtClean="0"/>
              <a:t> το δέρμα με απαλό και άνετο τρόπο.</a:t>
            </a:r>
          </a:p>
          <a:p>
            <a:pPr eaLnBrk="1" hangingPunct="1">
              <a:buFont typeface="Wingdings" pitchFamily="2" charset="2"/>
              <a:buChar char="Ø"/>
            </a:pPr>
            <a:r>
              <a:rPr lang="el-GR" altLang="el-GR" b="1" dirty="0" smtClean="0">
                <a:solidFill>
                  <a:srgbClr val="820000"/>
                </a:solidFill>
              </a:rPr>
              <a:t>Στην αρχή πρέπει να ψηλαφούμε με το ένα χέρι: </a:t>
            </a:r>
          </a:p>
          <a:p>
            <a:pPr lvl="1" indent="-514350" eaLnBrk="1" hangingPunct="1"/>
            <a:r>
              <a:rPr lang="el-GR" altLang="el-GR" dirty="0" smtClean="0"/>
              <a:t>Ο εγκέφαλός μας δεν μπορεί να προσλάβει τόσο μεγάλη ποσότητα αδιευκρίνιστων πληροφοριών όταν χρησιμοποιούμε και τα δύο χέρια και η ψηλάφηση μπορεί να αποδειχθεί απογοητευτική.</a:t>
            </a:r>
          </a:p>
          <a:p>
            <a:pPr lvl="1" indent="-514350" eaLnBrk="1" hangingPunct="1"/>
            <a:r>
              <a:rPr lang="el-GR" altLang="el-GR" dirty="0" smtClean="0"/>
              <a:t>Είναι ευκολότερο να ασκηθούμε πρώτα, στην ψηλάφηση με το ένα χέρι, και μετά με τα δύο.</a:t>
            </a:r>
          </a:p>
        </p:txBody>
      </p:sp>
      <p:sp>
        <p:nvSpPr>
          <p:cNvPr id="3482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9FCE52A-BD34-4CB2-9B88-C7445EF9F307}" type="slidenum">
              <a:rPr lang="el-GR" smtClean="0">
                <a:solidFill>
                  <a:prstClr val="black"/>
                </a:solidFill>
              </a:rPr>
              <a:pPr>
                <a:defRPr/>
              </a:pPr>
              <a:t>32</a:t>
            </a:fld>
            <a:endParaRPr lang="el-GR" smtClean="0">
              <a:solidFill>
                <a:prstClr val="black"/>
              </a:solidFill>
            </a:endParaRPr>
          </a:p>
        </p:txBody>
      </p:sp>
      <p:sp>
        <p:nvSpPr>
          <p:cNvPr id="3" name="Τίτλος 2"/>
          <p:cNvSpPr>
            <a:spLocks noGrp="1"/>
          </p:cNvSpPr>
          <p:nvPr>
            <p:ph type="title"/>
          </p:nvPr>
        </p:nvSpPr>
        <p:spPr/>
        <p:txBody>
          <a:bodyPr/>
          <a:lstStyle/>
          <a:p>
            <a:r>
              <a:rPr lang="el-GR" dirty="0"/>
              <a:t>Ψηλάφηση κινητικότητας &amp; ευαισθησίας των δομών</a:t>
            </a:r>
            <a:r>
              <a:rPr lang="en-US" dirty="0"/>
              <a:t> </a:t>
            </a:r>
            <a:r>
              <a:rPr lang="el-GR" sz="3000" b="0" dirty="0" smtClean="0"/>
              <a:t>3/4</a:t>
            </a:r>
            <a:endParaRPr lang="el-GR" dirty="0"/>
          </a:p>
        </p:txBody>
      </p:sp>
    </p:spTree>
    <p:extLst>
      <p:ext uri="{BB962C8B-B14F-4D97-AF65-F5344CB8AC3E}">
        <p14:creationId xmlns:p14="http://schemas.microsoft.com/office/powerpoint/2010/main" val="1749322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Θέση περιεχομένου 2"/>
          <p:cNvSpPr>
            <a:spLocks noGrp="1"/>
          </p:cNvSpPr>
          <p:nvPr>
            <p:ph idx="1"/>
          </p:nvPr>
        </p:nvSpPr>
        <p:spPr>
          <a:xfrm>
            <a:off x="467544" y="1484784"/>
            <a:ext cx="8424936" cy="5572125"/>
          </a:xfrm>
        </p:spPr>
        <p:txBody>
          <a:bodyPr/>
          <a:lstStyle/>
          <a:p>
            <a:pPr eaLnBrk="1" hangingPunct="1">
              <a:lnSpc>
                <a:spcPct val="105000"/>
              </a:lnSpc>
              <a:spcBef>
                <a:spcPts val="800"/>
              </a:spcBef>
              <a:buFont typeface="Wingdings" pitchFamily="2" charset="2"/>
              <a:buChar char="Ø"/>
            </a:pPr>
            <a:r>
              <a:rPr lang="el-GR" altLang="el-GR" b="1" dirty="0" smtClean="0">
                <a:solidFill>
                  <a:srgbClr val="820000"/>
                </a:solidFill>
              </a:rPr>
              <a:t>Η ψηλάφηση είναι ζήτημα συγκέντρωσης: </a:t>
            </a:r>
            <a:r>
              <a:rPr lang="el-GR" altLang="el-GR" dirty="0" smtClean="0"/>
              <a:t>Τοποθετούμε το σώμα μας σε σωστή θέση, δεν μιλάμε, κλείνουμε τα μάτια και ψηλαφούμε.</a:t>
            </a:r>
          </a:p>
          <a:p>
            <a:pPr eaLnBrk="1" hangingPunct="1">
              <a:lnSpc>
                <a:spcPct val="105000"/>
              </a:lnSpc>
              <a:spcBef>
                <a:spcPts val="800"/>
              </a:spcBef>
              <a:buFont typeface="Wingdings" pitchFamily="2" charset="2"/>
              <a:buChar char="Ø"/>
            </a:pPr>
            <a:r>
              <a:rPr lang="el-GR" altLang="el-GR" b="1" dirty="0" smtClean="0">
                <a:solidFill>
                  <a:srgbClr val="820000"/>
                </a:solidFill>
              </a:rPr>
              <a:t>Η ψηλάφηση πρέπει να γίνεται όσο απαλά είναι δυνατόν και όσο σταθερά είναι απαραίτητο. </a:t>
            </a:r>
          </a:p>
          <a:p>
            <a:pPr marL="742950" lvl="1" indent="-342900" eaLnBrk="1" hangingPunct="1">
              <a:lnSpc>
                <a:spcPct val="105000"/>
              </a:lnSpc>
              <a:spcBef>
                <a:spcPts val="800"/>
              </a:spcBef>
            </a:pPr>
            <a:r>
              <a:rPr lang="el-GR" altLang="el-GR" dirty="0" smtClean="0"/>
              <a:t>Η μεγάλη επιφάνεια επαφής καθιστά δυνατή την ψηλάφηση των εν τω </a:t>
            </a:r>
            <a:r>
              <a:rPr lang="el-GR" altLang="el-GR" dirty="0" err="1" smtClean="0"/>
              <a:t>βάθει</a:t>
            </a:r>
            <a:r>
              <a:rPr lang="el-GR" altLang="el-GR" dirty="0" smtClean="0"/>
              <a:t> ιστών χωρίς πόνο.</a:t>
            </a:r>
          </a:p>
          <a:p>
            <a:pPr marL="742950" lvl="1" indent="-342900" eaLnBrk="1" hangingPunct="1">
              <a:lnSpc>
                <a:spcPct val="105000"/>
              </a:lnSpc>
              <a:spcBef>
                <a:spcPts val="800"/>
              </a:spcBef>
            </a:pPr>
            <a:r>
              <a:rPr lang="el-GR" altLang="el-GR" dirty="0" smtClean="0"/>
              <a:t>Η απορρόφηση της τάσης των ιστών με την ευρεία επαφή ερεθίζουν τους </a:t>
            </a:r>
            <a:r>
              <a:rPr lang="el-GR" altLang="el-GR" dirty="0" err="1" smtClean="0"/>
              <a:t>μηχανοϋποδοχείς</a:t>
            </a:r>
            <a:r>
              <a:rPr lang="el-GR" altLang="el-GR" dirty="0" smtClean="0"/>
              <a:t> των δακτύλων που ψηλαφούν.</a:t>
            </a:r>
          </a:p>
          <a:p>
            <a:pPr marL="742950" lvl="1" indent="-342900" eaLnBrk="1" hangingPunct="1">
              <a:lnSpc>
                <a:spcPct val="105000"/>
              </a:lnSpc>
              <a:spcBef>
                <a:spcPts val="800"/>
              </a:spcBef>
            </a:pPr>
            <a:r>
              <a:rPr lang="el-GR" altLang="el-GR" dirty="0" smtClean="0"/>
              <a:t>Οι περισσότεροι </a:t>
            </a:r>
            <a:r>
              <a:rPr lang="el-GR" altLang="el-GR" dirty="0" err="1" smtClean="0"/>
              <a:t>μηχανοϋποδοχείς</a:t>
            </a:r>
            <a:r>
              <a:rPr lang="el-GR" altLang="el-GR" dirty="0" smtClean="0"/>
              <a:t> πίεσης έχουν την ικανότητα της προσαρμογής: Αντιδρούν σε μικρές αλλαγές της πίεσης, αλλά καθίστανται «αναίσθητοι» με την συνεχή και μεγάλη πίεση. </a:t>
            </a:r>
          </a:p>
        </p:txBody>
      </p:sp>
      <p:sp>
        <p:nvSpPr>
          <p:cNvPr id="3584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902D565-15EF-4AEC-848A-6A0C0585FB3E}" type="slidenum">
              <a:rPr lang="el-GR" smtClean="0">
                <a:solidFill>
                  <a:prstClr val="black"/>
                </a:solidFill>
              </a:rPr>
              <a:pPr>
                <a:defRPr/>
              </a:pPr>
              <a:t>33</a:t>
            </a:fld>
            <a:endParaRPr lang="el-GR" smtClean="0">
              <a:solidFill>
                <a:prstClr val="black"/>
              </a:solidFill>
            </a:endParaRPr>
          </a:p>
        </p:txBody>
      </p:sp>
      <p:sp>
        <p:nvSpPr>
          <p:cNvPr id="3" name="Τίτλος 2"/>
          <p:cNvSpPr>
            <a:spLocks noGrp="1"/>
          </p:cNvSpPr>
          <p:nvPr>
            <p:ph type="title"/>
          </p:nvPr>
        </p:nvSpPr>
        <p:spPr/>
        <p:txBody>
          <a:bodyPr/>
          <a:lstStyle/>
          <a:p>
            <a:r>
              <a:rPr lang="el-GR" dirty="0"/>
              <a:t>Ψηλάφηση κινητικότητας &amp; ευαισθησίας των δομών</a:t>
            </a:r>
            <a:r>
              <a:rPr lang="en-US" dirty="0"/>
              <a:t> </a:t>
            </a:r>
            <a:r>
              <a:rPr lang="el-GR" sz="3000" b="0" dirty="0" smtClean="0"/>
              <a:t>4/4</a:t>
            </a:r>
            <a:endParaRPr lang="el-GR" dirty="0"/>
          </a:p>
        </p:txBody>
      </p:sp>
    </p:spTree>
    <p:extLst>
      <p:ext uri="{BB962C8B-B14F-4D97-AF65-F5344CB8AC3E}">
        <p14:creationId xmlns:p14="http://schemas.microsoft.com/office/powerpoint/2010/main" val="4157099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smtClean="0"/>
              <a:t>Ενεργής </a:t>
            </a:r>
            <a:r>
              <a:rPr lang="el-GR" dirty="0"/>
              <a:t>ουλή </a:t>
            </a:r>
            <a:r>
              <a:rPr lang="el-GR" sz="3000" b="0" dirty="0" smtClean="0"/>
              <a:t>1/2</a:t>
            </a:r>
            <a:endParaRPr lang="el-GR" sz="3000" b="0" dirty="0"/>
          </a:p>
        </p:txBody>
      </p:sp>
      <p:sp>
        <p:nvSpPr>
          <p:cNvPr id="38915" name="Θέση περιεχομένου 2"/>
          <p:cNvSpPr>
            <a:spLocks noGrp="1"/>
          </p:cNvSpPr>
          <p:nvPr>
            <p:ph idx="1"/>
          </p:nvPr>
        </p:nvSpPr>
        <p:spPr>
          <a:xfrm>
            <a:off x="539750" y="1619250"/>
            <a:ext cx="8229600" cy="4752975"/>
          </a:xfrm>
        </p:spPr>
        <p:txBody>
          <a:bodyPr/>
          <a:lstStyle/>
          <a:p>
            <a:pPr eaLnBrk="1" hangingPunct="1"/>
            <a:r>
              <a:rPr lang="el-GR" altLang="el-GR" dirty="0" smtClean="0"/>
              <a:t>Η ενεργής/επώδυνη/με μικρή κινητικότητα ουλή μπορεί να αποτελεί αιτία όχι μόνο της δυσλειτουργίας της άρθρωσης πάνω στην οποία βρίσκεται, αλλά και στην δυσλειτουργία όλου του κορμού, επηρεάζοντας αλυσιδωτά όλες τις αρθρώσεις.</a:t>
            </a:r>
          </a:p>
          <a:p>
            <a:pPr eaLnBrk="1" hangingPunct="1"/>
            <a:r>
              <a:rPr lang="el-GR" altLang="el-GR" dirty="0" smtClean="0"/>
              <a:t>Παράδειγμα: </a:t>
            </a:r>
          </a:p>
          <a:p>
            <a:pPr lvl="1" eaLnBrk="1" hangingPunct="1"/>
            <a:r>
              <a:rPr lang="en-US" altLang="el-GR" dirty="0" smtClean="0"/>
              <a:t>M</a:t>
            </a:r>
            <a:r>
              <a:rPr lang="el-GR" altLang="el-GR" dirty="0" smtClean="0"/>
              <a:t>ία ενεργής ουλή μετά από </a:t>
            </a:r>
            <a:r>
              <a:rPr lang="el-GR" altLang="el-GR" dirty="0" err="1" smtClean="0"/>
              <a:t>σκωληκοειδεκτομή</a:t>
            </a:r>
            <a:r>
              <a:rPr lang="el-GR" altLang="el-GR" dirty="0" smtClean="0"/>
              <a:t> μπορεί να προκαλέσει οσφυαλγία</a:t>
            </a:r>
            <a:r>
              <a:rPr lang="en-US" altLang="el-GR" dirty="0" smtClean="0"/>
              <a:t>,</a:t>
            </a:r>
            <a:endParaRPr lang="el-GR" altLang="el-GR" dirty="0" smtClean="0"/>
          </a:p>
          <a:p>
            <a:pPr lvl="1" eaLnBrk="1" hangingPunct="1"/>
            <a:r>
              <a:rPr lang="en-US" altLang="el-GR" dirty="0" smtClean="0"/>
              <a:t>H</a:t>
            </a:r>
            <a:r>
              <a:rPr lang="el-GR" altLang="el-GR" dirty="0" smtClean="0"/>
              <a:t> ουλή μετά από ολική </a:t>
            </a:r>
            <a:r>
              <a:rPr lang="el-GR" altLang="el-GR" dirty="0" err="1" smtClean="0"/>
              <a:t>αρθρωπλαστική</a:t>
            </a:r>
            <a:r>
              <a:rPr lang="el-GR" altLang="el-GR" dirty="0" smtClean="0"/>
              <a:t> του γόνατος μπορεί να περιορίσει την κάμψη του</a:t>
            </a:r>
            <a:r>
              <a:rPr lang="en-US" altLang="el-GR" dirty="0" smtClean="0"/>
              <a:t>.</a:t>
            </a:r>
            <a:endParaRPr lang="el-GR" altLang="el-GR" dirty="0" smtClean="0"/>
          </a:p>
        </p:txBody>
      </p:sp>
      <p:sp>
        <p:nvSpPr>
          <p:cNvPr id="3686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0E417BF-F498-43B2-A5AA-98525F9FB480}" type="slidenum">
              <a:rPr lang="el-GR" smtClean="0">
                <a:solidFill>
                  <a:prstClr val="black"/>
                </a:solidFill>
              </a:rPr>
              <a:pPr>
                <a:defRPr/>
              </a:pPr>
              <a:t>34</a:t>
            </a:fld>
            <a:endParaRPr lang="el-GR" smtClean="0">
              <a:solidFill>
                <a:prstClr val="black"/>
              </a:solidFill>
            </a:endParaRPr>
          </a:p>
        </p:txBody>
      </p:sp>
    </p:spTree>
    <p:extLst>
      <p:ext uri="{BB962C8B-B14F-4D97-AF65-F5344CB8AC3E}">
        <p14:creationId xmlns:p14="http://schemas.microsoft.com/office/powerpoint/2010/main" val="3438670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Ενεργής ουλή </a:t>
            </a:r>
            <a:r>
              <a:rPr lang="el-GR" sz="3000" b="0" dirty="0" smtClean="0"/>
              <a:t>2/2</a:t>
            </a:r>
            <a:endParaRPr lang="el-GR" sz="3600" dirty="0"/>
          </a:p>
        </p:txBody>
      </p:sp>
      <p:sp>
        <p:nvSpPr>
          <p:cNvPr id="39939" name="Θέση περιεχομένου 2"/>
          <p:cNvSpPr>
            <a:spLocks noGrp="1"/>
          </p:cNvSpPr>
          <p:nvPr>
            <p:ph idx="1"/>
          </p:nvPr>
        </p:nvSpPr>
        <p:spPr>
          <a:xfrm>
            <a:off x="539750" y="1619250"/>
            <a:ext cx="8229600" cy="5041900"/>
          </a:xfrm>
        </p:spPr>
        <p:txBody>
          <a:bodyPr/>
          <a:lstStyle/>
          <a:p>
            <a:pPr eaLnBrk="1" hangingPunct="1"/>
            <a:r>
              <a:rPr lang="el-GR" altLang="el-GR" dirty="0" smtClean="0"/>
              <a:t>Τα χαρακτηριστικά της  ενεργούς ουλής είναι:</a:t>
            </a:r>
          </a:p>
          <a:p>
            <a:pPr lvl="1" eaLnBrk="1" hangingPunct="1"/>
            <a:r>
              <a:rPr lang="el-GR" altLang="el-GR" dirty="0" smtClean="0"/>
              <a:t>Πόνος ή ευαισθησία ακόμα και στο απαλό άγγιγμα,</a:t>
            </a:r>
          </a:p>
          <a:p>
            <a:pPr lvl="1" eaLnBrk="1" hangingPunct="1"/>
            <a:r>
              <a:rPr lang="el-GR" altLang="el-GR" dirty="0" smtClean="0"/>
              <a:t>Ερύθημα και υγρασία,</a:t>
            </a:r>
          </a:p>
          <a:p>
            <a:pPr lvl="1" eaLnBrk="1" hangingPunct="1"/>
            <a:r>
              <a:rPr lang="el-GR" altLang="el-GR" dirty="0" smtClean="0"/>
              <a:t>Περιορισμένη κινητικότητα προς μία ή πολλές κατευθύνσεις,</a:t>
            </a:r>
          </a:p>
          <a:p>
            <a:pPr lvl="1" eaLnBrk="1" hangingPunct="1"/>
            <a:r>
              <a:rPr lang="el-GR" altLang="el-GR" dirty="0" smtClean="0"/>
              <a:t>Περιορισμένη ελαστικότητα.</a:t>
            </a:r>
          </a:p>
        </p:txBody>
      </p:sp>
      <p:sp>
        <p:nvSpPr>
          <p:cNvPr id="3789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3BF8358-7715-423F-A11D-7EE5C541BF8C}" type="slidenum">
              <a:rPr lang="el-GR" smtClean="0">
                <a:solidFill>
                  <a:prstClr val="black"/>
                </a:solidFill>
              </a:rPr>
              <a:pPr>
                <a:defRPr/>
              </a:pPr>
              <a:t>35</a:t>
            </a:fld>
            <a:endParaRPr lang="el-GR" smtClean="0">
              <a:solidFill>
                <a:prstClr val="black"/>
              </a:solidFill>
            </a:endParaRPr>
          </a:p>
        </p:txBody>
      </p:sp>
    </p:spTree>
    <p:extLst>
      <p:ext uri="{BB962C8B-B14F-4D97-AF65-F5344CB8AC3E}">
        <p14:creationId xmlns:p14="http://schemas.microsoft.com/office/powerpoint/2010/main" val="734563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1"/>
          <p:cNvSpPr>
            <a:spLocks noGrp="1"/>
          </p:cNvSpPr>
          <p:nvPr>
            <p:ph type="title"/>
          </p:nvPr>
        </p:nvSpPr>
        <p:spPr/>
        <p:txBody>
          <a:bodyPr/>
          <a:lstStyle/>
          <a:p>
            <a:pPr eaLnBrk="1" hangingPunct="1"/>
            <a:r>
              <a:rPr lang="el-GR" altLang="el-GR" smtClean="0"/>
              <a:t>Εξέταση ουλής</a:t>
            </a:r>
          </a:p>
        </p:txBody>
      </p:sp>
      <p:sp>
        <p:nvSpPr>
          <p:cNvPr id="40963" name="Θέση περιεχομένου 2"/>
          <p:cNvSpPr>
            <a:spLocks noGrp="1"/>
          </p:cNvSpPr>
          <p:nvPr>
            <p:ph idx="1"/>
          </p:nvPr>
        </p:nvSpPr>
        <p:spPr>
          <a:xfrm>
            <a:off x="539750" y="1556792"/>
            <a:ext cx="8229600" cy="4897438"/>
          </a:xfrm>
        </p:spPr>
        <p:txBody>
          <a:bodyPr/>
          <a:lstStyle/>
          <a:p>
            <a:pPr eaLnBrk="1" hangingPunct="1">
              <a:lnSpc>
                <a:spcPct val="105000"/>
              </a:lnSpc>
              <a:spcBef>
                <a:spcPts val="800"/>
              </a:spcBef>
            </a:pPr>
            <a:r>
              <a:rPr lang="el-GR" altLang="el-GR" sz="2200" dirty="0" smtClean="0"/>
              <a:t>Όπως και στις αρθρώσεις, όταν κινούμε την ουλή υπάρχει ελεύθερη τροχιά χωρίς καμία αντίσταση,</a:t>
            </a:r>
          </a:p>
          <a:p>
            <a:pPr eaLnBrk="1" hangingPunct="1">
              <a:lnSpc>
                <a:spcPct val="105000"/>
              </a:lnSpc>
              <a:spcBef>
                <a:spcPts val="800"/>
              </a:spcBef>
            </a:pPr>
            <a:r>
              <a:rPr lang="el-GR" altLang="el-GR" sz="2200" dirty="0" smtClean="0"/>
              <a:t>Την στιγμή που συναντάται η αντίσταση, έχουμε φτάσει το ‘</a:t>
            </a:r>
            <a:r>
              <a:rPr lang="el-GR" altLang="el-GR" sz="2200" dirty="0" err="1" smtClean="0"/>
              <a:t>barrier</a:t>
            </a:r>
            <a:r>
              <a:rPr lang="el-GR" altLang="el-GR" sz="2200" dirty="0" smtClean="0"/>
              <a:t>’ ,</a:t>
            </a:r>
          </a:p>
          <a:p>
            <a:pPr eaLnBrk="1" hangingPunct="1">
              <a:lnSpc>
                <a:spcPct val="105000"/>
              </a:lnSpc>
              <a:spcBef>
                <a:spcPts val="800"/>
              </a:spcBef>
            </a:pPr>
            <a:r>
              <a:rPr lang="el-GR" altLang="el-GR" sz="2200" dirty="0" smtClean="0"/>
              <a:t>Σε φυσιολογικές καταστάσεις αυτό το ‘</a:t>
            </a:r>
            <a:r>
              <a:rPr lang="el-GR" altLang="el-GR" sz="2200" dirty="0" err="1" smtClean="0"/>
              <a:t>barrier</a:t>
            </a:r>
            <a:r>
              <a:rPr lang="el-GR" altLang="el-GR" sz="2200" dirty="0" smtClean="0"/>
              <a:t>’ είναι μαλακό, μπορεί  εύκολα  να υποχωρήσει και έχει την αίσθηση ελατηρίου,</a:t>
            </a:r>
          </a:p>
          <a:p>
            <a:pPr eaLnBrk="1" hangingPunct="1">
              <a:lnSpc>
                <a:spcPct val="105000"/>
              </a:lnSpc>
              <a:spcBef>
                <a:spcPts val="800"/>
              </a:spcBef>
            </a:pPr>
            <a:r>
              <a:rPr lang="el-GR" altLang="el-GR" sz="2200" dirty="0" smtClean="0"/>
              <a:t>Η εξέταση αυτή γίνεται με πολύ ελαφρά κίνηση του δέρματος η οποία σταματά στο ‘εμπόδιο’- και μετά από μικρή παύση πιέζουμε ελαφρά για να ελέγξουμε το αίσθημα ελατηρίου,</a:t>
            </a:r>
          </a:p>
          <a:p>
            <a:pPr eaLnBrk="1" hangingPunct="1">
              <a:lnSpc>
                <a:spcPct val="105000"/>
              </a:lnSpc>
              <a:spcBef>
                <a:spcPts val="800"/>
              </a:spcBef>
            </a:pPr>
            <a:r>
              <a:rPr lang="el-GR" altLang="el-GR" sz="2200" dirty="0" smtClean="0"/>
              <a:t>Σε παθολογικές καταστάσεις το ‘εμπόδιο’ είναι  απότομο και το τελικό αίσθημα είναι ανελαστικό.</a:t>
            </a:r>
          </a:p>
        </p:txBody>
      </p:sp>
      <p:sp>
        <p:nvSpPr>
          <p:cNvPr id="3891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81EBE1DF-B241-4553-B552-7C1269ECFFFA}" type="slidenum">
              <a:rPr lang="el-GR" smtClean="0">
                <a:solidFill>
                  <a:prstClr val="black"/>
                </a:solidFill>
              </a:rPr>
              <a:pPr>
                <a:defRPr/>
              </a:pPr>
              <a:t>36</a:t>
            </a:fld>
            <a:endParaRPr lang="el-GR" smtClean="0">
              <a:solidFill>
                <a:prstClr val="black"/>
              </a:solidFill>
            </a:endParaRPr>
          </a:p>
        </p:txBody>
      </p:sp>
      <p:grpSp>
        <p:nvGrpSpPr>
          <p:cNvPr id="40965" name="Ομάδα 27"/>
          <p:cNvGrpSpPr>
            <a:grpSpLocks/>
          </p:cNvGrpSpPr>
          <p:nvPr/>
        </p:nvGrpSpPr>
        <p:grpSpPr bwMode="auto">
          <a:xfrm>
            <a:off x="2012950" y="5805264"/>
            <a:ext cx="5343525" cy="788987"/>
            <a:chOff x="1989638" y="4368436"/>
            <a:chExt cx="5343359" cy="788756"/>
          </a:xfrm>
        </p:grpSpPr>
        <p:sp>
          <p:nvSpPr>
            <p:cNvPr id="7" name="Ορθογώνιο 6"/>
            <p:cNvSpPr/>
            <p:nvPr/>
          </p:nvSpPr>
          <p:spPr>
            <a:xfrm>
              <a:off x="2059486" y="4731867"/>
              <a:ext cx="568307" cy="425325"/>
            </a:xfrm>
            <a:prstGeom prst="rect">
              <a:avLst/>
            </a:prstGeom>
            <a:pattFill prst="lt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8" name="Ορθογώνιο 7"/>
            <p:cNvSpPr/>
            <p:nvPr/>
          </p:nvSpPr>
          <p:spPr>
            <a:xfrm>
              <a:off x="2623031" y="4728692"/>
              <a:ext cx="1157251" cy="428500"/>
            </a:xfrm>
            <a:prstGeom prst="rect">
              <a:avLst/>
            </a:prstGeom>
            <a:pattFill prst="ltDn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9" name="Ορθογώνιο 8"/>
            <p:cNvSpPr/>
            <p:nvPr/>
          </p:nvSpPr>
          <p:spPr>
            <a:xfrm>
              <a:off x="3780282" y="4728692"/>
              <a:ext cx="596881" cy="4269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cxnSp>
          <p:nvCxnSpPr>
            <p:cNvPr id="10" name="Ευθεία γραμμή σύνδεσης 12"/>
            <p:cNvCxnSpPr/>
            <p:nvPr/>
          </p:nvCxnSpPr>
          <p:spPr>
            <a:xfrm>
              <a:off x="4377164" y="4728692"/>
              <a:ext cx="6270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3"/>
            <p:cNvCxnSpPr/>
            <p:nvPr/>
          </p:nvCxnSpPr>
          <p:spPr>
            <a:xfrm flipV="1">
              <a:off x="4377164" y="5155605"/>
              <a:ext cx="644505"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4"/>
            <p:cNvCxnSpPr/>
            <p:nvPr/>
          </p:nvCxnSpPr>
          <p:spPr>
            <a:xfrm flipH="1" flipV="1">
              <a:off x="4997858" y="4728692"/>
              <a:ext cx="6350" cy="42691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Ορθογώνιο 17"/>
            <p:cNvSpPr/>
            <p:nvPr/>
          </p:nvSpPr>
          <p:spPr>
            <a:xfrm>
              <a:off x="5021669" y="4727106"/>
              <a:ext cx="1504903" cy="428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4" name="Ορθογώνιο 18"/>
            <p:cNvSpPr/>
            <p:nvPr/>
          </p:nvSpPr>
          <p:spPr>
            <a:xfrm>
              <a:off x="6450374" y="4728692"/>
              <a:ext cx="566720" cy="425325"/>
            </a:xfrm>
            <a:prstGeom prst="rect">
              <a:avLst/>
            </a:prstGeom>
            <a:pattFill prst="lt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5" name="TextBox 14"/>
            <p:cNvSpPr txBox="1"/>
            <p:nvPr/>
          </p:nvSpPr>
          <p:spPr>
            <a:xfrm>
              <a:off x="1989638" y="4368436"/>
              <a:ext cx="284154" cy="399933"/>
            </a:xfrm>
            <a:prstGeom prst="rect">
              <a:avLst/>
            </a:prstGeom>
            <a:noFill/>
          </p:spPr>
          <p:txBody>
            <a:bodyPr>
              <a:spAutoFit/>
            </a:bodyPr>
            <a:lstStyle/>
            <a:p>
              <a:pPr>
                <a:defRPr/>
              </a:pPr>
              <a:r>
                <a:rPr lang="el-GR" sz="2000" dirty="0">
                  <a:solidFill>
                    <a:prstClr val="black"/>
                  </a:solidFill>
                  <a:latin typeface="Calibri"/>
                  <a:cs typeface="Arial" charset="0"/>
                </a:rPr>
                <a:t>Α</a:t>
              </a:r>
            </a:p>
          </p:txBody>
        </p:sp>
        <p:sp>
          <p:nvSpPr>
            <p:cNvPr id="16" name="TextBox 15"/>
            <p:cNvSpPr txBox="1"/>
            <p:nvPr/>
          </p:nvSpPr>
          <p:spPr>
            <a:xfrm>
              <a:off x="2448412" y="4368436"/>
              <a:ext cx="469885" cy="399933"/>
            </a:xfrm>
            <a:prstGeom prst="rect">
              <a:avLst/>
            </a:prstGeom>
            <a:noFill/>
          </p:spPr>
          <p:txBody>
            <a:bodyPr>
              <a:spAutoFit/>
            </a:bodyPr>
            <a:lstStyle/>
            <a:p>
              <a:pPr>
                <a:defRPr/>
              </a:pPr>
              <a:r>
                <a:rPr lang="en-US" sz="2000" dirty="0" err="1">
                  <a:solidFill>
                    <a:prstClr val="black"/>
                  </a:solidFill>
                  <a:latin typeface="Calibri"/>
                  <a:cs typeface="Arial" charset="0"/>
                </a:rPr>
                <a:t>Ph</a:t>
              </a:r>
              <a:endParaRPr lang="el-GR" sz="2000" dirty="0">
                <a:solidFill>
                  <a:prstClr val="black"/>
                </a:solidFill>
                <a:latin typeface="Calibri"/>
                <a:cs typeface="Arial" charset="0"/>
              </a:endParaRPr>
            </a:p>
          </p:txBody>
        </p:sp>
        <p:sp>
          <p:nvSpPr>
            <p:cNvPr id="17" name="TextBox 16"/>
            <p:cNvSpPr txBox="1"/>
            <p:nvPr/>
          </p:nvSpPr>
          <p:spPr>
            <a:xfrm>
              <a:off x="3419932" y="4368436"/>
              <a:ext cx="796900" cy="399933"/>
            </a:xfrm>
            <a:prstGeom prst="rect">
              <a:avLst/>
            </a:prstGeom>
            <a:noFill/>
          </p:spPr>
          <p:txBody>
            <a:bodyPr>
              <a:spAutoFit/>
            </a:bodyPr>
            <a:lstStyle/>
            <a:p>
              <a:pPr>
                <a:defRPr/>
              </a:pPr>
              <a:r>
                <a:rPr lang="en-US" sz="2000" dirty="0">
                  <a:solidFill>
                    <a:prstClr val="black"/>
                  </a:solidFill>
                  <a:latin typeface="Calibri"/>
                  <a:cs typeface="Arial" charset="0"/>
                </a:rPr>
                <a:t>Path</a:t>
              </a:r>
              <a:endParaRPr lang="el-GR" sz="2000" dirty="0">
                <a:solidFill>
                  <a:prstClr val="black"/>
                </a:solidFill>
                <a:latin typeface="Calibri"/>
                <a:cs typeface="Arial" charset="0"/>
              </a:endParaRPr>
            </a:p>
          </p:txBody>
        </p:sp>
        <p:sp>
          <p:nvSpPr>
            <p:cNvPr id="18" name="TextBox 17"/>
            <p:cNvSpPr txBox="1">
              <a:spLocks noRot="1" noChangeAspect="1" noMove="1" noResize="1" noEditPoints="1" noAdjustHandles="1" noChangeArrowheads="1" noChangeShapeType="1" noTextEdit="1"/>
            </p:cNvSpPr>
            <p:nvPr/>
          </p:nvSpPr>
          <p:spPr>
            <a:xfrm>
              <a:off x="4057956" y="4368436"/>
              <a:ext cx="797107" cy="400110"/>
            </a:xfrm>
            <a:prstGeom prst="rect">
              <a:avLst/>
            </a:prstGeom>
            <a:blipFill rotWithShape="1">
              <a:blip r:embed="rId2"/>
              <a:stretch>
                <a:fillRect/>
              </a:stretch>
            </a:blipFill>
          </p:spPr>
          <p:txBody>
            <a:bodyPr/>
            <a:lstStyle/>
            <a:p>
              <a:pPr>
                <a:defRPr/>
              </a:pPr>
              <a:r>
                <a:rPr lang="el-GR">
                  <a:noFill/>
                  <a:cs typeface="Arial" charset="0"/>
                </a:rPr>
                <a:t> </a:t>
              </a:r>
            </a:p>
          </p:txBody>
        </p:sp>
        <p:sp>
          <p:nvSpPr>
            <p:cNvPr id="19" name="TextBox 18"/>
            <p:cNvSpPr txBox="1">
              <a:spLocks noRot="1" noChangeAspect="1" noMove="1" noResize="1" noEditPoints="1" noAdjustHandles="1" noChangeArrowheads="1" noChangeShapeType="1" noTextEdit="1"/>
            </p:cNvSpPr>
            <p:nvPr/>
          </p:nvSpPr>
          <p:spPr>
            <a:xfrm>
              <a:off x="4580612" y="4368436"/>
              <a:ext cx="797107" cy="400110"/>
            </a:xfrm>
            <a:prstGeom prst="rect">
              <a:avLst/>
            </a:prstGeom>
            <a:blipFill rotWithShape="1">
              <a:blip r:embed="rId3"/>
              <a:stretch>
                <a:fillRect/>
              </a:stretch>
            </a:blipFill>
          </p:spPr>
          <p:txBody>
            <a:bodyPr/>
            <a:lstStyle/>
            <a:p>
              <a:pPr>
                <a:defRPr/>
              </a:pPr>
              <a:r>
                <a:rPr lang="el-GR">
                  <a:noFill/>
                  <a:cs typeface="Arial" charset="0"/>
                </a:rPr>
                <a:t> </a:t>
              </a:r>
            </a:p>
          </p:txBody>
        </p:sp>
        <p:sp>
          <p:nvSpPr>
            <p:cNvPr id="20" name="TextBox 19"/>
            <p:cNvSpPr txBox="1"/>
            <p:nvPr/>
          </p:nvSpPr>
          <p:spPr>
            <a:xfrm>
              <a:off x="6277343" y="4368436"/>
              <a:ext cx="469885" cy="399933"/>
            </a:xfrm>
            <a:prstGeom prst="rect">
              <a:avLst/>
            </a:prstGeom>
            <a:noFill/>
          </p:spPr>
          <p:txBody>
            <a:bodyPr>
              <a:spAutoFit/>
            </a:bodyPr>
            <a:lstStyle/>
            <a:p>
              <a:pPr>
                <a:defRPr/>
              </a:pPr>
              <a:r>
                <a:rPr lang="en-US" sz="2000" dirty="0" err="1">
                  <a:solidFill>
                    <a:prstClr val="black"/>
                  </a:solidFill>
                  <a:latin typeface="Calibri"/>
                  <a:cs typeface="Arial" charset="0"/>
                </a:rPr>
                <a:t>Ph</a:t>
              </a:r>
              <a:endParaRPr lang="el-GR" sz="2000" dirty="0">
                <a:solidFill>
                  <a:prstClr val="black"/>
                </a:solidFill>
                <a:latin typeface="Calibri"/>
                <a:cs typeface="Arial" charset="0"/>
              </a:endParaRPr>
            </a:p>
          </p:txBody>
        </p:sp>
        <p:sp>
          <p:nvSpPr>
            <p:cNvPr id="21" name="TextBox 20"/>
            <p:cNvSpPr txBox="1"/>
            <p:nvPr/>
          </p:nvSpPr>
          <p:spPr>
            <a:xfrm>
              <a:off x="6863112" y="4368436"/>
              <a:ext cx="469885" cy="399933"/>
            </a:xfrm>
            <a:prstGeom prst="rect">
              <a:avLst/>
            </a:prstGeom>
            <a:noFill/>
          </p:spPr>
          <p:txBody>
            <a:bodyPr>
              <a:spAutoFit/>
            </a:bodyPr>
            <a:lstStyle/>
            <a:p>
              <a:pPr>
                <a:defRPr/>
              </a:pPr>
              <a:r>
                <a:rPr lang="en-US" sz="2000" dirty="0">
                  <a:solidFill>
                    <a:prstClr val="black"/>
                  </a:solidFill>
                  <a:latin typeface="Calibri"/>
                  <a:cs typeface="Arial" charset="0"/>
                </a:rPr>
                <a:t>A</a:t>
              </a:r>
              <a:endParaRPr lang="el-GR" sz="2000" dirty="0">
                <a:solidFill>
                  <a:prstClr val="black"/>
                </a:solidFill>
                <a:latin typeface="Calibri"/>
                <a:cs typeface="Arial" charset="0"/>
              </a:endParaRPr>
            </a:p>
          </p:txBody>
        </p:sp>
      </p:grpSp>
    </p:spTree>
    <p:extLst>
      <p:ext uri="{BB962C8B-B14F-4D97-AF65-F5344CB8AC3E}">
        <p14:creationId xmlns:p14="http://schemas.microsoft.com/office/powerpoint/2010/main" val="29629822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Αποκατάσταση κινητικότητας της ουλής</a:t>
            </a:r>
          </a:p>
        </p:txBody>
      </p:sp>
      <p:sp>
        <p:nvSpPr>
          <p:cNvPr id="41987" name="Θέση περιεχομένου 2"/>
          <p:cNvSpPr>
            <a:spLocks noGrp="1"/>
          </p:cNvSpPr>
          <p:nvPr>
            <p:ph idx="1"/>
          </p:nvPr>
        </p:nvSpPr>
        <p:spPr>
          <a:xfrm>
            <a:off x="539750" y="1619250"/>
            <a:ext cx="8229600" cy="4752975"/>
          </a:xfrm>
        </p:spPr>
        <p:txBody>
          <a:bodyPr/>
          <a:lstStyle/>
          <a:p>
            <a:pPr eaLnBrk="1" hangingPunct="1"/>
            <a:r>
              <a:rPr lang="el-GR" altLang="el-GR" smtClean="0"/>
              <a:t>Όταν η ουλή είναι υπερευαίσθητη, πριν προχωρήσει η κινητοποίησή της θα πρέπει να την απευαισθητοποιηθεί,</a:t>
            </a:r>
          </a:p>
          <a:p>
            <a:pPr eaLnBrk="1" hangingPunct="1"/>
            <a:r>
              <a:rPr lang="el-GR" altLang="el-GR" smtClean="0"/>
              <a:t>Η απευαισθητοποίηση γίνεται με ελαφρό χάδι,</a:t>
            </a:r>
          </a:p>
          <a:p>
            <a:pPr eaLnBrk="1" hangingPunct="1"/>
            <a:r>
              <a:rPr lang="el-GR" altLang="el-GR" smtClean="0"/>
              <a:t>Εν συνεχεία γίνεται η κινητοποίησή της,</a:t>
            </a:r>
          </a:p>
          <a:p>
            <a:pPr eaLnBrk="1" hangingPunct="1"/>
            <a:r>
              <a:rPr lang="el-GR" altLang="el-GR" smtClean="0"/>
              <a:t>Αποκατάσταση του παθολογικού ‘εμποδίου’: φθάνουμε στο ‘εμπόδιο’ και περιμένουμε σταθερά να υποχωρήσει.</a:t>
            </a:r>
          </a:p>
          <a:p>
            <a:pPr eaLnBrk="1" hangingPunct="1"/>
            <a:endParaRPr lang="el-GR" altLang="el-GR" smtClean="0"/>
          </a:p>
        </p:txBody>
      </p:sp>
      <p:sp>
        <p:nvSpPr>
          <p:cNvPr id="3994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27E8A95-A1CD-4BFA-9160-879C9E03427C}" type="slidenum">
              <a:rPr lang="el-GR" smtClean="0">
                <a:solidFill>
                  <a:prstClr val="black"/>
                </a:solidFill>
              </a:rPr>
              <a:pPr>
                <a:defRPr/>
              </a:pPr>
              <a:t>37</a:t>
            </a:fld>
            <a:endParaRPr lang="el-GR" smtClean="0">
              <a:solidFill>
                <a:prstClr val="black"/>
              </a:solidFill>
            </a:endParaRPr>
          </a:p>
        </p:txBody>
      </p:sp>
    </p:spTree>
    <p:extLst>
      <p:ext uri="{BB962C8B-B14F-4D97-AF65-F5344CB8AC3E}">
        <p14:creationId xmlns:p14="http://schemas.microsoft.com/office/powerpoint/2010/main" val="1608813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Κινητοποίηση </a:t>
            </a:r>
            <a:r>
              <a:rPr lang="el-GR" dirty="0" smtClean="0"/>
              <a:t>ουλής </a:t>
            </a:r>
            <a:r>
              <a:rPr lang="el-GR" sz="3000" b="0" dirty="0" smtClean="0"/>
              <a:t>1/2</a:t>
            </a:r>
            <a:endParaRPr lang="el-GR" sz="3000" b="0" dirty="0"/>
          </a:p>
        </p:txBody>
      </p:sp>
      <p:sp>
        <p:nvSpPr>
          <p:cNvPr id="43011" name="Θέση περιεχομένου 2"/>
          <p:cNvSpPr>
            <a:spLocks noGrp="1"/>
          </p:cNvSpPr>
          <p:nvPr>
            <p:ph idx="1"/>
          </p:nvPr>
        </p:nvSpPr>
        <p:spPr>
          <a:xfrm>
            <a:off x="539750" y="1619250"/>
            <a:ext cx="8229600" cy="4752975"/>
          </a:xfrm>
        </p:spPr>
        <p:txBody>
          <a:bodyPr/>
          <a:lstStyle/>
          <a:p>
            <a:pPr eaLnBrk="1" hangingPunct="1">
              <a:spcBef>
                <a:spcPts val="2400"/>
              </a:spcBef>
            </a:pPr>
            <a:r>
              <a:rPr lang="el-GR" altLang="el-GR" dirty="0" smtClean="0"/>
              <a:t>Αφού διαγνωστεί η ενεργής ουλή, το επόμενο ερώτημα είναι: «Η ουλή σχετίζεται με το πρόβλημα του ασθενούς; Δηλ., η θεραπεία της θα βελτιώσει την κατάσταση του ασθενούς;».</a:t>
            </a:r>
          </a:p>
          <a:p>
            <a:pPr eaLnBrk="1" hangingPunct="1">
              <a:spcBef>
                <a:spcPts val="2400"/>
              </a:spcBef>
            </a:pPr>
            <a:r>
              <a:rPr lang="el-GR" altLang="el-GR" dirty="0" smtClean="0"/>
              <a:t>Για να απαντηθεί αυτή η ερώτηση θα πρέπει να γίνει πλήρης έλεγχος της πάσχουσας περιοχής και η πρώτη θεραπευτική προσέγγιση να είναι η κινητοποίηση της ουλής και μετά να επανελεγχθεί η λειτουργικότητα της περιοχής.</a:t>
            </a:r>
          </a:p>
          <a:p>
            <a:pPr eaLnBrk="1" hangingPunct="1">
              <a:spcBef>
                <a:spcPts val="2400"/>
              </a:spcBef>
            </a:pPr>
            <a:r>
              <a:rPr lang="el-GR" altLang="el-GR" dirty="0" smtClean="0"/>
              <a:t>Τα αποτελέσματα της κινητοποίησης της ουλής μπορεί να φανούν άμεσα και ο ασθενείς μπορεί να συνεχίσει να βελτιώνεται ακόμα και μετά από 2 εβδομάδες.</a:t>
            </a:r>
          </a:p>
          <a:p>
            <a:pPr eaLnBrk="1" hangingPunct="1"/>
            <a:endParaRPr lang="el-GR" altLang="el-GR" dirty="0" smtClean="0"/>
          </a:p>
        </p:txBody>
      </p:sp>
      <p:sp>
        <p:nvSpPr>
          <p:cNvPr id="4096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948AC79-A64A-49DC-945F-369EE2B4C7B2}" type="slidenum">
              <a:rPr lang="el-GR" smtClean="0">
                <a:solidFill>
                  <a:prstClr val="black"/>
                </a:solidFill>
              </a:rPr>
              <a:pPr>
                <a:defRPr/>
              </a:pPr>
              <a:t>38</a:t>
            </a:fld>
            <a:endParaRPr lang="el-GR" smtClean="0">
              <a:solidFill>
                <a:prstClr val="black"/>
              </a:solidFill>
            </a:endParaRPr>
          </a:p>
        </p:txBody>
      </p:sp>
    </p:spTree>
    <p:extLst>
      <p:ext uri="{BB962C8B-B14F-4D97-AF65-F5344CB8AC3E}">
        <p14:creationId xmlns:p14="http://schemas.microsoft.com/office/powerpoint/2010/main" val="327374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sz="3600" dirty="0"/>
              <a:t>Κίνηση μαλακών ιστών </a:t>
            </a:r>
            <a:r>
              <a:rPr lang="el-GR" sz="3000" b="0" dirty="0" smtClean="0"/>
              <a:t>3/3</a:t>
            </a:r>
            <a:endParaRPr lang="el-GR" sz="3600" dirty="0"/>
          </a:p>
        </p:txBody>
      </p:sp>
      <p:sp>
        <p:nvSpPr>
          <p:cNvPr id="3" name="Θέση περιεχομένου 2"/>
          <p:cNvSpPr>
            <a:spLocks noGrp="1"/>
          </p:cNvSpPr>
          <p:nvPr>
            <p:ph idx="1"/>
          </p:nvPr>
        </p:nvSpPr>
        <p:spPr>
          <a:xfrm>
            <a:off x="539750" y="1619250"/>
            <a:ext cx="8229600" cy="4752975"/>
          </a:xfrm>
        </p:spPr>
        <p:txBody>
          <a:bodyPr rtlCol="0">
            <a:normAutofit/>
          </a:bodyPr>
          <a:lstStyle/>
          <a:p>
            <a:pPr eaLnBrk="1" fontAlgn="auto" hangingPunct="1">
              <a:lnSpc>
                <a:spcPct val="114000"/>
              </a:lnSpc>
              <a:spcBef>
                <a:spcPts val="1800"/>
              </a:spcBef>
              <a:spcAft>
                <a:spcPts val="0"/>
              </a:spcAft>
              <a:buFont typeface="Arial" pitchFamily="34" charset="0"/>
              <a:buChar char="•"/>
              <a:defRPr/>
            </a:pPr>
            <a:r>
              <a:rPr lang="el-GR" dirty="0"/>
              <a:t>Με την πρώτη ματιά θα μπορούσε κανείς να πει ότι οι μύες είναι αρκετά δυνατοί για να υπερνικήσουν  τέτοιου είδους εμπόδια – ‘να σκίσουν’ το στενό </a:t>
            </a:r>
            <a:r>
              <a:rPr lang="el-GR" dirty="0" smtClean="0"/>
              <a:t>ρούχο.</a:t>
            </a:r>
            <a:endParaRPr lang="el-GR" dirty="0"/>
          </a:p>
          <a:p>
            <a:pPr eaLnBrk="1" fontAlgn="auto" hangingPunct="1">
              <a:lnSpc>
                <a:spcPct val="114000"/>
              </a:lnSpc>
              <a:spcBef>
                <a:spcPts val="1800"/>
              </a:spcBef>
              <a:spcAft>
                <a:spcPts val="0"/>
              </a:spcAft>
              <a:buFont typeface="Arial" pitchFamily="34" charset="0"/>
              <a:buChar char="•"/>
              <a:defRPr/>
            </a:pPr>
            <a:r>
              <a:rPr lang="el-GR" dirty="0"/>
              <a:t> Όμως σε ορισμένες περιπτώσεις αυτό δεν είναι εφικτό για άγνωστους λόγους – δεν είναι γνωστό π.χ., γιατί ορισμένοι ασθενείς αναπτύσσουν ενεργή ουλή ακόμα και 10 χρόνια μετά το </a:t>
            </a:r>
            <a:r>
              <a:rPr lang="el-GR" dirty="0" smtClean="0"/>
              <a:t>χειρουργείο.</a:t>
            </a:r>
            <a:endParaRPr lang="el-GR" dirty="0"/>
          </a:p>
          <a:p>
            <a:pPr eaLnBrk="1" fontAlgn="auto" hangingPunct="1">
              <a:lnSpc>
                <a:spcPct val="114000"/>
              </a:lnSpc>
              <a:spcBef>
                <a:spcPts val="1800"/>
              </a:spcBef>
              <a:spcAft>
                <a:spcPts val="0"/>
              </a:spcAft>
              <a:buFont typeface="Arial" pitchFamily="34" charset="0"/>
              <a:buChar char="•"/>
              <a:defRPr/>
            </a:pPr>
            <a:r>
              <a:rPr lang="el-GR" dirty="0"/>
              <a:t>Γι’ αυτόν τον λόγο θα πρέπει όλες οι ουλές να κινητοποιούνται μετά την αφαίρεση των </a:t>
            </a:r>
            <a:r>
              <a:rPr lang="el-GR" dirty="0" smtClean="0"/>
              <a:t>ραμμάτων.</a:t>
            </a:r>
            <a:endParaRPr lang="el-GR" dirty="0"/>
          </a:p>
        </p:txBody>
      </p:sp>
      <p:sp>
        <p:nvSpPr>
          <p:cNvPr id="717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A6449CE-8CAA-4272-905B-3D5E5B31E174}" type="slidenum">
              <a:rPr lang="el-GR" smtClean="0">
                <a:solidFill>
                  <a:prstClr val="black"/>
                </a:solidFill>
              </a:rPr>
              <a:pPr>
                <a:defRPr/>
              </a:pPr>
              <a:t>3</a:t>
            </a:fld>
            <a:endParaRPr lang="el-GR" smtClean="0">
              <a:solidFill>
                <a:prstClr val="black"/>
              </a:solidFill>
            </a:endParaRPr>
          </a:p>
        </p:txBody>
      </p:sp>
    </p:spTree>
    <p:extLst>
      <p:ext uri="{BB962C8B-B14F-4D97-AF65-F5344CB8AC3E}">
        <p14:creationId xmlns:p14="http://schemas.microsoft.com/office/powerpoint/2010/main" val="602074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Κινητοποίηση ουλής </a:t>
            </a:r>
            <a:r>
              <a:rPr lang="el-GR" sz="3000" b="0" dirty="0" smtClean="0"/>
              <a:t>2/2</a:t>
            </a:r>
            <a:endParaRPr lang="el-GR" sz="3600" dirty="0"/>
          </a:p>
        </p:txBody>
      </p:sp>
      <p:sp>
        <p:nvSpPr>
          <p:cNvPr id="44035" name="Θέση περιεχομένου 2"/>
          <p:cNvSpPr>
            <a:spLocks noGrp="1"/>
          </p:cNvSpPr>
          <p:nvPr>
            <p:ph idx="1"/>
          </p:nvPr>
        </p:nvSpPr>
        <p:spPr>
          <a:xfrm>
            <a:off x="467544" y="1525289"/>
            <a:ext cx="8136904" cy="5072063"/>
          </a:xfrm>
        </p:spPr>
        <p:txBody>
          <a:bodyPr/>
          <a:lstStyle/>
          <a:p>
            <a:pPr eaLnBrk="1" hangingPunct="1">
              <a:tabLst>
                <a:tab pos="7793038" algn="l"/>
              </a:tabLst>
            </a:pPr>
            <a:r>
              <a:rPr lang="el-GR" altLang="el-GR" dirty="0" smtClean="0"/>
              <a:t>Εάν μετά την κινητοποίηση της ουλής δεν υπάρχει καμία βελτίωση, τότε επανεκτιμάται η άρθρωση και επιλέγεται άλλη προσέγγιση στο πρόβλημα.</a:t>
            </a:r>
          </a:p>
          <a:p>
            <a:pPr eaLnBrk="1" hangingPunct="1">
              <a:tabLst>
                <a:tab pos="7793038" algn="l"/>
              </a:tabLst>
            </a:pPr>
            <a:r>
              <a:rPr lang="el-GR" altLang="el-GR" dirty="0" smtClean="0"/>
              <a:t>Υπάρχουν περιπτώσεις που αποκλειστικά η ουλή είναι υπεύθυνη για την δυσλειτουργία.</a:t>
            </a:r>
          </a:p>
          <a:p>
            <a:pPr eaLnBrk="1" hangingPunct="1">
              <a:tabLst>
                <a:tab pos="7793038" algn="l"/>
              </a:tabLst>
            </a:pPr>
            <a:r>
              <a:rPr lang="el-GR" altLang="el-GR" dirty="0" smtClean="0"/>
              <a:t>Σε άλλες περιπτώσεις η ουλή συμβάλλει μερικώς στην δυσλειτουργία της άρθρωσης .</a:t>
            </a:r>
          </a:p>
          <a:p>
            <a:pPr eaLnBrk="1" hangingPunct="1">
              <a:tabLst>
                <a:tab pos="7793038" algn="l"/>
              </a:tabLst>
            </a:pPr>
            <a:r>
              <a:rPr lang="el-GR" altLang="el-GR" dirty="0" smtClean="0"/>
              <a:t>Σε λίγες περιπτώσεις η ουλή δεν σχετίζεται με την δυσλειτουργία της άρθρωσης.</a:t>
            </a:r>
          </a:p>
        </p:txBody>
      </p:sp>
      <p:sp>
        <p:nvSpPr>
          <p:cNvPr id="4198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402A91F-C438-4B1A-A0C2-AF2058ED91D6}" type="slidenum">
              <a:rPr lang="el-GR" smtClean="0">
                <a:solidFill>
                  <a:prstClr val="black"/>
                </a:solidFill>
              </a:rPr>
              <a:pPr>
                <a:defRPr/>
              </a:pPr>
              <a:t>39</a:t>
            </a:fld>
            <a:endParaRPr lang="el-GR" dirty="0" smtClean="0">
              <a:solidFill>
                <a:prstClr val="black"/>
              </a:solidFill>
            </a:endParaRPr>
          </a:p>
        </p:txBody>
      </p:sp>
      <p:sp>
        <p:nvSpPr>
          <p:cNvPr id="3" name="Ορθογώνιο 2"/>
          <p:cNvSpPr/>
          <p:nvPr/>
        </p:nvSpPr>
        <p:spPr>
          <a:xfrm>
            <a:off x="5037592" y="5852246"/>
            <a:ext cx="3156313" cy="369332"/>
          </a:xfrm>
          <a:prstGeom prst="rect">
            <a:avLst/>
          </a:prstGeom>
        </p:spPr>
        <p:txBody>
          <a:bodyPr wrap="none">
            <a:spAutoFit/>
          </a:bodyPr>
          <a:lstStyle/>
          <a:p>
            <a:pPr eaLnBrk="1" hangingPunct="1">
              <a:spcBef>
                <a:spcPts val="3000"/>
              </a:spcBef>
              <a:tabLst>
                <a:tab pos="7793038" algn="l"/>
              </a:tabLst>
            </a:pPr>
            <a:r>
              <a:rPr lang="el-GR" altLang="el-GR" dirty="0">
                <a:latin typeface="+mn-lt"/>
              </a:rPr>
              <a:t>(</a:t>
            </a:r>
            <a:r>
              <a:rPr lang="en-US" altLang="el-GR" dirty="0" err="1">
                <a:latin typeface="+mn-lt"/>
              </a:rPr>
              <a:t>Lewit</a:t>
            </a:r>
            <a:r>
              <a:rPr lang="en-US" altLang="el-GR" dirty="0">
                <a:latin typeface="+mn-lt"/>
              </a:rPr>
              <a:t> MD and </a:t>
            </a:r>
            <a:r>
              <a:rPr lang="en-US" altLang="el-GR" dirty="0" err="1">
                <a:latin typeface="+mn-lt"/>
              </a:rPr>
              <a:t>Olsanskab</a:t>
            </a:r>
            <a:r>
              <a:rPr lang="el-GR" altLang="el-GR" dirty="0">
                <a:latin typeface="+mn-lt"/>
              </a:rPr>
              <a:t> 2004)</a:t>
            </a:r>
            <a:endParaRPr lang="en-US" altLang="el-GR" dirty="0">
              <a:latin typeface="+mn-lt"/>
            </a:endParaRPr>
          </a:p>
        </p:txBody>
      </p:sp>
    </p:spTree>
    <p:extLst>
      <p:ext uri="{BB962C8B-B14F-4D97-AF65-F5344CB8AC3E}">
        <p14:creationId xmlns:p14="http://schemas.microsoft.com/office/powerpoint/2010/main" val="14875901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Παλίνα</a:t>
            </a:r>
            <a:r>
              <a:rPr lang="el-GR" sz="2000" dirty="0" smtClean="0"/>
              <a:t> </a:t>
            </a:r>
            <a:r>
              <a:rPr lang="el-GR" sz="2000" dirty="0" err="1" smtClean="0"/>
              <a:t>Καρακασίδου</a:t>
            </a:r>
            <a:r>
              <a:rPr lang="el-GR" sz="2000" dirty="0" smtClean="0"/>
              <a:t> 2014. </a:t>
            </a:r>
            <a:r>
              <a:rPr lang="el-GR" sz="2000" dirty="0" err="1" smtClean="0"/>
              <a:t>Παλίνα</a:t>
            </a:r>
            <a:r>
              <a:rPr lang="el-GR" sz="2000" dirty="0" smtClean="0"/>
              <a:t> </a:t>
            </a:r>
            <a:r>
              <a:rPr lang="el-GR" sz="2000" dirty="0" err="1" smtClean="0"/>
              <a:t>Καρακασίδου</a:t>
            </a:r>
            <a:r>
              <a:rPr lang="el-GR" sz="2000" dirty="0" smtClean="0"/>
              <a:t>. </a:t>
            </a:r>
            <a:r>
              <a:rPr lang="el-GR" sz="2000" dirty="0"/>
              <a:t>«Τεχνικές Κινητοποίησης και Θεραπευτικοί Χειρισμοί (Θ). </a:t>
            </a:r>
            <a:r>
              <a:rPr lang="el-GR" sz="2000" dirty="0" smtClean="0"/>
              <a:t>Ενότητα 3</a:t>
            </a:r>
            <a:r>
              <a:rPr lang="en-US" sz="2000" dirty="0" smtClean="0"/>
              <a:t>:</a:t>
            </a:r>
            <a:r>
              <a:rPr lang="el-GR" sz="2000" dirty="0"/>
              <a:t> Κινητοποίηση Μαλακών Δομών – Εξέταση κ</a:t>
            </a:r>
            <a:r>
              <a:rPr lang="el-GR" sz="2000" dirty="0" smtClean="0"/>
              <a:t>αι </a:t>
            </a:r>
            <a:r>
              <a:rPr lang="el-GR" sz="2000" dirty="0"/>
              <a:t>Κινητοποίηση Ουλής».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1438767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6774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p:txBody>
          <a:bodyPr/>
          <a:lstStyle/>
          <a:p>
            <a:pPr eaLnBrk="1" hangingPunct="1"/>
            <a:r>
              <a:rPr lang="el-GR" altLang="el-GR" sz="3600" dirty="0" smtClean="0"/>
              <a:t>Δέρμα </a:t>
            </a:r>
          </a:p>
        </p:txBody>
      </p:sp>
      <p:sp>
        <p:nvSpPr>
          <p:cNvPr id="8195" name="Θέση περιεχομένου 2"/>
          <p:cNvSpPr>
            <a:spLocks noGrp="1"/>
          </p:cNvSpPr>
          <p:nvPr>
            <p:ph idx="1"/>
          </p:nvPr>
        </p:nvSpPr>
        <p:spPr>
          <a:xfrm>
            <a:off x="539750" y="1619250"/>
            <a:ext cx="3672210" cy="5041900"/>
          </a:xfrm>
        </p:spPr>
        <p:txBody>
          <a:bodyPr/>
          <a:lstStyle/>
          <a:p>
            <a:pPr eaLnBrk="1" hangingPunct="1">
              <a:spcBef>
                <a:spcPts val="2400"/>
              </a:spcBef>
            </a:pPr>
            <a:r>
              <a:rPr lang="el-GR" altLang="el-GR" dirty="0" smtClean="0"/>
              <a:t>Επιδερμίδα</a:t>
            </a:r>
            <a:r>
              <a:rPr lang="en-US" altLang="el-GR" dirty="0" smtClean="0"/>
              <a:t>,</a:t>
            </a:r>
            <a:endParaRPr lang="el-GR" altLang="el-GR" dirty="0" smtClean="0"/>
          </a:p>
          <a:p>
            <a:pPr eaLnBrk="1" hangingPunct="1">
              <a:spcBef>
                <a:spcPts val="2400"/>
              </a:spcBef>
            </a:pPr>
            <a:r>
              <a:rPr lang="el-GR" altLang="el-GR" dirty="0" err="1" smtClean="0"/>
              <a:t>Δερμίδα</a:t>
            </a:r>
            <a:r>
              <a:rPr lang="el-GR" altLang="el-GR" dirty="0" smtClean="0"/>
              <a:t> ή χόριο</a:t>
            </a:r>
            <a:r>
              <a:rPr lang="en-US" altLang="el-GR" dirty="0" smtClean="0"/>
              <a:t>,</a:t>
            </a:r>
            <a:endParaRPr lang="el-GR" altLang="el-GR" dirty="0" smtClean="0"/>
          </a:p>
          <a:p>
            <a:pPr eaLnBrk="1" hangingPunct="1">
              <a:spcBef>
                <a:spcPts val="2400"/>
              </a:spcBef>
            </a:pPr>
            <a:r>
              <a:rPr lang="el-GR" altLang="el-GR" dirty="0" smtClean="0"/>
              <a:t>Το αφυδατωμένο δέρμα αποτελείται από </a:t>
            </a:r>
            <a:r>
              <a:rPr lang="el-GR" altLang="el-GR" dirty="0" err="1" smtClean="0"/>
              <a:t>κολλαγόνες</a:t>
            </a:r>
            <a:r>
              <a:rPr lang="el-GR" altLang="el-GR" dirty="0" smtClean="0"/>
              <a:t> ίνες (72%), </a:t>
            </a:r>
            <a:r>
              <a:rPr lang="el-GR" altLang="el-GR" dirty="0" err="1" smtClean="0"/>
              <a:t>ελαστίνη</a:t>
            </a:r>
            <a:r>
              <a:rPr lang="el-GR" altLang="el-GR" dirty="0" smtClean="0"/>
              <a:t> (4%), μεσοκυττάριο ουσία (20%) (</a:t>
            </a:r>
            <a:r>
              <a:rPr lang="el-GR" altLang="el-GR" dirty="0" err="1" smtClean="0"/>
              <a:t>Larrabee</a:t>
            </a:r>
            <a:r>
              <a:rPr lang="el-GR" altLang="el-GR" dirty="0" smtClean="0"/>
              <a:t> 1986), λείες μυϊκές ίνες, αγγεία και νεύρα.</a:t>
            </a:r>
          </a:p>
        </p:txBody>
      </p:sp>
      <p:sp>
        <p:nvSpPr>
          <p:cNvPr id="819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994E893-AE1B-4720-B0DC-DB7C30017381}" type="slidenum">
              <a:rPr lang="el-GR" smtClean="0">
                <a:solidFill>
                  <a:prstClr val="black"/>
                </a:solidFill>
              </a:rPr>
              <a:pPr>
                <a:defRPr/>
              </a:pPr>
              <a:t>4</a:t>
            </a:fld>
            <a:endParaRPr lang="el-GR" smtClean="0">
              <a:solidFill>
                <a:prstClr val="black"/>
              </a:solidFill>
            </a:endParaRPr>
          </a:p>
        </p:txBody>
      </p:sp>
      <p:pic>
        <p:nvPicPr>
          <p:cNvPr id="5" name="Εικόνα 4"/>
          <p:cNvPicPr>
            <a:picLocks noChangeAspect="1"/>
          </p:cNvPicPr>
          <p:nvPr/>
        </p:nvPicPr>
        <p:blipFill>
          <a:blip r:embed="rId2"/>
          <a:stretch>
            <a:fillRect/>
          </a:stretch>
        </p:blipFill>
        <p:spPr>
          <a:xfrm>
            <a:off x="4211960" y="1628800"/>
            <a:ext cx="4364037" cy="4491038"/>
          </a:xfrm>
          <a:prstGeom prst="rect">
            <a:avLst/>
          </a:prstGeom>
          <a:noFill/>
          <a:ln>
            <a:solidFill>
              <a:schemeClr val="tx1"/>
            </a:solidFill>
          </a:ln>
        </p:spPr>
      </p:pic>
      <p:sp>
        <p:nvSpPr>
          <p:cNvPr id="6" name="Rectangle 5"/>
          <p:cNvSpPr/>
          <p:nvPr/>
        </p:nvSpPr>
        <p:spPr>
          <a:xfrm>
            <a:off x="4211960" y="6139657"/>
            <a:ext cx="4364037" cy="277812"/>
          </a:xfrm>
          <a:prstGeom prst="rect">
            <a:avLst/>
          </a:prstGeom>
        </p:spPr>
        <p:txBody>
          <a:bodyPr>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lumMod val="75000"/>
                    <a:lumOff val="25000"/>
                  </a:prstClr>
                </a:solidFill>
                <a:latin typeface="Calibri"/>
                <a:cs typeface="Arial" charset="0"/>
                <a:hlinkClick r:id="rId3"/>
              </a:rPr>
              <a:t>Skin</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a:solidFill>
                  <a:prstClr val="black">
                    <a:lumMod val="75000"/>
                    <a:lumOff val="25000"/>
                  </a:prstClr>
                </a:solidFill>
                <a:latin typeface="Calibri"/>
                <a:cs typeface="Arial" charset="0"/>
              </a:rPr>
              <a:t>Prof. Squirrel </a:t>
            </a:r>
            <a:r>
              <a:rPr lang="el-GR" sz="1200" dirty="0" smtClean="0">
                <a:solidFill>
                  <a:prstClr val="black">
                    <a:lumMod val="75000"/>
                    <a:lumOff val="25000"/>
                  </a:prstClr>
                </a:solidFill>
                <a:latin typeface="Calibri"/>
                <a:cs typeface="Arial" charset="0"/>
              </a:rPr>
              <a:t>διαθέσιμο ως κοινό κτήμα</a:t>
            </a:r>
            <a:endParaRPr lang="en-US" sz="1200" dirty="0">
              <a:solidFill>
                <a:prstClr val="black">
                  <a:lumMod val="75000"/>
                  <a:lumOff val="25000"/>
                </a:prstClr>
              </a:solidFill>
              <a:latin typeface="Calibri"/>
              <a:cs typeface="Arial" charset="0"/>
            </a:endParaRPr>
          </a:p>
        </p:txBody>
      </p:sp>
    </p:spTree>
    <p:extLst>
      <p:ext uri="{BB962C8B-B14F-4D97-AF65-F5344CB8AC3E}">
        <p14:creationId xmlns:p14="http://schemas.microsoft.com/office/powerpoint/2010/main" val="3492029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smtClean="0"/>
              <a:t>Περιτονία</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a:xfrm>
            <a:off x="539750" y="1619250"/>
            <a:ext cx="8229600" cy="4752975"/>
          </a:xfrm>
        </p:spPr>
        <p:txBody>
          <a:bodyPr rtlCol="0">
            <a:noAutofit/>
          </a:bodyPr>
          <a:lstStyle/>
          <a:p>
            <a:pPr marL="0" indent="0" eaLnBrk="1" fontAlgn="auto" hangingPunct="1">
              <a:lnSpc>
                <a:spcPct val="114000"/>
              </a:lnSpc>
              <a:spcBef>
                <a:spcPts val="1800"/>
              </a:spcBef>
              <a:spcAft>
                <a:spcPts val="0"/>
              </a:spcAft>
              <a:buFont typeface="Arial" pitchFamily="34" charset="0"/>
              <a:buNone/>
              <a:defRPr/>
            </a:pPr>
            <a:r>
              <a:rPr lang="el-GR" dirty="0"/>
              <a:t>Είναι μία συνεχόμενη αδιάκοπη δομή που χωρίζεται σε 3 μεγάλες κατηγορίες:</a:t>
            </a:r>
          </a:p>
          <a:p>
            <a:pPr marL="457200" indent="-457200" eaLnBrk="1" fontAlgn="auto" hangingPunct="1">
              <a:lnSpc>
                <a:spcPct val="114000"/>
              </a:lnSpc>
              <a:spcBef>
                <a:spcPts val="1800"/>
              </a:spcBef>
              <a:spcAft>
                <a:spcPts val="0"/>
              </a:spcAft>
              <a:buFont typeface="+mj-lt"/>
              <a:buAutoNum type="arabicPeriod"/>
              <a:defRPr/>
            </a:pPr>
            <a:r>
              <a:rPr lang="el-GR" b="1" dirty="0" err="1" smtClean="0"/>
              <a:t>Επιπολής</a:t>
            </a:r>
            <a:r>
              <a:rPr lang="el-GR" b="1" dirty="0" smtClean="0"/>
              <a:t> </a:t>
            </a:r>
            <a:r>
              <a:rPr lang="el-GR" b="1" dirty="0" err="1"/>
              <a:t>περιτονία</a:t>
            </a:r>
            <a:r>
              <a:rPr lang="el-GR" b="1" dirty="0"/>
              <a:t> </a:t>
            </a:r>
            <a:r>
              <a:rPr lang="el-GR" dirty="0"/>
              <a:t>(</a:t>
            </a:r>
            <a:r>
              <a:rPr lang="el-GR" dirty="0" err="1"/>
              <a:t>superficial</a:t>
            </a:r>
            <a:r>
              <a:rPr lang="el-GR" dirty="0"/>
              <a:t> </a:t>
            </a:r>
            <a:r>
              <a:rPr lang="el-GR" dirty="0" err="1"/>
              <a:t>fascia</a:t>
            </a:r>
            <a:r>
              <a:rPr lang="el-GR" dirty="0"/>
              <a:t>): κείται ακριβώς κάτω από το χόριο και αποτελείται από δύο στοιβάδες:</a:t>
            </a:r>
          </a:p>
          <a:p>
            <a:pPr lvl="1" eaLnBrk="1" fontAlgn="auto" hangingPunct="1">
              <a:lnSpc>
                <a:spcPct val="114000"/>
              </a:lnSpc>
              <a:spcBef>
                <a:spcPts val="1800"/>
              </a:spcBef>
              <a:spcAft>
                <a:spcPts val="0"/>
              </a:spcAft>
              <a:defRPr/>
            </a:pPr>
            <a:r>
              <a:rPr lang="el-GR" dirty="0" smtClean="0"/>
              <a:t>Την </a:t>
            </a:r>
            <a:r>
              <a:rPr lang="el-GR" dirty="0"/>
              <a:t>υποδόρια στοιβάδα (</a:t>
            </a:r>
            <a:r>
              <a:rPr lang="el-GR" dirty="0" err="1"/>
              <a:t>panniculus</a:t>
            </a:r>
            <a:r>
              <a:rPr lang="el-GR" dirty="0"/>
              <a:t> </a:t>
            </a:r>
            <a:r>
              <a:rPr lang="el-GR" dirty="0" err="1"/>
              <a:t>adiposus)που</a:t>
            </a:r>
            <a:r>
              <a:rPr lang="el-GR" dirty="0"/>
              <a:t> είναι πλούσια σε λιπώδη </a:t>
            </a:r>
            <a:r>
              <a:rPr lang="el-GR" dirty="0" smtClean="0"/>
              <a:t>ιστό,</a:t>
            </a:r>
            <a:endParaRPr lang="el-GR" dirty="0"/>
          </a:p>
          <a:p>
            <a:pPr lvl="1" eaLnBrk="1" fontAlgn="auto" hangingPunct="1">
              <a:lnSpc>
                <a:spcPct val="114000"/>
              </a:lnSpc>
              <a:spcBef>
                <a:spcPts val="1800"/>
              </a:spcBef>
              <a:spcAft>
                <a:spcPts val="0"/>
              </a:spcAft>
              <a:defRPr/>
            </a:pPr>
            <a:r>
              <a:rPr lang="el-GR" dirty="0"/>
              <a:t>Την έσω στοιβάδα (</a:t>
            </a:r>
            <a:r>
              <a:rPr lang="el-GR" dirty="0" err="1"/>
              <a:t>inner</a:t>
            </a:r>
            <a:r>
              <a:rPr lang="el-GR" dirty="0"/>
              <a:t> </a:t>
            </a:r>
            <a:r>
              <a:rPr lang="el-GR" dirty="0" err="1"/>
              <a:t>layer</a:t>
            </a:r>
            <a:r>
              <a:rPr lang="el-GR" dirty="0"/>
              <a:t>) που είναι λεπτή και στερείται </a:t>
            </a:r>
            <a:r>
              <a:rPr lang="el-GR" dirty="0" smtClean="0"/>
              <a:t>λίπους</a:t>
            </a:r>
            <a:r>
              <a:rPr lang="en-US" dirty="0"/>
              <a:t>.</a:t>
            </a:r>
            <a:endParaRPr lang="el-GR" dirty="0"/>
          </a:p>
        </p:txBody>
      </p:sp>
      <p:sp>
        <p:nvSpPr>
          <p:cNvPr id="5" name="Ορθογώνιο 4"/>
          <p:cNvSpPr/>
          <p:nvPr/>
        </p:nvSpPr>
        <p:spPr>
          <a:xfrm>
            <a:off x="6804248" y="5745956"/>
            <a:ext cx="1408112" cy="369888"/>
          </a:xfrm>
          <a:prstGeom prst="rect">
            <a:avLst/>
          </a:prstGeom>
        </p:spPr>
        <p:txBody>
          <a:bodyPr wrap="none">
            <a:spAutoFit/>
          </a:bodyPr>
          <a:lstStyle/>
          <a:p>
            <a:pPr>
              <a:defRPr/>
            </a:pPr>
            <a:r>
              <a:rPr lang="en-US" dirty="0">
                <a:solidFill>
                  <a:prstClr val="black"/>
                </a:solidFill>
                <a:latin typeface="Calibri"/>
                <a:cs typeface="Arial" charset="0"/>
              </a:rPr>
              <a:t> (Alter 2004) </a:t>
            </a:r>
            <a:endParaRPr lang="el-GR" dirty="0">
              <a:solidFill>
                <a:prstClr val="black"/>
              </a:solidFill>
              <a:latin typeface="Calibri"/>
              <a:cs typeface="Arial" charset="0"/>
            </a:endParaRPr>
          </a:p>
        </p:txBody>
      </p:sp>
      <p:sp>
        <p:nvSpPr>
          <p:cNvPr id="922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882D2F56-91C8-4FC0-B1F4-F65144238B91}" type="slidenum">
              <a:rPr lang="el-GR" smtClean="0">
                <a:solidFill>
                  <a:prstClr val="black"/>
                </a:solidFill>
              </a:rPr>
              <a:pPr>
                <a:defRPr/>
              </a:pPr>
              <a:t>5</a:t>
            </a:fld>
            <a:endParaRPr lang="el-GR" smtClean="0">
              <a:solidFill>
                <a:prstClr val="black"/>
              </a:solidFill>
            </a:endParaRPr>
          </a:p>
        </p:txBody>
      </p:sp>
    </p:spTree>
    <p:extLst>
      <p:ext uri="{BB962C8B-B14F-4D97-AF65-F5344CB8AC3E}">
        <p14:creationId xmlns:p14="http://schemas.microsoft.com/office/powerpoint/2010/main" val="389875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rtlCol="0">
            <a:normAutofit/>
          </a:bodyPr>
          <a:lstStyle/>
          <a:p>
            <a:pPr eaLnBrk="1" fontAlgn="auto" hangingPunct="1">
              <a:spcAft>
                <a:spcPts val="0"/>
              </a:spcAft>
              <a:defRPr/>
            </a:pPr>
            <a:r>
              <a:rPr lang="el-GR" dirty="0" err="1"/>
              <a:t>Περιτονία</a:t>
            </a:r>
            <a:r>
              <a:rPr lang="el-GR" dirty="0"/>
              <a:t> </a:t>
            </a:r>
            <a:r>
              <a:rPr lang="el-GR" sz="3000" b="0" dirty="0" smtClean="0"/>
              <a:t>2/2</a:t>
            </a:r>
            <a:endParaRPr lang="el-GR" sz="3600" b="0" dirty="0"/>
          </a:p>
        </p:txBody>
      </p:sp>
      <p:sp>
        <p:nvSpPr>
          <p:cNvPr id="10243" name="Θέση περιεχομένου 2"/>
          <p:cNvSpPr>
            <a:spLocks noGrp="1"/>
          </p:cNvSpPr>
          <p:nvPr>
            <p:ph idx="1"/>
          </p:nvPr>
        </p:nvSpPr>
        <p:spPr>
          <a:xfrm>
            <a:off x="539750" y="1619250"/>
            <a:ext cx="8229600" cy="4367213"/>
          </a:xfrm>
        </p:spPr>
        <p:txBody>
          <a:bodyPr/>
          <a:lstStyle/>
          <a:p>
            <a:pPr marL="457200" indent="-457200" eaLnBrk="1" hangingPunct="1">
              <a:lnSpc>
                <a:spcPct val="114000"/>
              </a:lnSpc>
              <a:spcBef>
                <a:spcPts val="1800"/>
              </a:spcBef>
              <a:buFont typeface="Calibri" pitchFamily="34" charset="0"/>
              <a:buAutoNum type="arabicPeriod" startAt="2"/>
            </a:pPr>
            <a:r>
              <a:rPr lang="el-GR" altLang="el-GR" b="1" dirty="0" smtClean="0"/>
              <a:t>Εν’ τω </a:t>
            </a:r>
            <a:r>
              <a:rPr lang="el-GR" altLang="el-GR" b="1" dirty="0" err="1" smtClean="0"/>
              <a:t>βάθει</a:t>
            </a:r>
            <a:r>
              <a:rPr lang="el-GR" altLang="el-GR" b="1" dirty="0" smtClean="0"/>
              <a:t> </a:t>
            </a:r>
            <a:r>
              <a:rPr lang="el-GR" altLang="el-GR" b="1" dirty="0" err="1" smtClean="0"/>
              <a:t>περιτονία</a:t>
            </a:r>
            <a:r>
              <a:rPr lang="el-GR" altLang="el-GR" b="1" dirty="0" smtClean="0"/>
              <a:t> </a:t>
            </a:r>
            <a:r>
              <a:rPr lang="el-GR" altLang="el-GR" dirty="0" smtClean="0"/>
              <a:t>(</a:t>
            </a:r>
            <a:r>
              <a:rPr lang="el-GR" altLang="el-GR" dirty="0" err="1" smtClean="0"/>
              <a:t>deep</a:t>
            </a:r>
            <a:r>
              <a:rPr lang="el-GR" altLang="el-GR" dirty="0" smtClean="0"/>
              <a:t> </a:t>
            </a:r>
            <a:r>
              <a:rPr lang="el-GR" altLang="el-GR" dirty="0" err="1" smtClean="0"/>
              <a:t>fascia</a:t>
            </a:r>
            <a:r>
              <a:rPr lang="el-GR" altLang="el-GR" dirty="0" smtClean="0"/>
              <a:t>) κείται κάτω από την </a:t>
            </a:r>
            <a:r>
              <a:rPr lang="el-GR" altLang="el-GR" dirty="0" err="1" smtClean="0"/>
              <a:t>επιπολής</a:t>
            </a:r>
            <a:r>
              <a:rPr lang="el-GR" altLang="el-GR" dirty="0" smtClean="0"/>
              <a:t> και είναι συνήθως πιο σφικτή, πυκνή και συμπαγής,</a:t>
            </a:r>
          </a:p>
          <a:p>
            <a:pPr lvl="1" eaLnBrk="1" hangingPunct="1">
              <a:lnSpc>
                <a:spcPct val="114000"/>
              </a:lnSpc>
              <a:spcBef>
                <a:spcPts val="1800"/>
              </a:spcBef>
            </a:pPr>
            <a:r>
              <a:rPr lang="el-GR" altLang="el-GR" dirty="0" smtClean="0"/>
              <a:t>Περιβάλλει και συνενώνεται με τους μύες, τα οστά, νεύρα, αγγεία, και εσωτερικά όργανα</a:t>
            </a:r>
            <a:r>
              <a:rPr lang="en-US" altLang="el-GR" dirty="0" smtClean="0"/>
              <a:t>.</a:t>
            </a:r>
            <a:endParaRPr lang="el-GR" altLang="el-GR" dirty="0" smtClean="0"/>
          </a:p>
          <a:p>
            <a:pPr marL="457200" indent="-457200" eaLnBrk="1" hangingPunct="1">
              <a:lnSpc>
                <a:spcPct val="114000"/>
              </a:lnSpc>
              <a:spcBef>
                <a:spcPts val="1800"/>
              </a:spcBef>
              <a:buFont typeface="Calibri" pitchFamily="34" charset="0"/>
              <a:buAutoNum type="arabicPeriod" startAt="3"/>
            </a:pPr>
            <a:r>
              <a:rPr lang="el-GR" altLang="el-GR" b="1" dirty="0" err="1" smtClean="0"/>
              <a:t>Υπορογόνια</a:t>
            </a:r>
            <a:r>
              <a:rPr lang="el-GR" altLang="el-GR" b="1" dirty="0" smtClean="0"/>
              <a:t> </a:t>
            </a:r>
            <a:r>
              <a:rPr lang="el-GR" altLang="el-GR" b="1" dirty="0" err="1" smtClean="0"/>
              <a:t>περιτονία</a:t>
            </a:r>
            <a:r>
              <a:rPr lang="el-GR" altLang="el-GR" b="1" dirty="0" smtClean="0"/>
              <a:t> </a:t>
            </a:r>
            <a:r>
              <a:rPr lang="el-GR" altLang="el-GR" dirty="0" smtClean="0"/>
              <a:t>(</a:t>
            </a:r>
            <a:r>
              <a:rPr lang="el-GR" altLang="el-GR" dirty="0" err="1" smtClean="0"/>
              <a:t>subserous</a:t>
            </a:r>
            <a:r>
              <a:rPr lang="el-GR" altLang="el-GR" dirty="0" smtClean="0"/>
              <a:t> </a:t>
            </a:r>
            <a:r>
              <a:rPr lang="el-GR" altLang="el-GR" dirty="0" err="1" smtClean="0"/>
              <a:t>fascia</a:t>
            </a:r>
            <a:r>
              <a:rPr lang="el-GR" altLang="el-GR" dirty="0" smtClean="0"/>
              <a:t>) που περιβάλλει τις κοιλότητες του σώματος π.χ., το περιτόναιο που περιβάλλει την κοιλιακή κοιλότητα και στηρίζει τα όργανα.</a:t>
            </a:r>
          </a:p>
        </p:txBody>
      </p:sp>
      <p:sp>
        <p:nvSpPr>
          <p:cNvPr id="5" name="Ορθογώνιο 4"/>
          <p:cNvSpPr/>
          <p:nvPr/>
        </p:nvSpPr>
        <p:spPr>
          <a:xfrm>
            <a:off x="7164388" y="5746750"/>
            <a:ext cx="1408112" cy="369888"/>
          </a:xfrm>
          <a:prstGeom prst="rect">
            <a:avLst/>
          </a:prstGeom>
        </p:spPr>
        <p:txBody>
          <a:bodyPr wrap="none">
            <a:spAutoFit/>
          </a:bodyPr>
          <a:lstStyle/>
          <a:p>
            <a:pPr>
              <a:defRPr/>
            </a:pPr>
            <a:r>
              <a:rPr lang="en-US" dirty="0">
                <a:solidFill>
                  <a:prstClr val="black"/>
                </a:solidFill>
                <a:latin typeface="Calibri"/>
                <a:cs typeface="Arial" charset="0"/>
              </a:rPr>
              <a:t> (Alter 2004) </a:t>
            </a:r>
            <a:endParaRPr lang="el-GR" dirty="0">
              <a:solidFill>
                <a:prstClr val="black"/>
              </a:solidFill>
              <a:latin typeface="Calibri"/>
              <a:cs typeface="Arial" charset="0"/>
            </a:endParaRPr>
          </a:p>
        </p:txBody>
      </p:sp>
      <p:sp>
        <p:nvSpPr>
          <p:cNvPr id="1024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21B5B35-76AC-4052-BAE6-F2B406D149C0}" type="slidenum">
              <a:rPr lang="el-GR" smtClean="0">
                <a:solidFill>
                  <a:prstClr val="black"/>
                </a:solidFill>
              </a:rPr>
              <a:pPr>
                <a:defRPr/>
              </a:pPr>
              <a:t>6</a:t>
            </a:fld>
            <a:endParaRPr lang="el-GR" smtClean="0">
              <a:solidFill>
                <a:prstClr val="black"/>
              </a:solidFill>
            </a:endParaRPr>
          </a:p>
        </p:txBody>
      </p:sp>
    </p:spTree>
    <p:extLst>
      <p:ext uri="{BB962C8B-B14F-4D97-AF65-F5344CB8AC3E}">
        <p14:creationId xmlns:p14="http://schemas.microsoft.com/office/powerpoint/2010/main" val="4216747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smtClean="0"/>
              <a:t>Περιτονίες</a:t>
            </a:r>
            <a:r>
              <a:rPr lang="el-GR" dirty="0" smtClean="0"/>
              <a:t> </a:t>
            </a:r>
            <a:r>
              <a:rPr lang="el-GR" sz="3000" b="0" dirty="0" smtClean="0"/>
              <a:t>1/3</a:t>
            </a:r>
            <a:endParaRPr lang="el-GR" sz="3600" b="0" dirty="0"/>
          </a:p>
        </p:txBody>
      </p:sp>
      <p:sp>
        <p:nvSpPr>
          <p:cNvPr id="3" name="Θέση περιεχομένου 2"/>
          <p:cNvSpPr>
            <a:spLocks noGrp="1"/>
          </p:cNvSpPr>
          <p:nvPr>
            <p:ph idx="1"/>
          </p:nvPr>
        </p:nvSpPr>
        <p:spPr>
          <a:xfrm>
            <a:off x="5508104" y="1668011"/>
            <a:ext cx="3311847" cy="4486275"/>
          </a:xfrm>
        </p:spPr>
        <p:txBody>
          <a:bodyPr rtlCol="0">
            <a:noAutofit/>
          </a:bodyPr>
          <a:lstStyle/>
          <a:p>
            <a:pPr eaLnBrk="1" fontAlgn="auto" hangingPunct="1">
              <a:lnSpc>
                <a:spcPct val="112000"/>
              </a:lnSpc>
              <a:spcBef>
                <a:spcPts val="1800"/>
              </a:spcBef>
              <a:spcAft>
                <a:spcPts val="0"/>
              </a:spcAft>
              <a:buFont typeface="Arial" pitchFamily="34" charset="0"/>
              <a:buChar char="•"/>
              <a:defRPr/>
            </a:pPr>
            <a:r>
              <a:rPr lang="el-GR" dirty="0"/>
              <a:t>Το </a:t>
            </a:r>
            <a:r>
              <a:rPr lang="el-GR" dirty="0" err="1"/>
              <a:t>επιμύϊο</a:t>
            </a:r>
            <a:r>
              <a:rPr lang="el-GR" dirty="0"/>
              <a:t>, , το </a:t>
            </a:r>
            <a:r>
              <a:rPr lang="el-GR" dirty="0" err="1"/>
              <a:t>περιμύϊο</a:t>
            </a:r>
            <a:r>
              <a:rPr lang="el-GR" dirty="0"/>
              <a:t> και το </a:t>
            </a:r>
            <a:r>
              <a:rPr lang="el-GR" dirty="0" err="1"/>
              <a:t>ενδομύϊο</a:t>
            </a:r>
            <a:r>
              <a:rPr lang="el-GR" dirty="0"/>
              <a:t>  ανήκουν στην εν τω </a:t>
            </a:r>
            <a:r>
              <a:rPr lang="el-GR" dirty="0" err="1"/>
              <a:t>βάθει</a:t>
            </a:r>
            <a:r>
              <a:rPr lang="el-GR" dirty="0"/>
              <a:t> </a:t>
            </a:r>
            <a:r>
              <a:rPr lang="el-GR" dirty="0" err="1" smtClean="0"/>
              <a:t>περιτονία</a:t>
            </a:r>
            <a:r>
              <a:rPr lang="en-US" dirty="0" smtClean="0"/>
              <a:t>,</a:t>
            </a:r>
            <a:endParaRPr lang="el-GR" dirty="0"/>
          </a:p>
          <a:p>
            <a:pPr eaLnBrk="1" fontAlgn="auto" hangingPunct="1">
              <a:lnSpc>
                <a:spcPct val="112000"/>
              </a:lnSpc>
              <a:spcBef>
                <a:spcPts val="1800"/>
              </a:spcBef>
              <a:spcAft>
                <a:spcPts val="0"/>
              </a:spcAft>
              <a:buFont typeface="Arial" pitchFamily="34" charset="0"/>
              <a:buChar char="•"/>
              <a:defRPr/>
            </a:pPr>
            <a:r>
              <a:rPr lang="el-GR" dirty="0"/>
              <a:t>Ο συνδετικός ιστός αποτελεί </a:t>
            </a:r>
            <a:r>
              <a:rPr lang="el-GR" dirty="0" smtClean="0"/>
              <a:t>το </a:t>
            </a:r>
            <a:r>
              <a:rPr lang="el-GR" dirty="0"/>
              <a:t>30% της μυϊκής </a:t>
            </a:r>
            <a:r>
              <a:rPr lang="el-GR" dirty="0" smtClean="0"/>
              <a:t>μάζας</a:t>
            </a:r>
            <a:r>
              <a:rPr lang="en-US" dirty="0" smtClean="0"/>
              <a:t>.</a:t>
            </a:r>
            <a:endParaRPr lang="el-GR" dirty="0"/>
          </a:p>
        </p:txBody>
      </p:sp>
      <p:pic>
        <p:nvPicPr>
          <p:cNvPr id="5" name="Εικόνα 4"/>
          <p:cNvPicPr>
            <a:picLocks noChangeAspect="1"/>
          </p:cNvPicPr>
          <p:nvPr/>
        </p:nvPicPr>
        <p:blipFill>
          <a:blip r:embed="rId3"/>
          <a:stretch>
            <a:fillRect/>
          </a:stretch>
        </p:blipFill>
        <p:spPr>
          <a:xfrm>
            <a:off x="611188" y="1628775"/>
            <a:ext cx="4746625" cy="4243388"/>
          </a:xfrm>
          <a:prstGeom prst="rect">
            <a:avLst/>
          </a:prstGeom>
          <a:noFill/>
          <a:ln>
            <a:solidFill>
              <a:schemeClr val="tx1"/>
            </a:solidFill>
          </a:ln>
        </p:spPr>
      </p:pic>
      <p:sp>
        <p:nvSpPr>
          <p:cNvPr id="6" name="Rectangle 5"/>
          <p:cNvSpPr/>
          <p:nvPr/>
        </p:nvSpPr>
        <p:spPr>
          <a:xfrm>
            <a:off x="1472208" y="5949280"/>
            <a:ext cx="3024584" cy="461665"/>
          </a:xfrm>
          <a:prstGeom prst="rect">
            <a:avLst/>
          </a:prstGeom>
        </p:spPr>
        <p:txBody>
          <a:bodyPr wrap="square">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lumMod val="75000"/>
                    <a:lumOff val="25000"/>
                  </a:prstClr>
                </a:solidFill>
                <a:latin typeface="Calibri"/>
                <a:cs typeface="Arial" charset="0"/>
                <a:hlinkClick r:id="rId4"/>
              </a:rPr>
              <a:t>Thigh cross section</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err="1">
                <a:solidFill>
                  <a:prstClr val="black">
                    <a:lumMod val="75000"/>
                    <a:lumOff val="25000"/>
                  </a:prstClr>
                </a:solidFill>
                <a:latin typeface="Calibri"/>
                <a:cs typeface="Arial" charset="0"/>
              </a:rPr>
              <a:t>Mcstrother</a:t>
            </a:r>
            <a:r>
              <a:rPr lang="el-GR"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με άδεια</a:t>
            </a:r>
            <a:r>
              <a:rPr lang="en-US" sz="1200" dirty="0" smtClean="0">
                <a:solidFill>
                  <a:prstClr val="black">
                    <a:lumMod val="75000"/>
                    <a:lumOff val="25000"/>
                  </a:prstClr>
                </a:solidFill>
                <a:latin typeface="Calibri"/>
                <a:cs typeface="Arial" charset="0"/>
              </a:rPr>
              <a:t> </a:t>
            </a:r>
            <a:r>
              <a:rPr lang="en-US" sz="1200" dirty="0">
                <a:solidFill>
                  <a:prstClr val="black">
                    <a:lumMod val="75000"/>
                    <a:lumOff val="25000"/>
                  </a:prstClr>
                </a:solidFill>
                <a:latin typeface="Calibri"/>
                <a:cs typeface="Arial" charset="0"/>
                <a:hlinkClick r:id="rId5"/>
              </a:rPr>
              <a:t>CC BY 3.0</a:t>
            </a:r>
            <a:endParaRPr lang="en-US" sz="1200" dirty="0">
              <a:solidFill>
                <a:prstClr val="black">
                  <a:lumMod val="75000"/>
                  <a:lumOff val="25000"/>
                </a:prstClr>
              </a:solidFill>
              <a:latin typeface="Calibri"/>
              <a:cs typeface="Arial" charset="0"/>
            </a:endParaRPr>
          </a:p>
        </p:txBody>
      </p:sp>
      <p:sp>
        <p:nvSpPr>
          <p:cNvPr id="11270" name="Θέση αριθμού διαφάνειας 3"/>
          <p:cNvSpPr>
            <a:spLocks noGrp="1"/>
          </p:cNvSpPr>
          <p:nvPr>
            <p:ph type="sldNum" sz="quarter" idx="12"/>
          </p:nvPr>
        </p:nvSpPr>
        <p:spPr bwMode="auto">
          <a:xfrm>
            <a:off x="6564313" y="6492875"/>
            <a:ext cx="2133600" cy="365125"/>
          </a:xfrm>
          <a:ln>
            <a:miter lim="800000"/>
            <a:headEnd/>
            <a:tailEnd/>
          </a:ln>
        </p:spPr>
        <p:txBody>
          <a:bodyPr wrap="square" numCol="1" anchorCtr="0" compatLnSpc="1">
            <a:prstTxWarp prst="textNoShape">
              <a:avLst/>
            </a:prstTxWarp>
          </a:bodyPr>
          <a:lstStyle/>
          <a:p>
            <a:pPr>
              <a:defRPr/>
            </a:pPr>
            <a:fld id="{60A46C90-4B85-4082-8F79-4568B535543C}" type="slidenum">
              <a:rPr lang="el-GR" smtClean="0">
                <a:solidFill>
                  <a:prstClr val="black"/>
                </a:solidFill>
              </a:rPr>
              <a:pPr>
                <a:defRPr/>
              </a:pPr>
              <a:t>7</a:t>
            </a:fld>
            <a:endParaRPr lang="el-GR" smtClean="0">
              <a:solidFill>
                <a:prstClr val="black"/>
              </a:solidFill>
            </a:endParaRPr>
          </a:p>
        </p:txBody>
      </p:sp>
    </p:spTree>
    <p:extLst>
      <p:ext uri="{BB962C8B-B14F-4D97-AF65-F5344CB8AC3E}">
        <p14:creationId xmlns:p14="http://schemas.microsoft.com/office/powerpoint/2010/main" val="3635457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err="1"/>
              <a:t>Περιτονίες</a:t>
            </a:r>
            <a:r>
              <a:rPr lang="el-GR" dirty="0"/>
              <a:t> </a:t>
            </a:r>
            <a:r>
              <a:rPr lang="el-GR" sz="3000" b="0" dirty="0" smtClean="0"/>
              <a:t>2/3</a:t>
            </a:r>
            <a:endParaRPr lang="el-GR" sz="3600" dirty="0"/>
          </a:p>
        </p:txBody>
      </p:sp>
      <p:sp>
        <p:nvSpPr>
          <p:cNvPr id="12291" name="Θέση περιεχομένου 2"/>
          <p:cNvSpPr>
            <a:spLocks noGrp="1"/>
          </p:cNvSpPr>
          <p:nvPr>
            <p:ph idx="1"/>
          </p:nvPr>
        </p:nvSpPr>
        <p:spPr>
          <a:xfrm>
            <a:off x="539750" y="1619250"/>
            <a:ext cx="8229600" cy="4752975"/>
          </a:xfrm>
        </p:spPr>
        <p:txBody>
          <a:bodyPr/>
          <a:lstStyle/>
          <a:p>
            <a:pPr eaLnBrk="1" hangingPunct="1">
              <a:lnSpc>
                <a:spcPct val="112000"/>
              </a:lnSpc>
              <a:spcBef>
                <a:spcPts val="1800"/>
              </a:spcBef>
            </a:pPr>
            <a:r>
              <a:rPr lang="el-GR" altLang="el-GR" dirty="0" smtClean="0"/>
              <a:t>Κατά την παθητική κίνηση της άρθρωσης, η αντίσταση που προβάλλεται:</a:t>
            </a:r>
          </a:p>
          <a:p>
            <a:pPr lvl="1" eaLnBrk="1" hangingPunct="1">
              <a:lnSpc>
                <a:spcPct val="112000"/>
              </a:lnSpc>
              <a:spcBef>
                <a:spcPts val="1800"/>
              </a:spcBef>
            </a:pPr>
            <a:r>
              <a:rPr lang="el-GR" altLang="el-GR" dirty="0" smtClean="0"/>
              <a:t>Από τις μυϊκές </a:t>
            </a:r>
            <a:r>
              <a:rPr lang="el-GR" altLang="el-GR" dirty="0" err="1" smtClean="0"/>
              <a:t>περιτονίες</a:t>
            </a:r>
            <a:r>
              <a:rPr lang="el-GR" altLang="el-GR" dirty="0" smtClean="0"/>
              <a:t> είναι 41%</a:t>
            </a:r>
            <a:r>
              <a:rPr lang="en-US" altLang="el-GR" dirty="0" smtClean="0"/>
              <a:t>,</a:t>
            </a:r>
            <a:endParaRPr lang="el-GR" altLang="el-GR" dirty="0" smtClean="0"/>
          </a:p>
          <a:p>
            <a:pPr lvl="1" eaLnBrk="1" hangingPunct="1">
              <a:lnSpc>
                <a:spcPct val="112000"/>
              </a:lnSpc>
              <a:spcBef>
                <a:spcPts val="1800"/>
              </a:spcBef>
            </a:pPr>
            <a:r>
              <a:rPr lang="el-GR" altLang="el-GR" dirty="0" smtClean="0"/>
              <a:t>Από τον αρθρικό θύλακο 47%</a:t>
            </a:r>
            <a:r>
              <a:rPr lang="en-US" altLang="el-GR" dirty="0" smtClean="0"/>
              <a:t>,</a:t>
            </a:r>
            <a:endParaRPr lang="el-GR" altLang="el-GR" dirty="0" smtClean="0"/>
          </a:p>
          <a:p>
            <a:pPr lvl="1" eaLnBrk="1" hangingPunct="1">
              <a:lnSpc>
                <a:spcPct val="112000"/>
              </a:lnSpc>
              <a:spcBef>
                <a:spcPts val="1800"/>
              </a:spcBef>
            </a:pPr>
            <a:r>
              <a:rPr lang="el-GR" altLang="el-GR" dirty="0" smtClean="0"/>
              <a:t>Από τους τένοντες 10%</a:t>
            </a:r>
            <a:r>
              <a:rPr lang="en-US" altLang="el-GR" dirty="0" smtClean="0"/>
              <a:t>,</a:t>
            </a:r>
            <a:endParaRPr lang="el-GR" altLang="el-GR" dirty="0" smtClean="0"/>
          </a:p>
          <a:p>
            <a:pPr lvl="1" eaLnBrk="1" hangingPunct="1">
              <a:lnSpc>
                <a:spcPct val="112000"/>
              </a:lnSpc>
              <a:spcBef>
                <a:spcPts val="1800"/>
              </a:spcBef>
            </a:pPr>
            <a:r>
              <a:rPr lang="el-GR" altLang="el-GR" dirty="0" smtClean="0"/>
              <a:t>Από το δέρμα 2%</a:t>
            </a:r>
            <a:r>
              <a:rPr lang="en-US" altLang="el-GR" dirty="0" smtClean="0"/>
              <a:t>.</a:t>
            </a:r>
            <a:endParaRPr lang="el-GR" altLang="el-GR" dirty="0" smtClean="0"/>
          </a:p>
        </p:txBody>
      </p:sp>
      <p:sp>
        <p:nvSpPr>
          <p:cNvPr id="1229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0DA70CD-C251-492E-B564-5FA7BE691D41}" type="slidenum">
              <a:rPr lang="el-GR" smtClean="0">
                <a:solidFill>
                  <a:prstClr val="black"/>
                </a:solidFill>
              </a:rPr>
              <a:pPr>
                <a:defRPr/>
              </a:pPr>
              <a:t>8</a:t>
            </a:fld>
            <a:endParaRPr lang="el-GR" smtClean="0">
              <a:solidFill>
                <a:prstClr val="black"/>
              </a:solidFill>
            </a:endParaRPr>
          </a:p>
        </p:txBody>
      </p:sp>
      <p:sp>
        <p:nvSpPr>
          <p:cNvPr id="5" name="Ορθογώνιο 4"/>
          <p:cNvSpPr/>
          <p:nvPr/>
        </p:nvSpPr>
        <p:spPr>
          <a:xfrm>
            <a:off x="6934796" y="5733256"/>
            <a:ext cx="1355725" cy="369888"/>
          </a:xfrm>
          <a:prstGeom prst="rect">
            <a:avLst/>
          </a:prstGeom>
        </p:spPr>
        <p:txBody>
          <a:bodyPr wrap="none">
            <a:spAutoFit/>
          </a:bodyPr>
          <a:lstStyle/>
          <a:p>
            <a:pPr>
              <a:defRPr/>
            </a:pPr>
            <a:r>
              <a:rPr lang="en-US" dirty="0">
                <a:solidFill>
                  <a:prstClr val="black"/>
                </a:solidFill>
                <a:latin typeface="Calibri"/>
                <a:cs typeface="Arial" charset="0"/>
              </a:rPr>
              <a:t>(Alter 2004) </a:t>
            </a:r>
            <a:endParaRPr lang="el-GR" dirty="0">
              <a:solidFill>
                <a:prstClr val="black"/>
              </a:solidFill>
              <a:latin typeface="Calibri"/>
              <a:cs typeface="Arial" charset="0"/>
            </a:endParaRPr>
          </a:p>
        </p:txBody>
      </p:sp>
    </p:spTree>
    <p:extLst>
      <p:ext uri="{BB962C8B-B14F-4D97-AF65-F5344CB8AC3E}">
        <p14:creationId xmlns:p14="http://schemas.microsoft.com/office/powerpoint/2010/main" val="17108687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687bfe111004b1422a065f43c5a7a519610ad1d"/>
</p:tagLst>
</file>

<file path=ppt/theme/theme1.xml><?xml version="1.0" encoding="utf-8"?>
<a:theme xmlns:a="http://schemas.openxmlformats.org/drawingml/2006/main" name="template">
  <a:themeElements>
    <a:clrScheme name="Προσαρμοσμένο 19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46</TotalTime>
  <Words>3191</Words>
  <Application>Microsoft Office PowerPoint</Application>
  <PresentationFormat>On-screen Show (4:3)</PresentationFormat>
  <Paragraphs>367</Paragraphs>
  <Slides>47</Slides>
  <Notes>17</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template</vt:lpstr>
      <vt:lpstr>OC_template_updated</vt:lpstr>
      <vt:lpstr>Τεχνικές Κινητοποίησης και Θεραπευτικοί Χειρισμοί (Θ)</vt:lpstr>
      <vt:lpstr>Κίνηση μαλακών ιστών 1/3</vt:lpstr>
      <vt:lpstr>Κίνηση μαλακών ιστών 2/3</vt:lpstr>
      <vt:lpstr>Κίνηση μαλακών ιστών 3/3</vt:lpstr>
      <vt:lpstr>Δέρμα </vt:lpstr>
      <vt:lpstr>Περιτονία 1/2</vt:lpstr>
      <vt:lpstr>Περιτονία 2/2</vt:lpstr>
      <vt:lpstr>Περιτονίες 1/3</vt:lpstr>
      <vt:lpstr>Περιτονίες 2/3</vt:lpstr>
      <vt:lpstr>Περιτονίες 3/3</vt:lpstr>
      <vt:lpstr>Δερματικοί υποδοχείς</vt:lpstr>
      <vt:lpstr>Μηχανοϋποδοχείς 1/6</vt:lpstr>
      <vt:lpstr>Μηχανοϋποδοχείς 2/6</vt:lpstr>
      <vt:lpstr>Μηχανοϋποδοχείς 3/6</vt:lpstr>
      <vt:lpstr>Μηχανοϋποδοχείς 4/6</vt:lpstr>
      <vt:lpstr>Μηχανοϋποδοχείς 5/6</vt:lpstr>
      <vt:lpstr>Μηχανοϋποδοχείς 6/6</vt:lpstr>
      <vt:lpstr>Αλγοϋποδοχείς </vt:lpstr>
      <vt:lpstr>Μηχανοϋποδοχείς περιτονιών (Schleip 2003)</vt:lpstr>
      <vt:lpstr>Εννεύρωση επιπολής περιτονίας </vt:lpstr>
      <vt:lpstr>Συμπεριφορά κολλαγόνων ινών</vt:lpstr>
      <vt:lpstr>Συμπεριφορά πυκνού συνδετικού ιστού</vt:lpstr>
      <vt:lpstr>Διάταση περιτονιών</vt:lpstr>
      <vt:lpstr>Πως λειτουργεί η χαλάρωση των ιστών και πως η αναλγησία;</vt:lpstr>
      <vt:lpstr>Θεωρεία της πύλης του πόνου των Melzack &amp; Wall 1964</vt:lpstr>
      <vt:lpstr>Θεωρία των Basbaum &amp; Fields 1984 1/3</vt:lpstr>
      <vt:lpstr>Θεωρία των Basbaum &amp; Fields 1984 2/3</vt:lpstr>
      <vt:lpstr>Θεωρία των Basbaum &amp; Fields 1984 3/3</vt:lpstr>
      <vt:lpstr>Θεωρία του Le Bars 1979</vt:lpstr>
      <vt:lpstr>Μηχανικά αποτελέσματα διάτασης</vt:lpstr>
      <vt:lpstr>Ψηλάφηση κινητικότητας &amp; ευαισθησίας των δομών 1/4</vt:lpstr>
      <vt:lpstr>Ψηλάφηση κινητικότητας &amp; ευαισθησίας των δομών 2/4</vt:lpstr>
      <vt:lpstr>Ψηλάφηση κινητικότητας &amp; ευαισθησίας των δομών 3/4</vt:lpstr>
      <vt:lpstr>Ψηλάφηση κινητικότητας &amp; ευαισθησίας των δομών 4/4</vt:lpstr>
      <vt:lpstr>Ενεργής ουλή 1/2</vt:lpstr>
      <vt:lpstr>Ενεργής ουλή 2/2</vt:lpstr>
      <vt:lpstr>Εξέταση ουλής</vt:lpstr>
      <vt:lpstr>Αποκατάσταση κινητικότητας της ουλής</vt:lpstr>
      <vt:lpstr>Κινητοποίηση ουλής 1/2</vt:lpstr>
      <vt:lpstr>Κινητοποίηση ουλής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Κινητοποίησης Και Θεραπευτικοί Χειρισμοί</dc:title>
  <dc:creator>opencourses@teiath.gr</dc:creator>
  <cp:lastModifiedBy>alex</cp:lastModifiedBy>
  <cp:revision>12</cp:revision>
  <dcterms:created xsi:type="dcterms:W3CDTF">2014-12-15T11:02:02Z</dcterms:created>
  <dcterms:modified xsi:type="dcterms:W3CDTF">2015-02-24T14:56:39Z</dcterms:modified>
</cp:coreProperties>
</file>