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8" r:id="rId3"/>
    <p:sldId id="270" r:id="rId4"/>
    <p:sldId id="271" r:id="rId5"/>
    <p:sldId id="272" r:id="rId6"/>
    <p:sldId id="273" r:id="rId7"/>
    <p:sldId id="274" r:id="rId8"/>
    <p:sldId id="275" r:id="rId9"/>
    <p:sldId id="282" r:id="rId10"/>
    <p:sldId id="257" r:id="rId11"/>
    <p:sldId id="262" r:id="rId12"/>
    <p:sldId id="264" r:id="rId13"/>
    <p:sldId id="283" r:id="rId14"/>
    <p:sldId id="284" r:id="rId15"/>
    <p:sldId id="266" r:id="rId16"/>
    <p:sldId id="267" r:id="rId17"/>
    <p:sldId id="261" r:id="rId18"/>
  </p:sldIdLst>
  <p:sldSz cx="9144000" cy="6858000" type="screen4x3"/>
  <p:notesSz cx="7104063" cy="10234613"/>
  <p:custDataLst>
    <p:tags r:id="rId2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7/5/2015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7/5/2015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Ιστοπαθολογία (Θ)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3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Παθήσεις Καρδιαγγειακού Συστήματος</a:t>
            </a:r>
            <a:endParaRPr lang="en-US" sz="2800" dirty="0" smtClean="0"/>
          </a:p>
          <a:p>
            <a:r>
              <a:rPr lang="el-GR" sz="2400" dirty="0" smtClean="0"/>
              <a:t>Φραγκίσκη Αναγνωστοπούλου Ανθούλη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Ιατρικών Εργαστηρίων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Φραγκίσκη Αναγνωστοπούλου Ανθούλη 2014. Φραγκίσκη Αναγνωστοπούλου Ανθούλη </a:t>
            </a:r>
            <a:r>
              <a:rPr lang="el-GR" sz="2000" dirty="0"/>
              <a:t>. </a:t>
            </a:r>
            <a:r>
              <a:rPr lang="el-GR" sz="2000" dirty="0" smtClean="0"/>
              <a:t>«Ιστοπαθολογία (Θ). </a:t>
            </a:r>
            <a:r>
              <a:rPr lang="el-GR" sz="2000" dirty="0"/>
              <a:t>Ενότητα 3: Παθήσεις Καρδιαγγειακού </a:t>
            </a:r>
            <a:r>
              <a:rPr lang="el-GR" sz="2000" dirty="0" smtClean="0"/>
              <a:t>Συστήματος».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001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83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</a:t>
            </a:r>
            <a:r>
              <a:rPr lang="el-GR" sz="2000" dirty="0" smtClean="0"/>
              <a:t>περιεχομένου από τα ακόλουθα έργα</a:t>
            </a:r>
            <a:r>
              <a:rPr lang="en-US" sz="2000" dirty="0" smtClean="0"/>
              <a:t>:</a:t>
            </a: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©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WebPath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educational resource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by Edward C. Klatt MD, Savannah, Georgia, USA. 1994-2015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rights reserved worldwide</a:t>
            </a:r>
          </a:p>
          <a:p>
            <a:pPr marL="457200" indent="-457200">
              <a:buFont typeface="+mj-lt"/>
              <a:buAutoNum type="arabicPeriod"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9262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Αρτηριοσκλήρωση στεφανιαίας αρτηρίας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Η στεφανιαία αρτηρία παρουσιάζει στένωση του αυλού της εξαιτίας σχηματισμού αθηρωματικής πλάκας. Σοβαρή στένωση (μεγάλου βαθμού), δύναται να οδηγήσει σε στηθάγχη, ισχαιμία του μυοκαρδίου, και απόφραξη.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79"/>
            <a:ext cx="5904656" cy="384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67544" y="619159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324494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Αθηρωματική πλάκα στεφανιαίας αρτηρίας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2890664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Σοβαρή στένωση (μεγάλου βαθμού) της στεφανιαίας αρτηρίας. Είναι μεικτή ("complex") στένωση, επειδή  υπάρχει μεγάλη περιοχή ασβεστοποίησης κάτω δεξιά (βέλος), η οποία εμφανίζεται γαλαζωπή με τη χρώση αιματοξυλίνης και ηωσίνης (H&amp;E).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268760"/>
            <a:ext cx="48006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5085184"/>
            <a:ext cx="8267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2000" dirty="0">
                <a:latin typeface="+mn-lt"/>
              </a:rPr>
              <a:t>Το μεικτό αθήρωμα παρουσιάζει ασβεστοποίηση, θρόμβωση, ή αιμορραγία. Η ασβεστοποίηση δύναται να κάνει την αγγειοπλαστική δύσκολη.</a:t>
            </a:r>
          </a:p>
        </p:txBody>
      </p:sp>
      <p:sp>
        <p:nvSpPr>
          <p:cNvPr id="7" name="Rectangle 6"/>
          <p:cNvSpPr/>
          <p:nvPr/>
        </p:nvSpPr>
        <p:spPr>
          <a:xfrm>
            <a:off x="3851920" y="444058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420306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Στένωση στεφανιαίας </a:t>
            </a:r>
            <a:r>
              <a:rPr lang="el-GR" dirty="0"/>
              <a:t>αρτηρίας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941168"/>
            <a:ext cx="8229600" cy="18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Σημαντική στένωση του κάτω τμήματος της στεφανιαίας αρτηρίας. Η απομακρυσμένη στένωση είναι τυπικό σημείο σοβαρής στεφανιαίας αρτηριοσκλήρυνσης, η οποία δύναται να εμφανιστεί με σακχαρώδη διαβήτη, ή οικογενή υπερχοληστερολαιμία. Η στένωση αυτή δύναται να κάνει το στεφανιαίο bypass δύσκολο</a:t>
            </a:r>
            <a:r>
              <a:rPr lang="el-GR" sz="2000" dirty="0" smtClean="0"/>
              <a:t>.</a:t>
            </a:r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8978"/>
            <a:ext cx="4896544" cy="3147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7544" y="432537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93814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Πρόσφατη θρόμβωση στεφανιαίας αρτηρίας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Παρουσία </a:t>
            </a:r>
            <a:r>
              <a:rPr lang="el-GR" sz="2000" b="1" dirty="0">
                <a:solidFill>
                  <a:srgbClr val="820000"/>
                </a:solidFill>
              </a:rPr>
              <a:t>πρόσφατης θρόμβωσης </a:t>
            </a:r>
            <a:r>
              <a:rPr lang="el-GR" sz="2000" dirty="0"/>
              <a:t>(ροζ-</a:t>
            </a:r>
            <a:r>
              <a:rPr lang="el-GR" sz="2000" dirty="0"/>
              <a:t>κόκκιν</a:t>
            </a:r>
            <a:r>
              <a:rPr lang="el-GR" sz="2000" dirty="0"/>
              <a:t>η περιοχή), στην στενωμένη στεφανιαία αρτηρία. Οι λεπτοί σχισμοειδείς χώροι (σαν βελόνες) στην αθηρωματική πλάκα, είναι κρύπτες χοληστερόλης.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6120680" cy="398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5536" y="623221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297484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Μικροσκοπική εικόνα αθηρώματος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Μικροσκοπική εικόνα αθηρώματος σε μεγάλη μεγέθυνση (χ200). Παρουσία πολυαρίθμων αφρωδών κυττάρων και σποραδικές κρύπτες χοληστερόλης. Λίγα κυανόχροα φλεγμονώδη κύτταρα είναι διασκοπισμένα μέσα στο αθήρωμα</a:t>
            </a:r>
            <a:r>
              <a:rPr lang="en-GB" sz="2000" dirty="0" smtClean="0"/>
              <a:t>.</a:t>
            </a:r>
            <a:endParaRPr lang="el-GR" sz="2000" b="1" dirty="0" smtClean="0"/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5760640" cy="3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7544" y="631389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149739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Στένωση της στεφανιαίας αρτηρίας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534000"/>
            <a:ext cx="8229600" cy="1324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Η στεφανιαία αρτηρία εμφανίζει στένωση του αυλού οφειλόμενη σε σχηματισμό αθηρωματικής πλάκας (βέλος). Σοβαρή στένωση του αυλού δύναται να προκαλέσει στηθάγχη, ισχαιμία και έμφραγμα του μυοκαρδίου.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80" y="1089925"/>
            <a:ext cx="6181860" cy="4023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5435599" y="3092719"/>
            <a:ext cx="650875" cy="304800"/>
          </a:xfrm>
          <a:prstGeom prst="leftArrow">
            <a:avLst>
              <a:gd name="adj1" fmla="val 50000"/>
              <a:gd name="adj2" fmla="val 53385"/>
            </a:avLst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467544" y="511304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5378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Θρόμβωση στεφανιαίας αρτηρίας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Παρουσία στεφανιαίας αρτηρίας με απομακρυσμένη  </a:t>
            </a:r>
            <a:r>
              <a:rPr lang="el-GR" sz="2000" dirty="0" smtClean="0"/>
              <a:t>θρόμβωση </a:t>
            </a:r>
            <a:r>
              <a:rPr lang="el-GR" sz="2000" dirty="0"/>
              <a:t>που αφήνει δύο μικρές περιοχές ανοικτές για τη δίοδο του αίματος.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6048672" cy="3996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05988" y="1935573"/>
            <a:ext cx="23042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2000" dirty="0">
                <a:latin typeface="+mn-lt"/>
              </a:rPr>
              <a:t>Η στεφανιαία αρτηρία εμφανίζει απομακρυσμένη θρόμβωση με σχηματισμό δύο μικρών στενών διεξόδων (καναλιών).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67544" y="605729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407776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Αθήρωμα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201816"/>
            <a:ext cx="8229600" cy="1656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Ιστολογική εικόνα αθηρώματος σε μεγάλη μεγέθυνση. Παρουσία πολυαρίθμων αφρωδών κυττάρων και  κρυστάλλου χοληστερίνης (βέλος). Παρατηρούνται επίσης λίγα βαθυχρωματικά φλεγμονώδη κλυτταρα διασκορπισμένα μέσα στο αθήρωμα</a:t>
            </a:r>
            <a:r>
              <a:rPr lang="el-GR" sz="2000" dirty="0" smtClean="0"/>
              <a:t>.</a:t>
            </a:r>
            <a:endParaRPr lang="el-GR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20" y="1136463"/>
            <a:ext cx="5167836" cy="3363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3"/>
          <p:cNvSpPr>
            <a:spLocks noChangeArrowheads="1"/>
          </p:cNvSpPr>
          <p:nvPr/>
        </p:nvSpPr>
        <p:spPr bwMode="auto">
          <a:xfrm flipH="1">
            <a:off x="2627784" y="2889510"/>
            <a:ext cx="457200" cy="3429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570384" y="4499658"/>
            <a:ext cx="5199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275259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4b5d5524acc8a91c6dfcd53e86c68cee3525dcd2"/>
</p:tagLst>
</file>

<file path=ppt/theme/theme1.xml><?xml version="1.0" encoding="utf-8"?>
<a:theme xmlns:a="http://schemas.openxmlformats.org/drawingml/2006/main" name="OC_template_updated">
  <a:themeElements>
    <a:clrScheme name="Custom 7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</TotalTime>
  <Words>1122</Words>
  <Application>Microsoft Office PowerPoint</Application>
  <PresentationFormat>Προβολή στην οθόνη (4:3)</PresentationFormat>
  <Paragraphs>104</Paragraphs>
  <Slides>17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OC_template_updated</vt:lpstr>
      <vt:lpstr>Ιστοπαθολογία (Θ)</vt:lpstr>
      <vt:lpstr>Αρτηριοσκλήρωση στεφανιαίας αρτηρίας</vt:lpstr>
      <vt:lpstr>Αθηρωματική πλάκα στεφανιαίας αρτηρίας</vt:lpstr>
      <vt:lpstr>Στένωση στεφανιαίας αρτηρίας</vt:lpstr>
      <vt:lpstr>Πρόσφατη θρόμβωση στεφανιαίας αρτηρίας</vt:lpstr>
      <vt:lpstr>Μικροσκοπική εικόνα αθηρώματος</vt:lpstr>
      <vt:lpstr>Στένωση της στεφανιαίας αρτηρίας</vt:lpstr>
      <vt:lpstr>Θρόμβωση στεφανιαίας αρτηρίας</vt:lpstr>
      <vt:lpstr>Αθήρωμα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55</cp:revision>
  <dcterms:created xsi:type="dcterms:W3CDTF">2013-03-04T13:35:19Z</dcterms:created>
  <dcterms:modified xsi:type="dcterms:W3CDTF">2015-05-07T11:32:14Z</dcterms:modified>
</cp:coreProperties>
</file>