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0"/>
  </p:notesMasterIdLst>
  <p:handoutMasterIdLst>
    <p:handoutMasterId r:id="rId41"/>
  </p:handoutMasterIdLst>
  <p:sldIdLst>
    <p:sldId id="256" r:id="rId3"/>
    <p:sldId id="268" r:id="rId4"/>
    <p:sldId id="269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4" r:id="rId28"/>
    <p:sldId id="295" r:id="rId29"/>
    <p:sldId id="296" r:id="rId30"/>
    <p:sldId id="297" r:id="rId31"/>
    <p:sldId id="298" r:id="rId32"/>
    <p:sldId id="257" r:id="rId33"/>
    <p:sldId id="262" r:id="rId34"/>
    <p:sldId id="264" r:id="rId35"/>
    <p:sldId id="299" r:id="rId36"/>
    <p:sldId id="300" r:id="rId37"/>
    <p:sldId id="266" r:id="rId38"/>
    <p:sldId id="261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96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485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50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275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829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303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5393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17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B40D4-9C6D-4DDE-95EB-771436C2297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5089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0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7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1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2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3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3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2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4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1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5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Phyzome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commons.wikimedia.org/wiki/File:Gray453-ab.pn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Gabriel_Caponetti" TargetMode="External"/><Relationship Id="rId4" Type="http://schemas.openxmlformats.org/officeDocument/2006/relationships/hyperlink" Target="http://commons.wikimedia.org/wiki/File:Rouleaux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ikilocytes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Graham_Beard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600" b="1" dirty="0" smtClean="0"/>
              <a:t>Ενότητα 9</a:t>
            </a:r>
            <a:r>
              <a:rPr lang="el-GR" sz="2600" dirty="0"/>
              <a:t>: </a:t>
            </a:r>
            <a:r>
              <a:rPr lang="el-GR" sz="2600" dirty="0" err="1"/>
              <a:t>Ερυθροκυτταρικοί</a:t>
            </a:r>
            <a:r>
              <a:rPr lang="el-GR" sz="2600" dirty="0"/>
              <a:t> </a:t>
            </a:r>
            <a:r>
              <a:rPr lang="el-GR" sz="2600" dirty="0" smtClean="0"/>
              <a:t>Δείκτες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dirty="0" smtClean="0"/>
              <a:t>(MCV </a:t>
            </a:r>
            <a:r>
              <a:rPr lang="el-GR" sz="2600" dirty="0"/>
              <a:t>– MCH – MCHC </a:t>
            </a:r>
            <a:r>
              <a:rPr lang="el-GR" sz="2600" dirty="0" smtClean="0"/>
              <a:t>– RDW)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Κριεμπάρδης – </a:t>
            </a:r>
            <a:r>
              <a:rPr lang="el-GR" sz="2200" dirty="0" err="1" smtClean="0"/>
              <a:t>Απλακίδη</a:t>
            </a:r>
            <a:r>
              <a:rPr lang="el-GR" sz="2200" dirty="0" smtClean="0"/>
              <a:t> Χαρίκλεια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Ερυθροκύτταρα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1" r="33024" b="66363"/>
          <a:stretch/>
        </p:blipFill>
        <p:spPr bwMode="auto">
          <a:xfrm>
            <a:off x="593878" y="1774537"/>
            <a:ext cx="3853836" cy="27451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38" y="1763934"/>
            <a:ext cx="3666208" cy="27451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7239" y="4797152"/>
            <a:ext cx="3267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Φυσιολογικά ερυθροκύτταρα</a:t>
            </a:r>
            <a:endParaRPr lang="el-GR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3219" y="4797152"/>
            <a:ext cx="3188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dirty="0" err="1" smtClean="0">
                <a:latin typeface="+mn-lt"/>
              </a:rPr>
              <a:t>Υποχρωμικά</a:t>
            </a:r>
            <a:r>
              <a:rPr lang="el-GR" sz="2000" dirty="0" smtClean="0">
                <a:latin typeface="+mn-lt"/>
              </a:rPr>
              <a:t> ερυθροκύτταρα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2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Φυσιολογικές </a:t>
            </a:r>
            <a:r>
              <a:rPr lang="el-GR" dirty="0" smtClean="0"/>
              <a:t>Τιμές</a:t>
            </a:r>
            <a:r>
              <a:rPr lang="en-US" dirty="0" smtClean="0"/>
              <a:t> MCH</a:t>
            </a:r>
            <a:r>
              <a:rPr lang="el-GR" dirty="0" smtClean="0"/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altLang="el-GR" sz="2400" b="1" dirty="0" smtClean="0"/>
                  <a:t>26-34 </a:t>
                </a:r>
                <a:r>
                  <a:rPr lang="en-US" altLang="el-GR" sz="2400" b="1" dirty="0" err="1"/>
                  <a:t>pg</a:t>
                </a:r>
                <a:r>
                  <a:rPr lang="en-US" altLang="el-GR" sz="2400" b="1" dirty="0"/>
                  <a:t>/RBC </a:t>
                </a:r>
                <a:r>
                  <a:rPr lang="el-GR" altLang="el-GR" sz="2400" b="1" dirty="0"/>
                  <a:t>ή </a:t>
                </a:r>
                <a:r>
                  <a:rPr lang="en-US" altLang="el-GR" sz="2400" b="1" dirty="0"/>
                  <a:t>0,40-0,53 </a:t>
                </a:r>
                <a:r>
                  <a:rPr lang="en-US" altLang="el-GR" sz="2400" b="1" dirty="0" err="1" smtClean="0"/>
                  <a:t>fmol</a:t>
                </a:r>
                <a:r>
                  <a:rPr lang="en-US" altLang="el-GR" sz="2400" b="1" dirty="0" smtClean="0"/>
                  <a:t>/RBC</a:t>
                </a:r>
                <a:endParaRPr lang="el-GR" altLang="el-GR" sz="2400" b="1" dirty="0" smtClean="0"/>
              </a:p>
              <a:p>
                <a:r>
                  <a:rPr lang="el-GR" altLang="el-GR" sz="2400" dirty="0" smtClean="0"/>
                  <a:t>Στα </a:t>
                </a:r>
                <a:r>
                  <a:rPr lang="el-GR" altLang="el-GR" sz="2400" dirty="0"/>
                  <a:t>βρέφη και τα νεογέννητα παρατηρούνται υψηλότερες τιμές </a:t>
                </a:r>
                <a:r>
                  <a:rPr lang="el-GR" altLang="el-GR" sz="2400" dirty="0" smtClean="0"/>
                  <a:t>από </a:t>
                </a:r>
                <a:r>
                  <a:rPr lang="el-GR" altLang="el-GR" sz="2400" dirty="0"/>
                  <a:t>τους </a:t>
                </a:r>
                <a:r>
                  <a:rPr lang="el-GR" altLang="el-GR" sz="2400" dirty="0" smtClean="0"/>
                  <a:t>ενήλικες</a:t>
                </a:r>
                <a:r>
                  <a:rPr lang="en-US" altLang="el-GR" sz="2400" dirty="0" smtClean="0"/>
                  <a:t>.</a:t>
                </a:r>
              </a:p>
              <a:p>
                <a:pPr marL="355600" indent="0">
                  <a:buNone/>
                </a:pPr>
                <a:r>
                  <a:rPr lang="el-GR" altLang="el-GR" sz="2400" b="1" dirty="0"/>
                  <a:t>Υπολογισμός</a:t>
                </a:r>
                <a:endParaRPr lang="el-GR" altLang="el-G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l-GR" sz="2400" b="1" i="1" smtClean="0">
                          <a:latin typeface="Cambria Math"/>
                        </a:rPr>
                        <m:t>𝑴𝑪𝑯</m:t>
                      </m:r>
                      <m:r>
                        <a:rPr lang="en-US" altLang="el-GR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l-GR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l-GR" sz="2400" b="1" i="1" smtClean="0">
                              <a:latin typeface="Cambria Math"/>
                            </a:rPr>
                            <m:t>𝑯𝒃</m:t>
                          </m:r>
                          <m:d>
                            <m:dPr>
                              <m:ctrlPr>
                                <a:rPr lang="en-US" altLang="el-GR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el-GR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l-GR" sz="2400" b="1" i="1" smtClean="0">
                                      <a:latin typeface="Cambria Math"/>
                                    </a:rPr>
                                    <m:t>𝒈𝒓</m:t>
                                  </m:r>
                                </m:num>
                                <m:den>
                                  <m:r>
                                    <a:rPr lang="en-US" altLang="el-GR" sz="2400" b="1" i="1" smtClean="0">
                                      <a:latin typeface="Cambria Math"/>
                                    </a:rPr>
                                    <m:t>𝒅𝒍</m:t>
                                  </m:r>
                                </m:den>
                              </m:f>
                              <m:r>
                                <a:rPr lang="en-US" altLang="el-GR" sz="2400" b="1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altLang="el-GR" sz="2400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</m:d>
                        </m:num>
                        <m:den>
                          <m:r>
                            <a:rPr lang="en-US" altLang="el-GR" sz="2400" b="1" i="1" smtClean="0">
                              <a:latin typeface="Cambria Math"/>
                            </a:rPr>
                            <m:t>𝑹𝑩𝑪</m:t>
                          </m:r>
                          <m:d>
                            <m:dPr>
                              <m:ctrlPr>
                                <a:rPr lang="en-US" altLang="el-GR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el-GR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el-GR" sz="24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l-GR" sz="2400" b="1" i="1" smtClean="0">
                                          <a:latin typeface="Cambria Math"/>
                                        </a:rPr>
                                        <m:t>𝟏𝟎</m:t>
                                      </m:r>
                                    </m:e>
                                    <m:sup>
                                      <m:r>
                                        <a:rPr lang="en-US" altLang="el-GR" sz="2400" b="1" i="1" smtClean="0">
                                          <a:latin typeface="Cambria Math"/>
                                        </a:rPr>
                                        <m:t>𝟏𝟐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el-GR" sz="2400" b="1" i="1" smtClean="0">
                                      <a:latin typeface="Cambria Math"/>
                                    </a:rPr>
                                    <m:t>𝑳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d>
                        <m:dPr>
                          <m:ctrlPr>
                            <a:rPr lang="en-US" altLang="el-GR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l-GR" sz="2400" b="1" i="1" smtClean="0">
                              <a:latin typeface="Cambria Math"/>
                            </a:rPr>
                            <m:t>𝒑𝒈</m:t>
                          </m:r>
                        </m:e>
                      </m:d>
                    </m:oMath>
                  </m:oMathPara>
                </a14:m>
                <a:endParaRPr lang="el-GR" altLang="el-GR" sz="2400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1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Παράγοντες </a:t>
            </a:r>
            <a:r>
              <a:rPr lang="el-GR" dirty="0" smtClean="0"/>
              <a:t>Σύγχυσης </a:t>
            </a:r>
            <a:r>
              <a:rPr lang="en-US" dirty="0" smtClean="0"/>
              <a:t>MCH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Ψευδή αύξηση του δείκτη </a:t>
            </a:r>
            <a:r>
              <a:rPr lang="en-US" altLang="el-GR" sz="2400" dirty="0"/>
              <a:t>MCH</a:t>
            </a:r>
            <a:r>
              <a:rPr lang="el-GR" altLang="el-GR" sz="2400" dirty="0"/>
              <a:t> έχει παρατηρηθεί σε ασθενείς με αυξημένα λιπίδια στον ορό τους (</a:t>
            </a:r>
            <a:r>
              <a:rPr lang="el-GR" altLang="el-GR" sz="2400" dirty="0" err="1"/>
              <a:t>υπερλιπιδαιμία</a:t>
            </a:r>
            <a:r>
              <a:rPr lang="el-GR" altLang="el-GR" sz="2400" dirty="0"/>
              <a:t>). </a:t>
            </a:r>
          </a:p>
          <a:p>
            <a:r>
              <a:rPr lang="el-GR" altLang="el-GR" sz="2400" dirty="0"/>
              <a:t>Αριθμός λευκών αιμοσφαιρίων μεγαλύτερος από 50.000/</a:t>
            </a:r>
            <a:r>
              <a:rPr lang="en-US" altLang="el-GR" sz="2400" dirty="0"/>
              <a:t>mm</a:t>
            </a:r>
            <a:r>
              <a:rPr lang="el-GR" altLang="el-GR" sz="2400" baseline="30000" dirty="0"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l-GR" altLang="el-GR" sz="2400" dirty="0"/>
              <a:t>προκαλεί ψευδή αύξηση της αιμοσφαιρίνης με αποτέλεσμα να παρουσιάζεται ο δείκτης </a:t>
            </a:r>
            <a:r>
              <a:rPr lang="en-US" altLang="el-GR" sz="2400" dirty="0"/>
              <a:t>MCH</a:t>
            </a:r>
            <a:r>
              <a:rPr lang="el-GR" altLang="el-GR" sz="2400" dirty="0"/>
              <a:t> αυξημένος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r>
              <a:rPr lang="el-GR" altLang="el-GR" sz="2400" dirty="0"/>
              <a:t>Σε ασθενείς που βρίσκονται σε θεραπεία με υψηλές δόσης ηπαρίνης παρατηρείται ψευδώς αυξημένη τιμή </a:t>
            </a:r>
            <a:r>
              <a:rPr lang="en-US" altLang="el-GR" sz="2400" dirty="0"/>
              <a:t>MCH</a:t>
            </a:r>
            <a:r>
              <a:rPr lang="el-GR" altLang="el-GR" sz="2400" dirty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3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81150"/>
            <a:ext cx="4691063" cy="3752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Υπερχρωμία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05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371600"/>
            <a:ext cx="5095875" cy="4378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Υποχρωμία</a:t>
            </a:r>
            <a:r>
              <a:rPr lang="en-US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6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3" t="6107" r="9340" b="23097"/>
          <a:stretch>
            <a:fillRect/>
          </a:stretch>
        </p:blipFill>
        <p:spPr bwMode="auto">
          <a:xfrm>
            <a:off x="1510680" y="1700808"/>
            <a:ext cx="6122640" cy="42478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Υποχρωμία</a:t>
            </a:r>
            <a:r>
              <a:rPr lang="en-US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71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Μέση Συγκέντρωση Αιμοσφαιρίνης </a:t>
            </a:r>
            <a:r>
              <a:rPr lang="el-GR" dirty="0" err="1"/>
              <a:t>Ερυθροκυττάρων</a:t>
            </a:r>
            <a:r>
              <a:rPr lang="el-GR" dirty="0"/>
              <a:t> (MCHC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Ο δείκτης </a:t>
            </a:r>
            <a:r>
              <a:rPr lang="en-US" altLang="el-GR" sz="2400" dirty="0"/>
              <a:t>MCHC </a:t>
            </a:r>
            <a:r>
              <a:rPr lang="el-GR" altLang="el-GR" sz="2400" dirty="0"/>
              <a:t>μετράει τη μέση συγκέντρωση αιμοσφαιρίνης στα ερυθρά αιμοσφαίρια. </a:t>
            </a:r>
          </a:p>
          <a:p>
            <a:r>
              <a:rPr lang="el-GR" altLang="el-GR" sz="2400" dirty="0"/>
              <a:t>Η </a:t>
            </a:r>
            <a:r>
              <a:rPr lang="en-US" altLang="el-GR" sz="2400" dirty="0"/>
              <a:t>MCHC</a:t>
            </a:r>
            <a:r>
              <a:rPr lang="el-GR" altLang="el-GR" sz="2400" dirty="0"/>
              <a:t> είναι ιδιαίτερα χρήσιμη στην παρακολούθηση της θεραπείας για αναιμία επειδή για τον υπολογισμό της χρησιμοποιούνται οι δύο κύριες αιματολογικές μεταβλητές αιμοσφαιρίνη και αιματοκρίτης</a:t>
            </a:r>
            <a:r>
              <a:rPr lang="el-GR" alt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6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Φυσιολογικές </a:t>
            </a:r>
            <a:r>
              <a:rPr lang="el-GR" dirty="0" smtClean="0"/>
              <a:t>Τιμές</a:t>
            </a:r>
            <a:r>
              <a:rPr lang="en-US" dirty="0" smtClean="0"/>
              <a:t> MCHC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altLang="el-GR" sz="2400" b="1" dirty="0" smtClean="0"/>
                  <a:t>31-37</a:t>
                </a:r>
                <a:r>
                  <a:rPr lang="en-US" altLang="el-GR" sz="2400" b="1" dirty="0"/>
                  <a:t>gr</a:t>
                </a:r>
                <a:r>
                  <a:rPr lang="el-GR" altLang="el-GR" sz="2400" b="1" dirty="0"/>
                  <a:t>/</a:t>
                </a:r>
                <a:r>
                  <a:rPr lang="en-US" altLang="el-GR" sz="2400" b="1" dirty="0"/>
                  <a:t>dl </a:t>
                </a:r>
                <a:r>
                  <a:rPr lang="el-GR" altLang="el-GR" sz="2400" b="1" dirty="0"/>
                  <a:t>ή 41,81-57,40</a:t>
                </a:r>
                <a:r>
                  <a:rPr lang="en-US" altLang="el-GR" sz="2400" b="1" dirty="0" err="1"/>
                  <a:t>mmol</a:t>
                </a:r>
                <a:r>
                  <a:rPr lang="en-US" altLang="el-GR" sz="2400" b="1" dirty="0"/>
                  <a:t> </a:t>
                </a:r>
                <a:r>
                  <a:rPr lang="en-US" altLang="el-GR" sz="2400" b="1" dirty="0" err="1"/>
                  <a:t>Hb</a:t>
                </a:r>
                <a:r>
                  <a:rPr lang="el-GR" altLang="el-GR" sz="2400" b="1" dirty="0"/>
                  <a:t>/</a:t>
                </a:r>
                <a:r>
                  <a:rPr lang="en-US" altLang="el-GR" sz="2400" b="1" dirty="0" smtClean="0"/>
                  <a:t>L.</a:t>
                </a:r>
              </a:p>
              <a:p>
                <a:r>
                  <a:rPr lang="el-GR" altLang="el-GR" sz="2400" dirty="0"/>
                  <a:t>Τιμή </a:t>
                </a:r>
                <a:r>
                  <a:rPr lang="en-US" altLang="el-GR" sz="2400" dirty="0"/>
                  <a:t>MCHC</a:t>
                </a:r>
                <a:r>
                  <a:rPr lang="el-GR" altLang="el-GR" sz="2400" dirty="0"/>
                  <a:t>&lt;30</a:t>
                </a:r>
                <a:r>
                  <a:rPr lang="en-US" altLang="el-GR" sz="2400" dirty="0"/>
                  <a:t>gr</a:t>
                </a:r>
                <a:r>
                  <a:rPr lang="el-GR" altLang="el-GR" sz="2400" dirty="0"/>
                  <a:t>/</a:t>
                </a:r>
                <a:r>
                  <a:rPr lang="en-US" altLang="el-GR" sz="2400" dirty="0"/>
                  <a:t>dl</a:t>
                </a:r>
                <a:r>
                  <a:rPr lang="el-GR" altLang="el-GR" sz="2400" dirty="0"/>
                  <a:t> υποδηλώνει </a:t>
                </a:r>
                <a:r>
                  <a:rPr lang="el-GR" altLang="el-GR" sz="2400" dirty="0" err="1"/>
                  <a:t>υπόχρωμη</a:t>
                </a:r>
                <a:r>
                  <a:rPr lang="el-GR" altLang="el-GR" sz="2400" dirty="0"/>
                  <a:t> </a:t>
                </a:r>
                <a:r>
                  <a:rPr lang="el-GR" altLang="el-GR" sz="2400" dirty="0" smtClean="0"/>
                  <a:t>αναιμία</a:t>
                </a:r>
                <a:r>
                  <a:rPr lang="en-US" altLang="el-GR" sz="2400" dirty="0" smtClean="0"/>
                  <a:t>.</a:t>
                </a:r>
                <a:endParaRPr lang="el-GR" altLang="el-GR" sz="2400" dirty="0"/>
              </a:p>
              <a:p>
                <a:r>
                  <a:rPr lang="el-GR" altLang="el-GR" sz="2400" dirty="0" smtClean="0"/>
                  <a:t>Αυξημένη </a:t>
                </a:r>
                <a:r>
                  <a:rPr lang="el-GR" altLang="el-GR" sz="2400" dirty="0"/>
                  <a:t>τιμή της συνήθως υποδηλώνει </a:t>
                </a:r>
                <a:r>
                  <a:rPr lang="el-GR" altLang="el-GR" sz="2400" dirty="0" err="1"/>
                  <a:t>σφαιροκυττάρωση</a:t>
                </a:r>
                <a:r>
                  <a:rPr lang="el-GR" altLang="el-GR" sz="2400" dirty="0"/>
                  <a:t> και η μελέτη του επιχρίσματος επιβεβαιώνει την </a:t>
                </a:r>
                <a:r>
                  <a:rPr lang="el-GR" altLang="el-GR" sz="2400" dirty="0" smtClean="0"/>
                  <a:t>παρατήρηση</a:t>
                </a:r>
                <a:r>
                  <a:rPr lang="en-US" altLang="el-GR" sz="2400" dirty="0" smtClean="0"/>
                  <a:t>.</a:t>
                </a:r>
                <a:endParaRPr lang="el-GR" altLang="el-GR" sz="2400" dirty="0"/>
              </a:p>
              <a:p>
                <a:pPr marL="355600" indent="0">
                  <a:buNone/>
                </a:pPr>
                <a:r>
                  <a:rPr lang="el-GR" altLang="el-GR" sz="2400" b="1" dirty="0"/>
                  <a:t>Υπολογισμός</a:t>
                </a:r>
                <a:endParaRPr lang="el-GR" altLang="el-G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𝑴𝑪𝑯𝑪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𝑯𝒃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𝒈𝒓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𝒅𝒍</m:t>
                                  </m:r>
                                </m:den>
                              </m:f>
                            </m:e>
                          </m:d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𝑯𝑪𝑻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%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𝒈𝒓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𝒅𝒍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78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Παράγοντες </a:t>
            </a:r>
            <a:r>
              <a:rPr lang="el-GR" dirty="0" smtClean="0"/>
              <a:t>Σύγχυσης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Autofit/>
          </a:bodyPr>
          <a:lstStyle/>
          <a:p>
            <a:r>
              <a:rPr lang="el-GR" dirty="0"/>
              <a:t>Ψευδώς αυξημένη τιμή MCHC παρατηρείται σε ασθενείς με </a:t>
            </a:r>
            <a:r>
              <a:rPr lang="el-GR" dirty="0" err="1"/>
              <a:t>υπερλιπιδαιμία</a:t>
            </a:r>
            <a:r>
              <a:rPr lang="el-GR" dirty="0"/>
              <a:t>, ασθενείς σε θεραπεία με υψηλές δόσης ηπαρίνης και σε ασθενείς που τα ερυθροκύτταρα τους παρουσιάζουν </a:t>
            </a:r>
            <a:r>
              <a:rPr lang="el-GR" dirty="0" err="1"/>
              <a:t>ψυχροσυγκολλητίνες</a:t>
            </a:r>
            <a:r>
              <a:rPr lang="el-GR" dirty="0"/>
              <a:t> ή και το φαινόμενο rouleaux</a:t>
            </a:r>
            <a:r>
              <a:rPr lang="el-GR" baseline="30000" dirty="0"/>
              <a:t>[1]</a:t>
            </a:r>
            <a:r>
              <a:rPr lang="el-GR" dirty="0"/>
              <a:t>. </a:t>
            </a:r>
          </a:p>
          <a:p>
            <a:r>
              <a:rPr lang="el-GR" altLang="el-GR" dirty="0" smtClean="0"/>
              <a:t>Τα </a:t>
            </a:r>
            <a:r>
              <a:rPr lang="el-GR" altLang="el-GR" dirty="0"/>
              <a:t>ερυθρά αιμοσφαίρια δεν μπορούν να περιέχουν μεγαλύτερο ποσό αιμοσφαιρίνης από 37</a:t>
            </a:r>
            <a:r>
              <a:rPr lang="en-US" altLang="el-GR" dirty="0"/>
              <a:t>gr</a:t>
            </a:r>
            <a:r>
              <a:rPr lang="el-GR" altLang="el-GR" dirty="0"/>
              <a:t>/</a:t>
            </a:r>
            <a:r>
              <a:rPr lang="en-US" altLang="el-GR" dirty="0"/>
              <a:t>dl</a:t>
            </a:r>
            <a:r>
              <a:rPr lang="el-GR" altLang="el-GR" dirty="0"/>
              <a:t> (συμπεριλαμβανομένων και των νεογέννητων</a:t>
            </a:r>
            <a:r>
              <a:rPr lang="el-GR" altLang="el-GR" dirty="0" smtClean="0"/>
              <a:t>)</a:t>
            </a:r>
            <a:r>
              <a:rPr lang="en-US" altLang="el-GR" dirty="0" smtClean="0"/>
              <a:t>.</a:t>
            </a:r>
          </a:p>
          <a:p>
            <a:pPr marL="355600" indent="0">
              <a:buNone/>
            </a:pPr>
            <a:r>
              <a:rPr lang="el-GR" altLang="el-GR" sz="1800" baseline="30000" dirty="0">
                <a:cs typeface="Times New Roman" pitchFamily="18" charset="0"/>
                <a:hlinkClick r:id="" action="ppaction://noaction"/>
              </a:rPr>
              <a:t>[1]</a:t>
            </a:r>
            <a:r>
              <a:rPr lang="el-GR" altLang="el-GR" sz="1800" dirty="0">
                <a:cs typeface="Times New Roman" pitchFamily="18" charset="0"/>
              </a:rPr>
              <a:t> Σχηματισμός </a:t>
            </a:r>
            <a:r>
              <a:rPr lang="el-GR" altLang="el-GR" sz="1800" dirty="0" err="1">
                <a:cs typeface="Times New Roman" pitchFamily="18" charset="0"/>
              </a:rPr>
              <a:t>rouleaux</a:t>
            </a:r>
            <a:r>
              <a:rPr lang="el-GR" altLang="el-GR" sz="1800" dirty="0">
                <a:cs typeface="Times New Roman" pitchFamily="18" charset="0"/>
              </a:rPr>
              <a:t>. Τα </a:t>
            </a:r>
            <a:r>
              <a:rPr lang="el-GR" altLang="el-GR" sz="1800" dirty="0" err="1">
                <a:cs typeface="Times New Roman" pitchFamily="18" charset="0"/>
              </a:rPr>
              <a:t>rouleuax</a:t>
            </a:r>
            <a:r>
              <a:rPr lang="el-GR" altLang="el-GR" sz="1800" dirty="0">
                <a:cs typeface="Times New Roman" pitchFamily="18" charset="0"/>
              </a:rPr>
              <a:t> (εν. </a:t>
            </a:r>
            <a:r>
              <a:rPr lang="el-GR" altLang="el-GR" sz="1800" dirty="0" err="1">
                <a:cs typeface="Times New Roman" pitchFamily="18" charset="0"/>
              </a:rPr>
              <a:t>rouleau</a:t>
            </a:r>
            <a:r>
              <a:rPr lang="el-GR" altLang="el-GR" sz="1800" dirty="0">
                <a:cs typeface="Times New Roman" pitchFamily="18" charset="0"/>
              </a:rPr>
              <a:t>) αποτελούν φαινόμενο </a:t>
            </a:r>
            <a:r>
              <a:rPr lang="el-GR" altLang="el-GR" sz="1800" dirty="0" err="1">
                <a:cs typeface="Times New Roman" pitchFamily="18" charset="0"/>
              </a:rPr>
              <a:t>in</a:t>
            </a:r>
            <a:r>
              <a:rPr lang="el-GR" altLang="el-GR" sz="1800" dirty="0">
                <a:cs typeface="Times New Roman" pitchFamily="18" charset="0"/>
              </a:rPr>
              <a:t> </a:t>
            </a:r>
            <a:r>
              <a:rPr lang="el-GR" altLang="el-GR" sz="1800" dirty="0" err="1">
                <a:cs typeface="Times New Roman" pitchFamily="18" charset="0"/>
              </a:rPr>
              <a:t>vivo</a:t>
            </a:r>
            <a:r>
              <a:rPr lang="el-GR" altLang="el-GR" sz="1800" dirty="0">
                <a:cs typeface="Times New Roman" pitchFamily="18" charset="0"/>
              </a:rPr>
              <a:t> και εμφανίζονται στο περιφερικό αίμα ως ομάδες τεσσάρων ή περισσότερων </a:t>
            </a:r>
            <a:r>
              <a:rPr lang="el-GR" altLang="el-GR" sz="1800" dirty="0" err="1">
                <a:cs typeface="Times New Roman" pitchFamily="18" charset="0"/>
              </a:rPr>
              <a:t>ερυθροκυττάρων</a:t>
            </a:r>
            <a:r>
              <a:rPr lang="el-GR" altLang="el-GR" sz="1800" dirty="0">
                <a:cs typeface="Times New Roman" pitchFamily="18" charset="0"/>
              </a:rPr>
              <a:t> με τη μορφή στήλης νομισμάτων. Ο σχηματισμός τους οφείλεται στην επικάλυψη των </a:t>
            </a:r>
            <a:r>
              <a:rPr lang="el-GR" altLang="el-GR" sz="1800" dirty="0" err="1">
                <a:cs typeface="Times New Roman" pitchFamily="18" charset="0"/>
              </a:rPr>
              <a:t>ερυθροκυττάρων</a:t>
            </a:r>
            <a:r>
              <a:rPr lang="el-GR" altLang="el-GR" sz="1800" dirty="0">
                <a:cs typeface="Times New Roman" pitchFamily="18" charset="0"/>
              </a:rPr>
              <a:t> από </a:t>
            </a:r>
            <a:r>
              <a:rPr lang="el-GR" altLang="el-GR" sz="1800" dirty="0" err="1">
                <a:cs typeface="Times New Roman" pitchFamily="18" charset="0"/>
              </a:rPr>
              <a:t>ανοσοσφαιρίνες</a:t>
            </a:r>
            <a:r>
              <a:rPr lang="el-GR" altLang="el-GR" sz="1800" dirty="0">
                <a:cs typeface="Times New Roman" pitchFamily="18" charset="0"/>
              </a:rPr>
              <a:t> ή </a:t>
            </a:r>
            <a:r>
              <a:rPr lang="el-GR" altLang="el-GR" sz="1800" dirty="0" err="1">
                <a:cs typeface="Times New Roman" pitchFamily="18" charset="0"/>
              </a:rPr>
              <a:t>ινωδογόνο</a:t>
            </a:r>
            <a:r>
              <a:rPr lang="el-GR" altLang="el-GR" sz="1800" dirty="0">
                <a:cs typeface="Times New Roman" pitchFamily="18" charset="0"/>
              </a:rPr>
              <a:t>, με αποτέλεσμα να μην εκδηλώνουν το αρνητικό ηλεκτρικό φορτίο τους και επομένως να επιτρέπουν τη συγκόλλησή τους. Αποτελούν χαρακτηριστικό εύρημα στο πολλαπλό </a:t>
            </a:r>
            <a:r>
              <a:rPr lang="el-GR" altLang="el-GR" sz="1800" dirty="0" err="1">
                <a:cs typeface="Times New Roman" pitchFamily="18" charset="0"/>
              </a:rPr>
              <a:t>μυέλωμα</a:t>
            </a:r>
            <a:r>
              <a:rPr lang="el-GR" altLang="el-GR" sz="1800" dirty="0">
                <a:cs typeface="Times New Roman" pitchFamily="18" charset="0"/>
              </a:rPr>
              <a:t> και μερικές φορές στη λοιμώδη μονοπυρήνωση και τα χρόνια φλεγμονώδη νοσήματα</a:t>
            </a:r>
            <a:r>
              <a:rPr lang="el-GR" altLang="el-GR" sz="1800" dirty="0" smtClean="0">
                <a:cs typeface="Times New Roman" pitchFamily="18" charset="0"/>
              </a:rPr>
              <a:t>.</a:t>
            </a: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2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Φαινόμενο </a:t>
            </a:r>
            <a:r>
              <a:rPr lang="en-US" dirty="0" smtClean="0"/>
              <a:t>Rouleaux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3074" name="Picture 2" descr="File:Rouleau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2"/>
          <a:stretch/>
        </p:blipFill>
        <p:spPr bwMode="auto">
          <a:xfrm>
            <a:off x="323528" y="1923756"/>
            <a:ext cx="4547659" cy="24413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Gray453-a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2"/>
          <a:stretch/>
        </p:blipFill>
        <p:spPr bwMode="auto">
          <a:xfrm>
            <a:off x="5034275" y="1923757"/>
            <a:ext cx="3858205" cy="24413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1193201" y="456631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Rouleaux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Gabriel Caponetti"/>
              </a:rPr>
              <a:t>Gabriel </a:t>
            </a:r>
            <a:r>
              <a:rPr lang="en-US" sz="1200" dirty="0" err="1">
                <a:latin typeface="+mn-lt"/>
                <a:hlinkClick r:id="rId5" tooltip="User:Gabriel Caponetti"/>
              </a:rPr>
              <a:t>Caponetti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739241" y="4566319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Gray453-ab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Phyzome"/>
              </a:rPr>
              <a:t>Phyzome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44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Ποιοι είναι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</a:t>
            </a:r>
            <a:r>
              <a:rPr lang="en-US" dirty="0"/>
              <a:t>Corpuscular Volume, </a:t>
            </a:r>
            <a:r>
              <a:rPr lang="en-US" b="1" dirty="0" smtClean="0"/>
              <a:t>MCV</a:t>
            </a:r>
            <a:r>
              <a:rPr lang="el-GR" dirty="0" smtClean="0"/>
              <a:t>.</a:t>
            </a:r>
            <a:endParaRPr lang="en-US" dirty="0"/>
          </a:p>
          <a:p>
            <a:r>
              <a:rPr lang="en-US" dirty="0" smtClean="0"/>
              <a:t>Mean </a:t>
            </a:r>
            <a:r>
              <a:rPr lang="en-US" dirty="0"/>
              <a:t>Corpuscular Hemoglobin </a:t>
            </a:r>
            <a:r>
              <a:rPr lang="el-GR" dirty="0"/>
              <a:t>ή </a:t>
            </a:r>
            <a:r>
              <a:rPr lang="en-US" dirty="0"/>
              <a:t>Mean Cell Hemoglobin, </a:t>
            </a:r>
            <a:r>
              <a:rPr lang="en-US" b="1" dirty="0" smtClean="0"/>
              <a:t>MCH</a:t>
            </a:r>
            <a:r>
              <a:rPr lang="el-GR" dirty="0" smtClean="0"/>
              <a:t>.</a:t>
            </a:r>
            <a:endParaRPr lang="en-US" dirty="0"/>
          </a:p>
          <a:p>
            <a:r>
              <a:rPr lang="en-US" dirty="0" smtClean="0"/>
              <a:t>Mean </a:t>
            </a:r>
            <a:r>
              <a:rPr lang="en-US" dirty="0"/>
              <a:t>Corpuscular Hemoglobin Concentration, </a:t>
            </a:r>
            <a:r>
              <a:rPr lang="en-US" b="1" dirty="0" smtClean="0"/>
              <a:t>MCHC</a:t>
            </a:r>
            <a:r>
              <a:rPr lang="el-GR" dirty="0" smtClean="0"/>
              <a:t>.</a:t>
            </a:r>
            <a:endParaRPr lang="en-US" dirty="0"/>
          </a:p>
          <a:p>
            <a:r>
              <a:rPr lang="en-US" dirty="0" smtClean="0"/>
              <a:t>Red </a:t>
            </a:r>
            <a:r>
              <a:rPr lang="en-US" dirty="0"/>
              <a:t>Blood Cell Distribution Width, </a:t>
            </a:r>
            <a:r>
              <a:rPr lang="en-US" b="1" dirty="0" smtClean="0"/>
              <a:t>RDW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95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Εύρος </a:t>
            </a:r>
            <a:r>
              <a:rPr lang="en-US" dirty="0"/>
              <a:t>K</a:t>
            </a:r>
            <a:r>
              <a:rPr lang="el-GR" dirty="0" err="1"/>
              <a:t>ατανομής</a:t>
            </a:r>
            <a:r>
              <a:rPr lang="el-GR" dirty="0"/>
              <a:t> </a:t>
            </a:r>
            <a:r>
              <a:rPr lang="en-US" dirty="0"/>
              <a:t>M</a:t>
            </a:r>
            <a:r>
              <a:rPr lang="el-GR" dirty="0" err="1"/>
              <a:t>εγέθους</a:t>
            </a:r>
            <a:r>
              <a:rPr lang="el-GR" dirty="0"/>
              <a:t> </a:t>
            </a:r>
            <a:r>
              <a:rPr lang="en-US" dirty="0"/>
              <a:t>E</a:t>
            </a:r>
            <a:r>
              <a:rPr lang="el-GR" dirty="0" err="1"/>
              <a:t>ρυθροκυττάρων</a:t>
            </a:r>
            <a:r>
              <a:rPr lang="el-GR" dirty="0"/>
              <a:t> (</a:t>
            </a:r>
            <a:r>
              <a:rPr lang="en-US" dirty="0"/>
              <a:t>RDW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Δείκτης </a:t>
            </a:r>
            <a:r>
              <a:rPr lang="el-GR" dirty="0"/>
              <a:t>του βαθμού της </a:t>
            </a:r>
            <a:r>
              <a:rPr lang="el-GR" dirty="0" err="1" smtClean="0"/>
              <a:t>ανισοκυττάρωσης</a:t>
            </a:r>
            <a:r>
              <a:rPr lang="en-US" dirty="0"/>
              <a:t>.</a:t>
            </a:r>
            <a:endParaRPr lang="el-GR" dirty="0"/>
          </a:p>
          <a:p>
            <a:r>
              <a:rPr lang="el-GR" altLang="el-GR" dirty="0" smtClean="0"/>
              <a:t>Αυτοματοποιημένη </a:t>
            </a:r>
            <a:r>
              <a:rPr lang="el-GR" altLang="el-GR" dirty="0"/>
              <a:t>μέτρηση που εξάγεται από τους αιματολογικούς </a:t>
            </a:r>
            <a:r>
              <a:rPr lang="el-GR" altLang="el-GR" dirty="0" smtClean="0"/>
              <a:t>αναλυτές</a:t>
            </a:r>
            <a:r>
              <a:rPr lang="en-US" altLang="el-GR" dirty="0" smtClean="0"/>
              <a:t>.</a:t>
            </a:r>
          </a:p>
          <a:p>
            <a:r>
              <a:rPr lang="el-GR" altLang="el-GR" dirty="0" smtClean="0"/>
              <a:t>Χρήσιμη </a:t>
            </a:r>
            <a:r>
              <a:rPr lang="el-GR" altLang="el-GR" dirty="0"/>
              <a:t>στην διερεύνηση ορισμένων αιματολογικών διαταραχών και στην παρακολούθηση της ανταπόκρισης στη </a:t>
            </a:r>
            <a:r>
              <a:rPr lang="el-GR" altLang="el-GR" dirty="0" smtClean="0"/>
              <a:t>θεραπεία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r>
              <a:rPr lang="el-GR" altLang="el-GR" dirty="0" smtClean="0"/>
              <a:t>Δεν </a:t>
            </a:r>
            <a:r>
              <a:rPr lang="el-GR" altLang="el-GR" dirty="0"/>
              <a:t>έχει καμία χρησιμότητα σε απουσία </a:t>
            </a:r>
            <a:r>
              <a:rPr lang="el-GR" altLang="el-GR" dirty="0" smtClean="0"/>
              <a:t>αναιμίας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r>
              <a:rPr lang="el-GR" altLang="el-GR" dirty="0" smtClean="0"/>
              <a:t>Φυσιολογικές </a:t>
            </a:r>
            <a:r>
              <a:rPr lang="el-GR" altLang="el-GR" dirty="0"/>
              <a:t>τιμές του δείκτη είναι από 11,5-14,5 </a:t>
            </a:r>
            <a:r>
              <a:rPr lang="en-US" altLang="el-GR" dirty="0"/>
              <a:t>CV</a:t>
            </a:r>
            <a:r>
              <a:rPr lang="el-GR" altLang="el-GR" dirty="0" smtClean="0"/>
              <a:t>%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marL="0" indent="0">
              <a:buNone/>
            </a:pPr>
            <a:r>
              <a:rPr lang="el-GR" altLang="el-GR" b="1" dirty="0"/>
              <a:t>RDW = </a:t>
            </a:r>
            <a:r>
              <a:rPr lang="el-GR" altLang="el-GR" b="1" dirty="0" smtClean="0"/>
              <a:t>(</a:t>
            </a:r>
            <a:r>
              <a:rPr lang="el-GR" altLang="el-GR" b="1" dirty="0"/>
              <a:t>Standard </a:t>
            </a:r>
            <a:r>
              <a:rPr lang="el-GR" altLang="el-GR" b="1" dirty="0" err="1"/>
              <a:t>deviation</a:t>
            </a:r>
            <a:r>
              <a:rPr lang="el-GR" altLang="el-GR" b="1" dirty="0"/>
              <a:t> </a:t>
            </a:r>
            <a:r>
              <a:rPr lang="el-GR" altLang="el-GR" b="1" dirty="0" err="1"/>
              <a:t>of</a:t>
            </a:r>
            <a:r>
              <a:rPr lang="el-GR" altLang="el-GR" b="1" dirty="0"/>
              <a:t> </a:t>
            </a:r>
            <a:r>
              <a:rPr lang="en-US" altLang="el-GR" b="1" dirty="0"/>
              <a:t>RBC</a:t>
            </a:r>
            <a:r>
              <a:rPr lang="el-GR" altLang="el-GR" b="1" dirty="0"/>
              <a:t> </a:t>
            </a:r>
            <a:r>
              <a:rPr lang="el-GR" altLang="el-GR" b="1" dirty="0" err="1"/>
              <a:t>volume</a:t>
            </a:r>
            <a:r>
              <a:rPr lang="el-GR" altLang="el-GR" b="1" dirty="0"/>
              <a:t> χ </a:t>
            </a:r>
            <a:r>
              <a:rPr lang="el-GR" altLang="el-GR" b="1" dirty="0" err="1"/>
              <a:t>mean</a:t>
            </a:r>
            <a:r>
              <a:rPr lang="el-GR" altLang="el-GR" b="1" dirty="0"/>
              <a:t> </a:t>
            </a:r>
            <a:r>
              <a:rPr lang="el-GR" altLang="el-GR" b="1" dirty="0" err="1"/>
              <a:t>cell</a:t>
            </a:r>
            <a:r>
              <a:rPr lang="el-GR" altLang="el-GR" b="1" dirty="0"/>
              <a:t> </a:t>
            </a:r>
            <a:r>
              <a:rPr lang="el-GR" altLang="el-GR" b="1" dirty="0" err="1"/>
              <a:t>volume</a:t>
            </a:r>
            <a:r>
              <a:rPr lang="el-GR" altLang="el-GR" b="1" dirty="0"/>
              <a:t>) x 100 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34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8253" r="9727" b="17468"/>
          <a:stretch>
            <a:fillRect/>
          </a:stretch>
        </p:blipFill>
        <p:spPr bwMode="auto">
          <a:xfrm>
            <a:off x="539552" y="1484784"/>
            <a:ext cx="8231832" cy="49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Εύρος </a:t>
            </a:r>
            <a:r>
              <a:rPr lang="en-US" dirty="0"/>
              <a:t>K</a:t>
            </a:r>
            <a:r>
              <a:rPr lang="el-GR" dirty="0" err="1"/>
              <a:t>ατανομής</a:t>
            </a:r>
            <a:r>
              <a:rPr lang="el-GR" dirty="0"/>
              <a:t> </a:t>
            </a:r>
            <a:r>
              <a:rPr lang="en-US" dirty="0"/>
              <a:t>M</a:t>
            </a:r>
            <a:r>
              <a:rPr lang="el-GR" dirty="0" err="1"/>
              <a:t>εγέθους</a:t>
            </a:r>
            <a:r>
              <a:rPr lang="el-GR" dirty="0"/>
              <a:t> </a:t>
            </a:r>
            <a:r>
              <a:rPr lang="en-US" dirty="0"/>
              <a:t>E</a:t>
            </a:r>
            <a:r>
              <a:rPr lang="el-GR" dirty="0" err="1"/>
              <a:t>ρυθροκυττάρων</a:t>
            </a:r>
            <a:r>
              <a:rPr lang="el-GR" dirty="0"/>
              <a:t> (</a:t>
            </a:r>
            <a:r>
              <a:rPr lang="en-US" dirty="0"/>
              <a:t>RDW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8987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RDW_F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981200"/>
            <a:ext cx="7724775" cy="36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Ανισοκυττάρωση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πιο από τα 2 ιστογράμματα </a:t>
            </a:r>
            <a:r>
              <a:rPr lang="el-GR" dirty="0" err="1"/>
              <a:t>ερυθροκυττάρων</a:t>
            </a:r>
            <a:r>
              <a:rPr lang="el-GR" dirty="0"/>
              <a:t> </a:t>
            </a:r>
            <a:r>
              <a:rPr lang="el-GR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RDW </a:t>
            </a:r>
            <a:r>
              <a:rPr lang="el-GR" dirty="0"/>
              <a:t>θα είναι αυξημένος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01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7"/>
            <a:ext cx="7747336" cy="418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ερυθρών αιμοσφαιρίων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5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Αυξημένος δείκτης </a:t>
            </a:r>
            <a:r>
              <a:rPr lang="el-GR" dirty="0" smtClean="0"/>
              <a:t>RDW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b="1" dirty="0"/>
              <a:t>Αυξημένος δείκτης </a:t>
            </a:r>
            <a:r>
              <a:rPr lang="en-US" altLang="el-GR" sz="2800" b="1" dirty="0"/>
              <a:t>RDW </a:t>
            </a:r>
            <a:r>
              <a:rPr lang="el-GR" altLang="el-GR" sz="2800" b="1" dirty="0"/>
              <a:t>παρατηρείται σε</a:t>
            </a:r>
            <a:r>
              <a:rPr lang="el-GR" altLang="el-GR" sz="2800" b="1" dirty="0" smtClean="0"/>
              <a:t>:</a:t>
            </a:r>
            <a:endParaRPr lang="en-US" altLang="el-GR" sz="2800" b="1" dirty="0"/>
          </a:p>
          <a:p>
            <a:pPr lvl="1" indent="-387350"/>
            <a:r>
              <a:rPr lang="el-GR" altLang="el-GR" sz="2400" dirty="0"/>
              <a:t>Σιδηροπενική αναιμία</a:t>
            </a:r>
            <a:r>
              <a:rPr lang="el-GR" altLang="el-GR" sz="2400" dirty="0" smtClean="0"/>
              <a:t>,</a:t>
            </a:r>
            <a:endParaRPr lang="en-US" altLang="el-GR" sz="2400" dirty="0"/>
          </a:p>
          <a:p>
            <a:pPr lvl="1" indent="-387350"/>
            <a:r>
              <a:rPr lang="el-GR" altLang="el-GR" sz="2400" dirty="0"/>
              <a:t>Ένδεια απουσίας βιταμίνης Β12 και </a:t>
            </a:r>
            <a:r>
              <a:rPr lang="el-GR" altLang="el-GR" sz="2400" dirty="0" err="1"/>
              <a:t>φυλλικού</a:t>
            </a:r>
            <a:r>
              <a:rPr lang="el-GR" altLang="el-GR" sz="2400" dirty="0"/>
              <a:t> οξέος</a:t>
            </a:r>
            <a:r>
              <a:rPr lang="el-GR" altLang="el-GR" sz="2400" dirty="0" smtClean="0"/>
              <a:t>,</a:t>
            </a:r>
            <a:endParaRPr lang="en-US" altLang="el-GR" sz="2400" dirty="0"/>
          </a:p>
          <a:p>
            <a:pPr lvl="1" indent="-387350"/>
            <a:r>
              <a:rPr lang="el-GR" altLang="el-GR" sz="2400" dirty="0"/>
              <a:t>Σε περιπτώσεις παθολογικές αιμοσφαιρίνης</a:t>
            </a:r>
            <a:r>
              <a:rPr lang="el-GR" altLang="el-GR" sz="2400" dirty="0" smtClean="0"/>
              <a:t>,</a:t>
            </a:r>
            <a:endParaRPr lang="en-US" altLang="el-GR" sz="2400" dirty="0"/>
          </a:p>
          <a:p>
            <a:pPr lvl="1" indent="-387350"/>
            <a:r>
              <a:rPr lang="el-GR" altLang="el-GR" sz="2400" dirty="0"/>
              <a:t>Θαλασσαιμίες και </a:t>
            </a:r>
            <a:r>
              <a:rPr lang="el-GR" altLang="el-GR" sz="2400" dirty="0" smtClean="0"/>
              <a:t>σε</a:t>
            </a:r>
            <a:endParaRPr lang="en-US" altLang="el-GR" sz="2400" dirty="0"/>
          </a:p>
          <a:p>
            <a:pPr lvl="1" indent="-387350"/>
            <a:r>
              <a:rPr lang="el-GR" altLang="el-GR" sz="2400" dirty="0" err="1"/>
              <a:t>Αυτοάνοση</a:t>
            </a:r>
            <a:r>
              <a:rPr lang="el-GR" altLang="el-GR" sz="2400" dirty="0"/>
              <a:t> αιμολυτική αναιμία</a:t>
            </a:r>
            <a:r>
              <a:rPr lang="el-GR" altLang="el-GR" sz="24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5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Ποικιλλοκυττάρωση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4098" name="Picture 2" descr="File:Poikilocy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196752"/>
            <a:ext cx="6840760" cy="51305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16250" y="6453336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Poikilocytes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Graham Beards"/>
              </a:rPr>
              <a:t>Graham </a:t>
            </a:r>
            <a:r>
              <a:rPr lang="en-US" sz="1200" dirty="0" smtClean="0">
                <a:latin typeface="+mn-lt"/>
                <a:hlinkClick r:id="rId4" tooltip="User:Graham Beards"/>
              </a:rPr>
              <a:t>Beards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7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2623511" y="1124744"/>
            <a:ext cx="4402832" cy="5305772"/>
            <a:chOff x="457200" y="571500"/>
            <a:chExt cx="4778375" cy="5715000"/>
          </a:xfrm>
        </p:grpSpPr>
        <p:pic>
          <p:nvPicPr>
            <p:cNvPr id="31753" name="Picture 9" descr="Hematology%20Analyzer%20(22%20Parameters)7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32" t="18741" r="31555" b="53873"/>
            <a:stretch>
              <a:fillRect/>
            </a:stretch>
          </p:blipFill>
          <p:spPr bwMode="auto">
            <a:xfrm>
              <a:off x="457200" y="571500"/>
              <a:ext cx="4778375" cy="571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4114800" y="612775"/>
              <a:ext cx="10826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l-GR" sz="2400" b="1" dirty="0"/>
                <a:t>WBCs</a:t>
              </a:r>
              <a:endParaRPr lang="el-GR" altLang="el-GR" sz="2400" b="1" dirty="0"/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4038600" y="2362200"/>
              <a:ext cx="1016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l-GR" sz="2400" b="1"/>
                <a:t>RBCs</a:t>
              </a:r>
              <a:endParaRPr lang="el-GR" altLang="el-GR" sz="2400" b="1"/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4114800" y="4191000"/>
              <a:ext cx="9286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l-GR" sz="2400" b="1"/>
                <a:t>PLTs</a:t>
              </a:r>
              <a:endParaRPr lang="el-GR" altLang="el-GR" sz="2400" b="1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Ιστογράμματα </a:t>
            </a:r>
          </a:p>
        </p:txBody>
      </p:sp>
    </p:spTree>
    <p:extLst>
      <p:ext uri="{BB962C8B-B14F-4D97-AF65-F5344CB8AC3E}">
        <p14:creationId xmlns:p14="http://schemas.microsoft.com/office/powerpoint/2010/main" val="38306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dhist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10805"/>
            <a:ext cx="5706469" cy="538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Νεφελόγραμμα</a:t>
            </a:r>
            <a:r>
              <a:rPr lang="el-GR" dirty="0" smtClean="0"/>
              <a:t> λευκών αιμοσφαιρίων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2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68" y="1268760"/>
            <a:ext cx="5729064" cy="5089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RBCs </a:t>
            </a:r>
            <a:r>
              <a:rPr lang="el-GR" dirty="0" smtClean="0"/>
              <a:t>και</a:t>
            </a:r>
            <a:r>
              <a:rPr lang="en-US" dirty="0" smtClean="0"/>
              <a:t> PLTs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3" y="1568450"/>
            <a:ext cx="7991475" cy="3721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RBCs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5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864562" y="2420888"/>
            <a:ext cx="683102" cy="360040"/>
          </a:xfrm>
          <a:prstGeom prst="curvedRightArrow">
            <a:avLst>
              <a:gd name="adj1" fmla="val 17990"/>
              <a:gd name="adj2" fmla="val 38522"/>
              <a:gd name="adj3" fmla="val 59789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Που χρησιμεύουν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b="1" dirty="0"/>
              <a:t>Διαφορική διάγνωση των αναιμιών </a:t>
            </a:r>
          </a:p>
          <a:p>
            <a:pPr marL="808038" lvl="1" indent="-350838"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Επίχρισμα των </a:t>
            </a:r>
            <a:r>
              <a:rPr lang="el-GR" dirty="0" err="1" smtClean="0"/>
              <a:t>ερυθροκυττάρων</a:t>
            </a:r>
            <a:r>
              <a:rPr lang="en-US" dirty="0" smtClean="0"/>
              <a:t>.</a:t>
            </a:r>
            <a:endParaRPr lang="el-GR" dirty="0"/>
          </a:p>
          <a:p>
            <a:pPr marL="808038" lvl="1" indent="-350838">
              <a:lnSpc>
                <a:spcPct val="105000"/>
              </a:lnSpc>
              <a:spcBef>
                <a:spcPts val="600"/>
              </a:spcBef>
            </a:pPr>
            <a:r>
              <a:rPr lang="el-GR" dirty="0" err="1"/>
              <a:t>Ερυθροκυτταρικοί</a:t>
            </a:r>
            <a:r>
              <a:rPr lang="el-GR" dirty="0"/>
              <a:t> δείκτες </a:t>
            </a:r>
            <a:endParaRPr lang="el-GR" dirty="0" smtClean="0"/>
          </a:p>
          <a:p>
            <a:pPr marL="0" indent="0" algn="ctr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altLang="el-GR" dirty="0"/>
              <a:t>ολοκληρωμένη εικόνα για τη μορφολογία των </a:t>
            </a:r>
            <a:r>
              <a:rPr lang="en-US" altLang="el-GR" dirty="0" smtClean="0"/>
              <a:t>RBCs</a:t>
            </a:r>
            <a:r>
              <a:rPr lang="el-GR" altLang="el-GR" dirty="0" smtClean="0"/>
              <a:t>.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altLang="el-GR" dirty="0"/>
              <a:t>Τα </a:t>
            </a:r>
            <a:r>
              <a:rPr lang="en-US" altLang="el-GR" dirty="0"/>
              <a:t>RBCs </a:t>
            </a:r>
            <a:r>
              <a:rPr lang="el-GR" altLang="el-GR" dirty="0"/>
              <a:t>χαρακτηρίζονται φυσιολογικά ή παθολογικά ως προς: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Tx/>
              <a:buAutoNum type="arabicPeriod"/>
            </a:pPr>
            <a:r>
              <a:rPr lang="el-GR" altLang="el-GR" dirty="0" smtClean="0"/>
              <a:t>Την </a:t>
            </a:r>
            <a:r>
              <a:rPr lang="el-GR" altLang="el-GR" dirty="0"/>
              <a:t>περιεκτικότητα και 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Tx/>
              <a:buAutoNum type="arabicPeriod"/>
            </a:pPr>
            <a:r>
              <a:rPr lang="el-GR" altLang="el-GR" dirty="0" smtClean="0"/>
              <a:t>Τον </a:t>
            </a:r>
            <a:r>
              <a:rPr lang="el-GR" altLang="el-GR" dirty="0"/>
              <a:t>όγκο σε </a:t>
            </a:r>
            <a:r>
              <a:rPr lang="el-GR" altLang="el-GR" dirty="0" smtClean="0"/>
              <a:t>αιμοσφαιρίνη.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altLang="el-GR" b="1" dirty="0"/>
              <a:t>Με το μέγεθος των </a:t>
            </a:r>
            <a:r>
              <a:rPr lang="en-US" altLang="el-GR" b="1" dirty="0"/>
              <a:t>RBCs </a:t>
            </a:r>
            <a:r>
              <a:rPr lang="el-GR" altLang="el-GR" b="1" dirty="0"/>
              <a:t>οι αναιμίες ταξινομούνται σε: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Tx/>
              <a:buAutoNum type="arabicPeriod"/>
            </a:pPr>
            <a:r>
              <a:rPr lang="el-GR" altLang="el-GR" dirty="0" err="1"/>
              <a:t>Μακροκυτταρικές</a:t>
            </a:r>
            <a:r>
              <a:rPr lang="el-GR" altLang="el-GR" dirty="0"/>
              <a:t>,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Tx/>
              <a:buAutoNum type="arabicPeriod"/>
            </a:pPr>
            <a:r>
              <a:rPr lang="el-GR" altLang="el-GR" dirty="0" err="1"/>
              <a:t>Μικροκυτταρικές</a:t>
            </a:r>
            <a:r>
              <a:rPr lang="el-GR" altLang="el-GR" dirty="0"/>
              <a:t> και 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Tx/>
              <a:buAutoNum type="arabicPeriod"/>
            </a:pPr>
            <a:r>
              <a:rPr lang="el-GR" altLang="el-GR" dirty="0" err="1"/>
              <a:t>Νορμοκυτταρικές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altLang="el-GR" b="1" dirty="0"/>
              <a:t>Με το χρώμα των </a:t>
            </a:r>
            <a:r>
              <a:rPr lang="en-US" altLang="el-GR" b="1" dirty="0"/>
              <a:t>RBCs </a:t>
            </a:r>
            <a:r>
              <a:rPr lang="el-GR" altLang="el-GR" b="1" dirty="0"/>
              <a:t>σε </a:t>
            </a:r>
            <a:r>
              <a:rPr lang="el-GR" altLang="el-GR" b="1" dirty="0" err="1"/>
              <a:t>υπόχρωμες</a:t>
            </a:r>
            <a:r>
              <a:rPr lang="el-GR" altLang="el-GR" b="1" dirty="0"/>
              <a:t> και </a:t>
            </a:r>
            <a:r>
              <a:rPr lang="el-GR" altLang="el-GR" b="1" dirty="0" err="1"/>
              <a:t>υπέρχρωμες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18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40" y="1129852"/>
            <a:ext cx="6156920" cy="54392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Μικρά ερυθροκύτταρα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55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. «Αιματολογία </a:t>
            </a:r>
            <a:r>
              <a:rPr lang="el-GR" sz="2000" smtClean="0"/>
              <a:t>Ι </a:t>
            </a:r>
            <a:r>
              <a:rPr lang="el-GR" sz="2000"/>
              <a:t>(Ε).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Ερυθροκυτταρικοί</a:t>
            </a:r>
            <a:r>
              <a:rPr lang="el-GR" sz="2000" dirty="0"/>
              <a:t> Δείκτες </a:t>
            </a:r>
            <a:r>
              <a:rPr lang="el-GR" sz="2000" dirty="0" smtClean="0"/>
              <a:t>(</a:t>
            </a:r>
            <a:r>
              <a:rPr lang="el-GR" sz="2000" dirty="0"/>
              <a:t>MCV – MCH – MCHC – RDW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7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Μέσος Όγκος </a:t>
            </a:r>
            <a:r>
              <a:rPr lang="el-GR" dirty="0" err="1"/>
              <a:t>Ερυθροκυττάρων</a:t>
            </a:r>
            <a:r>
              <a:rPr lang="el-GR" dirty="0"/>
              <a:t> (</a:t>
            </a:r>
            <a:r>
              <a:rPr lang="en-US" dirty="0"/>
              <a:t>MCV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Εκφράζει </a:t>
            </a:r>
            <a:r>
              <a:rPr lang="el-GR" altLang="el-GR" dirty="0"/>
              <a:t>τον όγκο που καταλαμβάνει ένα ερυθρό αιμοσφαίριο </a:t>
            </a:r>
            <a:r>
              <a:rPr lang="el-GR" altLang="el-GR" dirty="0" smtClean="0"/>
              <a:t>σε </a:t>
            </a:r>
            <a:r>
              <a:rPr lang="el-GR" altLang="el-GR" dirty="0"/>
              <a:t>μ</a:t>
            </a:r>
            <a:r>
              <a:rPr lang="en-US" altLang="el-GR" dirty="0"/>
              <a:t>m</a:t>
            </a:r>
            <a:r>
              <a:rPr lang="el-GR" altLang="el-GR" baseline="30000" dirty="0"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l-GR" altLang="el-GR" dirty="0"/>
              <a:t> ή σε </a:t>
            </a:r>
            <a:r>
              <a:rPr lang="en-US" altLang="el-GR" dirty="0" err="1"/>
              <a:t>fl</a:t>
            </a:r>
            <a:r>
              <a:rPr lang="el-GR" altLang="el-GR" dirty="0"/>
              <a:t> (=</a:t>
            </a:r>
            <a:r>
              <a:rPr lang="en-US" altLang="el-GR" dirty="0" err="1"/>
              <a:t>femtolitres</a:t>
            </a:r>
            <a:r>
              <a:rPr lang="el-GR" altLang="el-GR" dirty="0"/>
              <a:t>). </a:t>
            </a:r>
            <a:endParaRPr lang="en-US" alt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Δηλώνει </a:t>
            </a:r>
            <a:r>
              <a:rPr lang="el-GR" altLang="el-GR" dirty="0"/>
              <a:t>κατά πόσο τα ερυθροκύτταρα </a:t>
            </a:r>
            <a:r>
              <a:rPr lang="el-GR" altLang="el-GR" dirty="0" smtClean="0"/>
              <a:t>είναι:</a:t>
            </a:r>
          </a:p>
          <a:p>
            <a:pPr marL="808038" lvl="1" indent="-350838"/>
            <a:r>
              <a:rPr lang="el-GR" altLang="el-GR" dirty="0" smtClean="0"/>
              <a:t>φυσιολογικά (</a:t>
            </a:r>
            <a:r>
              <a:rPr lang="el-GR" altLang="el-GR" dirty="0" err="1"/>
              <a:t>νορμοκύτταρα</a:t>
            </a:r>
            <a:r>
              <a:rPr lang="el-GR" altLang="el-GR" dirty="0" smtClean="0"/>
              <a:t>),</a:t>
            </a:r>
          </a:p>
          <a:p>
            <a:pPr marL="808038" lvl="1" indent="-350838"/>
            <a:r>
              <a:rPr lang="el-GR" altLang="el-GR" dirty="0" smtClean="0"/>
              <a:t>μικρότερα </a:t>
            </a:r>
            <a:r>
              <a:rPr lang="el-GR" altLang="el-GR" dirty="0"/>
              <a:t>σε μέγεθος (μικροκύτταρα) ή </a:t>
            </a:r>
          </a:p>
          <a:p>
            <a:pPr marL="808038" lvl="1" indent="-350838"/>
            <a:r>
              <a:rPr lang="el-GR" altLang="el-GR" dirty="0" smtClean="0"/>
              <a:t>μεγαλύτερα </a:t>
            </a:r>
            <a:r>
              <a:rPr lang="el-GR" altLang="el-GR" dirty="0"/>
              <a:t>σε μέγεθος (</a:t>
            </a:r>
            <a:r>
              <a:rPr lang="el-GR" altLang="el-GR" dirty="0" err="1"/>
              <a:t>μακροκύτταρα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0" indent="0" algn="ctr">
              <a:buNone/>
            </a:pPr>
            <a:r>
              <a:rPr lang="en-US" altLang="el-GR" b="1" dirty="0"/>
              <a:t>MCV </a:t>
            </a:r>
            <a:r>
              <a:rPr lang="el-GR" altLang="el-GR" b="1" dirty="0"/>
              <a:t>&lt; 82μ</a:t>
            </a:r>
            <a:r>
              <a:rPr lang="en-US" altLang="el-GR" b="1" dirty="0"/>
              <a:t>m</a:t>
            </a:r>
            <a:r>
              <a:rPr lang="el-GR" altLang="el-GR" b="1" baseline="30000" dirty="0"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l-GR" altLang="el-GR" b="1" dirty="0"/>
              <a:t> = </a:t>
            </a:r>
            <a:r>
              <a:rPr lang="el-GR" altLang="el-GR" b="1" dirty="0" err="1"/>
              <a:t>μικροκυτταρικά</a:t>
            </a:r>
            <a:r>
              <a:rPr lang="el-GR" altLang="el-GR" b="1" dirty="0"/>
              <a:t> </a:t>
            </a:r>
            <a:r>
              <a:rPr lang="en-US" altLang="el-GR" b="1" dirty="0"/>
              <a:t>RBCs </a:t>
            </a:r>
          </a:p>
          <a:p>
            <a:pPr marL="0" indent="0" algn="ctr">
              <a:buNone/>
            </a:pPr>
            <a:r>
              <a:rPr lang="en-US" altLang="el-GR" b="1" dirty="0"/>
              <a:t>MCV &gt; </a:t>
            </a:r>
            <a:r>
              <a:rPr lang="el-GR" altLang="el-GR" b="1" dirty="0"/>
              <a:t>100 μ</a:t>
            </a:r>
            <a:r>
              <a:rPr lang="en-US" altLang="el-GR" b="1" dirty="0"/>
              <a:t>m</a:t>
            </a:r>
            <a:r>
              <a:rPr lang="el-GR" altLang="el-GR" b="1" baseline="30000" dirty="0"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l-GR" altLang="el-GR" b="1" dirty="0"/>
              <a:t> </a:t>
            </a:r>
            <a:r>
              <a:rPr lang="en-US" altLang="el-GR" b="1" dirty="0"/>
              <a:t>= </a:t>
            </a:r>
            <a:r>
              <a:rPr lang="el-GR" altLang="el-GR" b="1" dirty="0" err="1"/>
              <a:t>μακροκυτταρικά</a:t>
            </a:r>
            <a:r>
              <a:rPr lang="el-GR" altLang="el-GR" b="1" dirty="0"/>
              <a:t> </a:t>
            </a:r>
            <a:r>
              <a:rPr lang="en-US" altLang="el-GR" b="1" dirty="0"/>
              <a:t> </a:t>
            </a:r>
            <a:r>
              <a:rPr lang="en-US" altLang="el-GR" b="1" dirty="0" smtClean="0"/>
              <a:t>RBCs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13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11" y="1143001"/>
            <a:ext cx="6771378" cy="50943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Μικροκυττάρωση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4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13656"/>
            <a:ext cx="7391400" cy="4419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Μακροκυττάρωση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2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Φυσιολογικές </a:t>
            </a:r>
            <a:r>
              <a:rPr lang="el-GR" dirty="0" smtClean="0"/>
              <a:t>Τιμές </a:t>
            </a:r>
            <a:r>
              <a:rPr lang="en-US" dirty="0" smtClean="0"/>
              <a:t>MCV</a:t>
            </a:r>
            <a:r>
              <a:rPr lang="el-GR" dirty="0" smtClean="0"/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l-GR" altLang="el-GR" sz="2400" b="1" dirty="0" smtClean="0"/>
                  <a:t>82-98</a:t>
                </a:r>
                <a:r>
                  <a:rPr lang="en-US" altLang="el-GR" sz="2400" b="1" dirty="0"/>
                  <a:t> </a:t>
                </a:r>
                <a:r>
                  <a:rPr lang="en-US" altLang="el-GR" sz="2400" b="1" dirty="0" err="1"/>
                  <a:t>fl</a:t>
                </a:r>
                <a:r>
                  <a:rPr lang="en-US" altLang="el-GR" sz="2400" b="1" dirty="0"/>
                  <a:t> </a:t>
                </a:r>
                <a:r>
                  <a:rPr lang="el-GR" altLang="el-GR" sz="2400" b="1" dirty="0"/>
                  <a:t>ή μ</a:t>
                </a:r>
                <a:r>
                  <a:rPr lang="en-US" altLang="el-GR" sz="2400" b="1" dirty="0"/>
                  <a:t>m</a:t>
                </a:r>
                <a:r>
                  <a:rPr lang="el-GR" altLang="el-GR" sz="2400" b="1" baseline="30000" dirty="0">
                    <a:ea typeface="Arial Unicode MS" pitchFamily="34" charset="-128"/>
                    <a:cs typeface="Arial Unicode MS" pitchFamily="34" charset="-128"/>
                  </a:rPr>
                  <a:t>3</a:t>
                </a:r>
                <a:r>
                  <a:rPr lang="el-GR" altLang="el-GR" sz="2400" b="1" dirty="0"/>
                  <a:t> </a:t>
                </a:r>
              </a:p>
              <a:p>
                <a:pPr>
                  <a:spcBef>
                    <a:spcPts val="2400"/>
                  </a:spcBef>
                </a:pPr>
                <a:r>
                  <a:rPr lang="el-GR" altLang="el-GR" sz="2400" dirty="0" smtClean="0"/>
                  <a:t>Στα </a:t>
                </a:r>
                <a:r>
                  <a:rPr lang="el-GR" altLang="el-GR" sz="2400" dirty="0"/>
                  <a:t>βρέφη και τα νεογέννητα παρατηρούνται υψηλότερες τιμές </a:t>
                </a:r>
                <a:r>
                  <a:rPr lang="el-GR" altLang="el-GR" sz="2400" dirty="0" smtClean="0"/>
                  <a:t>από </a:t>
                </a:r>
                <a:r>
                  <a:rPr lang="el-GR" altLang="el-GR" sz="2400" dirty="0"/>
                  <a:t>τους </a:t>
                </a:r>
                <a:r>
                  <a:rPr lang="el-GR" altLang="el-GR" sz="2400" dirty="0" smtClean="0"/>
                  <a:t>ενήλικες.</a:t>
                </a:r>
              </a:p>
              <a:p>
                <a:pPr marL="355600" indent="0">
                  <a:spcBef>
                    <a:spcPts val="2400"/>
                  </a:spcBef>
                  <a:buNone/>
                  <a:tabLst>
                    <a:tab pos="355600" algn="l"/>
                  </a:tabLst>
                </a:pPr>
                <a:r>
                  <a:rPr lang="el-GR" altLang="el-GR" sz="2400" b="1" dirty="0" smtClean="0"/>
                  <a:t>Υπολογισμός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l-GR" sz="2400" b="1" i="1" smtClean="0">
                          <a:latin typeface="Cambria Math"/>
                        </a:rPr>
                        <m:t>𝑴𝑪𝑽</m:t>
                      </m:r>
                      <m:r>
                        <a:rPr lang="en-US" altLang="el-GR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l-GR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l-GR" sz="2400" b="1" i="1" smtClean="0">
                              <a:latin typeface="Cambria Math"/>
                            </a:rPr>
                            <m:t>𝑯𝒄𝒕</m:t>
                          </m:r>
                          <m:d>
                            <m:dPr>
                              <m:ctrlPr>
                                <a:rPr lang="en-US" altLang="el-GR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l-GR" sz="2400" b="1" i="1" smtClean="0">
                                  <a:latin typeface="Cambria Math"/>
                                </a:rPr>
                                <m:t>%</m:t>
                              </m:r>
                            </m:e>
                          </m:d>
                          <m:r>
                            <a:rPr lang="en-US" altLang="el-GR" sz="24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el-GR" sz="24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altLang="el-GR" sz="2400" b="1" i="1" smtClean="0">
                              <a:latin typeface="Cambria Math"/>
                            </a:rPr>
                            <m:t>𝑹𝑩𝑪</m:t>
                          </m:r>
                          <m:d>
                            <m:dPr>
                              <m:ctrlPr>
                                <a:rPr lang="en-US" altLang="el-GR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el-GR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el-GR" sz="24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l-GR" sz="2400" b="1" i="1" smtClean="0">
                                          <a:latin typeface="Cambria Math"/>
                                        </a:rPr>
                                        <m:t>𝟏𝟎</m:t>
                                      </m:r>
                                    </m:e>
                                    <m:sup>
                                      <m:r>
                                        <a:rPr lang="en-US" altLang="el-GR" sz="2400" b="1" i="1" smtClean="0">
                                          <a:latin typeface="Cambria Math"/>
                                        </a:rPr>
                                        <m:t>𝟏𝟐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el-GR" sz="2400" b="1" i="1" smtClean="0">
                                      <a:latin typeface="Cambria Math"/>
                                    </a:rPr>
                                    <m:t>𝑳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d>
                        <m:dPr>
                          <m:ctrlPr>
                            <a:rPr lang="en-US" altLang="el-GR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l-GR" sz="2400" b="1" i="1" smtClean="0">
                              <a:latin typeface="Cambria Math"/>
                            </a:rPr>
                            <m:t>𝒇𝒍</m:t>
                          </m:r>
                        </m:e>
                      </m:d>
                    </m:oMath>
                  </m:oMathPara>
                </a14:m>
                <a:endParaRPr lang="el-GR" altLang="el-GR" sz="2400" b="1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76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Παράγοντες </a:t>
            </a:r>
            <a:r>
              <a:rPr lang="el-GR" dirty="0" smtClean="0"/>
              <a:t>Σύγχυσης </a:t>
            </a:r>
            <a:r>
              <a:rPr lang="el-GR" dirty="0"/>
              <a:t>(</a:t>
            </a:r>
            <a:r>
              <a:rPr lang="en-US" dirty="0" smtClean="0"/>
              <a:t>MCV)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Σημειώνεται ότι δίμορφος πληθυσμός </a:t>
            </a:r>
            <a:r>
              <a:rPr lang="el-GR" sz="2400" dirty="0" err="1"/>
              <a:t>μακροκυττάρων</a:t>
            </a:r>
            <a:r>
              <a:rPr lang="el-GR" sz="2400" dirty="0"/>
              <a:t> και μικροκυττάρων μπορεί να δώσει φυσιολογικό MCV. </a:t>
            </a:r>
          </a:p>
          <a:p>
            <a:r>
              <a:rPr lang="el-GR" sz="2400" dirty="0"/>
              <a:t>Χρειάζεται η μικροσκοπική παρατήρηση επιχρίσματος αίματος. </a:t>
            </a:r>
          </a:p>
          <a:p>
            <a:r>
              <a:rPr lang="el-GR" sz="2400" dirty="0"/>
              <a:t>Σε πολλές περιπτώσεις όταν συνυπάρχει </a:t>
            </a:r>
            <a:r>
              <a:rPr lang="el-GR" sz="2400" dirty="0" err="1"/>
              <a:t>δικτυοερυθροκυττάρωση</a:t>
            </a:r>
            <a:r>
              <a:rPr lang="el-GR" sz="2400" dirty="0"/>
              <a:t> τα </a:t>
            </a:r>
            <a:r>
              <a:rPr lang="el-GR" sz="2400" dirty="0" err="1"/>
              <a:t>δικτυοερυθροκύτταρα</a:t>
            </a:r>
            <a:r>
              <a:rPr lang="el-GR" sz="2400" dirty="0"/>
              <a:t> (ΔΕΚ) μπορούν να αυξήσουν το </a:t>
            </a:r>
            <a:r>
              <a:rPr lang="el-GR" sz="2400" dirty="0" smtClean="0"/>
              <a:t>MCV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44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Μέση Αιμοσφαιρίνη </a:t>
            </a:r>
            <a:r>
              <a:rPr lang="el-GR" dirty="0" err="1"/>
              <a:t>Ερυθροκυττάρων</a:t>
            </a:r>
            <a:r>
              <a:rPr lang="el-GR" dirty="0"/>
              <a:t> (</a:t>
            </a:r>
            <a:r>
              <a:rPr lang="en-US" dirty="0"/>
              <a:t>MCH)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r>
              <a:rPr lang="el-GR" sz="2400" dirty="0"/>
              <a:t>Η ΜCH αποτελεί μέτρο του βάρους της αιμοσφαιρίνης στο ερυθρό αιμοσφαίριο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Ο δείκτης αυτός έχει μεγάλη διαγνωστική αξία για τις βαριές αναιμίες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90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144</TotalTime>
  <Words>1455</Words>
  <Application>Microsoft Office PowerPoint</Application>
  <PresentationFormat>Προβολή στην οθόνη (4:3)</PresentationFormat>
  <Paragraphs>205</Paragraphs>
  <Slides>37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37</vt:i4>
      </vt:variant>
    </vt:vector>
  </HeadingPairs>
  <TitlesOfParts>
    <vt:vector size="39" baseType="lpstr">
      <vt:lpstr>template</vt:lpstr>
      <vt:lpstr>OC_template_updated</vt:lpstr>
      <vt:lpstr>Αιματολογία Ι (Ε)</vt:lpstr>
      <vt:lpstr>Ποιοι είναι;</vt:lpstr>
      <vt:lpstr>Που χρησιμεύουν;</vt:lpstr>
      <vt:lpstr>Μέσος Όγκος Ερυθροκυττάρων (MCV)</vt:lpstr>
      <vt:lpstr>Μικροκυττάρωση</vt:lpstr>
      <vt:lpstr>Μακροκυττάρωση</vt:lpstr>
      <vt:lpstr>Φυσιολογικές Τιμές MCV </vt:lpstr>
      <vt:lpstr>Παράγοντες Σύγχυσης (MCV) </vt:lpstr>
      <vt:lpstr>Μέση Αιμοσφαιρίνη Ερυθροκυττάρων (MCH) </vt:lpstr>
      <vt:lpstr>Ερυθροκύτταρα </vt:lpstr>
      <vt:lpstr>Φυσιολογικές Τιμές MCH </vt:lpstr>
      <vt:lpstr>Παράγοντες Σύγχυσης MCH</vt:lpstr>
      <vt:lpstr>Υπερχρωμία</vt:lpstr>
      <vt:lpstr>Υποχρωμία 1/2</vt:lpstr>
      <vt:lpstr>Υποχρωμία 2/2</vt:lpstr>
      <vt:lpstr>Μέση Συγκέντρωση Αιμοσφαιρίνης Ερυθροκυττάρων (MCHC)</vt:lpstr>
      <vt:lpstr>Φυσιολογικές Τιμές MCHC</vt:lpstr>
      <vt:lpstr>Παράγοντες Σύγχυσης</vt:lpstr>
      <vt:lpstr>Φαινόμενο Rouleaux</vt:lpstr>
      <vt:lpstr>Εύρος Kατανομής Mεγέθους Eρυθροκυττάρων (RDW) 1/2</vt:lpstr>
      <vt:lpstr>Εύρος Kατανομής Mεγέθους Eρυθροκυττάρων (RDW) 2/2</vt:lpstr>
      <vt:lpstr>Ανισοκυττάρωση </vt:lpstr>
      <vt:lpstr>Κατανομή ερυθρών αιμοσφαιρίων</vt:lpstr>
      <vt:lpstr>Αυξημένος δείκτης RDW</vt:lpstr>
      <vt:lpstr>Ποικιλλοκυττάρωση</vt:lpstr>
      <vt:lpstr>Ιστογράμματα </vt:lpstr>
      <vt:lpstr>Νεφελόγραμμα λευκών αιμοσφαιρίων</vt:lpstr>
      <vt:lpstr>RBCs και PLTs</vt:lpstr>
      <vt:lpstr>RBCs</vt:lpstr>
      <vt:lpstr>Μικρά ερυθροκύτταρα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Ε</dc:title>
  <dc:creator>opencourses@teiath.gr</dc:creator>
  <cp:lastModifiedBy>fkaram2</cp:lastModifiedBy>
  <cp:revision>19</cp:revision>
  <dcterms:created xsi:type="dcterms:W3CDTF">2014-12-08T14:59:31Z</dcterms:created>
  <dcterms:modified xsi:type="dcterms:W3CDTF">2015-03-02T09:10:06Z</dcterms:modified>
</cp:coreProperties>
</file>