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40"/>
  </p:notesMasterIdLst>
  <p:handoutMasterIdLst>
    <p:handoutMasterId r:id="rId41"/>
  </p:handoutMasterIdLst>
  <p:sldIdLst>
    <p:sldId id="258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291" r:id="rId33"/>
    <p:sldId id="292" r:id="rId34"/>
    <p:sldId id="293" r:id="rId35"/>
    <p:sldId id="327" r:id="rId36"/>
    <p:sldId id="328" r:id="rId37"/>
    <p:sldId id="295" r:id="rId38"/>
    <p:sldId id="297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2C7"/>
    <a:srgbClr val="D4CCB0"/>
    <a:srgbClr val="304E52"/>
    <a:srgbClr val="2D484C"/>
    <a:srgbClr val="263B3F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98" autoAdjust="0"/>
    <p:restoredTop sz="86400" autoAdjust="0"/>
  </p:normalViewPr>
  <p:slideViewPr>
    <p:cSldViewPr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D2359-D780-4760-A62B-A5A3AD3B62ED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3452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7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7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0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3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1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ibweb.anglia.ac.uk/referencing/harvard.htm" TargetMode="External"/><Relationship Id="rId2" Type="http://schemas.openxmlformats.org/officeDocument/2006/relationships/hyperlink" Target="http://www.teiath.gr/sdo/lis/articles.php?id=6375&amp;lang=el&amp;rid=cat&amp;omid=&amp;omid=526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Βιβλιογραφία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7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/>
              <a:t>Συστήματα σύνταξης </a:t>
            </a:r>
            <a:r>
              <a:rPr lang="el-GR" sz="2400" dirty="0" smtClean="0"/>
              <a:t>βιβλιογραφίας β’</a:t>
            </a:r>
            <a:endParaRPr lang="el-GR" sz="2400" dirty="0"/>
          </a:p>
          <a:p>
            <a:r>
              <a:rPr lang="el-GR" sz="2400" dirty="0" smtClean="0"/>
              <a:t>Δρ. Ευγενία Βασιλακάκη</a:t>
            </a:r>
          </a:p>
          <a:p>
            <a:r>
              <a:rPr lang="el-GR" sz="2400" dirty="0" smtClean="0"/>
              <a:t>Τμήμα</a:t>
            </a:r>
            <a:r>
              <a:rPr lang="el-GR" sz="2400" dirty="0"/>
              <a:t> Βιβλιοθηκονομίας και Συστημάτων Πληροφόρησης</a:t>
            </a:r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8/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Παπαδοπούλου (2009) και η Βασιλείου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2009; Βασιλείου, 2011)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Οι Παπαδοπούλου και Χιώτης (2009) και οι Βασιλείου και Καψής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 και Χιώτης, 2009; Βασιλείου και Καψής, 2011).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6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9/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Οι Παπαδοπούλου, Κωνσταντίνου και Χιώτης (2009) και οι Βασιλείου, Αντωνίου και Καψής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Κωνσταντίνου και Χιώτης, 2009; Βασιλείου, Αντωνίου και Καψής, 2011).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Οι Παπαδοπούλου κ.α. (2009) και οι Βασιλείου κ.α.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 κ.α., 2009; Βασιλείου κ.α., 2011).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2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10/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and Phillips (1981) and Xue (2000) argued that …. </a:t>
            </a:r>
          </a:p>
          <a:p>
            <a:pPr marL="0" indent="0">
              <a:buNone/>
            </a:pPr>
            <a:r>
              <a:rPr lang="en-US" dirty="0"/>
              <a:t>It was argued that … (Calder and Phillips, 1981; Xue, 2000).</a:t>
            </a:r>
          </a:p>
          <a:p>
            <a:pPr marL="0" indent="0">
              <a:buNone/>
            </a:pPr>
            <a:r>
              <a:rPr lang="en-US" dirty="0"/>
              <a:t>Calder, Walter and Phillips (1981) and Xue (2000) argued that …. </a:t>
            </a:r>
          </a:p>
          <a:p>
            <a:pPr marL="0" indent="0">
              <a:buNone/>
            </a:pPr>
            <a:r>
              <a:rPr lang="en-US" dirty="0"/>
              <a:t>It was argued that … (Calder, Walter and Phillips, 1981; Xue, 2000).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2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11/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et al. (1981) and Xue (2000) argued that …. </a:t>
            </a:r>
          </a:p>
          <a:p>
            <a:pPr marL="0" indent="0">
              <a:buNone/>
            </a:pPr>
            <a:r>
              <a:rPr lang="en-US" dirty="0"/>
              <a:t>It was argued that … (Calder et al., 1981; Xue, 2000).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12/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εα) Πολλαπλές παραπομπές σε διάφορους συγγραφείς στο ίδιο σημείο του κειμένου με συγκεκριμένα σελίδα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Η Παπαδοπούλου (2009, σ. 56) και η Βασιλείου (2011, σ. 2)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2009, σ. 56; Βασιλείου, 2011, σ. 2)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59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13/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Οι Παπαδοπούλου και Χιώτης (2009, σ. 56) και οι Βασιλείου και Καψής (2011, σ. 2)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 και Χιώτης, 2009, σ. 56; Βασιλείου και Καψής, 2011, σ. 2)</a:t>
            </a:r>
          </a:p>
          <a:p>
            <a:pPr marL="0" indent="0">
              <a:buNone/>
            </a:pPr>
            <a:r>
              <a:rPr lang="el-GR" dirty="0"/>
              <a:t>Οι Παπαδοπούλου, Κωνσταντίνου και Χιώτης (2009, σ. 56) και οι Βασιλείου, Αντωνίου και Καψής (2011, σ. 2)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Κωνσταντίνου και Χιώτης, 2009, σ. 56; Βασιλείου, Αντωνίου και Καψής, 2011, σ. 2).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1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14/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Παπαδοπούλου κ.α. (2009, σ. 56) και οι Βασιλείου κ.α. (2011, σ. 2)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 κ.α., 2009, σ. 56; Βασιλείου κ.α., 2011, σ. 2).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27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15/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and Phillips (1981, p. 5) and Xue (2000, p. 8) argued that …. </a:t>
            </a:r>
          </a:p>
          <a:p>
            <a:pPr marL="0" indent="0">
              <a:buNone/>
            </a:pPr>
            <a:r>
              <a:rPr lang="en-US" dirty="0"/>
              <a:t>It was argued that … (Calder and Phillips, 1981, p. 5; Xue, 2000, p. 8).</a:t>
            </a:r>
          </a:p>
          <a:p>
            <a:pPr marL="0" indent="0">
              <a:buNone/>
            </a:pPr>
            <a:r>
              <a:rPr lang="en-US" dirty="0"/>
              <a:t>Calder, Walter and Phillips (1981, p. 5) and Xue (2000, p. 8) argued that ….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50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16/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was argued that … (Calder, Walter and Phillips, 1981, p. 5; Xue, 2000, p. 8).</a:t>
            </a:r>
          </a:p>
          <a:p>
            <a:pPr marL="0" indent="0">
              <a:buNone/>
            </a:pPr>
            <a:r>
              <a:rPr lang="en-US" dirty="0"/>
              <a:t>Calder et al. (1981, p. 5) and Xue (2000, p. 8) argued that …. </a:t>
            </a:r>
          </a:p>
          <a:p>
            <a:pPr marL="0" indent="0">
              <a:buNone/>
            </a:pPr>
            <a:r>
              <a:rPr lang="en-US" dirty="0"/>
              <a:t>It was argued that … (Calder et al., 1981, p. 5; Xue, 2000, p. 8).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10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17/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εβ) Πολλαπλές παραπομπές σε διάφορους συγγραφείς στο ίδιο σημείο του κειμένου με πολλές σελίδες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Η Παπαδοπούλου (2009, σσ. 56-80) και η Βασιλείου (2011, σσ. 2-10)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2009, σσ. 56-80; Βασιλείου, 2011, σσ. 2-10).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45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/>
              <a:t>ΣΥΣΤΗΜΑΤΑ ΣΥΝΤΑΞΗΣ ΒΙΒΛΙΟΓΡΑΦΙΑΣ</a:t>
            </a:r>
          </a:p>
          <a:p>
            <a:pPr marL="0" indent="0">
              <a:buNone/>
            </a:pPr>
            <a:r>
              <a:rPr lang="el-GR" dirty="0"/>
              <a:t>– Harvard Citation Style</a:t>
            </a:r>
          </a:p>
          <a:p>
            <a:pPr marL="0" indent="0">
              <a:buNone/>
            </a:pPr>
            <a:r>
              <a:rPr lang="el-GR" dirty="0"/>
              <a:t>--- Παραπομπές μέσα στο κείμενο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18/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Οι Παπαδοπούλου και Χιώτης (2009, σσ. 56-80) και οι Βασιλείου και Καψής (2011, σσ. 2-10)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 και Χιώτης, 2009, σσ. 56-80; Βασιλείου και Καψής, 2011, σσ. 2-10).</a:t>
            </a:r>
          </a:p>
          <a:p>
            <a:pPr marL="0" indent="0">
              <a:buNone/>
            </a:pPr>
            <a:r>
              <a:rPr lang="el-GR" dirty="0"/>
              <a:t>Οι Παπαδοπούλου, Κωνσταντίνου και Χιώτης (2009, σσ. 56-80) και οι Βασιλείου, Αντωνίου και Καψής (2011, σσ. 2-10)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Κωνσταντίνου και Χιώτης, 2009, σσ. 56-80; Βασιλείου, Αντωνίου και Καψής, 2011, σσ. 2-10).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2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19/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Παπαδοπούλου κ.α. (2009, σσ. 56-80) και οι Βασιλείου κ.α. (2011, σσ. 2-10)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 κ.α., 2009, σσ. 56-80; Βασιλείου κ.α., 2011, σσ. 2-10).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5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20/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and Phillips (1981, pp. 5-8) and Xue (2000, pp. 8-10) argued that …. </a:t>
            </a:r>
          </a:p>
          <a:p>
            <a:pPr marL="0" indent="0">
              <a:buNone/>
            </a:pPr>
            <a:r>
              <a:rPr lang="en-US" dirty="0"/>
              <a:t>It was argued that … (Calder and Phillips, 1981, pp. 5-8; Xue, 2000, pp. 8-10).</a:t>
            </a:r>
          </a:p>
          <a:p>
            <a:pPr marL="0" indent="0">
              <a:buNone/>
            </a:pPr>
            <a:r>
              <a:rPr lang="en-US" dirty="0"/>
              <a:t>Calder, Walter and Phillips (1981, pp. 5-8) and Xue (2000, pp. 8-10) argued that ….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21/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was argued that … (Calder, Walter and Phillips, 1981, pp. 5-8; Xue, 2000, pp. 8-10).</a:t>
            </a:r>
          </a:p>
          <a:p>
            <a:pPr marL="0" indent="0">
              <a:buNone/>
            </a:pPr>
            <a:r>
              <a:rPr lang="en-US" dirty="0"/>
              <a:t>Calder et al. (1981, pp. 5-8) and Xue (2000, pp. 8-10) argued that …. </a:t>
            </a:r>
          </a:p>
          <a:p>
            <a:pPr marL="0" indent="0">
              <a:buNone/>
            </a:pPr>
            <a:r>
              <a:rPr lang="en-US" dirty="0"/>
              <a:t>It was argued that … (Calder et al., 1981, pp. 5-8; Xue, 2000, pp. 8-10).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8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22/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στ) Συλλογικό Πρόσωπο</a:t>
            </a:r>
          </a:p>
          <a:p>
            <a:pPr marL="0" indent="0">
              <a:buNone/>
            </a:pPr>
            <a:r>
              <a:rPr lang="el-GR" dirty="0"/>
              <a:t>Όταν πραγματοποιείται παραπομπή σε τεκμήριο που την κύρια υπευθυνότητα την έχει ένα συλλογικό πρόσωπο πχ Οργανισμός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Το ΥΠΑΝ (2009)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(ΥΠΑΝ, 2009).</a:t>
            </a:r>
          </a:p>
          <a:p>
            <a:pPr marL="0" indent="0">
              <a:buNone/>
            </a:pPr>
            <a:r>
              <a:rPr lang="el-GR" dirty="0"/>
              <a:t>Το Υπουργείο Ανάπτυξης (2009) 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(Υπουργείο Ανάπτυξης, 2009)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24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23/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UNESCO (1981) argued that …. </a:t>
            </a:r>
          </a:p>
          <a:p>
            <a:pPr marL="0" indent="0">
              <a:buNone/>
            </a:pPr>
            <a:r>
              <a:rPr lang="en-US" dirty="0"/>
              <a:t>It was argued that … (CNN, 1981).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6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24/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στα) Συλλογικό Πρόσωπο με σελίδα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Το ΥΠΑΝ (2009, σ. 9)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(ΥΠΑΝ, 2009, σ. 9).</a:t>
            </a:r>
          </a:p>
          <a:p>
            <a:pPr marL="0" indent="0">
              <a:buNone/>
            </a:pPr>
            <a:r>
              <a:rPr lang="el-GR" dirty="0"/>
              <a:t>Το Υπουργείο Ανάπτυξης (2009, σ. 9) 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(Υπουργείο Ανάπτυξης, 2009, σ. 9)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67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25/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UNESCO (1981, p. 9) argued that …. </a:t>
            </a:r>
          </a:p>
          <a:p>
            <a:pPr marL="0" indent="0">
              <a:buNone/>
            </a:pPr>
            <a:r>
              <a:rPr lang="en-US" dirty="0"/>
              <a:t>It was argued that … (CNN, 1981, p. 9).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4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26/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στβ) Συλλογικό Πρόσωπο με σελίδες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Το ΥΠΑΝ (2009, σσ. 9-12)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(ΥΠΑΝ, 2009, σσ. 9-12).</a:t>
            </a:r>
          </a:p>
          <a:p>
            <a:pPr marL="0" indent="0">
              <a:buNone/>
            </a:pPr>
            <a:r>
              <a:rPr lang="el-GR" dirty="0"/>
              <a:t>Το Υπουργείο Ανάπτυξης (2009, σσ. 9-12) 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(Υπουργείο Ανάπτυξης, 2009, σσ. 9-12)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62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27/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CNN (1981, pp. 8- 10) argued that …. </a:t>
            </a:r>
          </a:p>
          <a:p>
            <a:pPr marL="0" indent="0">
              <a:buNone/>
            </a:pPr>
            <a:r>
              <a:rPr lang="en-US" dirty="0"/>
              <a:t>It was argued that … (CNN, 1981, pp. 8- 10).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20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Κείμενο </a:t>
            </a:r>
            <a:r>
              <a:rPr lang="el-GR" sz="3600" b="0" dirty="0" smtClean="0"/>
              <a:t>1/</a:t>
            </a:r>
            <a:r>
              <a:rPr lang="en-US" sz="3600" b="0" dirty="0" smtClean="0"/>
              <a:t>27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δ) Πολλαπλές παραπομπές σε άρθρα του ίδιου συγγραφέα, αλλά με διαφορετική ημερομηνία έκδοσης</a:t>
            </a:r>
          </a:p>
          <a:p>
            <a:pPr marL="0" indent="0">
              <a:buNone/>
            </a:pPr>
            <a:r>
              <a:rPr lang="el-GR" dirty="0"/>
              <a:t>Όταν πραγματοποιείται παραπομπή σε πολλαπλά άρθρα του ίδιου συγγραφέα σε ένα συγκεκριμένο σημείο του κειμένου. Οι παραπομπές θα πρέπει να μπαίνουν σε χρονολογική σειρά από την παλαιότερη στη πιο πρόσφατη.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Η Παπαδοπούλου (2009; 2010; 2011) αναφέρει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(Παπαδοπούλου, 2009; 2010; 2011)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0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Τμήμα Βιβλιοθηκονομίας &amp; Συστημάτων Πληροφόρησης (2009). Οδηγός Εκπόνησης Πτυχιακών Εργασιών. Διαθέσιμο: </a:t>
            </a:r>
            <a:r>
              <a:rPr lang="en-US" dirty="0">
                <a:hlinkClick r:id="rId2"/>
              </a:rPr>
              <a:t>http://www.teiath.gr/sdo/lis/articles.php?id=6375&amp;lang=el&amp;rid=cat&amp;omid=&amp;omid=5264 </a:t>
            </a:r>
            <a:r>
              <a:rPr lang="en-US" dirty="0"/>
              <a:t>[</a:t>
            </a:r>
            <a:r>
              <a:rPr lang="el-GR" dirty="0"/>
              <a:t>Ημ. Πρόσβασης: 09/07/2014].</a:t>
            </a:r>
          </a:p>
          <a:p>
            <a:pPr marL="0" indent="0">
              <a:buNone/>
            </a:pPr>
            <a:r>
              <a:rPr lang="en-US" dirty="0"/>
              <a:t>Anglia Ruskin University (2014). Harvard System. Available at: </a:t>
            </a:r>
            <a:r>
              <a:rPr lang="en-US" dirty="0">
                <a:hlinkClick r:id="rId3"/>
              </a:rPr>
              <a:t>http://libweb.anglia.ac.uk/referencing/harvard.htm</a:t>
            </a:r>
            <a:r>
              <a:rPr lang="en-US" dirty="0"/>
              <a:t>. [Last accessed: 09/07/2014].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62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Ευγενία Βασιλακάκη 2014. Ευγενία Βασιλακάκη. «</a:t>
            </a:r>
            <a:r>
              <a:rPr lang="el-GR" sz="2000" dirty="0" smtClean="0"/>
              <a:t>Βιβλιογραφία (Θ).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Συστήματα σύνταξης </a:t>
            </a:r>
            <a:r>
              <a:rPr lang="el-GR" sz="2000" dirty="0" smtClean="0"/>
              <a:t>βιβλιογραφίας β’».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34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2/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(1981; 1985) argued that … . </a:t>
            </a:r>
          </a:p>
          <a:p>
            <a:pPr marL="0" indent="0">
              <a:buNone/>
            </a:pPr>
            <a:r>
              <a:rPr lang="en-US" dirty="0"/>
              <a:t>It was argued that … (Calder and Phillips, 1981; 1985).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99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3/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ε) Πολλαπλές παραπομπές σε διάφορους συγγραφείς στο ίδιο σημείο του κειμένου</a:t>
            </a:r>
          </a:p>
          <a:p>
            <a:pPr marL="0" indent="0">
              <a:buNone/>
            </a:pPr>
            <a:r>
              <a:rPr lang="el-GR" dirty="0"/>
              <a:t>Όταν πραγματοποιείται παραπομπή σε πολλαπλά άρθρα διαφορετικών συγγραφέων σε ένα συγκεκριμένο σημείο του κειμένου. Τα τεκμήρια πρέπει να παρατίθενται σε χρονολογική σειρά.</a:t>
            </a:r>
          </a:p>
          <a:p>
            <a:pPr marL="0" indent="0">
              <a:buNone/>
            </a:pPr>
            <a:r>
              <a:rPr lang="el-GR" u="sng" dirty="0"/>
              <a:t>Παραδείγματα</a:t>
            </a:r>
          </a:p>
          <a:p>
            <a:pPr marL="0" indent="0">
              <a:buNone/>
            </a:pPr>
            <a:r>
              <a:rPr lang="el-GR" dirty="0"/>
              <a:t>Ο Δούρος (2010) και η Παπαδοπούλου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(Δούρος, 2010; Παπαδοπούλου, 2011)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75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4/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Η Βασιλείου (2010) και οι Παπαδοπούλου, Δούρος και Γεωργίου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(Βασιλείου, 2010; Παπαδοπούλου, Δούρος και Γεωργίου, 2011)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Η Βασιλείου (2010) και οι Παπαδοπούλου κ.α. (2011) αναφέρουν ότι το φαινόμενο του θερμοκηπίου πρέπει να ανησυχεί και την Ελλάδα.</a:t>
            </a:r>
          </a:p>
          <a:p>
            <a:pPr marL="0" indent="0">
              <a:buNone/>
            </a:pPr>
            <a:r>
              <a:rPr lang="el-GR" dirty="0"/>
              <a:t>Το φαινόμενο του θερμοκηπίου απειλεί πλέον και τον ελλαδικό χώρο (Βασιλείου, 2010; Παπαδοπούλου κ.α., 2011)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2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5/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and Phillips (1981) and Xue (2000) argued that … . </a:t>
            </a:r>
          </a:p>
          <a:p>
            <a:pPr marL="0" indent="0">
              <a:buNone/>
            </a:pPr>
            <a:r>
              <a:rPr lang="en-US" dirty="0"/>
              <a:t>It was argued that … (Calder and Phillips, 1981; Xue, 2000).</a:t>
            </a:r>
          </a:p>
          <a:p>
            <a:pPr marL="0" indent="0">
              <a:buNone/>
            </a:pPr>
            <a:r>
              <a:rPr lang="en-US" dirty="0"/>
              <a:t>Calder, Walter and Phillips (1981) and Xue (2000) argued that …. </a:t>
            </a:r>
          </a:p>
          <a:p>
            <a:pPr marL="0" indent="0">
              <a:buNone/>
            </a:pPr>
            <a:r>
              <a:rPr lang="en-US" dirty="0"/>
              <a:t>It was argued that … (Calder, Walter and Phillips, 1981; Xue, 2000).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6/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Calder et al. (1981) and Xue (2000) argued that …. </a:t>
            </a:r>
          </a:p>
          <a:p>
            <a:pPr marL="0" indent="0">
              <a:buNone/>
            </a:pPr>
            <a:r>
              <a:rPr lang="en-US" dirty="0"/>
              <a:t>It was argued that … (Calder et al., 1981; Xue, 2000).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9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Παραπομπή μέσα στο </a:t>
            </a:r>
            <a:r>
              <a:rPr lang="el-GR" dirty="0" smtClean="0"/>
              <a:t>Κείμενο </a:t>
            </a:r>
            <a:r>
              <a:rPr lang="el-GR" sz="3600" b="0" dirty="0" smtClean="0"/>
              <a:t>7/</a:t>
            </a:r>
            <a:r>
              <a:rPr lang="en-US" sz="3600" b="0" dirty="0" smtClean="0"/>
              <a:t>27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ε) Πολλαπλές παραπομπές σε διάφορους συγγραφείς στο ίδιο σημείο του κειμένου</a:t>
            </a:r>
          </a:p>
          <a:p>
            <a:pPr marL="0" indent="0">
              <a:buNone/>
            </a:pPr>
            <a:r>
              <a:rPr lang="el-GR" dirty="0"/>
              <a:t>Όταν πραγματοποιείται παραπομπή σε πολλαπλά άρθρα διαφορετικών συγγραφέων σε ένα συγκεκριμένο σημείο του κειμένου, οι παραπομπές μπαίνουν σε χρονολογική σειρά. Αν δύο ή περισσότερες παραπομπές έχουν το ίδιο έτος έκδοσης τότε μπαίνουν σε αλφαβητική σειρά.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8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2761</Words>
  <Application>Microsoft Office PowerPoint</Application>
  <PresentationFormat>Προβολή στην οθόνη (4:3)</PresentationFormat>
  <Paragraphs>226</Paragraphs>
  <Slides>37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OC_template_updated</vt:lpstr>
      <vt:lpstr>1_OC_template_updated</vt:lpstr>
      <vt:lpstr>Βιβλιογραφία (Θ)</vt:lpstr>
      <vt:lpstr>Περιεχόμενα</vt:lpstr>
      <vt:lpstr>Παραπομπή μέσα στο Κείμενο 1/27</vt:lpstr>
      <vt:lpstr>Παραπομπή μέσα στο Κείμενο 2/27</vt:lpstr>
      <vt:lpstr>Παραπομπή μέσα στο Κείμενο 3/27</vt:lpstr>
      <vt:lpstr>Παραπομπή μέσα στο Κείμενο 4/27</vt:lpstr>
      <vt:lpstr>Παραπομπή μέσα στο Κείμενο 5/27</vt:lpstr>
      <vt:lpstr>Παραπομπή μέσα στο Κείμενο 6/27</vt:lpstr>
      <vt:lpstr>Παραπομπή μέσα στο Κείμενο 7/27</vt:lpstr>
      <vt:lpstr>Παραπομπή μέσα στο Κείμενο 8/27</vt:lpstr>
      <vt:lpstr>Παραπομπή μέσα στο Κείμενο 9/27</vt:lpstr>
      <vt:lpstr>Παραπομπή μέσα στο Κείμενο 10/27</vt:lpstr>
      <vt:lpstr>Παραπομπή μέσα στο Κείμενο 11/27</vt:lpstr>
      <vt:lpstr>Παραπομπή μέσα στο Κείμενο 12/27</vt:lpstr>
      <vt:lpstr>Παραπομπή μέσα στο Κείμενο 13/27</vt:lpstr>
      <vt:lpstr>Παραπομπή μέσα στο Κείμενο 14/27</vt:lpstr>
      <vt:lpstr>Παραπομπή μέσα στο Κείμενο 15/27</vt:lpstr>
      <vt:lpstr>Παραπομπή μέσα στο Κείμενο 16/27</vt:lpstr>
      <vt:lpstr>Παραπομπή μέσα στο Κείμενο 17/27</vt:lpstr>
      <vt:lpstr>Παραπομπή μέσα στο Κείμενο 18/27</vt:lpstr>
      <vt:lpstr>Παραπομπή μέσα στο Κείμενο 19/27</vt:lpstr>
      <vt:lpstr>Παραπομπή μέσα στο Κείμενο 20/27</vt:lpstr>
      <vt:lpstr>Παραπομπή μέσα στο Κείμενο 21/27</vt:lpstr>
      <vt:lpstr>Παραπομπή μέσα στο Κείμενο 22/27</vt:lpstr>
      <vt:lpstr>Παραπομπή μέσα στο Κείμενο 23/27</vt:lpstr>
      <vt:lpstr>Παραπομπή μέσα στο Κείμενο 24/27</vt:lpstr>
      <vt:lpstr>Παραπομπή μέσα στο Κείμενο 25/27</vt:lpstr>
      <vt:lpstr>Παραπομπή μέσα στο Κείμενο 26/27</vt:lpstr>
      <vt:lpstr>Παραπομπή μέσα στο Κείμενο 27/27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αρχειακών εγγράφων</dc:title>
  <dc:creator>opencourses@teiath.gr</dc:creator>
  <cp:lastModifiedBy>natasakar new</cp:lastModifiedBy>
  <cp:revision>75</cp:revision>
  <dcterms:created xsi:type="dcterms:W3CDTF">2014-04-25T12:34:35Z</dcterms:created>
  <dcterms:modified xsi:type="dcterms:W3CDTF">2015-03-13T14:48:56Z</dcterms:modified>
</cp:coreProperties>
</file>