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7" autoAdjust="0"/>
    <p:restoredTop sz="94660"/>
  </p:normalViewPr>
  <p:slideViewPr>
    <p:cSldViewPr>
      <p:cViewPr varScale="1">
        <p:scale>
          <a:sx n="107" d="100"/>
          <a:sy n="107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D890AB-0F27-4955-B9F4-D06651B30A1D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FAF57-1CD1-430D-BC93-437E12AE487B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AB8EE-D706-465E-B345-6F500CDC7A98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6B2169-844B-4540-8AFA-B7C91B34B3C0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995CA-4B81-40EC-A028-801FC468E75E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67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49E959-897A-4195-984A-3B22D08678F2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77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306C46-068A-4829-A3B9-40C2EAB3F0B5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87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A6CAB5-1EB5-444F-A374-9D9ECEC45DC0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98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A22139-8647-458F-B391-98DBE4E22E7F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08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712212-0C2C-4038-81B1-5F6BF135E815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FD67D8-761D-479B-BF6C-97C7646A2D01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18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A4AD9B-9AEB-43E4-B440-EC9B33C9C3CE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28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9170-DBA4-4212-8189-AF3803ECC2EC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39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1119EF-7B24-4C12-8ECF-62412CDF371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49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375AA1-AAB6-4455-BEFB-D7D7D90483E5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15680D-3066-4828-B6CB-E04F198AABD9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E4E965-233D-4080-9460-DA9C3957E19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80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D670C-7D69-473F-916F-454865A84654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90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ACB1FD-5231-496D-9402-3DC34214340A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00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28361-7C05-46C7-94AD-5553D83B2E2D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10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F28FC0-3EF2-48B5-8FA2-F08BEBDC50CE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2D8231-0544-407E-91BC-D35675565508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21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44C710-B2CA-4433-9BB4-EB5BCD56219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8F66FE-700D-4B55-8EC3-32F1E9836D12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156A7-0A27-4BAC-8A36-F66041DFDF56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2D6752-F403-4A12-875E-C334EE88709E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61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1091AE-0408-4856-AEAA-8FC1CA81BD7C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72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89B2E2-2F0F-4B05-BFB7-AF87EE008E60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82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C95B0F-4FB9-49DF-814A-EE5F3BFE82A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92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B2478-B4BA-4742-972D-6340D05A7458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646093-7CF2-497E-8129-A91A900FAF6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D2FEC8-B1AD-435A-ADAD-78330FACECB4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07A54-200B-4628-BAA2-2B628DDA54A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5AD63-1605-4BAC-B07A-6CC807E58E0F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24F6E-B186-416A-98E0-2CCF0C54FDDE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51C6B3-E46A-4E5E-8170-1CC3D9AD466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012B-EE30-4A32-AADD-4CDDE3275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CB75-AB95-4112-ACFB-9BFBAB96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dirty="0" err="1" smtClean="0"/>
              <a:t>Click</a:t>
            </a:r>
            <a:r>
              <a:rPr lang="el-GR" noProof="0" dirty="0" smtClean="0"/>
              <a:t> </a:t>
            </a:r>
            <a:r>
              <a:rPr lang="el-GR" noProof="0" dirty="0" err="1" smtClean="0"/>
              <a:t>to</a:t>
            </a:r>
            <a:r>
              <a:rPr lang="el-GR" noProof="0" dirty="0" smtClean="0"/>
              <a:t> </a:t>
            </a:r>
            <a:r>
              <a:rPr lang="el-GR" noProof="0" dirty="0" err="1" smtClean="0"/>
              <a:t>edit</a:t>
            </a:r>
            <a:r>
              <a:rPr lang="el-GR" noProof="0" dirty="0" smtClean="0"/>
              <a:t> </a:t>
            </a:r>
            <a:r>
              <a:rPr lang="el-GR" noProof="0" dirty="0" err="1" smtClean="0"/>
              <a:t>Master</a:t>
            </a:r>
            <a:r>
              <a:rPr lang="el-GR" noProof="0" dirty="0" smtClean="0"/>
              <a:t> </a:t>
            </a:r>
            <a:r>
              <a:rPr lang="el-GR" noProof="0" dirty="0" err="1" smtClean="0"/>
              <a:t>text</a:t>
            </a:r>
            <a:r>
              <a:rPr lang="el-GR" noProof="0" dirty="0" smtClean="0"/>
              <a:t> </a:t>
            </a:r>
            <a:r>
              <a:rPr lang="el-GR" noProof="0" dirty="0" err="1" smtClean="0"/>
              <a:t>styles</a:t>
            </a:r>
            <a:endParaRPr lang="el-GR" noProof="0" dirty="0" smtClean="0"/>
          </a:p>
          <a:p>
            <a:pPr lvl="1"/>
            <a:r>
              <a:rPr lang="el-GR" noProof="0" dirty="0" err="1" smtClean="0"/>
              <a:t>Second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2"/>
            <a:r>
              <a:rPr lang="el-GR" noProof="0" dirty="0" err="1" smtClean="0"/>
              <a:t>Third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3"/>
            <a:r>
              <a:rPr lang="el-GR" noProof="0" dirty="0" err="1" smtClean="0"/>
              <a:t>Fourth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4"/>
            <a:r>
              <a:rPr lang="el-GR" noProof="0" dirty="0" err="1" smtClean="0"/>
              <a:t>Fifth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Εισαγωγή στην </a:t>
            </a:r>
            <a:r>
              <a:rPr lang="el-GR" sz="4400" b="1" dirty="0" err="1" smtClean="0">
                <a:solidFill>
                  <a:schemeClr val="tx1"/>
                </a:solidFill>
                <a:latin typeface="+mn-lt"/>
              </a:rPr>
              <a:t>Αρχειονομία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3096543"/>
            <a:ext cx="864096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dirty="0" smtClean="0"/>
              <a:t>Ενότητα 11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Αρχειακές εργασίες (μέρος 2ο). Ταξινόμηση, </a:t>
            </a:r>
            <a:r>
              <a:rPr lang="el-GR" sz="2400" dirty="0" smtClean="0"/>
              <a:t>Περιγραφή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Γιώργος Γιαννακόπουλος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</a:t>
            </a:r>
            <a:r>
              <a:rPr lang="en-US" sz="2400" dirty="0"/>
              <a:t> </a:t>
            </a:r>
            <a:r>
              <a:rPr lang="el-GR" sz="2400" dirty="0"/>
              <a:t>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353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Παράδειγμα</a:t>
            </a:r>
            <a:endParaRPr lang="el-GR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00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defRPr/>
            </a:pPr>
            <a:r>
              <a:rPr lang="el-GR" dirty="0" smtClean="0"/>
              <a:t>Για ένα δήμο είναι η τριμερής διάκριση όλων των δραστηριοτήτων:</a:t>
            </a:r>
          </a:p>
          <a:p>
            <a:pPr marL="822960" lvl="1" indent="-457200">
              <a:buClr>
                <a:schemeClr val="tx1"/>
              </a:buClr>
              <a:defRPr/>
            </a:pPr>
            <a:r>
              <a:rPr lang="el-GR" dirty="0" smtClean="0"/>
              <a:t>Σειρές: διοικητικές, οικονομικές, τεχνικές δραστηριότητες.</a:t>
            </a:r>
          </a:p>
          <a:p>
            <a:pPr marL="1120140" lvl="2" indent="-342900">
              <a:buClr>
                <a:schemeClr val="tx1"/>
              </a:buClr>
              <a:defRPr/>
            </a:pPr>
            <a:r>
              <a:rPr lang="el-GR" dirty="0" smtClean="0"/>
              <a:t>Η απόφαση για τη δημιουργία μιας σειράς δεν επηρεάζεται από την ποσότητα των τεκμηρίων.</a:t>
            </a:r>
          </a:p>
          <a:p>
            <a:pPr marL="822960" lvl="1" indent="-457200">
              <a:buClr>
                <a:schemeClr val="tx1"/>
              </a:buClr>
              <a:defRPr/>
            </a:pPr>
            <a:r>
              <a:rPr lang="el-GR" dirty="0" err="1" smtClean="0"/>
              <a:t>Υποσειρές</a:t>
            </a:r>
            <a:r>
              <a:rPr lang="el-GR" dirty="0" smtClean="0"/>
              <a:t>: τα γενικότερα θέματα αναλύονται σε ειδικότερα, τα οποία συγκροτούν τις </a:t>
            </a:r>
            <a:r>
              <a:rPr lang="el-GR" dirty="0" err="1" smtClean="0"/>
              <a:t>υποσειρές</a:t>
            </a:r>
            <a:r>
              <a:rPr lang="el-GR" dirty="0" smtClean="0"/>
              <a:t>. Στις </a:t>
            </a:r>
            <a:r>
              <a:rPr lang="el-GR" dirty="0" err="1" smtClean="0"/>
              <a:t>υποσειρές</a:t>
            </a:r>
            <a:r>
              <a:rPr lang="el-GR" dirty="0" smtClean="0"/>
              <a:t> εκφράζονται συνήθως διοικητικές ή οργανωτικές αλλαγές, ή η ιστορική διάσταση (ιστορικός χρόνος).</a:t>
            </a:r>
          </a:p>
          <a:p>
            <a:pPr marL="1120140" lvl="2" indent="-342900">
              <a:buClr>
                <a:schemeClr val="tx1"/>
              </a:buClr>
              <a:defRPr/>
            </a:pPr>
            <a:r>
              <a:rPr lang="el-GR" dirty="0" smtClean="0"/>
              <a:t>Η δημιουργία </a:t>
            </a:r>
            <a:r>
              <a:rPr lang="el-GR" dirty="0" err="1" smtClean="0"/>
              <a:t>υποσειρών</a:t>
            </a:r>
            <a:r>
              <a:rPr lang="el-GR" dirty="0" smtClean="0"/>
              <a:t> είναι άμεσα συναρτημένη με την ποσότητα των τεκμηρίων.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6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1</a:t>
            </a:r>
            <a:r>
              <a:rPr lang="el-GR" baseline="30000" smtClean="0"/>
              <a:t>ο</a:t>
            </a:r>
            <a:r>
              <a:rPr lang="el-GR" smtClean="0"/>
              <a:t> στάδιο ταξινόμησης</a:t>
            </a:r>
            <a:endParaRPr lang="el-GR"/>
          </a:p>
        </p:txBody>
      </p:sp>
      <p:sp>
        <p:nvSpPr>
          <p:cNvPr id="2969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Ειδικότερα επιδιώκουμε να μάθουμε τις σχετικές με τον τίτλο, τη χρονολογία, το είδος και το μέγεθος (διαστάσεις) της μονάδας περιγραφής πληροφορίες. </a:t>
            </a:r>
          </a:p>
          <a:p>
            <a:r>
              <a:rPr lang="el-GR" altLang="el-GR" sz="2800" smtClean="0"/>
              <a:t>Επίσης να συλλέξουμε οποιαδήποτε πληροφορία μπορεί να αξιοποιηθεί στις επόμενες αρχειακές εργασίες. </a:t>
            </a:r>
          </a:p>
          <a:p>
            <a:r>
              <a:rPr lang="el-GR" altLang="el-GR" sz="2800" smtClean="0"/>
              <a:t>Ταυτόχρονα αποδίδουμε στο τεκμήριο έναν αύξοντα αριθμό ο οποίος χρησιμεύει ως προσωρινή ταυτότητά του. </a:t>
            </a:r>
          </a:p>
          <a:p>
            <a:endParaRPr lang="el-GR" altLang="el-GR" sz="28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8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2</a:t>
            </a:r>
            <a:r>
              <a:rPr lang="el-GR" baseline="30000" smtClean="0"/>
              <a:t>ο</a:t>
            </a:r>
            <a:r>
              <a:rPr lang="el-GR" smtClean="0"/>
              <a:t> επίπεδο ταξινόμησης</a:t>
            </a:r>
            <a:endParaRPr lang="el-GR"/>
          </a:p>
        </p:txBody>
      </p:sp>
      <p:sp>
        <p:nvSpPr>
          <p:cNvPr id="3072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 smtClean="0"/>
              <a:t>Ανάλυση της </a:t>
            </a:r>
            <a:r>
              <a:rPr lang="el-GR" altLang="el-GR" sz="2800" b="1" dirty="0" err="1" smtClean="0"/>
              <a:t>τεκμηριωτικής</a:t>
            </a:r>
            <a:r>
              <a:rPr lang="el-GR" altLang="el-GR" sz="2800" b="1" dirty="0" smtClean="0"/>
              <a:t> δομής: </a:t>
            </a:r>
            <a:r>
              <a:rPr lang="el-GR" altLang="el-GR" sz="2800" dirty="0" smtClean="0"/>
              <a:t>ανάλυση των πληροφοριών τις οποίες περιέχουν τα τεκμήρια και των σχέσεων μεταξύ των τεκμηρίων. </a:t>
            </a:r>
          </a:p>
          <a:p>
            <a:r>
              <a:rPr lang="el-GR" altLang="el-GR" sz="2800" dirty="0" smtClean="0"/>
              <a:t>Πρόκειται για στάδιο το οποίο δε διακρίνεται με σαφήνεια και συχνά θεωρείται ως προκαταρκτικό της διανοητικής ταξινόμησης. </a:t>
            </a:r>
          </a:p>
          <a:p>
            <a:r>
              <a:rPr lang="el-GR" altLang="el-GR" sz="2800" dirty="0" smtClean="0"/>
              <a:t>Σκοπός της είναι να αποκαλύψει την εσωτερική και εξωτερική δομή ενός αρχειακού συνόλου και να φωτίσει τις σχέσεις που αναπτύσσονται μεταξύ αυτών των δύο δομών.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Εξωτερική </a:t>
            </a:r>
            <a:r>
              <a:rPr lang="el-GR" dirty="0" smtClean="0"/>
              <a:t>και</a:t>
            </a:r>
            <a:r>
              <a:rPr lang="el-GR" dirty="0" smtClean="0"/>
              <a:t> </a:t>
            </a:r>
            <a:r>
              <a:rPr lang="el-GR" dirty="0" smtClean="0"/>
              <a:t>εσωτερική </a:t>
            </a:r>
            <a:br>
              <a:rPr lang="el-GR" dirty="0" smtClean="0"/>
            </a:br>
            <a:r>
              <a:rPr lang="el-GR" dirty="0" smtClean="0"/>
              <a:t>δομή αρχειακού συνόλου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Η </a:t>
            </a:r>
            <a:r>
              <a:rPr lang="el-GR" sz="2800" b="1" dirty="0" smtClean="0"/>
              <a:t>εξωτερική δομή </a:t>
            </a:r>
            <a:r>
              <a:rPr lang="el-GR" sz="2800" dirty="0" smtClean="0"/>
              <a:t>του αρχειακού συνόλου καθορίζεται από τους παράγοντες που επέδρασαν στη δημιουργία και στη χρήση του:</a:t>
            </a:r>
          </a:p>
          <a:p>
            <a:pPr marL="708660" lvl="1" indent="-342900">
              <a:buClr>
                <a:schemeClr val="accent2">
                  <a:shade val="75000"/>
                </a:schemeClr>
              </a:buClr>
              <a:defRPr/>
            </a:pPr>
            <a:r>
              <a:rPr lang="el-GR" sz="2400" dirty="0" smtClean="0"/>
              <a:t>από το διοικητικό κύτταρο που το παρήγαγε και ειδικότερα από τις λειτουργίες και δραστηριότητες που οδήγησαν στη γέννηση του.</a:t>
            </a:r>
          </a:p>
          <a:p>
            <a:pPr>
              <a:defRPr/>
            </a:pPr>
            <a:r>
              <a:rPr lang="el-GR" sz="2800" dirty="0" smtClean="0"/>
              <a:t>Η </a:t>
            </a:r>
            <a:r>
              <a:rPr lang="el-GR" sz="2800" b="1" dirty="0" smtClean="0"/>
              <a:t>εσωτερική δομή</a:t>
            </a:r>
            <a:r>
              <a:rPr lang="el-GR" sz="2800" i="1" dirty="0" smtClean="0"/>
              <a:t> </a:t>
            </a:r>
            <a:r>
              <a:rPr lang="el-GR" sz="2800" dirty="0" smtClean="0"/>
              <a:t>αφορά</a:t>
            </a:r>
            <a:r>
              <a:rPr lang="el-GR" sz="2800" i="1" dirty="0" smtClean="0"/>
              <a:t> </a:t>
            </a:r>
            <a:r>
              <a:rPr lang="el-GR" sz="2800" dirty="0" smtClean="0"/>
              <a:t>στις μεταξύ των τεκμηρίων σχέσεις: </a:t>
            </a:r>
          </a:p>
          <a:p>
            <a:pPr marL="708660" lvl="1" indent="-342900">
              <a:buClr>
                <a:schemeClr val="accent2">
                  <a:shade val="75000"/>
                </a:schemeClr>
              </a:buClr>
              <a:defRPr/>
            </a:pPr>
            <a:r>
              <a:rPr lang="el-GR" sz="2400" dirty="0" smtClean="0"/>
              <a:t>τις ιδιαιτερότητες δημιουργίας και μετάδοσης τους, τη μεταξύ τους γραφειοκρατική αλληλουχία και τέλος τους σκοπούς που εξυπηρετούσε η δημιουργία τους στο συγκεκριμένο περιβάλλον .</a:t>
            </a:r>
          </a:p>
          <a:p>
            <a:pPr>
              <a:defRPr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6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Σύνδεση τεκμηρίου και δραστηριότητας</a:t>
            </a:r>
            <a:endParaRPr lang="el-GR"/>
          </a:p>
        </p:txBody>
      </p:sp>
      <p:sp>
        <p:nvSpPr>
          <p:cNvPr id="3277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Σε όλη την κρίσιμη διαδικασία της ανάλυσης σκοπός του </a:t>
            </a:r>
            <a:r>
              <a:rPr lang="el-GR" altLang="el-GR" sz="2800" dirty="0" err="1" smtClean="0"/>
              <a:t>αρχειονόμου</a:t>
            </a:r>
            <a:r>
              <a:rPr lang="el-GR" altLang="el-GR" sz="2800" dirty="0" smtClean="0"/>
              <a:t> είναι να εντοπίσει το ζωτικό κρίκο μεταξύ δραστηριότητας και τεκμηρίου, για να τον διαφυλάξει και να τον εκφράσει έπειτα τόσο με την ταξινόμηση όσο και με την περιγραφή.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7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3</a:t>
            </a:r>
            <a:r>
              <a:rPr lang="el-GR" baseline="30000" smtClean="0"/>
              <a:t>ο</a:t>
            </a:r>
            <a:r>
              <a:rPr lang="el-GR" smtClean="0"/>
              <a:t> επίπεδο ταξινόμησης</a:t>
            </a:r>
            <a:endParaRPr lang="el-GR"/>
          </a:p>
        </p:txBody>
      </p:sp>
      <p:sp>
        <p:nvSpPr>
          <p:cNvPr id="3379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 smtClean="0"/>
              <a:t>Διανοητική (ή κυρίως) ταξινόμηση: </a:t>
            </a:r>
            <a:r>
              <a:rPr lang="el-GR" altLang="el-GR" sz="2800" dirty="0" smtClean="0"/>
              <a:t>διανοητική οργάνωση του αρχειακού υλικού κατά τρόπο ώστε να απεικονίζεται η λειτουργία του νομικού ή φυσικού προσώπου που το δημιούργησε. </a:t>
            </a:r>
          </a:p>
          <a:p>
            <a:r>
              <a:rPr lang="el-GR" altLang="el-GR" sz="2800" dirty="0" smtClean="0"/>
              <a:t>Εκτός από την ανάλυση της </a:t>
            </a:r>
            <a:r>
              <a:rPr lang="el-GR" altLang="el-GR" sz="2800" dirty="0" err="1" smtClean="0"/>
              <a:t>τεκμηριωτικής</a:t>
            </a:r>
            <a:r>
              <a:rPr lang="el-GR" altLang="el-GR" sz="2800" dirty="0" smtClean="0"/>
              <a:t> δομής η ταξινόμηση στηρίζεται και αξιοποιεί μια σειρά πληροφοριών που αφορούν στον οργανισμό και στα έγγραφα του, τις οποίες ο </a:t>
            </a:r>
            <a:r>
              <a:rPr lang="el-GR" altLang="el-GR" sz="2800" dirty="0" err="1" smtClean="0"/>
              <a:t>αρχειονόμος</a:t>
            </a:r>
            <a:r>
              <a:rPr lang="el-GR" altLang="el-GR" sz="2800" dirty="0" smtClean="0"/>
              <a:t> συλλέγει πριν από την επεξεργασία των τεκμηρίων ή ακόμη και πριν από την εισαγωγή τους στην αρχειακή υπηρεσία.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9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επίπεδο ταξινόμησης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481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 smtClean="0"/>
              <a:t>Αρχειοθέτηση: </a:t>
            </a:r>
            <a:r>
              <a:rPr lang="el-GR" altLang="el-GR" sz="2800" dirty="0" smtClean="0"/>
              <a:t>φυσική διευθέτηση των τεκμηρίων. </a:t>
            </a:r>
          </a:p>
          <a:p>
            <a:r>
              <a:rPr lang="el-GR" altLang="el-GR" sz="2800" dirty="0" smtClean="0"/>
              <a:t>Η αρχειοθέτηση ακολουθεί το ταξινομικό διάγραμμα εκτός από τις περιπτώσεις που η προληπτική συντήρηση επιβάλλει τη φύλαξη των τεκμηρίων σε διαφορετικούς αποθηκευτικούς χώρους. </a:t>
            </a:r>
          </a:p>
          <a:p>
            <a:r>
              <a:rPr lang="el-GR" altLang="el-GR" sz="2800" dirty="0" smtClean="0"/>
              <a:t>Το ταξινομικό δένδρο που εκπονεί ο </a:t>
            </a:r>
            <a:r>
              <a:rPr lang="el-GR" altLang="el-GR" sz="2800" dirty="0" err="1" smtClean="0"/>
              <a:t>αρχειονόμος</a:t>
            </a:r>
            <a:r>
              <a:rPr lang="el-GR" altLang="el-GR" sz="2800" dirty="0" smtClean="0"/>
              <a:t> πρέπει να αντανακλά τις δομές, τις δραστηριότητες και τις σχέσεις του οργανισμού-παραγωγού.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8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επίπεδο ταξινόμησης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584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Είναι συνεπώς προφανές πως το ταξινομικό δένδρο ενός οργανισμού δεν μπορεί να μεταφέρεται σε άλλες υπηρεσίες. </a:t>
            </a:r>
          </a:p>
          <a:p>
            <a:r>
              <a:rPr lang="el-GR" altLang="el-GR" sz="2800" dirty="0" smtClean="0"/>
              <a:t>Όπως άλλωστε δεν είναι δυνατό να ενταχθούν σε ένα ταξινομικό δένδρο τεκμήρια διαφορετικής προέλευσης με πρόσχημα την ομοιότητα ή συνάφεια τους με το περιεχόμενο του αρχειακού συνόλου.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8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Ταξινόμηση και διοικητικές δομές</a:t>
            </a:r>
            <a:endParaRPr lang="el-GR"/>
          </a:p>
        </p:txBody>
      </p:sp>
      <p:sp>
        <p:nvSpPr>
          <p:cNvPr id="3686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Το ταξινομικό δένδρο πρέπει κατ' αρχήν να αντανακλά τις δομές και τη διάρθρωση του οργανισμού-παραγωγού. </a:t>
            </a:r>
          </a:p>
          <a:p>
            <a:r>
              <a:rPr lang="el-GR" altLang="el-GR" sz="2800" smtClean="0"/>
              <a:t>Η ταξινόμηση όμως με βάση το οργανόγραμμα δεν είναι πάντα η ενδεδειγμένη. </a:t>
            </a:r>
          </a:p>
          <a:p>
            <a:r>
              <a:rPr lang="el-GR" altLang="el-GR" sz="2800" smtClean="0"/>
              <a:t>Στις περιπτώσεις των ανοιχτών αρχειακών συνόλων η πείρα έδειξε πως οι πυκνές διοικητικές αλλαγές ξεπερνούν συνεχώς το ανελαστικό ταξινομικό δένδρο του οργανισμού-παραγωγού.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3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Ταξινόμηση και διοικητικές δομές</a:t>
            </a:r>
            <a:endParaRPr lang="el-GR"/>
          </a:p>
        </p:txBody>
      </p:sp>
      <p:sp>
        <p:nvSpPr>
          <p:cNvPr id="3789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πρόβλημα είναι ακόμα οξύτερο, όταν ο </a:t>
            </a:r>
            <a:r>
              <a:rPr lang="el-GR" altLang="el-GR" sz="2800" dirty="0" err="1" smtClean="0"/>
              <a:t>αρχειονόμος</a:t>
            </a:r>
            <a:r>
              <a:rPr lang="el-GR" altLang="el-GR" sz="2800" dirty="0" smtClean="0"/>
              <a:t> επεμβαίνει στη φάση των ενεργών αρχείων, στην οποία όχι μόνο οι δομές μεταβάλλονται ταχύτατα, αλλά το κριτήριο της ταξινόμησης είναι πλέον η διοικητική αποτελεσματικότητα και όχι η διαφύλαξη της </a:t>
            </a:r>
            <a:r>
              <a:rPr lang="el-GR" altLang="el-GR" sz="2800" dirty="0" err="1" smtClean="0"/>
              <a:t>τεκμηριωτικής</a:t>
            </a:r>
            <a:r>
              <a:rPr lang="el-GR" altLang="el-GR" sz="2800" dirty="0" smtClean="0"/>
              <a:t> αξίας.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3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Ταξινόμηση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9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Ταξινόμηση και λειτουργίες</a:t>
            </a:r>
            <a:endParaRPr lang="el-GR"/>
          </a:p>
        </p:txBody>
      </p:sp>
      <p:sp>
        <p:nvSpPr>
          <p:cNvPr id="3891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Είναι συνεπώς προτιμότερο ο αρχειονόμος αντί για τις εύθραυστες </a:t>
            </a:r>
            <a:r>
              <a:rPr lang="el-GR" altLang="el-GR" sz="2800" i="1" smtClean="0"/>
              <a:t>δομές </a:t>
            </a:r>
            <a:r>
              <a:rPr lang="el-GR" altLang="el-GR" sz="2800" smtClean="0"/>
              <a:t>να βασίσει το ταξινομικό δένδρο στις </a:t>
            </a:r>
            <a:r>
              <a:rPr lang="el-GR" altLang="el-GR" sz="2800" i="1" smtClean="0"/>
              <a:t>λειτουργίες </a:t>
            </a:r>
            <a:r>
              <a:rPr lang="el-GR" altLang="el-GR" sz="2800" smtClean="0"/>
              <a:t>του οργανισμού που μένουν ανεπηρέαστες από τις διοικητικές μεταβολές . </a:t>
            </a:r>
          </a:p>
          <a:p>
            <a:r>
              <a:rPr lang="el-GR" altLang="el-GR" sz="2800" smtClean="0"/>
              <a:t>Σ' αυτή την περίπτωση λειτουργίες, όπως η διοίκηση, η οικονομική διαχείριση, η διαχείριση του προσωπικού, οι δημόσιες σχέσεις κλπ., αντιστοιχούν στις </a:t>
            </a:r>
            <a:r>
              <a:rPr lang="el-GR" altLang="el-GR" sz="2800" i="1" smtClean="0"/>
              <a:t>σειρές </a:t>
            </a:r>
            <a:r>
              <a:rPr lang="el-GR" altLang="el-GR" sz="2800" smtClean="0"/>
              <a:t>του ταξινομικού δένδρου. </a:t>
            </a:r>
          </a:p>
          <a:p>
            <a:r>
              <a:rPr lang="el-GR" altLang="el-GR" sz="2800" smtClean="0"/>
              <a:t>Στο εσωτερικό αυτών των σειρών μπορούν να βρουν θέση τεκμήρια διάφορων βραχύβιων και μη δομών.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2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Περιγραφή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5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Περιγραφή</a:t>
            </a:r>
            <a:endParaRPr lang="el-GR"/>
          </a:p>
        </p:txBody>
      </p:sp>
      <p:sp>
        <p:nvSpPr>
          <p:cNvPr id="4096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ΠΕΡΙΓΡΑΦΗ συνίσταται στον εντοπισμό και στην παρουσίαση των χαρακτηριστικών μορφής και περιεχομένου μιας αρχειακής μονάδας. </a:t>
            </a:r>
          </a:p>
          <a:p>
            <a:r>
              <a:rPr lang="el-GR" altLang="el-GR" smtClean="0"/>
              <a:t>Προϊόντα της περιγραφής είναι τα εργαλεία έρευνας.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7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Συστηματική απεικόνιση αρχειακού υλικού</a:t>
            </a:r>
            <a:endParaRPr lang="el-GR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600" dirty="0" smtClean="0"/>
              <a:t>Η περιγραφή είναι η αρχειακή λειτουργία, που αξιοποιώντας και συμπληρώνοντας την ταξινόμηση επιδιώκει τη συστηματική απεικόνιση του αρχειακού υλικού, προκειμένου να γίνει ευχερέστερη η χρησιμοποίηση του. </a:t>
            </a:r>
          </a:p>
          <a:p>
            <a:pPr>
              <a:defRPr/>
            </a:pPr>
            <a:r>
              <a:rPr lang="el-GR" sz="2600" dirty="0" smtClean="0"/>
              <a:t>Για να το πετύχει αυτό, ο </a:t>
            </a:r>
            <a:r>
              <a:rPr lang="el-GR" sz="2600" dirty="0" err="1" smtClean="0"/>
              <a:t>αρχειονόμος</a:t>
            </a:r>
            <a:r>
              <a:rPr lang="el-GR" sz="2600" dirty="0" smtClean="0"/>
              <a:t> πρέπει να παρουσιάσει όχι μόνο την εσωτερική (</a:t>
            </a:r>
            <a:r>
              <a:rPr lang="el-GR" sz="2600" dirty="0" err="1" smtClean="0"/>
              <a:t>τεκμηριωτικό</a:t>
            </a:r>
            <a:r>
              <a:rPr lang="el-GR" sz="2600" dirty="0" smtClean="0"/>
              <a:t> υλικό) αλλά και την εξωτερική δομή (περιβάλλον παραγωγής) μιας αρχειακής μονάδος. </a:t>
            </a:r>
          </a:p>
          <a:p>
            <a:pPr>
              <a:defRPr/>
            </a:pPr>
            <a:r>
              <a:rPr lang="el-GR" sz="2600" dirty="0" smtClean="0"/>
              <a:t>Τα εργαλεία έρευνας που τελικά εκπονεί ο </a:t>
            </a:r>
            <a:r>
              <a:rPr lang="el-GR" sz="2600" dirty="0" err="1" smtClean="0"/>
              <a:t>αρχειονόμος</a:t>
            </a:r>
            <a:r>
              <a:rPr lang="el-GR" sz="2600" dirty="0" smtClean="0"/>
              <a:t> λειτουργούν ως σημείο αναφοράς για την εργασία των ερευνητών.</a:t>
            </a:r>
          </a:p>
          <a:p>
            <a:pPr>
              <a:defRPr/>
            </a:pP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7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Μονάδα περιγραφής</a:t>
            </a:r>
            <a:endParaRPr lang="el-GR"/>
          </a:p>
        </p:txBody>
      </p:sp>
      <p:sp>
        <p:nvSpPr>
          <p:cNvPr id="4301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Η βασική μονάδα περιγραφής είναι το αρχειακό σύνολο. </a:t>
            </a:r>
          </a:p>
          <a:p>
            <a:r>
              <a:rPr lang="el-GR" altLang="el-GR" sz="2800" smtClean="0"/>
              <a:t>Το αρχειακό σύνολο μπορεί να εκληφθεί ως ενιαίο σύνολο ή αντίθετα μπορεί να θεωρηθεί ως σύνολο διαφόρων συστατικών (σειρά, φάκελος, τεκμήριο), το καθένα από τα οποία πρέπει να περιγραφεί ξεχωριστά.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0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err="1" smtClean="0"/>
              <a:t>Πολυεπίπεδη</a:t>
            </a:r>
            <a:r>
              <a:rPr lang="el-GR" smtClean="0"/>
              <a:t> περιγραφή</a:t>
            </a:r>
            <a:endParaRPr lang="el-GR"/>
          </a:p>
        </p:txBody>
      </p:sp>
      <p:sp>
        <p:nvSpPr>
          <p:cNvPr id="4403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Στη δεύτερη περίπτωση γίνεται λόγος για </a:t>
            </a:r>
            <a:r>
              <a:rPr lang="el-GR" altLang="el-GR" sz="2800" i="1" smtClean="0"/>
              <a:t>πολυεπίπεδη περιγραφή. </a:t>
            </a:r>
          </a:p>
          <a:p>
            <a:r>
              <a:rPr lang="el-GR" altLang="el-GR" sz="2800" smtClean="0"/>
              <a:t>Πρόκειται δηλαδή για μια ιεραρχία περιγραφών με πρώτο επίπεδο το αρχειακό σύνολο και κατώτερα επίπεδα τα διάφορα μέρη του. </a:t>
            </a:r>
          </a:p>
          <a:p>
            <a:r>
              <a:rPr lang="el-GR" altLang="el-GR" sz="2800" smtClean="0"/>
              <a:t>Οι περιγραφές των επιμέρους συστατικών του αρχειακού συνόλου διαρθρώνονται σύμφωνα με το ταξινομικό δένδρο που έχει εκπονήσει ο αρχειονόμος .</a:t>
            </a:r>
          </a:p>
          <a:p>
            <a:endParaRPr lang="el-GR" altLang="el-GR" sz="28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08000" y="5220000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179512" y="5292000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Αρχειακές Μονάδες</a:t>
            </a:r>
            <a:br>
              <a:rPr lang="el-GR" dirty="0" smtClean="0"/>
            </a:br>
            <a:r>
              <a:rPr lang="el-GR" sz="3600" dirty="0" smtClean="0"/>
              <a:t>Δυνατές Ταξινομικές Σχέσεις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743908" y="1471813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Αρχειακό σύνολο</a:t>
            </a:r>
            <a:endParaRPr lang="el-G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187624" y="2607917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Σειρά</a:t>
            </a:r>
            <a:endParaRPr lang="el-G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211960" y="2607917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Σειρά</a:t>
            </a:r>
            <a:endParaRPr lang="el-G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236296" y="2607917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Σειρά</a:t>
            </a:r>
            <a:endParaRPr lang="el-GR" sz="2000" b="1" dirty="0"/>
          </a:p>
        </p:txBody>
      </p:sp>
      <p:cxnSp>
        <p:nvCxnSpPr>
          <p:cNvPr id="9" name="Straight Connector 8"/>
          <p:cNvCxnSpPr>
            <a:stCxn id="4" idx="2"/>
            <a:endCxn id="7" idx="0"/>
          </p:cNvCxnSpPr>
          <p:nvPr/>
        </p:nvCxnSpPr>
        <p:spPr>
          <a:xfrm>
            <a:off x="5004048" y="1831853"/>
            <a:ext cx="0" cy="7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43608" y="2157095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51820" y="3760045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Υπό-Σειρά</a:t>
            </a:r>
            <a:endParaRPr lang="el-GR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5472100" y="3760045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Υπό-Σειρά</a:t>
            </a:r>
            <a:endParaRPr lang="el-GR" sz="2000" b="1" dirty="0"/>
          </a:p>
        </p:txBody>
      </p:sp>
      <p:cxnSp>
        <p:nvCxnSpPr>
          <p:cNvPr id="19" name="Elbow Connector 18"/>
          <p:cNvCxnSpPr>
            <a:stCxn id="7" idx="2"/>
            <a:endCxn id="17" idx="0"/>
          </p:cNvCxnSpPr>
          <p:nvPr/>
        </p:nvCxnSpPr>
        <p:spPr>
          <a:xfrm rot="5400000">
            <a:off x="3977934" y="2733931"/>
            <a:ext cx="792088" cy="126014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2"/>
            <a:endCxn id="18" idx="0"/>
          </p:cNvCxnSpPr>
          <p:nvPr/>
        </p:nvCxnSpPr>
        <p:spPr>
          <a:xfrm rot="16200000" flipH="1">
            <a:off x="5238074" y="2733931"/>
            <a:ext cx="792088" cy="126014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87924" y="4984181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Φάκελος</a:t>
            </a:r>
            <a:endParaRPr lang="el-GR" sz="2000" b="1" dirty="0"/>
          </a:p>
        </p:txBody>
      </p:sp>
      <p:cxnSp>
        <p:nvCxnSpPr>
          <p:cNvPr id="25" name="Elbow Connector 24"/>
          <p:cNvCxnSpPr>
            <a:stCxn id="18" idx="2"/>
            <a:endCxn id="23" idx="0"/>
          </p:cNvCxnSpPr>
          <p:nvPr/>
        </p:nvCxnSpPr>
        <p:spPr>
          <a:xfrm rot="5400000">
            <a:off x="5040052" y="3760045"/>
            <a:ext cx="864096" cy="1584176"/>
          </a:xfrm>
          <a:prstGeom prst="bentConnector3">
            <a:avLst>
              <a:gd name="adj1" fmla="val 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0" y="5373216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Τεκμήριο</a:t>
            </a:r>
            <a:endParaRPr lang="el-GR" sz="2000" b="1" dirty="0"/>
          </a:p>
        </p:txBody>
      </p:sp>
      <p:cxnSp>
        <p:nvCxnSpPr>
          <p:cNvPr id="30" name="Straight Connector 29"/>
          <p:cNvCxnSpPr>
            <a:stCxn id="6" idx="0"/>
          </p:cNvCxnSpPr>
          <p:nvPr/>
        </p:nvCxnSpPr>
        <p:spPr>
          <a:xfrm flipV="1">
            <a:off x="1979712" y="2157095"/>
            <a:ext cx="0" cy="450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0"/>
          </p:cNvCxnSpPr>
          <p:nvPr/>
        </p:nvCxnSpPr>
        <p:spPr>
          <a:xfrm flipV="1">
            <a:off x="8028384" y="2157095"/>
            <a:ext cx="0" cy="450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0"/>
          </p:cNvCxnSpPr>
          <p:nvPr/>
        </p:nvCxnSpPr>
        <p:spPr>
          <a:xfrm flipV="1">
            <a:off x="1043608" y="2146874"/>
            <a:ext cx="0" cy="322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8" idx="2"/>
            <a:endCxn id="55" idx="0"/>
          </p:cNvCxnSpPr>
          <p:nvPr/>
        </p:nvCxnSpPr>
        <p:spPr>
          <a:xfrm rot="16200000" flipH="1">
            <a:off x="5907409" y="4476864"/>
            <a:ext cx="1325131" cy="61157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220375" y="4379159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Φάκελος</a:t>
            </a:r>
            <a:endParaRPr lang="el-GR" sz="2000" b="1" dirty="0"/>
          </a:p>
        </p:txBody>
      </p:sp>
      <p:cxnSp>
        <p:nvCxnSpPr>
          <p:cNvPr id="47" name="Straight Connector 46"/>
          <p:cNvCxnSpPr>
            <a:stCxn id="46" idx="0"/>
            <a:endCxn id="8" idx="2"/>
          </p:cNvCxnSpPr>
          <p:nvPr/>
        </p:nvCxnSpPr>
        <p:spPr>
          <a:xfrm flipV="1">
            <a:off x="8012463" y="2967957"/>
            <a:ext cx="15921" cy="1411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40152" y="5292000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/>
          </a:p>
        </p:txBody>
      </p:sp>
      <p:sp>
        <p:nvSpPr>
          <p:cNvPr id="54" name="Rectangle 53"/>
          <p:cNvSpPr/>
          <p:nvPr/>
        </p:nvSpPr>
        <p:spPr>
          <a:xfrm>
            <a:off x="6011664" y="5364000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6083672" y="5445216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Τεκμήριο</a:t>
            </a:r>
            <a:endParaRPr lang="el-GR" sz="20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3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Περιεχόμενο περιγραφής</a:t>
            </a:r>
            <a:endParaRPr lang="el-GR"/>
          </a:p>
        </p:txBody>
      </p:sp>
      <p:sp>
        <p:nvSpPr>
          <p:cNvPr id="4608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Σε ότι αφορά στο περιεχόμενο της περιγραφής, αυτό αντιστοιχεί σε ένα </a:t>
            </a:r>
            <a:r>
              <a:rPr lang="el-GR" altLang="el-GR" sz="2800" i="1" dirty="0" smtClean="0"/>
              <a:t>δελτίο, </a:t>
            </a:r>
            <a:r>
              <a:rPr lang="el-GR" altLang="el-GR" sz="2800" dirty="0" smtClean="0"/>
              <a:t>στο οποίο συστηματικά εκτίθενται οι πληροφορίες που έφερε στο φως η καταγραφή. </a:t>
            </a:r>
          </a:p>
          <a:p>
            <a:r>
              <a:rPr lang="el-GR" altLang="el-GR" sz="2800" dirty="0" smtClean="0"/>
              <a:t>Ανάλογα με την επιλογή του εργαλείου έρευνας η περιγραφή μπορεί να περιορίζεται σε μια συνοπτική αναγραφή του περιεχομένου ή να εκτείνεται σε μία συστηματικότερη παρουσίαση του αρχειακού υλικού.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6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Πρότυπο περιγραφής</a:t>
            </a:r>
            <a:endParaRPr lang="el-GR"/>
          </a:p>
        </p:txBody>
      </p:sp>
      <p:sp>
        <p:nvSpPr>
          <p:cNvPr id="4710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Η διεθνής αρχειακή κοινότητα μόλις πρόσφατα εκπόνησε τους γενικούς κανόνες που πρέπει να διέπουν το περιεχόμενο και τον τρόπο παρουσίασης της αρχειακής περιγραφής. </a:t>
            </a:r>
          </a:p>
          <a:p>
            <a:r>
              <a:rPr lang="el-GR" altLang="el-GR" sz="2800" dirty="0" smtClean="0"/>
              <a:t>Σύμφωνα με το Διεθνές Πρότυπο Αρχειακής Περιγραφής του Διεθνούς Συμβουλίου Αρχείων το δελτίο περιγραφής περιλαμβάνει είκοσι έξι </a:t>
            </a:r>
            <a:r>
              <a:rPr lang="el-GR" altLang="el-GR" sz="2800" i="1" dirty="0" smtClean="0"/>
              <a:t>στοιχεία </a:t>
            </a:r>
            <a:r>
              <a:rPr lang="el-GR" altLang="el-GR" sz="2800" dirty="0" smtClean="0"/>
              <a:t>(πεδία).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Δελτίο περιγραφής</a:t>
            </a:r>
            <a:endParaRPr lang="el-GR"/>
          </a:p>
        </p:txBody>
      </p:sp>
      <p:sp>
        <p:nvSpPr>
          <p:cNvPr id="4813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δελτίο αυτό είναι μία πρόταση για τη συνολική και μεθοδική έκθεση των απαιτούμενων πληροφοριών για την περιγραφή οποιασδήποτε αρχειακής μονάδας (αρχειακό σύνολο, σειρά, φάκελος, τεκμήριο).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6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Ταξινόμηση</a:t>
            </a:r>
            <a:endParaRPr lang="el-GR"/>
          </a:p>
        </p:txBody>
      </p:sp>
      <p:sp>
        <p:nvSpPr>
          <p:cNvPr id="2150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Η ταξινόμηση, αρχειακή λειτουργία άμεσα συνυφασμένη με την περιγραφή, συνδέεται ευθέως με το δεύτερο επίπεδο του αρχειακού δεσμού. </a:t>
            </a:r>
          </a:p>
          <a:p>
            <a:r>
              <a:rPr lang="el-GR" altLang="el-GR" sz="2800" smtClean="0"/>
              <a:t>Η ΤΑΞΙΝΟΜΗΣΗ συνίσταται στη φυσική και διανοητική οργάνωση των τεκμηρίων. </a:t>
            </a:r>
          </a:p>
          <a:p>
            <a:r>
              <a:rPr lang="el-GR" altLang="el-GR" sz="2800" smtClean="0"/>
              <a:t>Απώτερη επιδίωξή της είναι η οργάνωση των τεκμηρίων να καθιστά εμφανή τόσο τη μεταξύ τους σύνδεση όσο και το δεσμό τους με τη δραστηριότητα που τα δημιούργησε.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9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Υποχρεωτικά πεδία</a:t>
            </a:r>
            <a:endParaRPr lang="el-GR"/>
          </a:p>
        </p:txBody>
      </p:sp>
      <p:sp>
        <p:nvSpPr>
          <p:cNvPr id="4915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Από τα είκοσι έξι στοιχεία που περιλαμβάνει απαραίτητα για κάθε αρχειακή περιγραφή είναι μόνο τα πέντε πρώτα. </a:t>
            </a:r>
          </a:p>
          <a:p>
            <a:r>
              <a:rPr lang="el-GR" altLang="el-GR" sz="2800" dirty="0" smtClean="0"/>
              <a:t>Τα υπόλοιπα στοιχεία είναι δυνατό να χρησιμοποιηθούν όπου το εργαλείο έρευνας και η φύση του αρχειακού υλικού το επιβάλλει. </a:t>
            </a:r>
          </a:p>
          <a:p>
            <a:r>
              <a:rPr lang="el-GR" altLang="el-GR" sz="2800" dirty="0" smtClean="0"/>
              <a:t>Ο τυποποιημένος χαρακτήρας του δελτίου διευκολύνει την ανταλλαγή πληροφοριών μεταξύ αρχειακών υπηρεσιών και επιτρέπει την αξιοποίηση τους από την πληροφορική.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0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ΔΙΕΘΝΕΣ ΠΡΟΤΥΠΟ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ΑΡΧΕΙΑΚΗΣ ΠΕΡΙΓΡΑΦΗΣ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b="1" i="1" dirty="0" smtClean="0"/>
              <a:t>(ISAD-G: International Standard for the Archival Description)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6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Πεδίο Αναγνώρισης</a:t>
            </a:r>
            <a:endParaRPr lang="el-GR"/>
          </a:p>
        </p:txBody>
      </p:sp>
      <p:sp>
        <p:nvSpPr>
          <p:cNvPr id="5120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1.1. Κωδικός αναγνώρισης</a:t>
            </a:r>
          </a:p>
          <a:p>
            <a:r>
              <a:rPr lang="el-GR" altLang="el-GR" dirty="0" smtClean="0"/>
              <a:t>1.2. Τίτλος</a:t>
            </a:r>
          </a:p>
          <a:p>
            <a:pPr marL="361950" indent="-361950"/>
            <a:r>
              <a:rPr lang="el-GR" altLang="el-GR" dirty="0" smtClean="0"/>
              <a:t>1.3. Ημερομηνίες παραγωγής του αρχειακού 	  υλικού που περιλαμβάνεται στην ενότητα 	  περιγραφής</a:t>
            </a:r>
          </a:p>
          <a:p>
            <a:r>
              <a:rPr lang="el-GR" altLang="el-GR" dirty="0" smtClean="0"/>
              <a:t>1.4. Επίπεδο περιγραφής</a:t>
            </a:r>
          </a:p>
          <a:p>
            <a:r>
              <a:rPr lang="el-GR" altLang="el-GR" dirty="0" smtClean="0"/>
              <a:t>1.5. Μέγεθος της ενότητας περιγραφής 	  	 (ποσότητα, όγκος, διαστάσεις)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Πεδίο Πλαισίου Παραγωγής</a:t>
            </a:r>
            <a:endParaRPr lang="el-GR"/>
          </a:p>
        </p:txBody>
      </p:sp>
      <p:sp>
        <p:nvSpPr>
          <p:cNvPr id="52226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2.1. Όνομα του παραγωγού</a:t>
            </a:r>
          </a:p>
          <a:p>
            <a:r>
              <a:rPr lang="el-GR" altLang="el-GR" dirty="0" smtClean="0"/>
              <a:t>2.2. Διοικητική ιστορία/ βιογραφικό 	  	 	  σημείωμα</a:t>
            </a:r>
          </a:p>
          <a:p>
            <a:r>
              <a:rPr lang="el-GR" altLang="el-GR" dirty="0" smtClean="0"/>
              <a:t>2.3. Ημερομηνίες συγκρότησης της ενότητας 	  περιγραφής</a:t>
            </a:r>
          </a:p>
          <a:p>
            <a:r>
              <a:rPr lang="el-GR" altLang="el-GR" dirty="0" smtClean="0"/>
              <a:t>2.4. Ιστορικό διατήρησης</a:t>
            </a:r>
          </a:p>
          <a:p>
            <a:r>
              <a:rPr lang="el-GR" altLang="el-GR" dirty="0" smtClean="0"/>
              <a:t>2.5. Διαδικασία πρόσκτησης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5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Πεδίο Περιεχομένου</a:t>
            </a:r>
            <a:endParaRPr lang="el-GR"/>
          </a:p>
        </p:txBody>
      </p:sp>
      <p:sp>
        <p:nvSpPr>
          <p:cNvPr id="53250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3.1. Παρουσίαση του περιεχομένου</a:t>
            </a:r>
          </a:p>
          <a:p>
            <a:r>
              <a:rPr lang="el-GR" altLang="el-GR" dirty="0" smtClean="0"/>
              <a:t>3.2. Επιλογή και εκκαθάριση, κανόνες 	   	  διατήρησης</a:t>
            </a:r>
          </a:p>
          <a:p>
            <a:r>
              <a:rPr lang="el-GR" altLang="el-GR" dirty="0" smtClean="0"/>
              <a:t>3.3. Προσθήκες υλικού</a:t>
            </a:r>
          </a:p>
          <a:p>
            <a:r>
              <a:rPr lang="el-GR" altLang="el-GR" dirty="0" smtClean="0"/>
              <a:t>3.4. Σύστημα ταξινόμησης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Πεδίο Όρων Πρόσβασης και Χρήσης</a:t>
            </a:r>
            <a:endParaRPr lang="el-GR"/>
          </a:p>
        </p:txBody>
      </p:sp>
      <p:sp>
        <p:nvSpPr>
          <p:cNvPr id="54274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4.1. Νομικό πλαίσιο</a:t>
            </a:r>
          </a:p>
          <a:p>
            <a:r>
              <a:rPr lang="el-GR" altLang="el-GR" dirty="0" smtClean="0"/>
              <a:t>4.2. Όροι πρόσβασης</a:t>
            </a:r>
          </a:p>
          <a:p>
            <a:r>
              <a:rPr lang="el-GR" altLang="el-GR" dirty="0" smtClean="0"/>
              <a:t>4.3. Πνευματικά δικαιώματα - Όροι 	 	 	  αναπαραγωγής</a:t>
            </a:r>
          </a:p>
          <a:p>
            <a:r>
              <a:rPr lang="el-GR" altLang="el-GR" dirty="0" smtClean="0"/>
              <a:t>4.4. Γλώσσα του αρχειακού υλικού</a:t>
            </a:r>
          </a:p>
          <a:p>
            <a:r>
              <a:rPr lang="el-GR" altLang="el-GR" dirty="0" smtClean="0"/>
              <a:t>4.5. Φυσικά χαρακτηριστικά</a:t>
            </a:r>
          </a:p>
          <a:p>
            <a:r>
              <a:rPr lang="el-GR" altLang="el-GR" dirty="0" smtClean="0"/>
              <a:t>4.6. Εργαλεία έρευνας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9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Πεδίο Συμπληρωματικών Πηγών</a:t>
            </a:r>
            <a:endParaRPr lang="el-GR"/>
          </a:p>
        </p:txBody>
      </p:sp>
      <p:sp>
        <p:nvSpPr>
          <p:cNvPr id="55298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5.1. Εντοπισμός των πρωτοτύπων</a:t>
            </a:r>
          </a:p>
          <a:p>
            <a:r>
              <a:rPr lang="el-GR" altLang="el-GR" dirty="0" smtClean="0"/>
              <a:t>5.2. Ύπαρξη αντιγράφων</a:t>
            </a:r>
          </a:p>
          <a:p>
            <a:r>
              <a:rPr lang="el-GR" altLang="el-GR" dirty="0" smtClean="0"/>
              <a:t>5.3. Συμπληρωματικές πηγές στην αρχειακή 	  υπηρεσία</a:t>
            </a:r>
          </a:p>
          <a:p>
            <a:r>
              <a:rPr lang="el-GR" altLang="el-GR" dirty="0" smtClean="0"/>
              <a:t>5.4. Συμπληρωματικές πηγές σε άλλες 	 	  αρχειακές υπηρεσίες</a:t>
            </a:r>
          </a:p>
          <a:p>
            <a:r>
              <a:rPr lang="el-GR" altLang="el-GR" dirty="0" smtClean="0"/>
              <a:t>5.5. Βιβλιογραφία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Πεδίο Παρατηρήσεων</a:t>
            </a:r>
            <a:endParaRPr lang="el-GR"/>
          </a:p>
        </p:txBody>
      </p:sp>
      <p:sp>
        <p:nvSpPr>
          <p:cNvPr id="5632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6.1. Παρατηρήσεις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5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0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Ταξινόμηση</a:t>
            </a:r>
            <a:endParaRPr lang="el-GR"/>
          </a:p>
        </p:txBody>
      </p:sp>
      <p:sp>
        <p:nvSpPr>
          <p:cNvPr id="2253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Με άλλα λόγια, τα τεκμήρια πρέπει να ενταχθούν στο δίκτυο σχέσεων που αναπτύσσεται στο εσωτερικό του αρχειακού υλικού και να τεκμηριώνουν τις πράξεις από τις οποίες προήλθαν. </a:t>
            </a:r>
          </a:p>
          <a:p>
            <a:r>
              <a:rPr lang="el-GR" altLang="el-GR" sz="2800" smtClean="0"/>
              <a:t>Κατ' αυτή την έννοια η ταξινόμηση ως αρχειακή λειτουργία είναι η χειροπιαστή έκφραση του αρχειακού δεσμού.</a:t>
            </a:r>
          </a:p>
          <a:p>
            <a:endParaRPr lang="el-GR" altLang="el-GR" sz="28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2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Γιώργος Γιαννακόπουλος 2014. Γιώργος Γιαννακόπουλος. «Εισαγωγή στην </a:t>
            </a:r>
            <a:r>
              <a:rPr lang="el-GR" sz="2000" dirty="0" err="1"/>
              <a:t>Αρχειονομία</a:t>
            </a:r>
            <a:r>
              <a:rPr lang="el-GR" sz="2000" dirty="0"/>
              <a:t>. Ενότητα 11: Αρχειακές εργασίες (μέρος 2ο). Ταξινόμηση, </a:t>
            </a:r>
            <a:r>
              <a:rPr lang="el-GR" sz="2000" dirty="0" smtClean="0"/>
              <a:t>Περιγραφή».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66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8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054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err="1"/>
              <a:t>Μπάγιας</a:t>
            </a:r>
            <a:r>
              <a:rPr lang="el-GR" sz="2000" dirty="0"/>
              <a:t> Ανδρέας, Εγχειρίδιο </a:t>
            </a:r>
            <a:r>
              <a:rPr lang="el-GR" sz="2000" dirty="0" err="1"/>
              <a:t>αρχειονομίας</a:t>
            </a:r>
            <a:r>
              <a:rPr lang="el-GR" sz="2000" dirty="0"/>
              <a:t>. Η επεξεργασία ενός ιστορικού αρχείου, Αθήνα: Κριτική, 1991. 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52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1</a:t>
            </a:r>
            <a:r>
              <a:rPr lang="el-GR" baseline="30000" smtClean="0"/>
              <a:t>ο</a:t>
            </a:r>
            <a:r>
              <a:rPr lang="el-GR" smtClean="0"/>
              <a:t> στάδιο ταξινόμησης</a:t>
            </a:r>
            <a:endParaRPr lang="el-GR"/>
          </a:p>
        </p:txBody>
      </p:sp>
      <p:sp>
        <p:nvSpPr>
          <p:cNvPr id="2355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 smtClean="0"/>
              <a:t>Καταγραφή</a:t>
            </a:r>
            <a:r>
              <a:rPr lang="el-GR" altLang="el-GR" sz="2800" i="1" dirty="0" smtClean="0"/>
              <a:t>: </a:t>
            </a:r>
            <a:r>
              <a:rPr lang="el-GR" altLang="el-GR" sz="2800" dirty="0" smtClean="0"/>
              <a:t>διαδικασία η οποία μας επιτρέπει με τη βοήθεια ενός καταγραφικού δελτίου να αποκτήσουμε ακριβή γνώση του αρχειακού υλικού στο επίπεδο της μονάδας (αρχειακό σύνολο, σειρά, </a:t>
            </a:r>
            <a:r>
              <a:rPr lang="el-GR" altLang="el-GR" sz="2800" dirty="0" err="1" smtClean="0"/>
              <a:t>υποσειρά</a:t>
            </a:r>
            <a:r>
              <a:rPr lang="el-GR" altLang="el-GR" sz="2800" dirty="0" smtClean="0"/>
              <a:t>, φάκελος, </a:t>
            </a:r>
            <a:r>
              <a:rPr lang="el-GR" altLang="el-GR" sz="2800" dirty="0" err="1" smtClean="0"/>
              <a:t>υποφάκελος</a:t>
            </a:r>
            <a:r>
              <a:rPr lang="el-GR" altLang="el-GR" sz="2800" dirty="0" smtClean="0"/>
              <a:t>, τεκμήριο) που σκοπεύουμε να χρησιμοποιήσουμε κατά την περιγραφή.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8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Αρχειακό Σύνολο</a:t>
            </a:r>
            <a:endParaRPr lang="el-GR"/>
          </a:p>
        </p:txBody>
      </p:sp>
      <p:sp>
        <p:nvSpPr>
          <p:cNvPr id="2457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σύνολο των τεκμηρίων, ανεξαρτήτως σχήματος, ύλης, χρονολογίας και περιεχομένου, τα οποία έχει παραγάγει ένα νομικό ή φυσικό πρόσωπο στο πλαίσιο των δραστηριοτήτων του.</a:t>
            </a:r>
          </a:p>
          <a:p>
            <a:r>
              <a:rPr lang="el-GR" altLang="el-GR" sz="2800" dirty="0" smtClean="0"/>
              <a:t>Το αρχειακό σύνολο αντιστοιχεί στο υψηλότερο επίπεδο περιγραφής.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7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Σειρά</a:t>
            </a:r>
            <a:endParaRPr lang="el-GR"/>
          </a:p>
        </p:txBody>
      </p:sp>
      <p:sp>
        <p:nvSpPr>
          <p:cNvPr id="2560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Βασική υποδιαίρεση του αρχειακού συνόλου η οποία περιλαμβάνει φακέλους τεκμηρίων ή τεκμήρια, τα οποία είτε έχουν προκύψει από μια μείζονος σημασία λειτουργία ή δομή ή περίοδο του οργανισμού-παραγωγού, είτε παρουσιάζουν κοινά χαρακτηριστικά στη μορφή ή στο περιεχόμενο, είτε, τέλος, συνδέονται με κάποια ιδιότητα που σχετίζεται με τη δημιουργία, τη λήψη ή την αποστολή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8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Φάκελος</a:t>
            </a:r>
            <a:endParaRPr lang="el-GR"/>
          </a:p>
        </p:txBody>
      </p:sp>
      <p:sp>
        <p:nvSpPr>
          <p:cNvPr id="2662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Σύνολο τεκμηρίων, συγκεντρωμένων είτε από τον παραγωγό του αρχείου είτε από τον αρχειονόμο κατά την ταξινόμηση, τα οποία έχουν ένα κοινό θέμα, προκύπτουν από μια ορισμένη διαδικασία ή ενέργεια, αφορούν μια συγκεκριμένη υπόθεση.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40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err="1" smtClean="0"/>
              <a:t>Υποφάκελος</a:t>
            </a:r>
            <a:endParaRPr lang="el-GR"/>
          </a:p>
        </p:txBody>
      </p:sp>
      <p:sp>
        <p:nvSpPr>
          <p:cNvPr id="2765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Είναι μια  περαιτέρω ταξινομική διαίρεση, η οποία χρησιμοποιείται για ένα σύνολο τεκμηρίων σχετικών με ένα θέμα, μια υπόθεση ή μια διαδικασία που αποτελεί λογική διαίρεση του αντίστοιχου θέματος, της υπόθεσης ή της διαδικασίας που χαρακτηρίζει το συνολικό περιεχόμενο του φακέλου.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e88bea22e81fa6c68aaf2e7d3235c5e76df857"/>
  <p:tag name="ISPRING_RESOURCE_PATHS_HASH_PRESENTER" val="297fce50b70eb46ceefb3ac866050cceea8c026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2245</Words>
  <Application>Microsoft Office PowerPoint</Application>
  <PresentationFormat>Προβολή στην οθόνη (4:3)</PresentationFormat>
  <Paragraphs>270</Paragraphs>
  <Slides>45</Slides>
  <Notes>44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OC_template_updated</vt:lpstr>
      <vt:lpstr>Εισαγωγή στην Αρχειονομία</vt:lpstr>
      <vt:lpstr>Ταξινόμηση</vt:lpstr>
      <vt:lpstr>Ταξινόμηση</vt:lpstr>
      <vt:lpstr>Ταξινόμηση</vt:lpstr>
      <vt:lpstr>1ο στάδιο ταξινόμησης</vt:lpstr>
      <vt:lpstr>Αρχειακό Σύνολο</vt:lpstr>
      <vt:lpstr>Σειρά</vt:lpstr>
      <vt:lpstr>Φάκελος</vt:lpstr>
      <vt:lpstr>Υποφάκελος</vt:lpstr>
      <vt:lpstr>Παράδειγμα</vt:lpstr>
      <vt:lpstr>1ο στάδιο ταξινόμησης</vt:lpstr>
      <vt:lpstr>2ο επίπεδο ταξινόμησης</vt:lpstr>
      <vt:lpstr>Εξωτερική και εσωτερική  δομή αρχειακού συνόλου</vt:lpstr>
      <vt:lpstr>Σύνδεση τεκμηρίου και δραστηριότητας</vt:lpstr>
      <vt:lpstr>3ο επίπεδο ταξινόμησης</vt:lpstr>
      <vt:lpstr>4ο επίπεδο ταξινόμησης 1/2</vt:lpstr>
      <vt:lpstr>4ο επίπεδο ταξινόμησης 2/2</vt:lpstr>
      <vt:lpstr>Ταξινόμηση και διοικητικές δομές</vt:lpstr>
      <vt:lpstr>Ταξινόμηση και διοικητικές δομές</vt:lpstr>
      <vt:lpstr>Ταξινόμηση και λειτουργίες</vt:lpstr>
      <vt:lpstr>Περιγραφή</vt:lpstr>
      <vt:lpstr>Περιγραφή</vt:lpstr>
      <vt:lpstr>Συστηματική απεικόνιση αρχειακού υλικού</vt:lpstr>
      <vt:lpstr>Μονάδα περιγραφής</vt:lpstr>
      <vt:lpstr>Πολυεπίπεδη περιγραφή</vt:lpstr>
      <vt:lpstr>Αρχειακές Μονάδες Δυνατές Ταξινομικές Σχέσεις</vt:lpstr>
      <vt:lpstr>Περιεχόμενο περιγραφής</vt:lpstr>
      <vt:lpstr>Πρότυπο περιγραφής</vt:lpstr>
      <vt:lpstr>Δελτίο περιγραφής</vt:lpstr>
      <vt:lpstr>Υποχρεωτικά πεδία</vt:lpstr>
      <vt:lpstr>ΔΙΕΘΝΕΣ ΠΡΟΤΥΠΟ ΑΡΧΕΙΑΚΗΣ ΠΕΡΙΓΡΑΦΗΣ (ISAD-G: International Standard for the Archival Description)</vt:lpstr>
      <vt:lpstr>Πεδίο Αναγνώρισης</vt:lpstr>
      <vt:lpstr>Πεδίο Πλαισίου Παραγωγής</vt:lpstr>
      <vt:lpstr>Πεδίο Περιεχομένου</vt:lpstr>
      <vt:lpstr>Πεδίο Όρων Πρόσβασης και Χρήσης</vt:lpstr>
      <vt:lpstr>Πεδίο Συμπληρωματικών Πηγών</vt:lpstr>
      <vt:lpstr>Πεδίο Παρατηρήσεων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159</cp:revision>
  <dcterms:created xsi:type="dcterms:W3CDTF">2013-03-04T13:35:19Z</dcterms:created>
  <dcterms:modified xsi:type="dcterms:W3CDTF">2015-06-12T10:10:40Z</dcterms:modified>
</cp:coreProperties>
</file>