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52"/>
  </p:notesMasterIdLst>
  <p:handoutMasterIdLst>
    <p:handoutMasterId r:id="rId53"/>
  </p:handoutMasterIdLst>
  <p:sldIdLst>
    <p:sldId id="256" r:id="rId3"/>
    <p:sldId id="285"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6" r:id="rId18"/>
    <p:sldId id="280" r:id="rId19"/>
    <p:sldId id="281" r:id="rId20"/>
    <p:sldId id="283" r:id="rId21"/>
    <p:sldId id="282" r:id="rId22"/>
    <p:sldId id="314"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257" r:id="rId45"/>
    <p:sldId id="262" r:id="rId46"/>
    <p:sldId id="264" r:id="rId47"/>
    <p:sldId id="315" r:id="rId48"/>
    <p:sldId id="316" r:id="rId49"/>
    <p:sldId id="266" r:id="rId50"/>
    <p:sldId id="261" r:id="rId51"/>
  </p:sldIdLst>
  <p:sldSz cx="9144000" cy="6858000" type="screen4x3"/>
  <p:notesSz cx="7104063" cy="10234613"/>
  <p:custDataLst>
    <p:tags r:id="rId5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89108" autoAdjust="0"/>
  </p:normalViewPr>
  <p:slideViewPr>
    <p:cSldViewPr>
      <p:cViewPr>
        <p:scale>
          <a:sx n="78" d="100"/>
          <a:sy n="78" d="100"/>
        </p:scale>
        <p:origin x="-2748" y="-6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379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2560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B05678-D251-411C-8AE6-1CD6A85C55B5}" type="slidenum">
              <a:rPr lang="el-GR" smtClean="0"/>
              <a:pPr fontAlgn="base">
                <a:spcBef>
                  <a:spcPct val="0"/>
                </a:spcBef>
                <a:spcAft>
                  <a:spcPct val="0"/>
                </a:spcAft>
                <a:defRPr/>
              </a:pPr>
              <a:t>30</a:t>
            </a:fld>
            <a:endParaRPr lang="el-G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481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2662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76EEFD-26D7-4BFD-BEBD-0382CE0041F0}" type="slidenum">
              <a:rPr lang="el-GR" smtClean="0"/>
              <a:pPr fontAlgn="base">
                <a:spcBef>
                  <a:spcPct val="0"/>
                </a:spcBef>
                <a:spcAft>
                  <a:spcPct val="0"/>
                </a:spcAft>
                <a:defRPr/>
              </a:pPr>
              <a:t>31</a:t>
            </a:fld>
            <a:endParaRPr lang="el-G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584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2765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06E1C0-BA17-4703-8A1D-8D6428C75B4F}" type="slidenum">
              <a:rPr lang="el-GR" smtClean="0"/>
              <a:pPr fontAlgn="base">
                <a:spcBef>
                  <a:spcPct val="0"/>
                </a:spcBef>
                <a:spcAft>
                  <a:spcPct val="0"/>
                </a:spcAft>
                <a:defRPr/>
              </a:pPr>
              <a:t>32</a:t>
            </a:fld>
            <a:endParaRPr lang="el-G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686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2867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6DECF6-530C-4A8F-8B78-15F9CB1245D0}" type="slidenum">
              <a:rPr lang="el-GR" smtClean="0"/>
              <a:pPr fontAlgn="base">
                <a:spcBef>
                  <a:spcPct val="0"/>
                </a:spcBef>
                <a:spcAft>
                  <a:spcPct val="0"/>
                </a:spcAft>
                <a:defRPr/>
              </a:pPr>
              <a:t>34</a:t>
            </a:fld>
            <a:endParaRPr lang="el-G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789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2970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6B2CAF-9457-4B1F-A664-9A785E934893}" type="slidenum">
              <a:rPr lang="el-GR" smtClean="0"/>
              <a:pPr fontAlgn="base">
                <a:spcBef>
                  <a:spcPct val="0"/>
                </a:spcBef>
                <a:spcAft>
                  <a:spcPct val="0"/>
                </a:spcAft>
                <a:defRPr/>
              </a:pPr>
              <a:t>35</a:t>
            </a:fld>
            <a:endParaRPr lang="el-GR"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8915"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4" name="3 - Θέση αριθμού διαφάνειας"/>
          <p:cNvSpPr>
            <a:spLocks noGrp="1"/>
          </p:cNvSpPr>
          <p:nvPr>
            <p:ph type="sldNum" sz="quarter" idx="5"/>
          </p:nvPr>
        </p:nvSpPr>
        <p:spPr/>
        <p:txBody>
          <a:bodyPr/>
          <a:lstStyle/>
          <a:p>
            <a:pPr>
              <a:defRPr/>
            </a:pPr>
            <a:fld id="{411AE5C5-02A9-4297-BC39-4B032365A6C9}" type="slidenum">
              <a:rPr lang="el-GR" smtClean="0"/>
              <a:pPr>
                <a:defRPr/>
              </a:pPr>
              <a:t>36</a:t>
            </a:fld>
            <a:endParaRPr lang="el-G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993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4" name="3 - Θέση αριθμού διαφάνειας"/>
          <p:cNvSpPr>
            <a:spLocks noGrp="1"/>
          </p:cNvSpPr>
          <p:nvPr>
            <p:ph type="sldNum" sz="quarter" idx="5"/>
          </p:nvPr>
        </p:nvSpPr>
        <p:spPr/>
        <p:txBody>
          <a:bodyPr/>
          <a:lstStyle/>
          <a:p>
            <a:pPr>
              <a:defRPr/>
            </a:pPr>
            <a:fld id="{BE423C83-D940-4F0A-A740-133BD2C1F61B}" type="slidenum">
              <a:rPr lang="el-GR" smtClean="0"/>
              <a:pPr>
                <a:defRPr/>
              </a:pPr>
              <a:t>37</a:t>
            </a:fld>
            <a:endParaRPr lang="el-G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0963"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4" name="3 - Θέση αριθμού διαφάνειας"/>
          <p:cNvSpPr>
            <a:spLocks noGrp="1"/>
          </p:cNvSpPr>
          <p:nvPr>
            <p:ph type="sldNum" sz="quarter" idx="5"/>
          </p:nvPr>
        </p:nvSpPr>
        <p:spPr/>
        <p:txBody>
          <a:bodyPr/>
          <a:lstStyle/>
          <a:p>
            <a:pPr>
              <a:defRPr/>
            </a:pPr>
            <a:fld id="{2C956C9E-6B4E-4475-A1F7-CA64F3DA7EB3}" type="slidenum">
              <a:rPr lang="el-GR" smtClean="0"/>
              <a:pPr>
                <a:defRPr/>
              </a:pPr>
              <a:t>38</a:t>
            </a:fld>
            <a:endParaRPr lang="el-G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1987"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4" name="3 - Θέση αριθμού διαφάνειας"/>
          <p:cNvSpPr>
            <a:spLocks noGrp="1"/>
          </p:cNvSpPr>
          <p:nvPr>
            <p:ph type="sldNum" sz="quarter" idx="5"/>
          </p:nvPr>
        </p:nvSpPr>
        <p:spPr/>
        <p:txBody>
          <a:bodyPr/>
          <a:lstStyle/>
          <a:p>
            <a:pPr>
              <a:defRPr/>
            </a:pPr>
            <a:fld id="{3A924285-9738-4D7E-B652-5C5FB5F9B932}" type="slidenum">
              <a:rPr lang="el-GR" smtClean="0"/>
              <a:pPr>
                <a:defRPr/>
              </a:pPr>
              <a:t>40</a:t>
            </a:fld>
            <a:endParaRPr lang="el-G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741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1741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D3BE75-090A-44D4-8FD1-52D4DE840631}" type="slidenum">
              <a:rPr lang="el-GR" smtClean="0"/>
              <a:pPr fontAlgn="base">
                <a:spcBef>
                  <a:spcPct val="0"/>
                </a:spcBef>
                <a:spcAft>
                  <a:spcPct val="0"/>
                </a:spcAft>
                <a:defRPr/>
              </a:pPr>
              <a:t>2</a:t>
            </a:fld>
            <a:endParaRPr lang="el-G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43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44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47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48</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843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1843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73F337-42EB-4B9B-A5AF-E154204E8394}" type="slidenum">
              <a:rPr lang="el-GR" smtClean="0"/>
              <a:pPr fontAlgn="base">
                <a:spcBef>
                  <a:spcPct val="0"/>
                </a:spcBef>
                <a:spcAft>
                  <a:spcPct val="0"/>
                </a:spcAft>
                <a:defRPr/>
              </a:pPr>
              <a:t>3</a:t>
            </a:fld>
            <a:endParaRPr lang="el-G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945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1946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9886A3-4F51-450D-BD95-58132B5ADDDE}" type="slidenum">
              <a:rPr lang="el-GR" smtClean="0"/>
              <a:pPr fontAlgn="base">
                <a:spcBef>
                  <a:spcPct val="0"/>
                </a:spcBef>
                <a:spcAft>
                  <a:spcPct val="0"/>
                </a:spcAft>
                <a:defRPr/>
              </a:pPr>
              <a:t>8</a:t>
            </a:fld>
            <a:endParaRPr 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048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2048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C9570A-E5D5-4223-84E5-4225E627E338}" type="slidenum">
              <a:rPr lang="el-GR" smtClean="0"/>
              <a:pPr fontAlgn="base">
                <a:spcBef>
                  <a:spcPct val="0"/>
                </a:spcBef>
                <a:spcAft>
                  <a:spcPct val="0"/>
                </a:spcAft>
                <a:defRPr/>
              </a:pPr>
              <a:t>9</a:t>
            </a:fld>
            <a:endParaRPr lang="el-G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15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2150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810155-4115-48A1-A222-D57AF3E74597}" type="slidenum">
              <a:rPr lang="el-GR" smtClean="0"/>
              <a:pPr fontAlgn="base">
                <a:spcBef>
                  <a:spcPct val="0"/>
                </a:spcBef>
                <a:spcAft>
                  <a:spcPct val="0"/>
                </a:spcAft>
                <a:defRPr/>
              </a:pPr>
              <a:t>14</a:t>
            </a:fld>
            <a:endParaRPr lang="el-G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0723"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dirty="0" smtClean="0"/>
          </a:p>
        </p:txBody>
      </p:sp>
      <p:sp>
        <p:nvSpPr>
          <p:cNvPr id="4" name="3 - Θέση αριθμού διαφάνειας"/>
          <p:cNvSpPr>
            <a:spLocks noGrp="1"/>
          </p:cNvSpPr>
          <p:nvPr>
            <p:ph type="sldNum" sz="quarter" idx="5"/>
          </p:nvPr>
        </p:nvSpPr>
        <p:spPr/>
        <p:txBody>
          <a:bodyPr/>
          <a:lstStyle/>
          <a:p>
            <a:pPr>
              <a:defRPr/>
            </a:pPr>
            <a:fld id="{CE2046E9-391B-4588-9760-F5F2F6569FC9}" type="slidenum">
              <a:rPr lang="el-GR" smtClean="0"/>
              <a:pPr>
                <a:defRPr/>
              </a:pPr>
              <a:t>21</a:t>
            </a:fld>
            <a:endParaRPr lang="el-G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174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2458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2A39CD-88FC-4F4C-9359-3707B807BD79}" type="slidenum">
              <a:rPr lang="el-GR" smtClean="0"/>
              <a:pPr fontAlgn="base">
                <a:spcBef>
                  <a:spcPct val="0"/>
                </a:spcBef>
                <a:spcAft>
                  <a:spcPct val="0"/>
                </a:spcAft>
                <a:defRPr/>
              </a:pPr>
              <a:t>23</a:t>
            </a:fld>
            <a:endParaRPr lang="el-G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277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2355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B513F1-84BA-4F4E-AC6B-ED098CEA44CE}" type="slidenum">
              <a:rPr lang="el-GR" smtClean="0"/>
              <a:pPr fontAlgn="base">
                <a:spcBef>
                  <a:spcPct val="0"/>
                </a:spcBef>
                <a:spcAft>
                  <a:spcPct val="0"/>
                </a:spcAft>
                <a:defRPr/>
              </a:pPr>
              <a:t>28</a:t>
            </a:fld>
            <a:endParaRPr 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1E93579-6D48-4CFE-A7B0-87CF50F4D7B7}" type="datetimeFigureOut">
              <a:rPr lang="el-GR" smtClean="0"/>
              <a:pPr/>
              <a:t>26/3/2015</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89EA4A44-4478-47C0-AB62-BB3A8276146A}" type="slidenum">
              <a:rPr lang="el-GR" smtClean="0"/>
              <a:pPr/>
              <a:t>‹#›</a:t>
            </a:fld>
            <a:endParaRPr lang="el-GR" dirty="0"/>
          </a:p>
        </p:txBody>
      </p:sp>
    </p:spTree>
    <p:extLst>
      <p:ext uri="{BB962C8B-B14F-4D97-AF65-F5344CB8AC3E}">
        <p14:creationId xmlns:p14="http://schemas.microsoft.com/office/powerpoint/2010/main" val="1539384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355553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002286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633363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782765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886111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998344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647610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01457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B82"/>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3045281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989949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5263726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art-nurse.blogspot.gr/2010_07_01_archive.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Foley_catheter_in_place.p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labspace.open.ac.uk/mod/oucontent/view.php?id=450506&amp;extra=thumbnail_id392363175519"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creativecommons.org/licenses/by-nc-sa/2.0/uk/"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el.wikipedia.org/wiki/%CE%A7%CF%81%CE%AE%CF%83%CF%84%CE%B7%CF%82:Petef" TargetMode="External"/><Relationship Id="rId3" Type="http://schemas.openxmlformats.org/officeDocument/2006/relationships/image" Target="../media/image13.jpeg"/><Relationship Id="rId7" Type="http://schemas.openxmlformats.org/officeDocument/2006/relationships/hyperlink" Target="http://commons.wikimedia.org/wiki/File:Urine_Tube.jpg"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creativecommons.org/licenses/by-nc-nd/2.0/deed.en" TargetMode="External"/><Relationship Id="rId11" Type="http://schemas.openxmlformats.org/officeDocument/2006/relationships/hyperlink" Target="http://commons.wikimedia.org/wiki/User:AfroBrazilian" TargetMode="External"/><Relationship Id="rId5" Type="http://schemas.openxmlformats.org/officeDocument/2006/relationships/hyperlink" Target="http://www.flickr.com/photos/pinprick/85047424/" TargetMode="External"/><Relationship Id="rId10" Type="http://schemas.openxmlformats.org/officeDocument/2006/relationships/hyperlink" Target="http://commons.wikimedia.org/wiki/File:Urine_Collection_Tube_01.JPG" TargetMode="External"/><Relationship Id="rId4" Type="http://schemas.openxmlformats.org/officeDocument/2006/relationships/image" Target="../media/image14.jpeg"/><Relationship Id="rId9" Type="http://schemas.openxmlformats.org/officeDocument/2006/relationships/hyperlink" Target="http://creativecommons.org/licenses/by-sa/3.0/deed.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labspace.open.ac.uk/mod/oucontent/view.php?id=450506&amp;section=20.5.2"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creativecommons.org/licenses/by-nc-sa/2.0/uk/" TargetMode="External"/><Relationship Id="rId4" Type="http://schemas.openxmlformats.org/officeDocument/2006/relationships/hyperlink" Target="http://labspace.open.ac.u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otechhk.en.ec21.com/Disposable_Paper_Urine_Pots_Sterile--353873_1560175.html"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en.wikipedia.org/wiki/File:Urine_sample.JP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Ανάλυση Βιολογικών Υγρών &amp; Εκκριμάτων (Ε)</a:t>
            </a:r>
          </a:p>
        </p:txBody>
      </p:sp>
      <p:sp>
        <p:nvSpPr>
          <p:cNvPr id="3" name="Υπότιτλος 2"/>
          <p:cNvSpPr>
            <a:spLocks noGrp="1"/>
          </p:cNvSpPr>
          <p:nvPr>
            <p:ph type="subTitle" idx="1"/>
          </p:nvPr>
        </p:nvSpPr>
        <p:spPr>
          <a:xfrm>
            <a:off x="1369368" y="3096543"/>
            <a:ext cx="6400800" cy="1752600"/>
          </a:xfrm>
        </p:spPr>
        <p:txBody>
          <a:bodyPr>
            <a:normAutofit fontScale="92500" lnSpcReduction="20000"/>
          </a:bodyPr>
          <a:lstStyle/>
          <a:p>
            <a:pPr>
              <a:spcBef>
                <a:spcPts val="0"/>
              </a:spcBef>
              <a:spcAft>
                <a:spcPts val="1200"/>
              </a:spcAft>
            </a:pPr>
            <a:r>
              <a:rPr lang="el-GR" sz="2800" b="1" dirty="0" smtClean="0"/>
              <a:t>Ενότητα </a:t>
            </a:r>
            <a:r>
              <a:rPr lang="en-US" sz="2800" b="1" dirty="0" smtClean="0"/>
              <a:t>1</a:t>
            </a:r>
            <a:r>
              <a:rPr lang="el-GR" sz="2800" dirty="0" smtClean="0"/>
              <a:t>:</a:t>
            </a:r>
            <a:r>
              <a:rPr lang="en-US" sz="2800" dirty="0" smtClean="0"/>
              <a:t> </a:t>
            </a:r>
            <a:r>
              <a:rPr lang="el-GR" sz="2800" dirty="0"/>
              <a:t>Συλλογή δειγμάτων </a:t>
            </a:r>
            <a:r>
              <a:rPr lang="el-GR" sz="2800" dirty="0" smtClean="0"/>
              <a:t>ούρων. Η χρήση των ταινιών ούρων. Τα μικροσκόπια στη γενική εξέταση ούρων</a:t>
            </a:r>
          </a:p>
          <a:p>
            <a:pPr>
              <a:spcBef>
                <a:spcPts val="0"/>
              </a:spcBef>
            </a:pPr>
            <a:r>
              <a:rPr lang="el-GR" sz="2400" dirty="0" smtClean="0"/>
              <a:t>Πέτρος Καρκαλούσος</a:t>
            </a:r>
            <a:endParaRPr lang="el-GR" sz="2400" dirty="0"/>
          </a:p>
          <a:p>
            <a:pPr>
              <a:spcBef>
                <a:spcPts val="0"/>
              </a:spcBef>
            </a:pPr>
            <a:r>
              <a:rPr lang="el-GR" sz="2400" dirty="0"/>
              <a:t>Τμήμα </a:t>
            </a:r>
            <a:r>
              <a:rPr lang="el-GR" sz="2400" dirty="0" smtClean="0"/>
              <a:t>Ιατρικών Εργαστηρίων</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sz="3600" dirty="0" smtClean="0"/>
              <a:t>H </a:t>
            </a:r>
            <a:r>
              <a:rPr lang="el-GR" sz="3600" dirty="0" smtClean="0"/>
              <a:t>συντήρηση των ούρων</a:t>
            </a:r>
          </a:p>
        </p:txBody>
      </p:sp>
      <p:sp>
        <p:nvSpPr>
          <p:cNvPr id="10243" name="Rectangle 3"/>
          <p:cNvSpPr>
            <a:spLocks noGrp="1" noChangeArrowheads="1"/>
          </p:cNvSpPr>
          <p:nvPr>
            <p:ph idx="1"/>
          </p:nvPr>
        </p:nvSpPr>
        <p:spPr>
          <a:xfrm>
            <a:off x="457200" y="1196752"/>
            <a:ext cx="8229600" cy="5661248"/>
          </a:xfrm>
        </p:spPr>
        <p:txBody>
          <a:bodyPr>
            <a:noAutofit/>
          </a:bodyPr>
          <a:lstStyle/>
          <a:p>
            <a:pPr eaLnBrk="1" hangingPunct="1">
              <a:spcBef>
                <a:spcPts val="600"/>
              </a:spcBef>
              <a:spcAft>
                <a:spcPts val="600"/>
              </a:spcAft>
            </a:pPr>
            <a:r>
              <a:rPr lang="el-GR" sz="2400" dirty="0" smtClean="0"/>
              <a:t>Σε διατήρηση μερικών ωρών (έως 24) διατηρούνται σε </a:t>
            </a:r>
            <a:r>
              <a:rPr lang="el-GR" sz="2400" b="1" dirty="0" smtClean="0">
                <a:solidFill>
                  <a:srgbClr val="820000"/>
                </a:solidFill>
              </a:rPr>
              <a:t>ψύξη</a:t>
            </a:r>
            <a:r>
              <a:rPr lang="el-GR" sz="2400" dirty="0" smtClean="0"/>
              <a:t>. </a:t>
            </a:r>
          </a:p>
          <a:p>
            <a:pPr eaLnBrk="1" hangingPunct="1">
              <a:spcBef>
                <a:spcPts val="600"/>
              </a:spcBef>
              <a:spcAft>
                <a:spcPts val="600"/>
              </a:spcAft>
            </a:pPr>
            <a:r>
              <a:rPr lang="el-GR" sz="2400" dirty="0" smtClean="0"/>
              <a:t>Για εξαιρετικά μακρά παραμονή </a:t>
            </a:r>
            <a:r>
              <a:rPr lang="el-GR" sz="2400" b="1" dirty="0" smtClean="0">
                <a:solidFill>
                  <a:srgbClr val="820000"/>
                </a:solidFill>
              </a:rPr>
              <a:t>λυοφιλοποιούνται</a:t>
            </a:r>
            <a:r>
              <a:rPr lang="el-GR" sz="2400" dirty="0" smtClean="0"/>
              <a:t>.</a:t>
            </a:r>
          </a:p>
          <a:p>
            <a:pPr eaLnBrk="1" hangingPunct="1">
              <a:spcBef>
                <a:spcPts val="600"/>
              </a:spcBef>
              <a:spcAft>
                <a:spcPts val="600"/>
              </a:spcAft>
            </a:pPr>
            <a:r>
              <a:rPr lang="el-GR" sz="2400" dirty="0" smtClean="0"/>
              <a:t>Για διατήρηση μερικών ημερών χρησιμοποιούνται ειδικά συντηρητικά.</a:t>
            </a:r>
            <a:endParaRPr lang="el-GR" sz="2400" b="1" dirty="0" smtClean="0"/>
          </a:p>
          <a:p>
            <a:pPr lvl="1" eaLnBrk="1" hangingPunct="1">
              <a:spcBef>
                <a:spcPts val="600"/>
              </a:spcBef>
            </a:pPr>
            <a:r>
              <a:rPr lang="el-GR" sz="2400" b="1" dirty="0" smtClean="0">
                <a:solidFill>
                  <a:srgbClr val="820000"/>
                </a:solidFill>
              </a:rPr>
              <a:t>Φορμόλη</a:t>
            </a:r>
            <a:r>
              <a:rPr lang="el-GR" sz="2400" dirty="0" smtClean="0"/>
              <a:t>. Διατηρεί τα έμμορφα στοιχεία</a:t>
            </a:r>
          </a:p>
          <a:p>
            <a:pPr lvl="1" eaLnBrk="1" hangingPunct="1">
              <a:spcBef>
                <a:spcPts val="600"/>
              </a:spcBef>
            </a:pPr>
            <a:r>
              <a:rPr lang="el-GR" sz="2400" b="1" dirty="0" smtClean="0">
                <a:solidFill>
                  <a:srgbClr val="820000"/>
                </a:solidFill>
              </a:rPr>
              <a:t>Θυμόλη</a:t>
            </a:r>
            <a:r>
              <a:rPr lang="el-GR" sz="2400" dirty="0" smtClean="0"/>
              <a:t>. Διατηρεί τα έμμορφα στοιχεία. </a:t>
            </a:r>
          </a:p>
          <a:p>
            <a:pPr lvl="1" eaLnBrk="1" hangingPunct="1">
              <a:spcBef>
                <a:spcPts val="600"/>
              </a:spcBef>
            </a:pPr>
            <a:r>
              <a:rPr lang="el-GR" sz="2400" b="1" dirty="0" smtClean="0">
                <a:solidFill>
                  <a:srgbClr val="820000"/>
                </a:solidFill>
              </a:rPr>
              <a:t>Τολουόλη</a:t>
            </a:r>
            <a:r>
              <a:rPr lang="el-GR" sz="2400" dirty="0" smtClean="0"/>
              <a:t>. Διατηρεί τα κετονικά σώματα.</a:t>
            </a:r>
          </a:p>
          <a:p>
            <a:pPr lvl="1" eaLnBrk="1" hangingPunct="1">
              <a:spcBef>
                <a:spcPts val="600"/>
              </a:spcBef>
            </a:pPr>
            <a:r>
              <a:rPr lang="el-GR" sz="2400" b="1" dirty="0" smtClean="0">
                <a:solidFill>
                  <a:srgbClr val="820000"/>
                </a:solidFill>
              </a:rPr>
              <a:t>Ανθρακικό νάτριο</a:t>
            </a:r>
            <a:r>
              <a:rPr lang="el-GR" sz="2400" dirty="0" smtClean="0"/>
              <a:t>. Διατηρεί το ουροχολινογόνο.</a:t>
            </a:r>
            <a:endParaRPr lang="en-US" sz="2400" dirty="0" smtClean="0"/>
          </a:p>
          <a:p>
            <a:pPr lvl="1" eaLnBrk="1" hangingPunct="1">
              <a:spcBef>
                <a:spcPts val="600"/>
              </a:spcBef>
            </a:pPr>
            <a:r>
              <a:rPr lang="el-GR" sz="2400" b="1" dirty="0" smtClean="0">
                <a:solidFill>
                  <a:srgbClr val="820000"/>
                </a:solidFill>
              </a:rPr>
              <a:t>Υδροχλωρικό οξύ</a:t>
            </a:r>
            <a:r>
              <a:rPr lang="el-GR" sz="2400" dirty="0" smtClean="0"/>
              <a:t>. Διατηρεί το πορφοχολινογόνο.</a:t>
            </a:r>
          </a:p>
          <a:p>
            <a:pPr lvl="1" eaLnBrk="1" hangingPunct="1">
              <a:spcBef>
                <a:spcPts val="600"/>
              </a:spcBef>
            </a:pPr>
            <a:r>
              <a:rPr lang="el-GR" sz="2400" b="1" dirty="0" smtClean="0">
                <a:solidFill>
                  <a:srgbClr val="820000"/>
                </a:solidFill>
              </a:rPr>
              <a:t>Βορικό οξύ</a:t>
            </a:r>
            <a:r>
              <a:rPr lang="el-GR" sz="2400" dirty="0" smtClean="0"/>
              <a:t>. Διατηρεί τα ούρα για δύο ημέρες. </a:t>
            </a:r>
          </a:p>
          <a:p>
            <a:pPr lvl="1" eaLnBrk="1" hangingPunct="1">
              <a:spcBef>
                <a:spcPts val="600"/>
              </a:spcBef>
              <a:buNone/>
            </a:pPr>
            <a:r>
              <a:rPr lang="el-GR" sz="2400" dirty="0" smtClean="0"/>
              <a:t>     Κυκλοφορεί στο εμπόριο ως έτοιμα δισκία.</a:t>
            </a:r>
          </a:p>
        </p:txBody>
      </p:sp>
    </p:spTree>
    <p:extLst>
      <p:ext uri="{BB962C8B-B14F-4D97-AF65-F5344CB8AC3E}">
        <p14:creationId xmlns:p14="http://schemas.microsoft.com/office/powerpoint/2010/main" val="1849284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3491880" y="1484784"/>
            <a:ext cx="5247456" cy="4608512"/>
          </a:xfrm>
          <a:prstGeom prst="rect">
            <a:avLst/>
          </a:prstGeom>
          <a:noFill/>
          <a:ln w="9525">
            <a:noFill/>
            <a:miter lim="800000"/>
            <a:headEnd/>
            <a:tailEnd/>
          </a:ln>
        </p:spPr>
        <p:txBody>
          <a:bodyPr lIns="92075" tIns="46038" rIns="92075" bIns="46038"/>
          <a:lstStyle/>
          <a:p>
            <a:pPr marL="457200" indent="-457200">
              <a:spcBef>
                <a:spcPts val="600"/>
              </a:spcBef>
              <a:spcAft>
                <a:spcPts val="1200"/>
              </a:spcAft>
              <a:buClr>
                <a:schemeClr val="hlink"/>
              </a:buClr>
              <a:buSzPct val="100000"/>
              <a:buFont typeface="Calibri" pitchFamily="34" charset="0"/>
              <a:buAutoNum type="arabicPeriod"/>
            </a:pPr>
            <a:r>
              <a:rPr lang="el-GR" sz="2000" dirty="0">
                <a:latin typeface="Calibri" pitchFamily="34" charset="0"/>
              </a:rPr>
              <a:t>Κλείνουμε τη ροή των ούρων με λαβίδα, σε απόσταση 5 </a:t>
            </a:r>
            <a:r>
              <a:rPr lang="en-US" sz="2000" dirty="0">
                <a:latin typeface="Calibri" pitchFamily="34" charset="0"/>
              </a:rPr>
              <a:t>cm </a:t>
            </a:r>
            <a:r>
              <a:rPr lang="el-GR" sz="2000" dirty="0">
                <a:latin typeface="Calibri" pitchFamily="34" charset="0"/>
              </a:rPr>
              <a:t>από το στόμιο της ουρήθρας.</a:t>
            </a:r>
          </a:p>
          <a:p>
            <a:pPr marL="457200" indent="-457200">
              <a:spcBef>
                <a:spcPts val="600"/>
              </a:spcBef>
              <a:spcAft>
                <a:spcPts val="1200"/>
              </a:spcAft>
              <a:buClr>
                <a:schemeClr val="hlink"/>
              </a:buClr>
              <a:buSzPct val="100000"/>
              <a:buFont typeface="Calibri" pitchFamily="34" charset="0"/>
              <a:buAutoNum type="arabicPeriod"/>
            </a:pPr>
            <a:r>
              <a:rPr lang="el-GR" sz="2000" dirty="0">
                <a:latin typeface="Calibri" pitchFamily="34" charset="0"/>
              </a:rPr>
              <a:t>Περιμένουμε να συγκεντρωθούν ούρα</a:t>
            </a:r>
          </a:p>
          <a:p>
            <a:pPr marL="457200" indent="-457200">
              <a:spcBef>
                <a:spcPts val="600"/>
              </a:spcBef>
              <a:spcAft>
                <a:spcPts val="1200"/>
              </a:spcAft>
              <a:buClr>
                <a:schemeClr val="hlink"/>
              </a:buClr>
              <a:buSzPct val="100000"/>
              <a:buFont typeface="Calibri" pitchFamily="34" charset="0"/>
              <a:buAutoNum type="arabicPeriod"/>
            </a:pPr>
            <a:r>
              <a:rPr lang="el-GR" sz="2000" dirty="0">
                <a:latin typeface="Calibri" pitchFamily="34" charset="0"/>
              </a:rPr>
              <a:t>Καθαρίζεται ο καθετήρας με 70% αιθυλική αλκοόλη  για 2 </a:t>
            </a:r>
            <a:r>
              <a:rPr lang="en-US" sz="2000" dirty="0">
                <a:latin typeface="Calibri" pitchFamily="34" charset="0"/>
              </a:rPr>
              <a:t>min</a:t>
            </a:r>
            <a:r>
              <a:rPr lang="el-GR" sz="2000" dirty="0">
                <a:latin typeface="Calibri" pitchFamily="34" charset="0"/>
              </a:rPr>
              <a:t>.</a:t>
            </a:r>
            <a:r>
              <a:rPr lang="en-US" sz="2000" dirty="0">
                <a:latin typeface="Calibri" pitchFamily="34" charset="0"/>
              </a:rPr>
              <a:t> </a:t>
            </a:r>
            <a:endParaRPr lang="el-GR" sz="2000" dirty="0">
              <a:latin typeface="Calibri" pitchFamily="34" charset="0"/>
            </a:endParaRPr>
          </a:p>
          <a:p>
            <a:pPr marL="457200" indent="-457200">
              <a:spcBef>
                <a:spcPts val="600"/>
              </a:spcBef>
              <a:spcAft>
                <a:spcPts val="1200"/>
              </a:spcAft>
              <a:buClr>
                <a:schemeClr val="hlink"/>
              </a:buClr>
              <a:buSzPct val="100000"/>
              <a:buFont typeface="Calibri" pitchFamily="34" charset="0"/>
              <a:buAutoNum type="arabicPeriod"/>
            </a:pPr>
            <a:r>
              <a:rPr lang="el-GR" sz="2000" dirty="0">
                <a:latin typeface="Calibri" pitchFamily="34" charset="0"/>
              </a:rPr>
              <a:t>Αναρροφώνται ούρα, με σύριγγα, από τον αυλό .</a:t>
            </a:r>
          </a:p>
          <a:p>
            <a:pPr marL="457200" indent="-457200">
              <a:spcBef>
                <a:spcPts val="600"/>
              </a:spcBef>
              <a:spcAft>
                <a:spcPts val="1200"/>
              </a:spcAft>
              <a:buClr>
                <a:schemeClr val="hlink"/>
              </a:buClr>
              <a:buSzPct val="100000"/>
              <a:buFont typeface="Calibri" pitchFamily="34" charset="0"/>
              <a:buAutoNum type="arabicPeriod"/>
            </a:pPr>
            <a:r>
              <a:rPr lang="el-GR" sz="2000" dirty="0">
                <a:latin typeface="Calibri" pitchFamily="34" charset="0"/>
              </a:rPr>
              <a:t>Τοποθετούνται σε αποστειρωμένο δοχείο.</a:t>
            </a:r>
          </a:p>
        </p:txBody>
      </p:sp>
      <p:sp>
        <p:nvSpPr>
          <p:cNvPr id="2" name="Title 1"/>
          <p:cNvSpPr>
            <a:spLocks noGrp="1"/>
          </p:cNvSpPr>
          <p:nvPr>
            <p:ph type="title"/>
          </p:nvPr>
        </p:nvSpPr>
        <p:spPr/>
        <p:txBody>
          <a:bodyPr>
            <a:normAutofit fontScale="90000"/>
          </a:bodyPr>
          <a:lstStyle/>
          <a:p>
            <a:r>
              <a:rPr lang="el-GR" dirty="0"/>
              <a:t>Συλλογή ούρων από μόνιμο </a:t>
            </a:r>
            <a:r>
              <a:rPr lang="el-GR" dirty="0" smtClean="0"/>
              <a:t>καθετήρα</a:t>
            </a:r>
            <a:endParaRPr lang="el-GR" dirty="0"/>
          </a:p>
        </p:txBody>
      </p:sp>
      <p:pic>
        <p:nvPicPr>
          <p:cNvPr id="5" name="Picture 2" descr="Λήψη δείγματος ούρων από καθετήρα κύστεως με σύριγγα"/>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92" t="1714" r="1780" b="2215"/>
          <a:stretch/>
        </p:blipFill>
        <p:spPr bwMode="auto">
          <a:xfrm>
            <a:off x="221765" y="2060848"/>
            <a:ext cx="2979068" cy="2626208"/>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703187" y="4711346"/>
            <a:ext cx="2016224" cy="276999"/>
          </a:xfrm>
          <a:prstGeom prst="rect">
            <a:avLst/>
          </a:prstGeom>
        </p:spPr>
        <p:txBody>
          <a:bodyPr wrap="square">
            <a:spAutoFit/>
          </a:bodyPr>
          <a:lstStyle/>
          <a:p>
            <a:pPr algn="ctr"/>
            <a:r>
              <a:rPr lang="en-US" sz="1200" dirty="0" smtClean="0">
                <a:latin typeface="+mn-lt"/>
                <a:hlinkClick r:id="rId3"/>
              </a:rPr>
              <a:t>smart-nurse.blogspot.gr</a:t>
            </a:r>
            <a:endParaRPr lang="el-GR" sz="1200" dirty="0">
              <a:latin typeface="+mn-lt"/>
            </a:endParaRPr>
          </a:p>
        </p:txBody>
      </p:sp>
    </p:spTree>
    <p:extLst>
      <p:ext uri="{BB962C8B-B14F-4D97-AF65-F5344CB8AC3E}">
        <p14:creationId xmlns:p14="http://schemas.microsoft.com/office/powerpoint/2010/main" val="1759783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Συλλογή ούρων με καθετήρα από </a:t>
            </a:r>
            <a:r>
              <a:rPr lang="el-GR" dirty="0" smtClean="0"/>
              <a:t>άνδρα</a:t>
            </a:r>
            <a:endParaRPr lang="el-G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7259" y="1484784"/>
            <a:ext cx="4469482" cy="39331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65768" y="5387492"/>
            <a:ext cx="4066947" cy="276999"/>
          </a:xfrm>
          <a:prstGeom prst="rect">
            <a:avLst/>
          </a:prstGeom>
        </p:spPr>
        <p:txBody>
          <a:bodyPr wrap="none">
            <a:spAutoFit/>
          </a:bodyPr>
          <a:lstStyle/>
          <a:p>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Foley </a:t>
            </a:r>
            <a:r>
              <a:rPr lang="en-US" sz="1200" dirty="0">
                <a:solidFill>
                  <a:schemeClr val="tx1">
                    <a:lumMod val="75000"/>
                    <a:lumOff val="25000"/>
                  </a:schemeClr>
                </a:solidFill>
                <a:latin typeface="+mn-lt"/>
                <a:hlinkClick r:id="rId3"/>
              </a:rPr>
              <a:t>catheter in </a:t>
            </a:r>
            <a:r>
              <a:rPr lang="en-US" sz="1200" dirty="0" smtClean="0">
                <a:solidFill>
                  <a:schemeClr val="tx1">
                    <a:lumMod val="75000"/>
                    <a:lumOff val="25000"/>
                  </a:schemeClr>
                </a:solidFill>
                <a:latin typeface="+mn-lt"/>
                <a:hlinkClick r:id="rId3"/>
              </a:rPr>
              <a:t>place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Epolk </a:t>
            </a:r>
            <a:r>
              <a:rPr lang="el-GR" sz="1200" dirty="0" smtClean="0">
                <a:solidFill>
                  <a:schemeClr val="tx1">
                    <a:lumMod val="75000"/>
                    <a:lumOff val="25000"/>
                  </a:schemeClr>
                </a:solidFill>
                <a:latin typeface="+mn-lt"/>
              </a:rPr>
              <a:t>διαθέσιμο ως κοινό κτήμα</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704948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Συλλογή ούρων με καθετήρα από </a:t>
            </a:r>
            <a:r>
              <a:rPr lang="el-GR" dirty="0" smtClean="0"/>
              <a:t>γυναίκα</a:t>
            </a:r>
            <a:endParaRPr lang="el-GR" dirty="0"/>
          </a:p>
        </p:txBody>
      </p:sp>
      <p:pic>
        <p:nvPicPr>
          <p:cNvPr id="4" name="Picture 2" descr="Half section of the pelvic cavity of a woman showing a urinary catheter anchored in the bladder by the inflated catheter ball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1929" y="1169863"/>
            <a:ext cx="5131583" cy="52565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91609" y="6498604"/>
            <a:ext cx="4555863" cy="461665"/>
          </a:xfrm>
          <a:prstGeom prst="rect">
            <a:avLst/>
          </a:prstGeom>
        </p:spPr>
        <p:txBody>
          <a:bodyPr wrap="none">
            <a:spAutoFit/>
          </a:bodyPr>
          <a:lstStyle/>
          <a:p>
            <a:r>
              <a:rPr lang="en-US" sz="1200" dirty="0" smtClean="0">
                <a:solidFill>
                  <a:schemeClr val="tx1">
                    <a:lumMod val="75000"/>
                    <a:lumOff val="25000"/>
                  </a:schemeClr>
                </a:solidFill>
                <a:latin typeface="+mn-lt"/>
                <a:hlinkClick r:id="rId3"/>
              </a:rPr>
              <a:t>Fig 22.9, labspace.open.ac.uk</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CC BY-NC-SA 2.0 UK</a:t>
            </a:r>
            <a:endParaRPr lang="en-US" sz="1200" dirty="0">
              <a:solidFill>
                <a:schemeClr val="tx1">
                  <a:lumMod val="75000"/>
                  <a:lumOff val="25000"/>
                </a:schemeClr>
              </a:solidFill>
              <a:latin typeface="+mn-lt"/>
            </a:endParaRPr>
          </a:p>
          <a:p>
            <a:r>
              <a:rPr lang="en-US" sz="1200" dirty="0" smtClean="0">
                <a:solidFill>
                  <a:schemeClr val="tx1">
                    <a:lumMod val="75000"/>
                    <a:lumOff val="25000"/>
                  </a:schemeClr>
                </a:solidFill>
                <a:latin typeface="+mn-lt"/>
              </a:rPr>
              <a:t>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338099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Συλλέκτες</a:t>
            </a:r>
            <a:endParaRPr lang="el-GR"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908" y="1838970"/>
            <a:ext cx="3073588" cy="25981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4033" y="1163842"/>
            <a:ext cx="3342343" cy="27083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23" t="12133" r="6648" b="25666"/>
          <a:stretch/>
        </p:blipFill>
        <p:spPr bwMode="auto">
          <a:xfrm>
            <a:off x="4614033" y="4437112"/>
            <a:ext cx="3342343" cy="177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692258" y="4584840"/>
            <a:ext cx="2862887" cy="461665"/>
          </a:xfrm>
          <a:prstGeom prst="rect">
            <a:avLst/>
          </a:prstGeom>
        </p:spPr>
        <p:txBody>
          <a:bodyPr wrap="square">
            <a:spAutoFit/>
          </a:bodyPr>
          <a:lstStyle/>
          <a:p>
            <a:pPr algn="ctr"/>
            <a:r>
              <a:rPr lang="en-US" sz="1200" dirty="0" smtClean="0">
                <a:solidFill>
                  <a:schemeClr val="tx1">
                    <a:lumMod val="65000"/>
                    <a:lumOff val="35000"/>
                  </a:schemeClr>
                </a:solidFill>
                <a:latin typeface="+mn-lt"/>
                <a:hlinkClick r:id="rId5"/>
              </a:rPr>
              <a:t>“pee cup</a:t>
            </a:r>
            <a:r>
              <a:rPr lang="en-US" sz="1200" dirty="0" smtClean="0">
                <a:solidFill>
                  <a:schemeClr val="tx1">
                    <a:lumMod val="65000"/>
                    <a:lumOff val="35000"/>
                  </a:schemeClr>
                </a:solidFill>
                <a:latin typeface="+mn-lt"/>
              </a:rPr>
              <a:t>”</a:t>
            </a:r>
            <a:r>
              <a:rPr lang="el-GR" sz="1200" dirty="0" smtClean="0">
                <a:solidFill>
                  <a:schemeClr val="tx1">
                    <a:lumMod val="65000"/>
                    <a:lumOff val="35000"/>
                  </a:schemeClr>
                </a:solidFill>
                <a:latin typeface="+mn-lt"/>
              </a:rPr>
              <a:t>, από</a:t>
            </a:r>
            <a:r>
              <a:rPr lang="en-US" sz="1200" dirty="0" smtClean="0">
                <a:solidFill>
                  <a:schemeClr val="tx1">
                    <a:lumMod val="65000"/>
                    <a:lumOff val="35000"/>
                  </a:schemeClr>
                </a:solidFill>
                <a:latin typeface="+mn-lt"/>
              </a:rPr>
              <a:t> </a:t>
            </a:r>
            <a:r>
              <a:rPr lang="en-US" sz="1200" dirty="0" smtClean="0">
                <a:solidFill>
                  <a:schemeClr val="tx1">
                    <a:lumMod val="65000"/>
                    <a:lumOff val="35000"/>
                  </a:schemeClr>
                </a:solidFill>
                <a:latin typeface="+mn-lt"/>
                <a:hlinkClick r:id="rId5"/>
              </a:rPr>
              <a:t>amanda</a:t>
            </a:r>
            <a:r>
              <a:rPr lang="en-US" sz="1200" dirty="0" smtClean="0">
                <a:solidFill>
                  <a:schemeClr val="tx1">
                    <a:lumMod val="65000"/>
                    <a:lumOff val="35000"/>
                  </a:schemeClr>
                </a:solidFill>
                <a:latin typeface="+mn-lt"/>
              </a:rPr>
              <a:t>, </a:t>
            </a:r>
            <a:r>
              <a:rPr lang="el-GR" sz="1200" dirty="0">
                <a:solidFill>
                  <a:schemeClr val="tx1">
                    <a:lumMod val="65000"/>
                    <a:lumOff val="35000"/>
                  </a:schemeClr>
                </a:solidFill>
                <a:latin typeface="+mn-lt"/>
              </a:rPr>
              <a:t>διαθέσιμο με άδεια </a:t>
            </a:r>
            <a:r>
              <a:rPr lang="en-US" sz="1200" dirty="0" smtClean="0">
                <a:solidFill>
                  <a:schemeClr val="tx1">
                    <a:lumMod val="65000"/>
                    <a:lumOff val="35000"/>
                  </a:schemeClr>
                </a:solidFill>
                <a:latin typeface="+mn-lt"/>
              </a:rPr>
              <a:t>  </a:t>
            </a:r>
            <a:r>
              <a:rPr lang="en-US" sz="1200" dirty="0">
                <a:solidFill>
                  <a:schemeClr val="tx1">
                    <a:lumMod val="65000"/>
                    <a:lumOff val="35000"/>
                  </a:schemeClr>
                </a:solidFill>
                <a:latin typeface="+mn-lt"/>
                <a:hlinkClick r:id="rId6"/>
              </a:rPr>
              <a:t>CC BY-NC-ND </a:t>
            </a:r>
            <a:r>
              <a:rPr lang="en-US" sz="1200" dirty="0" smtClean="0">
                <a:solidFill>
                  <a:schemeClr val="tx1">
                    <a:lumMod val="65000"/>
                    <a:lumOff val="35000"/>
                  </a:schemeClr>
                </a:solidFill>
                <a:latin typeface="+mn-lt"/>
                <a:hlinkClick r:id="rId6"/>
              </a:rPr>
              <a:t>20</a:t>
            </a:r>
            <a:endParaRPr lang="en-US" sz="1200" dirty="0">
              <a:solidFill>
                <a:schemeClr val="tx1">
                  <a:lumMod val="65000"/>
                  <a:lumOff val="35000"/>
                </a:schemeClr>
              </a:solidFill>
              <a:latin typeface="+mn-lt"/>
            </a:endParaRPr>
          </a:p>
        </p:txBody>
      </p:sp>
      <p:sp>
        <p:nvSpPr>
          <p:cNvPr id="9" name="Rectangle 8"/>
          <p:cNvSpPr/>
          <p:nvPr/>
        </p:nvSpPr>
        <p:spPr>
          <a:xfrm>
            <a:off x="4853759" y="3872166"/>
            <a:ext cx="2862887" cy="461665"/>
          </a:xfrm>
          <a:prstGeom prst="rect">
            <a:avLst/>
          </a:prstGeom>
        </p:spPr>
        <p:txBody>
          <a:bodyPr wrap="square">
            <a:spAutoFit/>
          </a:bodyPr>
          <a:lstStyle/>
          <a:p>
            <a:pPr algn="ctr"/>
            <a:r>
              <a:rPr lang="en-US" sz="1200" dirty="0" smtClean="0">
                <a:latin typeface="+mn-lt"/>
              </a:rPr>
              <a:t>“</a:t>
            </a:r>
            <a:r>
              <a:rPr lang="en-US" sz="1200" dirty="0" smtClean="0">
                <a:latin typeface="+mn-lt"/>
                <a:hlinkClick r:id="rId7"/>
              </a:rPr>
              <a:t>Urine Tube</a:t>
            </a:r>
            <a:r>
              <a:rPr lang="en-US" sz="1200" dirty="0" smtClean="0">
                <a:latin typeface="+mn-lt"/>
              </a:rPr>
              <a:t>” </a:t>
            </a:r>
            <a:r>
              <a:rPr lang="el-GR" sz="1200" dirty="0" smtClean="0">
                <a:solidFill>
                  <a:schemeClr val="tx1">
                    <a:lumMod val="65000"/>
                    <a:lumOff val="35000"/>
                  </a:schemeClr>
                </a:solidFill>
                <a:latin typeface="+mn-lt"/>
              </a:rPr>
              <a:t>, από</a:t>
            </a:r>
            <a:r>
              <a:rPr lang="en-US" sz="1200" dirty="0" smtClean="0">
                <a:solidFill>
                  <a:schemeClr val="tx1">
                    <a:lumMod val="65000"/>
                    <a:lumOff val="35000"/>
                  </a:schemeClr>
                </a:solidFill>
                <a:latin typeface="+mn-lt"/>
              </a:rPr>
              <a:t> </a:t>
            </a:r>
            <a:r>
              <a:rPr lang="en-US" sz="1200" dirty="0">
                <a:solidFill>
                  <a:schemeClr val="tx1">
                    <a:lumMod val="65000"/>
                    <a:lumOff val="35000"/>
                  </a:schemeClr>
                </a:solidFill>
                <a:latin typeface="+mn-lt"/>
                <a:hlinkClick r:id="rId8"/>
              </a:rPr>
              <a:t>Petef</a:t>
            </a:r>
            <a:r>
              <a:rPr lang="en-US" sz="1200" dirty="0">
                <a:solidFill>
                  <a:schemeClr val="tx1">
                    <a:lumMod val="65000"/>
                    <a:lumOff val="35000"/>
                  </a:schemeClr>
                </a:solidFill>
                <a:latin typeface="+mn-lt"/>
              </a:rPr>
              <a:t>, </a:t>
            </a:r>
            <a:r>
              <a:rPr lang="el-GR" sz="1200" dirty="0">
                <a:solidFill>
                  <a:schemeClr val="tx1">
                    <a:lumMod val="65000"/>
                    <a:lumOff val="35000"/>
                  </a:schemeClr>
                </a:solidFill>
                <a:latin typeface="+mn-lt"/>
              </a:rPr>
              <a:t>διαθέσιμο με άδεια</a:t>
            </a:r>
            <a:r>
              <a:rPr lang="en-US" sz="1200" dirty="0" smtClean="0">
                <a:solidFill>
                  <a:schemeClr val="tx1">
                    <a:lumMod val="65000"/>
                    <a:lumOff val="35000"/>
                  </a:schemeClr>
                </a:solidFill>
                <a:latin typeface="+mn-lt"/>
              </a:rPr>
              <a:t>  </a:t>
            </a:r>
            <a:r>
              <a:rPr lang="en-US" sz="1200" dirty="0">
                <a:latin typeface="+mn-lt"/>
                <a:hlinkClick r:id="rId9"/>
              </a:rPr>
              <a:t>CC BY-SA 3.0</a:t>
            </a:r>
            <a:endParaRPr lang="en-US" sz="1200" dirty="0">
              <a:latin typeface="+mn-lt"/>
            </a:endParaRPr>
          </a:p>
        </p:txBody>
      </p:sp>
      <p:sp>
        <p:nvSpPr>
          <p:cNvPr id="10" name="Rectangle 9"/>
          <p:cNvSpPr/>
          <p:nvPr/>
        </p:nvSpPr>
        <p:spPr>
          <a:xfrm>
            <a:off x="4634630" y="6202499"/>
            <a:ext cx="3321745" cy="461665"/>
          </a:xfrm>
          <a:prstGeom prst="rect">
            <a:avLst/>
          </a:prstGeom>
        </p:spPr>
        <p:txBody>
          <a:bodyPr wrap="square">
            <a:spAutoFit/>
          </a:bodyPr>
          <a:lstStyle/>
          <a:p>
            <a:pPr algn="ctr"/>
            <a:r>
              <a:rPr lang="en-US" sz="1200" dirty="0" smtClean="0">
                <a:latin typeface="+mn-lt"/>
              </a:rPr>
              <a:t>“</a:t>
            </a:r>
            <a:r>
              <a:rPr lang="en-US" sz="1200" dirty="0" smtClean="0">
                <a:latin typeface="+mn-lt"/>
                <a:hlinkClick r:id="rId10"/>
              </a:rPr>
              <a:t>Urine Collection Tube 01</a:t>
            </a:r>
            <a:r>
              <a:rPr lang="en-US" sz="1200" dirty="0" smtClean="0">
                <a:latin typeface="+mn-lt"/>
              </a:rPr>
              <a:t>” </a:t>
            </a:r>
            <a:r>
              <a:rPr lang="el-GR" sz="1200" dirty="0" smtClean="0">
                <a:solidFill>
                  <a:schemeClr val="tx1">
                    <a:lumMod val="65000"/>
                    <a:lumOff val="35000"/>
                  </a:schemeClr>
                </a:solidFill>
                <a:latin typeface="+mn-lt"/>
              </a:rPr>
              <a:t>, από</a:t>
            </a:r>
            <a:r>
              <a:rPr lang="en-US" sz="1200" dirty="0" smtClean="0">
                <a:solidFill>
                  <a:schemeClr val="tx1">
                    <a:lumMod val="65000"/>
                    <a:lumOff val="35000"/>
                  </a:schemeClr>
                </a:solidFill>
                <a:latin typeface="+mn-lt"/>
              </a:rPr>
              <a:t> </a:t>
            </a:r>
            <a:r>
              <a:rPr lang="en-US" sz="1200" dirty="0" smtClean="0">
                <a:solidFill>
                  <a:schemeClr val="tx1">
                    <a:lumMod val="65000"/>
                    <a:lumOff val="35000"/>
                  </a:schemeClr>
                </a:solidFill>
                <a:latin typeface="+mn-lt"/>
                <a:hlinkClick r:id="rId11"/>
              </a:rPr>
              <a:t>AfroBrazilian</a:t>
            </a:r>
            <a:r>
              <a:rPr lang="en-US" sz="1200" dirty="0" smtClean="0">
                <a:solidFill>
                  <a:schemeClr val="tx1">
                    <a:lumMod val="65000"/>
                    <a:lumOff val="35000"/>
                  </a:schemeClr>
                </a:solidFill>
                <a:latin typeface="+mn-lt"/>
              </a:rPr>
              <a:t> </a:t>
            </a:r>
            <a:r>
              <a:rPr lang="el-GR" sz="1200" dirty="0">
                <a:solidFill>
                  <a:schemeClr val="tx1">
                    <a:lumMod val="65000"/>
                    <a:lumOff val="35000"/>
                  </a:schemeClr>
                </a:solidFill>
                <a:latin typeface="+mn-lt"/>
              </a:rPr>
              <a:t>διαθέσιμο με άδεια </a:t>
            </a:r>
            <a:r>
              <a:rPr lang="el-GR" sz="1200" dirty="0" smtClean="0">
                <a:solidFill>
                  <a:schemeClr val="tx1">
                    <a:lumMod val="65000"/>
                    <a:lumOff val="35000"/>
                  </a:schemeClr>
                </a:solidFill>
                <a:latin typeface="+mn-lt"/>
              </a:rPr>
              <a:t> </a:t>
            </a:r>
            <a:r>
              <a:rPr lang="en-US" sz="1200" dirty="0" smtClean="0">
                <a:latin typeface="+mn-lt"/>
                <a:hlinkClick r:id="rId9"/>
              </a:rPr>
              <a:t>CC </a:t>
            </a:r>
            <a:r>
              <a:rPr lang="en-US" sz="1200" dirty="0">
                <a:latin typeface="+mn-lt"/>
                <a:hlinkClick r:id="rId9"/>
              </a:rPr>
              <a:t>BY-SA 3.0</a:t>
            </a:r>
            <a:endParaRPr lang="en-US" sz="1200" dirty="0">
              <a:latin typeface="+mn-lt"/>
            </a:endParaRPr>
          </a:p>
        </p:txBody>
      </p:sp>
    </p:spTree>
    <p:extLst>
      <p:ext uri="{BB962C8B-B14F-4D97-AF65-F5344CB8AC3E}">
        <p14:creationId xmlns:p14="http://schemas.microsoft.com/office/powerpoint/2010/main" val="90339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cstate="print"/>
          <a:srcRect/>
          <a:stretch>
            <a:fillRect/>
          </a:stretch>
        </p:blipFill>
        <p:spPr bwMode="auto">
          <a:xfrm>
            <a:off x="1116013" y="1557338"/>
            <a:ext cx="6840537" cy="3313112"/>
          </a:xfrm>
          <a:prstGeom prst="rect">
            <a:avLst/>
          </a:prstGeom>
          <a:noFill/>
          <a:ln w="9525">
            <a:noFill/>
            <a:miter lim="800000"/>
            <a:headEnd/>
            <a:tailEnd/>
          </a:ln>
        </p:spPr>
      </p:pic>
      <p:pic>
        <p:nvPicPr>
          <p:cNvPr id="14339" name="Picture 5"/>
          <p:cNvPicPr>
            <a:picLocks noChangeAspect="1" noChangeArrowheads="1"/>
          </p:cNvPicPr>
          <p:nvPr/>
        </p:nvPicPr>
        <p:blipFill>
          <a:blip r:embed="rId4" cstate="print"/>
          <a:srcRect/>
          <a:stretch>
            <a:fillRect/>
          </a:stretch>
        </p:blipFill>
        <p:spPr bwMode="auto">
          <a:xfrm>
            <a:off x="3132138" y="5300663"/>
            <a:ext cx="3333750" cy="59055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l-GR" dirty="0"/>
              <a:t>Σύγχρονες μέθοδοι συλλογής </a:t>
            </a:r>
            <a:r>
              <a:rPr lang="el-GR" dirty="0" smtClean="0"/>
              <a:t>ούρων</a:t>
            </a:r>
            <a:endParaRPr lang="el-GR" dirty="0"/>
          </a:p>
        </p:txBody>
      </p:sp>
    </p:spTree>
    <p:extLst>
      <p:ext uri="{BB962C8B-B14F-4D97-AF65-F5344CB8AC3E}">
        <p14:creationId xmlns:p14="http://schemas.microsoft.com/office/powerpoint/2010/main" val="3026336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dirty="0" smtClean="0"/>
              <a:t>Τα μικροσκόπια </a:t>
            </a:r>
            <a:br>
              <a:rPr lang="el-GR" dirty="0" smtClean="0"/>
            </a:br>
            <a:r>
              <a:rPr lang="el-GR" dirty="0" smtClean="0"/>
              <a:t>στη γενική εξέταση ούρων</a:t>
            </a:r>
            <a:endParaRPr lang="el-GR" dirty="0"/>
          </a:p>
        </p:txBody>
      </p:sp>
    </p:spTree>
    <p:extLst>
      <p:ext uri="{BB962C8B-B14F-4D97-AF65-F5344CB8AC3E}">
        <p14:creationId xmlns:p14="http://schemas.microsoft.com/office/powerpoint/2010/main" val="1400054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Μικροσκόπηση ούρων</a:t>
            </a:r>
            <a:endParaRPr lang="el-GR" dirty="0"/>
          </a:p>
        </p:txBody>
      </p:sp>
      <p:sp>
        <p:nvSpPr>
          <p:cNvPr id="3" name="2 - Θέση περιεχομένου"/>
          <p:cNvSpPr>
            <a:spLocks noGrp="1"/>
          </p:cNvSpPr>
          <p:nvPr>
            <p:ph idx="1"/>
          </p:nvPr>
        </p:nvSpPr>
        <p:spPr/>
        <p:txBody>
          <a:bodyPr/>
          <a:lstStyle/>
          <a:p>
            <a:r>
              <a:rPr lang="el-GR" dirty="0" smtClean="0"/>
              <a:t>Χρησιμοποιούνται</a:t>
            </a:r>
            <a:r>
              <a:rPr lang="en-US" dirty="0" smtClean="0"/>
              <a:t>:</a:t>
            </a:r>
          </a:p>
          <a:p>
            <a:pPr lvl="1"/>
            <a:r>
              <a:rPr lang="el-GR" dirty="0" smtClean="0"/>
              <a:t>Οπτικά μικροσκόπια</a:t>
            </a:r>
          </a:p>
          <a:p>
            <a:pPr lvl="1"/>
            <a:r>
              <a:rPr lang="el-GR" dirty="0" smtClean="0"/>
              <a:t>Μικροσκόπια αντίθετης φάσης</a:t>
            </a:r>
          </a:p>
          <a:p>
            <a:pPr lvl="1"/>
            <a:r>
              <a:rPr lang="el-GR" dirty="0" smtClean="0"/>
              <a:t>Μικροσκόπια πολωμένου φωτός</a:t>
            </a:r>
          </a:p>
          <a:p>
            <a:pPr marL="0" lvl="1" indent="0">
              <a:buNone/>
            </a:pPr>
            <a:endParaRPr lang="en-US" dirty="0" smtClean="0"/>
          </a:p>
          <a:p>
            <a:pPr marL="0" lvl="1" indent="0">
              <a:buNone/>
            </a:pPr>
            <a:r>
              <a:rPr lang="el-GR" dirty="0" smtClean="0"/>
              <a:t>Προτιμότερα όλων είναι τα μικροσκόπια αντίθετης φάσης</a:t>
            </a:r>
          </a:p>
          <a:p>
            <a:pPr lvl="1">
              <a:buNone/>
            </a:pPr>
            <a:endParaRPr lang="el-GR" dirty="0" smtClean="0"/>
          </a:p>
          <a:p>
            <a:pPr lvl="1"/>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Μικροσκόπηση αντίθετης φάσης</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Διαθέτουν τέσσερις τρόπους μικροσκόπησης</a:t>
            </a:r>
            <a:r>
              <a:rPr lang="en-US" dirty="0" smtClean="0"/>
              <a:t>:</a:t>
            </a:r>
          </a:p>
          <a:p>
            <a:pPr marL="971550" lvl="1" indent="-514350">
              <a:buFont typeface="+mj-lt"/>
              <a:buAutoNum type="arabicPeriod"/>
            </a:pPr>
            <a:r>
              <a:rPr lang="el-GR" dirty="0" smtClean="0"/>
              <a:t>Φωτεινή μικροσκόπηση. Χρησιμοποιείται για έγχρωμα παρασκευάσματα.</a:t>
            </a:r>
          </a:p>
          <a:p>
            <a:pPr marL="971550" lvl="1" indent="-514350">
              <a:buFont typeface="+mj-lt"/>
              <a:buAutoNum type="arabicPeriod"/>
            </a:pPr>
            <a:r>
              <a:rPr lang="el-GR" dirty="0" smtClean="0"/>
              <a:t>Αντίθετη φάση 1 </a:t>
            </a:r>
            <a:r>
              <a:rPr lang="en-US" dirty="0" smtClean="0"/>
              <a:t>(Phase contract 1 </a:t>
            </a:r>
            <a:r>
              <a:rPr lang="el-GR" dirty="0" smtClean="0"/>
              <a:t>ή </a:t>
            </a:r>
            <a:r>
              <a:rPr lang="en-US" dirty="0" smtClean="0"/>
              <a:t>Ph1). </a:t>
            </a:r>
            <a:r>
              <a:rPr lang="el-GR" dirty="0" smtClean="0"/>
              <a:t>Αντίθεση πεδίου που δεν διαφέρει σημαντικά από την φωτεινή μικροσκόπηση.</a:t>
            </a:r>
          </a:p>
          <a:p>
            <a:pPr marL="971550" lvl="1" indent="-514350">
              <a:buFont typeface="+mj-lt"/>
              <a:buAutoNum type="arabicPeriod"/>
            </a:pPr>
            <a:r>
              <a:rPr lang="el-GR" dirty="0" smtClean="0"/>
              <a:t>Αντίθετη φάση 2 (</a:t>
            </a:r>
            <a:r>
              <a:rPr lang="en-US" dirty="0" smtClean="0"/>
              <a:t>Phase contract 2 </a:t>
            </a:r>
            <a:r>
              <a:rPr lang="el-GR" dirty="0" smtClean="0"/>
              <a:t>ή </a:t>
            </a:r>
            <a:r>
              <a:rPr lang="en-US" dirty="0" smtClean="0"/>
              <a:t>Ph2). </a:t>
            </a:r>
            <a:r>
              <a:rPr lang="el-GR" dirty="0" smtClean="0"/>
              <a:t>Αντίθεση πεδίου ιδανική για ζωντανά παρασκευάσματα.</a:t>
            </a:r>
          </a:p>
          <a:p>
            <a:pPr marL="971550" lvl="1" indent="-514350">
              <a:buFont typeface="+mj-lt"/>
              <a:buAutoNum type="arabicPeriod"/>
            </a:pPr>
            <a:r>
              <a:rPr lang="el-GR" dirty="0" smtClean="0"/>
              <a:t>Σκοτεινό πεδίο. (</a:t>
            </a:r>
            <a:r>
              <a:rPr lang="en-US" dirty="0" smtClean="0"/>
              <a:t>Dark phase </a:t>
            </a:r>
            <a:r>
              <a:rPr lang="el-GR" dirty="0" smtClean="0"/>
              <a:t>ή </a:t>
            </a:r>
            <a:r>
              <a:rPr lang="en-US" dirty="0" smtClean="0"/>
              <a:t>DF). </a:t>
            </a:r>
            <a:r>
              <a:rPr lang="el-GR" dirty="0" smtClean="0"/>
              <a:t>Ιδανική τεχνική για κρυστάλλους και γενικά ανόργανα στοιχεία.</a:t>
            </a:r>
          </a:p>
          <a:p>
            <a:pPr marL="971550" lvl="1" indent="-514350">
              <a:buFont typeface="+mj-lt"/>
              <a:buAutoNum type="arabicPeriod"/>
            </a:pPr>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Εκπαιδευτικό οπτικό μικροσκόπιο</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pic>
        <p:nvPicPr>
          <p:cNvPr id="2050" name="Picture 2" descr="C:\Users\PCPC\Documents\Google Drive\Web_Site_Of_Karkalousos\Web_CV\Images_Photos\OpticaEducational.jpg"/>
          <p:cNvPicPr>
            <a:picLocks noChangeAspect="1" noChangeArrowheads="1"/>
          </p:cNvPicPr>
          <p:nvPr/>
        </p:nvPicPr>
        <p:blipFill>
          <a:blip r:embed="rId2" cstate="print"/>
          <a:srcRect/>
          <a:stretch>
            <a:fillRect/>
          </a:stretch>
        </p:blipFill>
        <p:spPr bwMode="auto">
          <a:xfrm>
            <a:off x="1115616" y="1340768"/>
            <a:ext cx="6902962" cy="4608512"/>
          </a:xfrm>
          <a:prstGeom prst="rect">
            <a:avLst/>
          </a:prstGeom>
          <a:noFill/>
        </p:spPr>
      </p:pic>
      <p:sp>
        <p:nvSpPr>
          <p:cNvPr id="5" name="TextBox 4"/>
          <p:cNvSpPr txBox="1"/>
          <p:nvPr/>
        </p:nvSpPr>
        <p:spPr>
          <a:xfrm>
            <a:off x="3804003" y="5927408"/>
            <a:ext cx="1526187" cy="276999"/>
          </a:xfrm>
          <a:prstGeom prst="rect">
            <a:avLst/>
          </a:prstGeom>
          <a:noFill/>
        </p:spPr>
        <p:txBody>
          <a:bodyPr wrap="none" rtlCol="0">
            <a:spAutoFit/>
          </a:bodyPr>
          <a:lstStyle/>
          <a:p>
            <a:r>
              <a:rPr lang="el-GR" sz="1200" dirty="0" smtClean="0">
                <a:solidFill>
                  <a:schemeClr val="tx1">
                    <a:lumMod val="75000"/>
                    <a:lumOff val="25000"/>
                  </a:schemeClr>
                </a:solidFill>
                <a:latin typeface="+mn-lt"/>
              </a:rPr>
              <a:t>Πέτρος Καρκαλούσος</a:t>
            </a:r>
            <a:endParaRPr lang="el-GR" sz="1200" dirty="0">
              <a:solidFill>
                <a:schemeClr val="tx1">
                  <a:lumMod val="75000"/>
                  <a:lumOff val="25000"/>
                </a:schemeClr>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dirty="0" smtClean="0"/>
              <a:t>Συλλογή ούρων</a:t>
            </a:r>
            <a:endParaRPr lang="el-GR" dirty="0"/>
          </a:p>
        </p:txBody>
      </p:sp>
    </p:spTree>
    <p:extLst>
      <p:ext uri="{BB962C8B-B14F-4D97-AF65-F5344CB8AC3E}">
        <p14:creationId xmlns:p14="http://schemas.microsoft.com/office/powerpoint/2010/main" val="1400054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a:t>
            </a:r>
            <a:r>
              <a:rPr lang="el-GR" dirty="0" smtClean="0"/>
              <a:t>ικροσκόπιο</a:t>
            </a:r>
            <a:r>
              <a:rPr lang="el-GR" dirty="0" smtClean="0"/>
              <a:t> αντίθετης φάσης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pic>
        <p:nvPicPr>
          <p:cNvPr id="1026" name="Picture 2" descr="C:\Users\PCPC\Documents\Google Drive\Web_Site_Of_Karkalousos\Web_CV\Images_Photos\OpticaPhaseContract.jpg"/>
          <p:cNvPicPr>
            <a:picLocks noChangeAspect="1" noChangeArrowheads="1"/>
          </p:cNvPicPr>
          <p:nvPr/>
        </p:nvPicPr>
        <p:blipFill>
          <a:blip r:embed="rId2" cstate="print"/>
          <a:srcRect/>
          <a:stretch>
            <a:fillRect/>
          </a:stretch>
        </p:blipFill>
        <p:spPr bwMode="auto">
          <a:xfrm>
            <a:off x="1187624" y="1052736"/>
            <a:ext cx="6840760" cy="5256584"/>
          </a:xfrm>
          <a:prstGeom prst="rect">
            <a:avLst/>
          </a:prstGeom>
          <a:noFill/>
        </p:spPr>
      </p:pic>
      <p:sp>
        <p:nvSpPr>
          <p:cNvPr id="6" name="5 - TextBox"/>
          <p:cNvSpPr txBox="1"/>
          <p:nvPr/>
        </p:nvSpPr>
        <p:spPr>
          <a:xfrm>
            <a:off x="395536" y="4509120"/>
            <a:ext cx="3096344" cy="646331"/>
          </a:xfrm>
          <a:prstGeom prst="rect">
            <a:avLst/>
          </a:prstGeom>
          <a:noFill/>
        </p:spPr>
        <p:txBody>
          <a:bodyPr wrap="square" rtlCol="0">
            <a:spAutoFit/>
          </a:bodyPr>
          <a:lstStyle/>
          <a:p>
            <a:r>
              <a:rPr lang="el-GR" dirty="0" smtClean="0">
                <a:latin typeface="+mn-lt"/>
              </a:rPr>
              <a:t>Δακτύλιος αλλαγής τρόπου μικροσκόπησης</a:t>
            </a:r>
            <a:endParaRPr lang="el-GR" dirty="0">
              <a:latin typeface="+mn-lt"/>
            </a:endParaRPr>
          </a:p>
        </p:txBody>
      </p:sp>
      <p:cxnSp>
        <p:nvCxnSpPr>
          <p:cNvPr id="8" name="7 - Ευθύγραμμο βέλος σύνδεσης"/>
          <p:cNvCxnSpPr/>
          <p:nvPr/>
        </p:nvCxnSpPr>
        <p:spPr>
          <a:xfrm flipV="1">
            <a:off x="2987824" y="4653136"/>
            <a:ext cx="86409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92195" y="6307400"/>
            <a:ext cx="1526187" cy="276999"/>
          </a:xfrm>
          <a:prstGeom prst="rect">
            <a:avLst/>
          </a:prstGeom>
          <a:noFill/>
        </p:spPr>
        <p:txBody>
          <a:bodyPr wrap="none" rtlCol="0">
            <a:spAutoFit/>
          </a:bodyPr>
          <a:lstStyle/>
          <a:p>
            <a:r>
              <a:rPr lang="el-GR" sz="1200" dirty="0" smtClean="0">
                <a:solidFill>
                  <a:schemeClr val="tx1">
                    <a:lumMod val="75000"/>
                    <a:lumOff val="25000"/>
                  </a:schemeClr>
                </a:solidFill>
                <a:latin typeface="+mn-lt"/>
              </a:rPr>
              <a:t>Πέτρος Καρκαλούσος</a:t>
            </a:r>
            <a:endParaRPr lang="el-GR" sz="1200" dirty="0">
              <a:solidFill>
                <a:schemeClr val="tx1">
                  <a:lumMod val="75000"/>
                  <a:lumOff val="25000"/>
                </a:schemeClr>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dirty="0" smtClean="0"/>
              <a:t>Οι ταινίες ούρων και η χρήση τους</a:t>
            </a:r>
            <a:endParaRPr lang="el-GR" dirty="0"/>
          </a:p>
        </p:txBody>
      </p:sp>
    </p:spTree>
    <p:extLst>
      <p:ext uri="{BB962C8B-B14F-4D97-AF65-F5344CB8AC3E}">
        <p14:creationId xmlns:p14="http://schemas.microsoft.com/office/powerpoint/2010/main" val="1400054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C:\Documents and Settings\Owner\Επιφάνεια εργασίας\ntina diafora\iatrika\DSC00601.JPG"/>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647308" y="3675208"/>
            <a:ext cx="3240360" cy="1872208"/>
          </a:xfrm>
          <a:prstGeom prst="rect">
            <a:avLst/>
          </a:prstGeom>
          <a:noFill/>
          <a:ln w="9525">
            <a:noFill/>
            <a:miter lim="800000"/>
            <a:headEnd/>
            <a:tailEnd/>
          </a:ln>
        </p:spPr>
      </p:pic>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16027" y="1412776"/>
            <a:ext cx="2076254" cy="4792068"/>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a:t>Urine Strips for professional use </a:t>
            </a:r>
            <a:r>
              <a:rPr lang="en-US" dirty="0" smtClean="0"/>
              <a:t>only</a:t>
            </a:r>
            <a:endParaRPr lang="el-GR" dirty="0"/>
          </a:p>
        </p:txBody>
      </p:sp>
      <p:sp>
        <p:nvSpPr>
          <p:cNvPr id="3" name="Content Placeholder 2"/>
          <p:cNvSpPr>
            <a:spLocks noGrp="1"/>
          </p:cNvSpPr>
          <p:nvPr>
            <p:ph idx="1"/>
          </p:nvPr>
        </p:nvSpPr>
        <p:spPr>
          <a:xfrm>
            <a:off x="457200" y="1196752"/>
            <a:ext cx="4330824" cy="5040560"/>
          </a:xfrm>
        </p:spPr>
        <p:txBody>
          <a:bodyPr>
            <a:normAutofit/>
          </a:bodyPr>
          <a:lstStyle/>
          <a:p>
            <a:r>
              <a:rPr lang="el-GR" sz="2400" dirty="0"/>
              <a:t>Οι «επαγγελματικές» ταινίες ούρων έχουν 10 – 11 παραμέτρους.</a:t>
            </a:r>
          </a:p>
          <a:p>
            <a:endParaRPr lang="el-GR" sz="2400" dirty="0"/>
          </a:p>
        </p:txBody>
      </p:sp>
      <p:sp>
        <p:nvSpPr>
          <p:cNvPr id="6" name="5 - Θέση αριθμού διαφάνειας"/>
          <p:cNvSpPr>
            <a:spLocks noGrp="1"/>
          </p:cNvSpPr>
          <p:nvPr>
            <p:ph type="sldNum" sz="quarter" idx="12"/>
          </p:nvPr>
        </p:nvSpPr>
        <p:spPr/>
        <p:txBody>
          <a:bodyPr/>
          <a:lstStyle/>
          <a:p>
            <a:fld id="{050FB159-851B-4BB3-ACED-5AFFAF929CBD}" type="slidenum">
              <a:rPr lang="el-GR" smtClean="0"/>
              <a:pPr/>
              <a:t>21</a:t>
            </a:fld>
            <a:endParaRPr lang="el-GR" dirty="0"/>
          </a:p>
        </p:txBody>
      </p:sp>
    </p:spTree>
    <p:extLst>
      <p:ext uri="{BB962C8B-B14F-4D97-AF65-F5344CB8AC3E}">
        <p14:creationId xmlns:p14="http://schemas.microsoft.com/office/powerpoint/2010/main" val="2541106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648" y="1152610"/>
            <a:ext cx="6768554" cy="5300578"/>
          </a:xfrm>
          <a:prstGeom prst="rect">
            <a:avLst/>
          </a:prstGeom>
          <a:noFill/>
          <a:ln w="9525">
            <a:noFill/>
            <a:miter lim="800000"/>
            <a:headEnd/>
            <a:tailEnd/>
          </a:ln>
        </p:spPr>
      </p:pic>
      <p:sp>
        <p:nvSpPr>
          <p:cNvPr id="2" name="Title 1"/>
          <p:cNvSpPr>
            <a:spLocks noGrp="1"/>
          </p:cNvSpPr>
          <p:nvPr>
            <p:ph type="title"/>
          </p:nvPr>
        </p:nvSpPr>
        <p:spPr/>
        <p:txBody>
          <a:bodyPr/>
          <a:lstStyle/>
          <a:p>
            <a:r>
              <a:rPr lang="el-GR" dirty="0" smtClean="0"/>
              <a:t>Παράδειγμα κλίμακας ταινίας ούρων</a:t>
            </a:r>
            <a:endParaRPr lang="el-GR" dirty="0"/>
          </a:p>
        </p:txBody>
      </p:sp>
      <p:sp>
        <p:nvSpPr>
          <p:cNvPr id="3" name="2 - Θέση αριθμού διαφάνειας"/>
          <p:cNvSpPr>
            <a:spLocks noGrp="1"/>
          </p:cNvSpPr>
          <p:nvPr>
            <p:ph type="sldNum" sz="quarter" idx="12"/>
          </p:nvPr>
        </p:nvSpPr>
        <p:spPr/>
        <p:txBody>
          <a:bodyPr/>
          <a:lstStyle/>
          <a:p>
            <a:fld id="{050FB159-851B-4BB3-ACED-5AFFAF929CBD}" type="slidenum">
              <a:rPr lang="el-GR" smtClean="0"/>
              <a:pPr/>
              <a:t>22</a:t>
            </a:fld>
            <a:endParaRPr lang="el-GR" dirty="0"/>
          </a:p>
        </p:txBody>
      </p:sp>
    </p:spTree>
    <p:extLst>
      <p:ext uri="{BB962C8B-B14F-4D97-AF65-F5344CB8AC3E}">
        <p14:creationId xmlns:p14="http://schemas.microsoft.com/office/powerpoint/2010/main" val="213696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extLst>
              <p:ext uri="{D42A27DB-BD31-4B8C-83A1-F6EECF244321}">
                <p14:modId xmlns:p14="http://schemas.microsoft.com/office/powerpoint/2010/main" val="619939357"/>
              </p:ext>
            </p:extLst>
          </p:nvPr>
        </p:nvGraphicFramePr>
        <p:xfrm>
          <a:off x="2051720" y="1988840"/>
          <a:ext cx="4896544" cy="4023360"/>
        </p:xfrm>
        <a:graphic>
          <a:graphicData uri="http://schemas.openxmlformats.org/drawingml/2006/table">
            <a:tbl>
              <a:tblPr firstRow="1" bandRow="1">
                <a:tableStyleId>{B301B821-A1FF-4177-AEE7-76D212191A09}</a:tableStyleId>
              </a:tblPr>
              <a:tblGrid>
                <a:gridCol w="2448272"/>
                <a:gridCol w="2448272"/>
              </a:tblGrid>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u="none" strike="noStrike" cap="none" normalizeH="0" baseline="0" dirty="0" smtClean="0">
                          <a:ln>
                            <a:noFill/>
                          </a:ln>
                          <a:effectLst/>
                        </a:rPr>
                        <a:t>Παράμετρος</a:t>
                      </a:r>
                      <a:endParaRPr kumimoji="0" lang="el-GR"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solidFill>
                      <a:srgbClr val="004B82"/>
                    </a:solidFill>
                  </a:tcPr>
                </a:tc>
                <a:tc>
                  <a:txBody>
                    <a:bodyPr/>
                    <a:lstStyle/>
                    <a:p>
                      <a:pPr marL="0" marR="0" lvl="0" indent="-38100" algn="l" defTabSz="914400" rtl="0" eaLnBrk="1" fontAlgn="base" latinLnBrk="0" hangingPunct="1">
                        <a:lnSpc>
                          <a:spcPct val="100000"/>
                        </a:lnSpc>
                        <a:spcBef>
                          <a:spcPct val="0"/>
                        </a:spcBef>
                        <a:spcAft>
                          <a:spcPct val="0"/>
                        </a:spcAft>
                        <a:buClrTx/>
                        <a:buSzTx/>
                        <a:buFontTx/>
                        <a:buNone/>
                        <a:tabLst/>
                      </a:pPr>
                      <a:r>
                        <a:rPr kumimoji="0" lang="el-GR" sz="2400" u="none" strike="noStrike" cap="none" normalizeH="0" baseline="0" dirty="0" smtClean="0">
                          <a:ln>
                            <a:noFill/>
                          </a:ln>
                          <a:effectLst/>
                        </a:rPr>
                        <a:t>Χρόνος επώασης</a:t>
                      </a:r>
                      <a:endParaRPr kumimoji="0" lang="el-GR"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solidFill>
                      <a:srgbClr val="004B82"/>
                    </a:solid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u="none" strike="noStrike" cap="none" normalizeH="0" baseline="0" dirty="0" smtClean="0">
                          <a:ln>
                            <a:noFill/>
                          </a:ln>
                          <a:effectLst/>
                        </a:rPr>
                        <a:t>Λευκοκύτταρα</a:t>
                      </a:r>
                      <a:endParaRPr kumimoji="0" lang="el-GR"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38100" algn="l" defTabSz="914400" rtl="0" eaLnBrk="1" fontAlgn="base" latinLnBrk="0" hangingPunct="1">
                        <a:lnSpc>
                          <a:spcPct val="100000"/>
                        </a:lnSpc>
                        <a:spcBef>
                          <a:spcPct val="0"/>
                        </a:spcBef>
                        <a:spcAft>
                          <a:spcPct val="0"/>
                        </a:spcAft>
                        <a:buClrTx/>
                        <a:buSzTx/>
                        <a:buFontTx/>
                        <a:buNone/>
                        <a:tabLst/>
                      </a:pPr>
                      <a:r>
                        <a:rPr kumimoji="0" lang="el-GR" sz="2400" u="none" strike="noStrike" cap="none" normalizeH="0" baseline="0" dirty="0" smtClean="0">
                          <a:ln>
                            <a:noFill/>
                          </a:ln>
                          <a:effectLst/>
                        </a:rPr>
                        <a:t>1</a:t>
                      </a:r>
                      <a:r>
                        <a:rPr kumimoji="0" lang="en-US" sz="2400" u="none" strike="noStrike" cap="none" normalizeH="0" baseline="0" dirty="0" smtClean="0">
                          <a:ln>
                            <a:noFill/>
                          </a:ln>
                          <a:effectLst/>
                        </a:rPr>
                        <a:t>20 sec</a:t>
                      </a:r>
                      <a:endParaRPr kumimoji="0" lang="el-GR"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u="none" strike="noStrike" cap="none" normalizeH="0" baseline="0" dirty="0" smtClean="0">
                          <a:ln>
                            <a:noFill/>
                          </a:ln>
                          <a:effectLst/>
                        </a:rPr>
                        <a:t>Νιτρικά</a:t>
                      </a:r>
                      <a:endParaRPr kumimoji="0" lang="el-GR"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60 sec</a:t>
                      </a:r>
                      <a:endParaRPr kumimoji="0" lang="el-GR"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O</a:t>
                      </a:r>
                      <a:r>
                        <a:rPr kumimoji="0" lang="el-GR" sz="2400" u="none" strike="noStrike" cap="none" normalizeH="0" baseline="0" dirty="0" smtClean="0">
                          <a:ln>
                            <a:noFill/>
                          </a:ln>
                          <a:effectLst/>
                        </a:rPr>
                        <a:t>υροχολινογόνο</a:t>
                      </a:r>
                      <a:endParaRPr kumimoji="0" lang="el-GR" sz="2400" b="0" i="0" u="none" strike="noStrike" cap="none" normalizeH="0" baseline="0" dirty="0" smtClean="0">
                        <a:ln>
                          <a:noFill/>
                        </a:ln>
                        <a:solidFill>
                          <a:schemeClr val="tx1"/>
                        </a:solidFill>
                        <a:effectLst/>
                        <a:latin typeface="Arial"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60 sec</a:t>
                      </a:r>
                      <a:endParaRPr kumimoji="0" lang="el-GR"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u="none" strike="noStrike" cap="none" normalizeH="0" baseline="0" dirty="0" smtClean="0">
                          <a:ln>
                            <a:noFill/>
                          </a:ln>
                          <a:effectLst/>
                        </a:rPr>
                        <a:t>Πρωτεΐνη</a:t>
                      </a:r>
                      <a:endParaRPr kumimoji="0" lang="el-GR"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60 sec</a:t>
                      </a:r>
                      <a:endParaRPr kumimoji="0" lang="el-GR"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pH</a:t>
                      </a:r>
                      <a:endParaRPr kumimoji="0" lang="el-GR"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60 sec</a:t>
                      </a:r>
                      <a:endParaRPr kumimoji="0" lang="el-GR"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u="none" strike="noStrike" cap="none" normalizeH="0" baseline="0" dirty="0" smtClean="0">
                          <a:ln>
                            <a:noFill/>
                          </a:ln>
                          <a:effectLst/>
                        </a:rPr>
                        <a:t>Αίμα</a:t>
                      </a:r>
                      <a:endParaRPr kumimoji="0" lang="el-GR"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u="none" strike="noStrike" cap="none" normalizeH="0" baseline="0" dirty="0" smtClean="0">
                          <a:ln>
                            <a:noFill/>
                          </a:ln>
                          <a:effectLst/>
                        </a:rPr>
                        <a:t>60 </a:t>
                      </a:r>
                      <a:r>
                        <a:rPr kumimoji="0" lang="en-US" sz="2400" u="none" strike="noStrike" cap="none" normalizeH="0" baseline="0" dirty="0" smtClean="0">
                          <a:ln>
                            <a:noFill/>
                          </a:ln>
                          <a:effectLst/>
                        </a:rPr>
                        <a:t>sec</a:t>
                      </a:r>
                      <a:endParaRPr kumimoji="0" lang="el-GR"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u="none" strike="noStrike" cap="none" normalizeH="0" baseline="0" dirty="0" smtClean="0">
                          <a:ln>
                            <a:noFill/>
                          </a:ln>
                          <a:effectLst/>
                        </a:rPr>
                        <a:t>Ειδικό βάρος</a:t>
                      </a:r>
                      <a:endParaRPr kumimoji="0" lang="el-GR"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u="none" strike="noStrike" cap="none" normalizeH="0" baseline="0" dirty="0" smtClean="0">
                          <a:ln>
                            <a:noFill/>
                          </a:ln>
                          <a:effectLst/>
                        </a:rPr>
                        <a:t>45 </a:t>
                      </a:r>
                      <a:r>
                        <a:rPr kumimoji="0" lang="en-US" sz="2400" u="none" strike="noStrike" cap="none" normalizeH="0" baseline="0" dirty="0" smtClean="0">
                          <a:ln>
                            <a:noFill/>
                          </a:ln>
                          <a:effectLst/>
                        </a:rPr>
                        <a:t>sec</a:t>
                      </a:r>
                      <a:endParaRPr kumimoji="0" lang="el-GR"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u="none" strike="noStrike" cap="none" normalizeH="0" baseline="0" dirty="0" smtClean="0">
                          <a:ln>
                            <a:noFill/>
                          </a:ln>
                          <a:effectLst/>
                        </a:rPr>
                        <a:t>Κετόνες</a:t>
                      </a:r>
                      <a:endParaRPr kumimoji="0" lang="el-GR"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u="none" strike="noStrike" cap="none" normalizeH="0" baseline="0" dirty="0" smtClean="0">
                          <a:ln>
                            <a:noFill/>
                          </a:ln>
                          <a:effectLst/>
                        </a:rPr>
                        <a:t>40 </a:t>
                      </a:r>
                      <a:r>
                        <a:rPr kumimoji="0" lang="en-US" sz="2400" u="none" strike="noStrike" cap="none" normalizeH="0" baseline="0" dirty="0" smtClean="0">
                          <a:ln>
                            <a:noFill/>
                          </a:ln>
                          <a:effectLst/>
                        </a:rPr>
                        <a:t>sec</a:t>
                      </a:r>
                      <a:endParaRPr kumimoji="0" lang="el-GR"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u="none" strike="noStrike" cap="none" normalizeH="0" baseline="0" dirty="0" smtClean="0">
                          <a:ln>
                            <a:noFill/>
                          </a:ln>
                          <a:effectLst/>
                        </a:rPr>
                        <a:t>Χολερυθρίνη</a:t>
                      </a:r>
                      <a:endParaRPr kumimoji="0" lang="el-GR"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u="none" strike="noStrike" cap="none" normalizeH="0" baseline="0" dirty="0" smtClean="0">
                          <a:ln>
                            <a:noFill/>
                          </a:ln>
                          <a:effectLst/>
                        </a:rPr>
                        <a:t>30 </a:t>
                      </a:r>
                      <a:r>
                        <a:rPr kumimoji="0" lang="en-US" sz="2400" u="none" strike="noStrike" cap="none" normalizeH="0" baseline="0" dirty="0" smtClean="0">
                          <a:ln>
                            <a:noFill/>
                          </a:ln>
                          <a:effectLst/>
                        </a:rPr>
                        <a:t>sec</a:t>
                      </a:r>
                      <a:endParaRPr kumimoji="0" lang="el-GR"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u="none" strike="noStrike" cap="none" normalizeH="0" baseline="0" dirty="0" smtClean="0">
                          <a:ln>
                            <a:noFill/>
                          </a:ln>
                          <a:effectLst/>
                        </a:rPr>
                        <a:t>Γλυκόζη</a:t>
                      </a:r>
                      <a:endParaRPr kumimoji="0" lang="el-GR"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u="none" strike="noStrike" cap="none" normalizeH="0" baseline="0" dirty="0" smtClean="0">
                          <a:ln>
                            <a:noFill/>
                          </a:ln>
                          <a:effectLst/>
                        </a:rPr>
                        <a:t>30 </a:t>
                      </a:r>
                      <a:r>
                        <a:rPr kumimoji="0" lang="en-US" sz="2400" u="none" strike="noStrike" cap="none" normalizeH="0" baseline="0" dirty="0" smtClean="0">
                          <a:ln>
                            <a:noFill/>
                          </a:ln>
                          <a:effectLst/>
                        </a:rPr>
                        <a:t>sec</a:t>
                      </a:r>
                      <a:endParaRPr kumimoji="0" lang="el-GR"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r>
            </a:tbl>
          </a:graphicData>
        </a:graphic>
      </p:graphicFrame>
      <p:sp>
        <p:nvSpPr>
          <p:cNvPr id="2" name="Title 1"/>
          <p:cNvSpPr>
            <a:spLocks noGrp="1"/>
          </p:cNvSpPr>
          <p:nvPr>
            <p:ph type="title"/>
          </p:nvPr>
        </p:nvSpPr>
        <p:spPr/>
        <p:txBody>
          <a:bodyPr>
            <a:normAutofit fontScale="90000"/>
          </a:bodyPr>
          <a:lstStyle/>
          <a:p>
            <a:r>
              <a:rPr lang="el-GR" dirty="0"/>
              <a:t>Ενδεικτικοί χρόνοι παρατήρησης παραμέτρων ταινίας </a:t>
            </a:r>
            <a:r>
              <a:rPr lang="el-GR" dirty="0" smtClean="0"/>
              <a:t>ούρων</a:t>
            </a:r>
            <a:endParaRPr lang="el-GR" dirty="0"/>
          </a:p>
        </p:txBody>
      </p:sp>
      <p:sp>
        <p:nvSpPr>
          <p:cNvPr id="4" name="3 - Θέση αριθμού διαφάνειας"/>
          <p:cNvSpPr>
            <a:spLocks noGrp="1"/>
          </p:cNvSpPr>
          <p:nvPr>
            <p:ph type="sldNum" sz="quarter" idx="12"/>
          </p:nvPr>
        </p:nvSpPr>
        <p:spPr/>
        <p:txBody>
          <a:bodyPr/>
          <a:lstStyle/>
          <a:p>
            <a:fld id="{050FB159-851B-4BB3-ACED-5AFFAF929CBD}" type="slidenum">
              <a:rPr lang="el-GR" smtClean="0"/>
              <a:pPr/>
              <a:t>23</a:t>
            </a:fld>
            <a:endParaRPr lang="el-GR" dirty="0"/>
          </a:p>
        </p:txBody>
      </p:sp>
    </p:spTree>
    <p:extLst>
      <p:ext uri="{BB962C8B-B14F-4D97-AF65-F5344CB8AC3E}">
        <p14:creationId xmlns:p14="http://schemas.microsoft.com/office/powerpoint/2010/main" val="2023899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extLst>
              <p:ext uri="{D42A27DB-BD31-4B8C-83A1-F6EECF244321}">
                <p14:modId xmlns:p14="http://schemas.microsoft.com/office/powerpoint/2010/main" val="3072875862"/>
              </p:ext>
            </p:extLst>
          </p:nvPr>
        </p:nvGraphicFramePr>
        <p:xfrm>
          <a:off x="971600" y="1349021"/>
          <a:ext cx="7272808" cy="5486400"/>
        </p:xfrm>
        <a:graphic>
          <a:graphicData uri="http://schemas.openxmlformats.org/drawingml/2006/table">
            <a:tbl>
              <a:tblPr firstRow="1" bandRow="1">
                <a:tableStyleId>{B301B821-A1FF-4177-AEE7-76D212191A09}</a:tableStyleId>
              </a:tblPr>
              <a:tblGrid>
                <a:gridCol w="3547773"/>
                <a:gridCol w="3725035"/>
              </a:tblGrid>
              <a:tr h="295661">
                <a:tc>
                  <a:txBody>
                    <a:bodyPr/>
                    <a:lstStyle/>
                    <a:p>
                      <a:pPr indent="-38735" algn="l">
                        <a:lnSpc>
                          <a:spcPct val="150000"/>
                        </a:lnSpc>
                        <a:spcAft>
                          <a:spcPts val="0"/>
                        </a:spcAft>
                      </a:pPr>
                      <a:r>
                        <a:rPr lang="el-GR" sz="2000" dirty="0"/>
                        <a:t> Παράμετρος</a:t>
                      </a:r>
                      <a:endParaRPr lang="el-GR" sz="2800" dirty="0">
                        <a:latin typeface="+mn-lt"/>
                        <a:ea typeface="Times New Roman"/>
                        <a:cs typeface="Times New Roman"/>
                      </a:endParaRPr>
                    </a:p>
                  </a:txBody>
                  <a:tcPr marL="68580" marR="68580" marT="0" marB="0" anchor="ctr">
                    <a:solidFill>
                      <a:srgbClr val="004B82"/>
                    </a:solidFill>
                  </a:tcPr>
                </a:tc>
                <a:tc>
                  <a:txBody>
                    <a:bodyPr/>
                    <a:lstStyle/>
                    <a:p>
                      <a:pPr indent="38735" algn="l">
                        <a:lnSpc>
                          <a:spcPct val="150000"/>
                        </a:lnSpc>
                        <a:spcAft>
                          <a:spcPts val="0"/>
                        </a:spcAft>
                      </a:pPr>
                      <a:r>
                        <a:rPr lang="el-GR" sz="2000" dirty="0"/>
                        <a:t>Χαρακτήρας</a:t>
                      </a:r>
                      <a:endParaRPr lang="el-GR" sz="2800" dirty="0">
                        <a:latin typeface="+mn-lt"/>
                        <a:ea typeface="Times New Roman"/>
                        <a:cs typeface="Times New Roman"/>
                      </a:endParaRPr>
                    </a:p>
                  </a:txBody>
                  <a:tcPr marL="68580" marR="68580" marT="0" marB="0" anchor="ctr">
                    <a:solidFill>
                      <a:srgbClr val="004B82"/>
                    </a:solidFill>
                  </a:tcPr>
                </a:tc>
              </a:tr>
              <a:tr h="295661">
                <a:tc>
                  <a:txBody>
                    <a:bodyPr/>
                    <a:lstStyle/>
                    <a:p>
                      <a:pPr algn="l">
                        <a:lnSpc>
                          <a:spcPct val="150000"/>
                        </a:lnSpc>
                        <a:spcAft>
                          <a:spcPts val="0"/>
                        </a:spcAft>
                        <a:tabLst>
                          <a:tab pos="741680" algn="l"/>
                        </a:tabLst>
                      </a:pPr>
                      <a:r>
                        <a:rPr lang="el-GR" sz="2000" dirty="0" smtClean="0"/>
                        <a:t>Λευκοκυτταρική </a:t>
                      </a:r>
                      <a:r>
                        <a:rPr lang="el-GR" sz="2000" dirty="0"/>
                        <a:t>εστεράση</a:t>
                      </a:r>
                      <a:endParaRPr lang="el-GR" sz="2800" dirty="0">
                        <a:latin typeface="+mn-lt"/>
                        <a:ea typeface="Times New Roman"/>
                        <a:cs typeface="Times New Roman"/>
                      </a:endParaRPr>
                    </a:p>
                  </a:txBody>
                  <a:tcPr marL="68580" marR="68580" marT="0" marB="0" anchor="ctr"/>
                </a:tc>
                <a:tc>
                  <a:txBody>
                    <a:bodyPr/>
                    <a:lstStyle/>
                    <a:p>
                      <a:pPr indent="-38735" algn="l">
                        <a:lnSpc>
                          <a:spcPct val="150000"/>
                        </a:lnSpc>
                        <a:spcAft>
                          <a:spcPts val="0"/>
                        </a:spcAft>
                      </a:pPr>
                      <a:r>
                        <a:rPr lang="el-GR" sz="2000" dirty="0" smtClean="0"/>
                        <a:t>Μικροσκοπικός </a:t>
                      </a:r>
                      <a:r>
                        <a:rPr lang="el-GR" sz="2000" dirty="0"/>
                        <a:t>χαρακτήρας</a:t>
                      </a:r>
                      <a:endParaRPr lang="el-GR" sz="2800" dirty="0">
                        <a:latin typeface="+mn-lt"/>
                        <a:ea typeface="Times New Roman"/>
                        <a:cs typeface="Times New Roman"/>
                      </a:endParaRPr>
                    </a:p>
                  </a:txBody>
                  <a:tcPr marL="68580" marR="68580" marT="0" marB="0" anchor="ctr"/>
                </a:tc>
              </a:tr>
              <a:tr h="295661">
                <a:tc>
                  <a:txBody>
                    <a:bodyPr/>
                    <a:lstStyle/>
                    <a:p>
                      <a:pPr indent="-38735" algn="l">
                        <a:lnSpc>
                          <a:spcPct val="150000"/>
                        </a:lnSpc>
                        <a:spcAft>
                          <a:spcPts val="0"/>
                        </a:spcAft>
                      </a:pPr>
                      <a:r>
                        <a:rPr lang="el-GR" sz="2000" dirty="0" smtClean="0"/>
                        <a:t>Νιτρικά</a:t>
                      </a:r>
                      <a:endParaRPr lang="el-GR" sz="2800" dirty="0">
                        <a:latin typeface="+mn-lt"/>
                        <a:ea typeface="Times New Roman"/>
                        <a:cs typeface="Times New Roman"/>
                      </a:endParaRPr>
                    </a:p>
                  </a:txBody>
                  <a:tcPr marL="68580" marR="68580" marT="0" marB="0" anchor="ctr"/>
                </a:tc>
                <a:tc>
                  <a:txBody>
                    <a:bodyPr/>
                    <a:lstStyle/>
                    <a:p>
                      <a:pPr indent="-38735" algn="l">
                        <a:lnSpc>
                          <a:spcPct val="150000"/>
                        </a:lnSpc>
                        <a:spcAft>
                          <a:spcPts val="0"/>
                        </a:spcAft>
                      </a:pPr>
                      <a:r>
                        <a:rPr lang="el-GR" sz="2000" dirty="0" smtClean="0"/>
                        <a:t>Μικροσκοπικός </a:t>
                      </a:r>
                      <a:r>
                        <a:rPr lang="el-GR" sz="2000" dirty="0"/>
                        <a:t>χαρακτήρας</a:t>
                      </a:r>
                      <a:endParaRPr lang="el-GR" sz="2800" dirty="0">
                        <a:latin typeface="+mn-lt"/>
                        <a:ea typeface="Times New Roman"/>
                        <a:cs typeface="Times New Roman"/>
                      </a:endParaRPr>
                    </a:p>
                  </a:txBody>
                  <a:tcPr marL="68580" marR="68580" marT="0" marB="0" anchor="ctr"/>
                </a:tc>
              </a:tr>
              <a:tr h="295661">
                <a:tc>
                  <a:txBody>
                    <a:bodyPr/>
                    <a:lstStyle/>
                    <a:p>
                      <a:pPr algn="l">
                        <a:lnSpc>
                          <a:spcPct val="150000"/>
                        </a:lnSpc>
                        <a:spcAft>
                          <a:spcPts val="0"/>
                        </a:spcAft>
                      </a:pPr>
                      <a:r>
                        <a:rPr lang="el-GR" sz="2000" dirty="0"/>
                        <a:t>Αίμα </a:t>
                      </a:r>
                      <a:endParaRPr lang="el-GR" sz="2800" dirty="0">
                        <a:latin typeface="+mn-lt"/>
                        <a:ea typeface="Times New Roman"/>
                        <a:cs typeface="Times New Roman"/>
                      </a:endParaRPr>
                    </a:p>
                  </a:txBody>
                  <a:tcPr marL="68580" marR="68580" marT="0" marB="0" anchor="ctr"/>
                </a:tc>
                <a:tc>
                  <a:txBody>
                    <a:bodyPr/>
                    <a:lstStyle/>
                    <a:p>
                      <a:pPr algn="l">
                        <a:lnSpc>
                          <a:spcPct val="150000"/>
                        </a:lnSpc>
                        <a:spcAft>
                          <a:spcPts val="0"/>
                        </a:spcAft>
                      </a:pPr>
                      <a:r>
                        <a:rPr lang="el-GR" sz="2000" dirty="0"/>
                        <a:t>Μικροσκοπικός χαρακτήρας</a:t>
                      </a:r>
                      <a:endParaRPr lang="el-GR" sz="2800" dirty="0">
                        <a:latin typeface="+mn-lt"/>
                        <a:ea typeface="Times New Roman"/>
                        <a:cs typeface="Times New Roman"/>
                      </a:endParaRPr>
                    </a:p>
                  </a:txBody>
                  <a:tcPr marL="68580" marR="68580" marT="0" marB="0" anchor="ctr"/>
                </a:tc>
              </a:tr>
              <a:tr h="295661">
                <a:tc>
                  <a:txBody>
                    <a:bodyPr/>
                    <a:lstStyle/>
                    <a:p>
                      <a:pPr algn="l">
                        <a:lnSpc>
                          <a:spcPct val="150000"/>
                        </a:lnSpc>
                        <a:spcAft>
                          <a:spcPts val="0"/>
                        </a:spcAft>
                      </a:pPr>
                      <a:r>
                        <a:rPr lang="en-US" sz="2000" dirty="0"/>
                        <a:t>pH</a:t>
                      </a:r>
                      <a:endParaRPr lang="el-GR" sz="2800" dirty="0">
                        <a:latin typeface="+mn-lt"/>
                        <a:ea typeface="Times New Roman"/>
                        <a:cs typeface="Times New Roman"/>
                      </a:endParaRPr>
                    </a:p>
                  </a:txBody>
                  <a:tcPr marL="68580" marR="68580" marT="0" marB="0" anchor="ctr"/>
                </a:tc>
                <a:tc>
                  <a:txBody>
                    <a:bodyPr/>
                    <a:lstStyle/>
                    <a:p>
                      <a:pPr algn="l">
                        <a:lnSpc>
                          <a:spcPct val="150000"/>
                        </a:lnSpc>
                        <a:spcAft>
                          <a:spcPts val="0"/>
                        </a:spcAft>
                      </a:pPr>
                      <a:r>
                        <a:rPr lang="el-GR" sz="2000" dirty="0"/>
                        <a:t>Φυσικός χαρακτήρας</a:t>
                      </a:r>
                      <a:endParaRPr lang="el-GR" sz="2800" dirty="0">
                        <a:latin typeface="+mn-lt"/>
                        <a:ea typeface="Times New Roman"/>
                        <a:cs typeface="Times New Roman"/>
                      </a:endParaRPr>
                    </a:p>
                  </a:txBody>
                  <a:tcPr marL="68580" marR="68580" marT="0" marB="0" anchor="ctr"/>
                </a:tc>
              </a:tr>
              <a:tr h="295661">
                <a:tc>
                  <a:txBody>
                    <a:bodyPr/>
                    <a:lstStyle/>
                    <a:p>
                      <a:pPr algn="l">
                        <a:lnSpc>
                          <a:spcPct val="150000"/>
                        </a:lnSpc>
                        <a:spcAft>
                          <a:spcPts val="0"/>
                        </a:spcAft>
                      </a:pPr>
                      <a:r>
                        <a:rPr lang="el-GR" sz="2000" dirty="0"/>
                        <a:t>Ειδικό βάρος</a:t>
                      </a:r>
                      <a:endParaRPr lang="el-GR" sz="2800" dirty="0">
                        <a:latin typeface="+mn-lt"/>
                        <a:ea typeface="Times New Roman"/>
                        <a:cs typeface="Times New Roman"/>
                      </a:endParaRPr>
                    </a:p>
                  </a:txBody>
                  <a:tcPr marL="68580" marR="68580" marT="0" marB="0" anchor="ctr"/>
                </a:tc>
                <a:tc>
                  <a:txBody>
                    <a:bodyPr/>
                    <a:lstStyle/>
                    <a:p>
                      <a:pPr algn="l">
                        <a:lnSpc>
                          <a:spcPct val="150000"/>
                        </a:lnSpc>
                        <a:spcAft>
                          <a:spcPts val="0"/>
                        </a:spcAft>
                      </a:pPr>
                      <a:r>
                        <a:rPr lang="el-GR" sz="2000" dirty="0"/>
                        <a:t>Φυσικός χαρακτήρας</a:t>
                      </a:r>
                      <a:endParaRPr lang="el-GR" sz="2800" dirty="0">
                        <a:latin typeface="+mn-lt"/>
                        <a:ea typeface="Times New Roman"/>
                        <a:cs typeface="Times New Roman"/>
                      </a:endParaRPr>
                    </a:p>
                  </a:txBody>
                  <a:tcPr marL="68580" marR="68580" marT="0" marB="0" anchor="ctr"/>
                </a:tc>
              </a:tr>
              <a:tr h="295661">
                <a:tc>
                  <a:txBody>
                    <a:bodyPr/>
                    <a:lstStyle/>
                    <a:p>
                      <a:pPr algn="l">
                        <a:lnSpc>
                          <a:spcPct val="150000"/>
                        </a:lnSpc>
                        <a:spcAft>
                          <a:spcPts val="0"/>
                        </a:spcAft>
                      </a:pPr>
                      <a:r>
                        <a:rPr lang="el-GR" sz="2000" dirty="0"/>
                        <a:t>Πρωτεΐνη</a:t>
                      </a:r>
                      <a:endParaRPr lang="el-GR" sz="2800" dirty="0">
                        <a:latin typeface="+mn-lt"/>
                        <a:ea typeface="Times New Roman"/>
                        <a:cs typeface="Times New Roman"/>
                      </a:endParaRPr>
                    </a:p>
                  </a:txBody>
                  <a:tcPr marL="68580" marR="68580" marT="0" marB="0" anchor="ctr"/>
                </a:tc>
                <a:tc>
                  <a:txBody>
                    <a:bodyPr/>
                    <a:lstStyle/>
                    <a:p>
                      <a:pPr algn="l">
                        <a:lnSpc>
                          <a:spcPct val="150000"/>
                        </a:lnSpc>
                        <a:spcAft>
                          <a:spcPts val="0"/>
                        </a:spcAft>
                      </a:pPr>
                      <a:r>
                        <a:rPr lang="el-GR" sz="2000" dirty="0"/>
                        <a:t>Χημικός χαρακτήρας</a:t>
                      </a:r>
                      <a:endParaRPr lang="el-GR" sz="2800" dirty="0">
                        <a:latin typeface="+mn-lt"/>
                        <a:ea typeface="Times New Roman"/>
                        <a:cs typeface="Times New Roman"/>
                      </a:endParaRPr>
                    </a:p>
                  </a:txBody>
                  <a:tcPr marL="68580" marR="68580" marT="0" marB="0" anchor="ctr"/>
                </a:tc>
              </a:tr>
              <a:tr h="295661">
                <a:tc>
                  <a:txBody>
                    <a:bodyPr/>
                    <a:lstStyle/>
                    <a:p>
                      <a:pPr algn="l">
                        <a:lnSpc>
                          <a:spcPct val="150000"/>
                        </a:lnSpc>
                        <a:spcAft>
                          <a:spcPts val="0"/>
                        </a:spcAft>
                      </a:pPr>
                      <a:r>
                        <a:rPr lang="el-GR" sz="2000" dirty="0"/>
                        <a:t>Γλυκόζη</a:t>
                      </a:r>
                      <a:endParaRPr lang="el-GR" sz="2800" dirty="0">
                        <a:latin typeface="+mn-lt"/>
                        <a:ea typeface="Times New Roman"/>
                        <a:cs typeface="Times New Roman"/>
                      </a:endParaRPr>
                    </a:p>
                  </a:txBody>
                  <a:tcPr marL="68580" marR="68580" marT="0" marB="0" anchor="ctr"/>
                </a:tc>
                <a:tc>
                  <a:txBody>
                    <a:bodyPr/>
                    <a:lstStyle/>
                    <a:p>
                      <a:pPr algn="l">
                        <a:lnSpc>
                          <a:spcPct val="150000"/>
                        </a:lnSpc>
                        <a:spcAft>
                          <a:spcPts val="0"/>
                        </a:spcAft>
                      </a:pPr>
                      <a:r>
                        <a:rPr lang="el-GR" sz="2000" dirty="0"/>
                        <a:t>Χημικός χαρακτήρας</a:t>
                      </a:r>
                      <a:endParaRPr lang="el-GR" sz="2800" dirty="0">
                        <a:latin typeface="+mn-lt"/>
                        <a:ea typeface="Times New Roman"/>
                        <a:cs typeface="Times New Roman"/>
                      </a:endParaRPr>
                    </a:p>
                  </a:txBody>
                  <a:tcPr marL="68580" marR="68580" marT="0" marB="0" anchor="ctr"/>
                </a:tc>
              </a:tr>
              <a:tr h="386823">
                <a:tc>
                  <a:txBody>
                    <a:bodyPr/>
                    <a:lstStyle/>
                    <a:p>
                      <a:pPr algn="l">
                        <a:lnSpc>
                          <a:spcPct val="150000"/>
                        </a:lnSpc>
                        <a:spcAft>
                          <a:spcPts val="0"/>
                        </a:spcAft>
                      </a:pPr>
                      <a:r>
                        <a:rPr lang="el-GR" sz="2000" dirty="0"/>
                        <a:t>Κετόνες</a:t>
                      </a:r>
                      <a:endParaRPr lang="el-GR" sz="2800" dirty="0">
                        <a:latin typeface="+mn-lt"/>
                        <a:ea typeface="Times New Roman"/>
                        <a:cs typeface="Times New Roman"/>
                      </a:endParaRPr>
                    </a:p>
                  </a:txBody>
                  <a:tcPr marL="68580" marR="68580" marT="0" marB="0" anchor="ctr"/>
                </a:tc>
                <a:tc>
                  <a:txBody>
                    <a:bodyPr/>
                    <a:lstStyle/>
                    <a:p>
                      <a:pPr algn="l">
                        <a:lnSpc>
                          <a:spcPct val="150000"/>
                        </a:lnSpc>
                        <a:spcAft>
                          <a:spcPts val="0"/>
                        </a:spcAft>
                      </a:pPr>
                      <a:r>
                        <a:rPr lang="el-GR" sz="2000" dirty="0"/>
                        <a:t>Χημικός χαρακτήρας</a:t>
                      </a:r>
                      <a:endParaRPr lang="el-GR" sz="2800" dirty="0">
                        <a:latin typeface="+mn-lt"/>
                        <a:ea typeface="Times New Roman"/>
                        <a:cs typeface="Times New Roman"/>
                      </a:endParaRPr>
                    </a:p>
                  </a:txBody>
                  <a:tcPr marL="68580" marR="68580" marT="0" marB="0" anchor="ctr"/>
                </a:tc>
              </a:tr>
              <a:tr h="295661">
                <a:tc>
                  <a:txBody>
                    <a:bodyPr/>
                    <a:lstStyle/>
                    <a:p>
                      <a:pPr indent="-38735" algn="l">
                        <a:lnSpc>
                          <a:spcPct val="150000"/>
                        </a:lnSpc>
                        <a:spcAft>
                          <a:spcPts val="0"/>
                        </a:spcAft>
                      </a:pPr>
                      <a:r>
                        <a:rPr lang="el-GR" sz="2000" dirty="0" smtClean="0"/>
                        <a:t>Χολερυθρίνη</a:t>
                      </a:r>
                      <a:endParaRPr lang="el-GR" sz="2800" dirty="0">
                        <a:latin typeface="+mn-lt"/>
                        <a:ea typeface="Times New Roman"/>
                        <a:cs typeface="Times New Roman"/>
                      </a:endParaRPr>
                    </a:p>
                  </a:txBody>
                  <a:tcPr marL="68580" marR="68580" marT="0" marB="0" anchor="ctr"/>
                </a:tc>
                <a:tc>
                  <a:txBody>
                    <a:bodyPr/>
                    <a:lstStyle/>
                    <a:p>
                      <a:pPr indent="-38735" algn="l">
                        <a:lnSpc>
                          <a:spcPct val="150000"/>
                        </a:lnSpc>
                        <a:spcAft>
                          <a:spcPts val="0"/>
                        </a:spcAft>
                      </a:pPr>
                      <a:r>
                        <a:rPr lang="el-GR" sz="2000" dirty="0" smtClean="0"/>
                        <a:t>Χημικός </a:t>
                      </a:r>
                      <a:r>
                        <a:rPr lang="el-GR" sz="2000" dirty="0"/>
                        <a:t>χαρακτήρας</a:t>
                      </a:r>
                      <a:endParaRPr lang="el-GR" sz="2800" dirty="0">
                        <a:latin typeface="+mn-lt"/>
                        <a:ea typeface="Times New Roman"/>
                        <a:cs typeface="Times New Roman"/>
                      </a:endParaRPr>
                    </a:p>
                  </a:txBody>
                  <a:tcPr marL="68580" marR="68580" marT="0" marB="0" anchor="ctr"/>
                </a:tc>
              </a:tr>
              <a:tr h="295661">
                <a:tc>
                  <a:txBody>
                    <a:bodyPr/>
                    <a:lstStyle/>
                    <a:p>
                      <a:pPr algn="l">
                        <a:lnSpc>
                          <a:spcPct val="150000"/>
                        </a:lnSpc>
                        <a:spcAft>
                          <a:spcPts val="0"/>
                        </a:spcAft>
                      </a:pPr>
                      <a:r>
                        <a:rPr lang="el-GR" sz="2000" dirty="0"/>
                        <a:t>Ουροχολινογόνο</a:t>
                      </a:r>
                      <a:endParaRPr lang="el-GR" sz="2800" dirty="0">
                        <a:latin typeface="+mn-lt"/>
                        <a:ea typeface="Times New Roman"/>
                        <a:cs typeface="Times New Roman"/>
                      </a:endParaRPr>
                    </a:p>
                  </a:txBody>
                  <a:tcPr marL="68580" marR="68580" marT="0" marB="0" anchor="ctr"/>
                </a:tc>
                <a:tc>
                  <a:txBody>
                    <a:bodyPr/>
                    <a:lstStyle/>
                    <a:p>
                      <a:pPr algn="l">
                        <a:lnSpc>
                          <a:spcPct val="150000"/>
                        </a:lnSpc>
                        <a:spcAft>
                          <a:spcPts val="0"/>
                        </a:spcAft>
                      </a:pPr>
                      <a:r>
                        <a:rPr lang="el-GR" sz="2000" dirty="0"/>
                        <a:t>Χημικός χαρακτήρας</a:t>
                      </a:r>
                      <a:endParaRPr lang="el-GR" sz="2800" dirty="0">
                        <a:latin typeface="+mn-lt"/>
                        <a:ea typeface="Times New Roman"/>
                        <a:cs typeface="Times New Roman"/>
                      </a:endParaRPr>
                    </a:p>
                  </a:txBody>
                  <a:tcPr marL="68580" marR="68580" marT="0" marB="0" anchor="ctr"/>
                </a:tc>
              </a:tr>
              <a:tr h="295661">
                <a:tc>
                  <a:txBody>
                    <a:bodyPr/>
                    <a:lstStyle/>
                    <a:p>
                      <a:pPr algn="l">
                        <a:lnSpc>
                          <a:spcPct val="150000"/>
                        </a:lnSpc>
                        <a:spcAft>
                          <a:spcPts val="0"/>
                        </a:spcAft>
                      </a:pPr>
                      <a:r>
                        <a:rPr lang="el-GR" sz="2000" dirty="0"/>
                        <a:t>Ασκορβικό οξύ</a:t>
                      </a:r>
                      <a:endParaRPr lang="el-GR" sz="2800" dirty="0">
                        <a:latin typeface="+mn-lt"/>
                        <a:ea typeface="Times New Roman"/>
                        <a:cs typeface="Times New Roman"/>
                      </a:endParaRPr>
                    </a:p>
                  </a:txBody>
                  <a:tcPr marL="68580" marR="68580" marT="0" marB="0" anchor="ctr"/>
                </a:tc>
                <a:tc>
                  <a:txBody>
                    <a:bodyPr/>
                    <a:lstStyle/>
                    <a:p>
                      <a:pPr algn="l">
                        <a:lnSpc>
                          <a:spcPct val="150000"/>
                        </a:lnSpc>
                        <a:spcAft>
                          <a:spcPts val="0"/>
                        </a:spcAft>
                      </a:pPr>
                      <a:r>
                        <a:rPr lang="el-GR" sz="2000" dirty="0"/>
                        <a:t>Έλεγχος ποιότητας</a:t>
                      </a:r>
                      <a:endParaRPr lang="el-GR" sz="2800" dirty="0">
                        <a:latin typeface="+mn-lt"/>
                        <a:ea typeface="Times New Roman"/>
                        <a:cs typeface="Times New Roman"/>
                      </a:endParaRPr>
                    </a:p>
                  </a:txBody>
                  <a:tcPr marL="68580" marR="68580" marT="0" marB="0" anchor="ctr"/>
                </a:tc>
              </a:tr>
            </a:tbl>
          </a:graphicData>
        </a:graphic>
      </p:graphicFrame>
      <p:sp>
        <p:nvSpPr>
          <p:cNvPr id="5" name="Title 4"/>
          <p:cNvSpPr>
            <a:spLocks noGrp="1"/>
          </p:cNvSpPr>
          <p:nvPr>
            <p:ph type="title"/>
          </p:nvPr>
        </p:nvSpPr>
        <p:spPr/>
        <p:txBody>
          <a:bodyPr>
            <a:normAutofit fontScale="90000"/>
          </a:bodyPr>
          <a:lstStyle/>
          <a:p>
            <a:r>
              <a:rPr lang="el-GR" dirty="0"/>
              <a:t>Ταξινόμηση των παραμέτρων της ταινίας των ούρων </a:t>
            </a:r>
            <a:r>
              <a:rPr lang="el-GR" dirty="0" smtClean="0"/>
              <a:t>με </a:t>
            </a:r>
            <a:r>
              <a:rPr lang="el-GR" dirty="0"/>
              <a:t>βάση το χαρακτήρα </a:t>
            </a:r>
            <a:r>
              <a:rPr lang="el-GR" dirty="0" smtClean="0"/>
              <a:t>τους</a:t>
            </a:r>
            <a:endParaRPr lang="el-GR" dirty="0"/>
          </a:p>
        </p:txBody>
      </p:sp>
      <p:sp>
        <p:nvSpPr>
          <p:cNvPr id="4" name="3 - Θέση αριθμού διαφάνειας"/>
          <p:cNvSpPr>
            <a:spLocks noGrp="1"/>
          </p:cNvSpPr>
          <p:nvPr>
            <p:ph type="sldNum" sz="quarter" idx="12"/>
          </p:nvPr>
        </p:nvSpPr>
        <p:spPr/>
        <p:txBody>
          <a:bodyPr/>
          <a:lstStyle/>
          <a:p>
            <a:fld id="{050FB159-851B-4BB3-ACED-5AFFAF929CBD}" type="slidenum">
              <a:rPr lang="el-GR" smtClean="0"/>
              <a:pPr/>
              <a:t>24</a:t>
            </a:fld>
            <a:endParaRPr lang="el-GR" dirty="0"/>
          </a:p>
        </p:txBody>
      </p:sp>
    </p:spTree>
    <p:extLst>
      <p:ext uri="{BB962C8B-B14F-4D97-AF65-F5344CB8AC3E}">
        <p14:creationId xmlns:p14="http://schemas.microsoft.com/office/powerpoint/2010/main" val="3470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extLst>
              <p:ext uri="{D42A27DB-BD31-4B8C-83A1-F6EECF244321}">
                <p14:modId xmlns:p14="http://schemas.microsoft.com/office/powerpoint/2010/main" val="343536617"/>
              </p:ext>
            </p:extLst>
          </p:nvPr>
        </p:nvGraphicFramePr>
        <p:xfrm>
          <a:off x="1275048" y="1349021"/>
          <a:ext cx="6593904" cy="5486400"/>
        </p:xfrm>
        <a:graphic>
          <a:graphicData uri="http://schemas.openxmlformats.org/drawingml/2006/table">
            <a:tbl>
              <a:tblPr firstRow="1" bandRow="1">
                <a:tableStyleId>{B301B821-A1FF-4177-AEE7-76D212191A09}</a:tableStyleId>
              </a:tblPr>
              <a:tblGrid>
                <a:gridCol w="2991499"/>
                <a:gridCol w="3602405"/>
              </a:tblGrid>
              <a:tr h="313212">
                <a:tc>
                  <a:txBody>
                    <a:bodyPr/>
                    <a:lstStyle/>
                    <a:p>
                      <a:pPr indent="-38735" algn="l">
                        <a:lnSpc>
                          <a:spcPct val="150000"/>
                        </a:lnSpc>
                        <a:spcAft>
                          <a:spcPts val="0"/>
                        </a:spcAft>
                      </a:pPr>
                      <a:r>
                        <a:rPr lang="el-GR" sz="2000" dirty="0"/>
                        <a:t> Παράμετρος</a:t>
                      </a:r>
                      <a:endParaRPr lang="el-GR" sz="2800" dirty="0">
                        <a:latin typeface="+mn-lt"/>
                        <a:ea typeface="Times New Roman"/>
                        <a:cs typeface="Times New Roman"/>
                      </a:endParaRPr>
                    </a:p>
                  </a:txBody>
                  <a:tcPr marL="68580" marR="68580" marT="0" marB="0" anchor="ctr">
                    <a:solidFill>
                      <a:srgbClr val="004B82"/>
                    </a:solidFill>
                  </a:tcPr>
                </a:tc>
                <a:tc>
                  <a:txBody>
                    <a:bodyPr/>
                    <a:lstStyle/>
                    <a:p>
                      <a:pPr indent="38735" algn="l">
                        <a:lnSpc>
                          <a:spcPct val="150000"/>
                        </a:lnSpc>
                        <a:spcAft>
                          <a:spcPts val="0"/>
                        </a:spcAft>
                      </a:pPr>
                      <a:r>
                        <a:rPr lang="el-GR" sz="2000" dirty="0"/>
                        <a:t>Μέθοδος</a:t>
                      </a:r>
                      <a:endParaRPr lang="el-GR" sz="2800" dirty="0">
                        <a:latin typeface="+mn-lt"/>
                        <a:ea typeface="Times New Roman"/>
                        <a:cs typeface="Times New Roman"/>
                      </a:endParaRPr>
                    </a:p>
                  </a:txBody>
                  <a:tcPr marL="68580" marR="68580" marT="0" marB="0" anchor="ctr">
                    <a:solidFill>
                      <a:srgbClr val="004B82"/>
                    </a:solidFill>
                  </a:tcPr>
                </a:tc>
              </a:tr>
              <a:tr h="313212">
                <a:tc>
                  <a:txBody>
                    <a:bodyPr/>
                    <a:lstStyle/>
                    <a:p>
                      <a:pPr algn="l">
                        <a:lnSpc>
                          <a:spcPct val="150000"/>
                        </a:lnSpc>
                        <a:spcAft>
                          <a:spcPts val="0"/>
                        </a:spcAft>
                        <a:tabLst>
                          <a:tab pos="741680" algn="l"/>
                        </a:tabLst>
                      </a:pPr>
                      <a:r>
                        <a:rPr lang="el-GR" sz="2000" dirty="0" smtClean="0"/>
                        <a:t>Λευκοκυτταρική </a:t>
                      </a:r>
                      <a:r>
                        <a:rPr lang="el-GR" sz="2000" dirty="0"/>
                        <a:t>εστεράση</a:t>
                      </a:r>
                      <a:endParaRPr lang="el-GR" sz="2800" dirty="0">
                        <a:latin typeface="+mn-lt"/>
                        <a:ea typeface="Times New Roman"/>
                        <a:cs typeface="Times New Roman"/>
                      </a:endParaRPr>
                    </a:p>
                  </a:txBody>
                  <a:tcPr marL="68580" marR="68580" marT="0" marB="0" anchor="ctr"/>
                </a:tc>
                <a:tc>
                  <a:txBody>
                    <a:bodyPr/>
                    <a:lstStyle/>
                    <a:p>
                      <a:pPr indent="-38735" algn="l">
                        <a:lnSpc>
                          <a:spcPct val="150000"/>
                        </a:lnSpc>
                        <a:spcAft>
                          <a:spcPts val="0"/>
                        </a:spcAft>
                      </a:pPr>
                      <a:r>
                        <a:rPr lang="el-GR" sz="2000" dirty="0" smtClean="0"/>
                        <a:t>Αντίδραση </a:t>
                      </a:r>
                      <a:r>
                        <a:rPr lang="el-GR" sz="2000" dirty="0"/>
                        <a:t>εστεράσης</a:t>
                      </a:r>
                      <a:endParaRPr lang="el-GR" sz="2800" dirty="0">
                        <a:latin typeface="+mn-lt"/>
                        <a:ea typeface="Times New Roman"/>
                        <a:cs typeface="Times New Roman"/>
                      </a:endParaRPr>
                    </a:p>
                  </a:txBody>
                  <a:tcPr marL="68580" marR="68580" marT="0" marB="0" anchor="ctr"/>
                </a:tc>
              </a:tr>
              <a:tr h="313212">
                <a:tc>
                  <a:txBody>
                    <a:bodyPr/>
                    <a:lstStyle/>
                    <a:p>
                      <a:pPr indent="-38735" algn="l">
                        <a:lnSpc>
                          <a:spcPct val="150000"/>
                        </a:lnSpc>
                        <a:spcAft>
                          <a:spcPts val="0"/>
                        </a:spcAft>
                      </a:pPr>
                      <a:r>
                        <a:rPr lang="en-US" sz="2000" dirty="0" smtClean="0"/>
                        <a:t>pH</a:t>
                      </a:r>
                      <a:endParaRPr lang="el-GR" sz="2800" dirty="0">
                        <a:latin typeface="+mn-lt"/>
                        <a:ea typeface="Times New Roman"/>
                        <a:cs typeface="Times New Roman"/>
                      </a:endParaRPr>
                    </a:p>
                  </a:txBody>
                  <a:tcPr marL="68580" marR="68580" marT="0" marB="0" anchor="ctr"/>
                </a:tc>
                <a:tc>
                  <a:txBody>
                    <a:bodyPr/>
                    <a:lstStyle/>
                    <a:p>
                      <a:pPr indent="-38735" algn="l">
                        <a:lnSpc>
                          <a:spcPct val="150000"/>
                        </a:lnSpc>
                        <a:spcAft>
                          <a:spcPts val="0"/>
                        </a:spcAft>
                      </a:pPr>
                      <a:r>
                        <a:rPr lang="el-GR" sz="2000" dirty="0" smtClean="0"/>
                        <a:t>Ιοντική </a:t>
                      </a:r>
                      <a:r>
                        <a:rPr lang="el-GR" sz="2000" dirty="0"/>
                        <a:t>ισχύς (Δείκτης </a:t>
                      </a:r>
                      <a:r>
                        <a:rPr lang="en-US" sz="2000" dirty="0"/>
                        <a:t>pH)</a:t>
                      </a:r>
                      <a:endParaRPr lang="el-GR" sz="2800" dirty="0">
                        <a:latin typeface="+mn-lt"/>
                        <a:ea typeface="Times New Roman"/>
                        <a:cs typeface="Times New Roman"/>
                      </a:endParaRPr>
                    </a:p>
                  </a:txBody>
                  <a:tcPr marL="68580" marR="68580" marT="0" marB="0" anchor="ctr"/>
                </a:tc>
              </a:tr>
              <a:tr h="313212">
                <a:tc>
                  <a:txBody>
                    <a:bodyPr/>
                    <a:lstStyle/>
                    <a:p>
                      <a:pPr algn="l">
                        <a:lnSpc>
                          <a:spcPct val="150000"/>
                        </a:lnSpc>
                        <a:spcAft>
                          <a:spcPts val="0"/>
                        </a:spcAft>
                      </a:pPr>
                      <a:r>
                        <a:rPr lang="el-GR" sz="2000" dirty="0"/>
                        <a:t>Ειδικό βάρος</a:t>
                      </a:r>
                      <a:endParaRPr lang="el-GR" sz="2800" dirty="0">
                        <a:latin typeface="+mn-lt"/>
                        <a:ea typeface="Times New Roman"/>
                        <a:cs typeface="Times New Roman"/>
                      </a:endParaRPr>
                    </a:p>
                  </a:txBody>
                  <a:tcPr marL="68580" marR="68580" marT="0" marB="0" anchor="ctr"/>
                </a:tc>
                <a:tc>
                  <a:txBody>
                    <a:bodyPr/>
                    <a:lstStyle/>
                    <a:p>
                      <a:pPr algn="l">
                        <a:lnSpc>
                          <a:spcPct val="150000"/>
                        </a:lnSpc>
                        <a:spcAft>
                          <a:spcPts val="0"/>
                        </a:spcAft>
                      </a:pPr>
                      <a:r>
                        <a:rPr lang="el-GR" sz="2000" dirty="0"/>
                        <a:t>Ιοντική ισχύς (Δείκτης </a:t>
                      </a:r>
                      <a:r>
                        <a:rPr lang="en-US" sz="2000" dirty="0"/>
                        <a:t>pH)</a:t>
                      </a:r>
                      <a:endParaRPr lang="el-GR" sz="2800" dirty="0">
                        <a:latin typeface="+mn-lt"/>
                        <a:ea typeface="Times New Roman"/>
                        <a:cs typeface="Times New Roman"/>
                      </a:endParaRPr>
                    </a:p>
                  </a:txBody>
                  <a:tcPr marL="68580" marR="68580" marT="0" marB="0" anchor="ctr"/>
                </a:tc>
              </a:tr>
              <a:tr h="313212">
                <a:tc>
                  <a:txBody>
                    <a:bodyPr/>
                    <a:lstStyle/>
                    <a:p>
                      <a:pPr algn="l">
                        <a:lnSpc>
                          <a:spcPct val="150000"/>
                        </a:lnSpc>
                        <a:spcAft>
                          <a:spcPts val="0"/>
                        </a:spcAft>
                      </a:pPr>
                      <a:r>
                        <a:rPr lang="el-GR" sz="2000" dirty="0"/>
                        <a:t>Πρωτεΐνη</a:t>
                      </a:r>
                      <a:endParaRPr lang="el-GR" sz="2800" dirty="0">
                        <a:latin typeface="+mn-lt"/>
                        <a:ea typeface="Times New Roman"/>
                        <a:cs typeface="Times New Roman"/>
                      </a:endParaRPr>
                    </a:p>
                  </a:txBody>
                  <a:tcPr marL="68580" marR="68580" marT="0" marB="0" anchor="ctr"/>
                </a:tc>
                <a:tc>
                  <a:txBody>
                    <a:bodyPr/>
                    <a:lstStyle/>
                    <a:p>
                      <a:pPr algn="l">
                        <a:lnSpc>
                          <a:spcPct val="150000"/>
                        </a:lnSpc>
                        <a:spcAft>
                          <a:spcPts val="0"/>
                        </a:spcAft>
                      </a:pPr>
                      <a:r>
                        <a:rPr lang="el-GR" sz="2000" dirty="0"/>
                        <a:t>Ιοντική ισχύς (Δείκτης </a:t>
                      </a:r>
                      <a:r>
                        <a:rPr lang="en-US" sz="2000" dirty="0"/>
                        <a:t>pH)</a:t>
                      </a:r>
                      <a:endParaRPr lang="el-GR" sz="2800" dirty="0">
                        <a:latin typeface="+mn-lt"/>
                        <a:ea typeface="Times New Roman"/>
                        <a:cs typeface="Times New Roman"/>
                      </a:endParaRPr>
                    </a:p>
                  </a:txBody>
                  <a:tcPr marL="68580" marR="68580" marT="0" marB="0" anchor="ctr"/>
                </a:tc>
              </a:tr>
              <a:tr h="313212">
                <a:tc>
                  <a:txBody>
                    <a:bodyPr/>
                    <a:lstStyle/>
                    <a:p>
                      <a:pPr algn="l">
                        <a:lnSpc>
                          <a:spcPct val="150000"/>
                        </a:lnSpc>
                        <a:spcAft>
                          <a:spcPts val="0"/>
                        </a:spcAft>
                      </a:pPr>
                      <a:r>
                        <a:rPr lang="el-GR" sz="2000" dirty="0"/>
                        <a:t>Γλυκόζη</a:t>
                      </a:r>
                      <a:endParaRPr lang="el-GR" sz="2800" dirty="0">
                        <a:latin typeface="+mn-lt"/>
                        <a:ea typeface="Times New Roman"/>
                        <a:cs typeface="Times New Roman"/>
                      </a:endParaRPr>
                    </a:p>
                  </a:txBody>
                  <a:tcPr marL="68580" marR="68580" marT="0" marB="0" anchor="ctr"/>
                </a:tc>
                <a:tc>
                  <a:txBody>
                    <a:bodyPr/>
                    <a:lstStyle/>
                    <a:p>
                      <a:pPr algn="l">
                        <a:lnSpc>
                          <a:spcPct val="150000"/>
                        </a:lnSpc>
                        <a:spcAft>
                          <a:spcPts val="0"/>
                        </a:spcAft>
                      </a:pPr>
                      <a:r>
                        <a:rPr lang="en-US" sz="2000" dirty="0"/>
                        <a:t>E</a:t>
                      </a:r>
                      <a:r>
                        <a:rPr lang="el-GR" sz="2000" dirty="0"/>
                        <a:t>νζυμική μέθοδος</a:t>
                      </a:r>
                      <a:endParaRPr lang="el-GR" sz="2800" dirty="0">
                        <a:latin typeface="+mn-lt"/>
                        <a:ea typeface="Times New Roman"/>
                        <a:cs typeface="Times New Roman"/>
                      </a:endParaRPr>
                    </a:p>
                  </a:txBody>
                  <a:tcPr marL="68580" marR="68580" marT="0" marB="0" anchor="ctr"/>
                </a:tc>
              </a:tr>
              <a:tr h="313212">
                <a:tc>
                  <a:txBody>
                    <a:bodyPr/>
                    <a:lstStyle/>
                    <a:p>
                      <a:pPr algn="l">
                        <a:lnSpc>
                          <a:spcPct val="150000"/>
                        </a:lnSpc>
                        <a:spcAft>
                          <a:spcPts val="0"/>
                        </a:spcAft>
                      </a:pPr>
                      <a:r>
                        <a:rPr lang="el-GR" sz="2000" dirty="0"/>
                        <a:t>Αίμα</a:t>
                      </a:r>
                      <a:endParaRPr lang="el-GR" sz="2800" dirty="0">
                        <a:latin typeface="+mn-lt"/>
                        <a:ea typeface="Times New Roman"/>
                        <a:cs typeface="Times New Roman"/>
                      </a:endParaRPr>
                    </a:p>
                  </a:txBody>
                  <a:tcPr marL="68580" marR="68580" marT="0" marB="0" anchor="ctr"/>
                </a:tc>
                <a:tc>
                  <a:txBody>
                    <a:bodyPr/>
                    <a:lstStyle/>
                    <a:p>
                      <a:pPr algn="l">
                        <a:lnSpc>
                          <a:spcPct val="150000"/>
                        </a:lnSpc>
                        <a:spcAft>
                          <a:spcPts val="0"/>
                        </a:spcAft>
                      </a:pPr>
                      <a:r>
                        <a:rPr lang="el-GR" sz="2000" dirty="0"/>
                        <a:t>Ενζυμική μέθοδος</a:t>
                      </a:r>
                      <a:endParaRPr lang="el-GR" sz="2800" dirty="0">
                        <a:latin typeface="+mn-lt"/>
                        <a:ea typeface="Times New Roman"/>
                        <a:cs typeface="Times New Roman"/>
                      </a:endParaRPr>
                    </a:p>
                  </a:txBody>
                  <a:tcPr marL="68580" marR="68580" marT="0" marB="0" anchor="ctr"/>
                </a:tc>
              </a:tr>
              <a:tr h="313212">
                <a:tc>
                  <a:txBody>
                    <a:bodyPr/>
                    <a:lstStyle/>
                    <a:p>
                      <a:pPr indent="-38735" algn="l">
                        <a:lnSpc>
                          <a:spcPct val="150000"/>
                        </a:lnSpc>
                        <a:spcAft>
                          <a:spcPts val="0"/>
                        </a:spcAft>
                      </a:pPr>
                      <a:r>
                        <a:rPr lang="el-GR" sz="2000" dirty="0" smtClean="0"/>
                        <a:t>Χολερυθρίνη</a:t>
                      </a:r>
                      <a:endParaRPr lang="el-GR" sz="2800" dirty="0">
                        <a:latin typeface="+mn-lt"/>
                        <a:ea typeface="Times New Roman"/>
                        <a:cs typeface="Times New Roman"/>
                      </a:endParaRPr>
                    </a:p>
                  </a:txBody>
                  <a:tcPr marL="68580" marR="68580" marT="0" marB="0" anchor="ctr"/>
                </a:tc>
                <a:tc>
                  <a:txBody>
                    <a:bodyPr/>
                    <a:lstStyle/>
                    <a:p>
                      <a:pPr indent="-38735" algn="l">
                        <a:lnSpc>
                          <a:spcPct val="150000"/>
                        </a:lnSpc>
                        <a:spcAft>
                          <a:spcPts val="0"/>
                        </a:spcAft>
                      </a:pPr>
                      <a:r>
                        <a:rPr lang="el-GR" sz="2000" dirty="0" smtClean="0"/>
                        <a:t>Διαζώτωση</a:t>
                      </a:r>
                      <a:endParaRPr lang="el-GR" sz="2800" dirty="0">
                        <a:latin typeface="+mn-lt"/>
                        <a:ea typeface="Times New Roman"/>
                        <a:cs typeface="Times New Roman"/>
                      </a:endParaRPr>
                    </a:p>
                  </a:txBody>
                  <a:tcPr marL="68580" marR="68580" marT="0" marB="0" anchor="ctr"/>
                </a:tc>
              </a:tr>
              <a:tr h="409785">
                <a:tc>
                  <a:txBody>
                    <a:bodyPr/>
                    <a:lstStyle/>
                    <a:p>
                      <a:pPr algn="l">
                        <a:lnSpc>
                          <a:spcPct val="150000"/>
                        </a:lnSpc>
                        <a:spcAft>
                          <a:spcPts val="0"/>
                        </a:spcAft>
                      </a:pPr>
                      <a:r>
                        <a:rPr lang="el-GR" sz="2000" dirty="0"/>
                        <a:t>Ουροχολινογόνο</a:t>
                      </a:r>
                      <a:endParaRPr lang="el-GR" sz="2800" dirty="0">
                        <a:latin typeface="+mn-lt"/>
                        <a:ea typeface="Times New Roman"/>
                        <a:cs typeface="Times New Roman"/>
                      </a:endParaRPr>
                    </a:p>
                  </a:txBody>
                  <a:tcPr marL="68580" marR="68580" marT="0" marB="0" anchor="ctr"/>
                </a:tc>
                <a:tc>
                  <a:txBody>
                    <a:bodyPr/>
                    <a:lstStyle/>
                    <a:p>
                      <a:pPr algn="l">
                        <a:lnSpc>
                          <a:spcPct val="150000"/>
                        </a:lnSpc>
                        <a:spcAft>
                          <a:spcPts val="0"/>
                        </a:spcAft>
                      </a:pPr>
                      <a:r>
                        <a:rPr lang="el-GR" sz="2000" dirty="0"/>
                        <a:t>Διαζώτωση</a:t>
                      </a:r>
                      <a:endParaRPr lang="el-GR" sz="2800" dirty="0">
                        <a:latin typeface="+mn-lt"/>
                        <a:ea typeface="Times New Roman"/>
                        <a:cs typeface="Times New Roman"/>
                      </a:endParaRPr>
                    </a:p>
                  </a:txBody>
                  <a:tcPr marL="68580" marR="68580" marT="0" marB="0" anchor="ctr"/>
                </a:tc>
              </a:tr>
              <a:tr h="313212">
                <a:tc>
                  <a:txBody>
                    <a:bodyPr/>
                    <a:lstStyle/>
                    <a:p>
                      <a:pPr algn="l">
                        <a:lnSpc>
                          <a:spcPct val="150000"/>
                        </a:lnSpc>
                        <a:spcAft>
                          <a:spcPts val="0"/>
                        </a:spcAft>
                      </a:pPr>
                      <a:r>
                        <a:rPr lang="el-GR" sz="2000" dirty="0"/>
                        <a:t>Κετόνες</a:t>
                      </a:r>
                      <a:endParaRPr lang="el-GR" sz="2800" dirty="0">
                        <a:latin typeface="+mn-lt"/>
                        <a:ea typeface="Times New Roman"/>
                        <a:cs typeface="Times New Roman"/>
                      </a:endParaRPr>
                    </a:p>
                  </a:txBody>
                  <a:tcPr marL="68580" marR="68580" marT="0" marB="0" anchor="ctr"/>
                </a:tc>
                <a:tc>
                  <a:txBody>
                    <a:bodyPr/>
                    <a:lstStyle/>
                    <a:p>
                      <a:pPr algn="l">
                        <a:lnSpc>
                          <a:spcPct val="150000"/>
                        </a:lnSpc>
                        <a:spcAft>
                          <a:spcPts val="0"/>
                        </a:spcAft>
                      </a:pPr>
                      <a:r>
                        <a:rPr lang="en-US" sz="2000" dirty="0"/>
                        <a:t>Legal</a:t>
                      </a:r>
                      <a:endParaRPr lang="el-GR" sz="2800" dirty="0">
                        <a:latin typeface="+mn-lt"/>
                        <a:ea typeface="Times New Roman"/>
                        <a:cs typeface="Times New Roman"/>
                      </a:endParaRPr>
                    </a:p>
                  </a:txBody>
                  <a:tcPr marL="68580" marR="68580" marT="0" marB="0" anchor="ctr"/>
                </a:tc>
              </a:tr>
              <a:tr h="313212">
                <a:tc>
                  <a:txBody>
                    <a:bodyPr/>
                    <a:lstStyle/>
                    <a:p>
                      <a:pPr algn="l">
                        <a:lnSpc>
                          <a:spcPct val="150000"/>
                        </a:lnSpc>
                        <a:spcAft>
                          <a:spcPts val="0"/>
                        </a:spcAft>
                      </a:pPr>
                      <a:r>
                        <a:rPr lang="el-GR" sz="2000" dirty="0"/>
                        <a:t>Νιτρικά</a:t>
                      </a:r>
                      <a:endParaRPr lang="el-GR" sz="2800" dirty="0">
                        <a:latin typeface="+mn-lt"/>
                        <a:ea typeface="Times New Roman"/>
                        <a:cs typeface="Times New Roman"/>
                      </a:endParaRPr>
                    </a:p>
                  </a:txBody>
                  <a:tcPr marL="68580" marR="68580" marT="0" marB="0" anchor="ctr"/>
                </a:tc>
                <a:tc>
                  <a:txBody>
                    <a:bodyPr/>
                    <a:lstStyle/>
                    <a:p>
                      <a:pPr algn="l">
                        <a:lnSpc>
                          <a:spcPct val="150000"/>
                        </a:lnSpc>
                        <a:spcAft>
                          <a:spcPts val="0"/>
                        </a:spcAft>
                      </a:pPr>
                      <a:r>
                        <a:rPr lang="en-US" sz="2000" dirty="0"/>
                        <a:t>Griess</a:t>
                      </a:r>
                      <a:endParaRPr lang="el-GR" sz="2800" dirty="0">
                        <a:latin typeface="+mn-lt"/>
                        <a:ea typeface="Times New Roman"/>
                        <a:cs typeface="Times New Roman"/>
                      </a:endParaRPr>
                    </a:p>
                  </a:txBody>
                  <a:tcPr marL="68580" marR="68580" marT="0" marB="0" anchor="ctr"/>
                </a:tc>
              </a:tr>
              <a:tr h="313212">
                <a:tc>
                  <a:txBody>
                    <a:bodyPr/>
                    <a:lstStyle/>
                    <a:p>
                      <a:pPr algn="l">
                        <a:lnSpc>
                          <a:spcPct val="150000"/>
                        </a:lnSpc>
                        <a:spcAft>
                          <a:spcPts val="0"/>
                        </a:spcAft>
                      </a:pPr>
                      <a:r>
                        <a:rPr lang="el-GR" sz="2000" dirty="0"/>
                        <a:t>Ασκορβικό οξύ</a:t>
                      </a:r>
                      <a:endParaRPr lang="el-GR" sz="2800" dirty="0">
                        <a:latin typeface="+mn-lt"/>
                        <a:ea typeface="Times New Roman"/>
                        <a:cs typeface="Times New Roman"/>
                      </a:endParaRPr>
                    </a:p>
                  </a:txBody>
                  <a:tcPr marL="68580" marR="68580" marT="0" marB="0" anchor="ctr"/>
                </a:tc>
                <a:tc>
                  <a:txBody>
                    <a:bodyPr/>
                    <a:lstStyle/>
                    <a:p>
                      <a:pPr algn="l">
                        <a:lnSpc>
                          <a:spcPct val="150000"/>
                        </a:lnSpc>
                        <a:spcAft>
                          <a:spcPts val="0"/>
                        </a:spcAft>
                      </a:pPr>
                      <a:r>
                        <a:rPr lang="en-US" sz="2000" dirty="0"/>
                        <a:t>Tillmans</a:t>
                      </a:r>
                      <a:endParaRPr lang="el-GR" sz="2800" dirty="0">
                        <a:latin typeface="+mn-lt"/>
                        <a:ea typeface="Times New Roman"/>
                        <a:cs typeface="Times New Roman"/>
                      </a:endParaRPr>
                    </a:p>
                  </a:txBody>
                  <a:tcPr marL="68580" marR="68580" marT="0" marB="0" anchor="ctr"/>
                </a:tc>
              </a:tr>
            </a:tbl>
          </a:graphicData>
        </a:graphic>
      </p:graphicFrame>
      <p:sp>
        <p:nvSpPr>
          <p:cNvPr id="5" name="Title 4"/>
          <p:cNvSpPr>
            <a:spLocks noGrp="1"/>
          </p:cNvSpPr>
          <p:nvPr>
            <p:ph type="title"/>
          </p:nvPr>
        </p:nvSpPr>
        <p:spPr>
          <a:xfrm>
            <a:off x="0" y="116632"/>
            <a:ext cx="9144000" cy="908720"/>
          </a:xfrm>
        </p:spPr>
        <p:txBody>
          <a:bodyPr>
            <a:noAutofit/>
          </a:bodyPr>
          <a:lstStyle/>
          <a:p>
            <a:r>
              <a:rPr lang="el-GR" sz="3200" dirty="0"/>
              <a:t>Ταξινόμηση των παραμέτρων της ταινίας των ούρων </a:t>
            </a:r>
            <a:r>
              <a:rPr lang="el-GR" sz="3200" dirty="0" smtClean="0"/>
              <a:t>με </a:t>
            </a:r>
            <a:r>
              <a:rPr lang="el-GR" sz="3200" dirty="0"/>
              <a:t>βάση τη χημική μέθοδο ανίχνευσης </a:t>
            </a:r>
            <a:r>
              <a:rPr lang="el-GR" sz="3200" dirty="0" smtClean="0"/>
              <a:t>τους</a:t>
            </a:r>
            <a:endParaRPr lang="el-GR" sz="3200" dirty="0"/>
          </a:p>
        </p:txBody>
      </p:sp>
      <p:sp>
        <p:nvSpPr>
          <p:cNvPr id="4" name="3 - Θέση αριθμού διαφάνειας"/>
          <p:cNvSpPr>
            <a:spLocks noGrp="1"/>
          </p:cNvSpPr>
          <p:nvPr>
            <p:ph type="sldNum" sz="quarter" idx="12"/>
          </p:nvPr>
        </p:nvSpPr>
        <p:spPr/>
        <p:txBody>
          <a:bodyPr/>
          <a:lstStyle/>
          <a:p>
            <a:fld id="{050FB159-851B-4BB3-ACED-5AFFAF929CBD}" type="slidenum">
              <a:rPr lang="el-GR" smtClean="0"/>
              <a:pPr/>
              <a:t>25</a:t>
            </a:fld>
            <a:endParaRPr lang="el-GR" dirty="0"/>
          </a:p>
        </p:txBody>
      </p:sp>
    </p:spTree>
    <p:extLst>
      <p:ext uri="{BB962C8B-B14F-4D97-AF65-F5344CB8AC3E}">
        <p14:creationId xmlns:p14="http://schemas.microsoft.com/office/powerpoint/2010/main" val="4188829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extLst>
              <p:ext uri="{D42A27DB-BD31-4B8C-83A1-F6EECF244321}">
                <p14:modId xmlns:p14="http://schemas.microsoft.com/office/powerpoint/2010/main" val="1133651386"/>
              </p:ext>
            </p:extLst>
          </p:nvPr>
        </p:nvGraphicFramePr>
        <p:xfrm>
          <a:off x="179512" y="908720"/>
          <a:ext cx="8856984" cy="5794038"/>
        </p:xfrm>
        <a:graphic>
          <a:graphicData uri="http://schemas.openxmlformats.org/drawingml/2006/table">
            <a:tbl>
              <a:tblPr firstRow="1" bandRow="1">
                <a:tableStyleId>{69012ECD-51FC-41F1-AA8D-1B2483CD663E}</a:tableStyleId>
              </a:tblPr>
              <a:tblGrid>
                <a:gridCol w="2016224"/>
                <a:gridCol w="3168352"/>
                <a:gridCol w="2088232"/>
                <a:gridCol w="1584176"/>
              </a:tblGrid>
              <a:tr h="315218">
                <a:tc>
                  <a:txBody>
                    <a:bodyPr/>
                    <a:lstStyle/>
                    <a:p>
                      <a:pPr algn="ctr">
                        <a:lnSpc>
                          <a:spcPct val="115000"/>
                        </a:lnSpc>
                        <a:spcAft>
                          <a:spcPts val="0"/>
                        </a:spcAft>
                      </a:pPr>
                      <a:r>
                        <a:rPr lang="el-GR" sz="1700" dirty="0"/>
                        <a:t>Παράμετρος</a:t>
                      </a:r>
                      <a:endParaRPr lang="el-GR" sz="1700" b="0" dirty="0">
                        <a:solidFill>
                          <a:srgbClr val="C00000"/>
                        </a:solidFill>
                        <a:latin typeface="Calibri"/>
                        <a:ea typeface="Times New Roman"/>
                        <a:cs typeface="Times New Roman"/>
                      </a:endParaRPr>
                    </a:p>
                  </a:txBody>
                  <a:tcPr marL="30376" marR="30376" marT="30376" marB="30376" anchor="ctr">
                    <a:solidFill>
                      <a:srgbClr val="004B82"/>
                    </a:solidFill>
                  </a:tcPr>
                </a:tc>
                <a:tc>
                  <a:txBody>
                    <a:bodyPr/>
                    <a:lstStyle/>
                    <a:p>
                      <a:pPr algn="ctr">
                        <a:lnSpc>
                          <a:spcPct val="115000"/>
                        </a:lnSpc>
                        <a:spcAft>
                          <a:spcPts val="0"/>
                        </a:spcAft>
                      </a:pPr>
                      <a:r>
                        <a:rPr lang="el-GR" sz="1700" dirty="0"/>
                        <a:t>Χημική μέθοδος</a:t>
                      </a:r>
                      <a:endParaRPr lang="el-GR" sz="1700" b="0" dirty="0">
                        <a:solidFill>
                          <a:srgbClr val="C00000"/>
                        </a:solidFill>
                        <a:latin typeface="Calibri"/>
                        <a:ea typeface="Times New Roman"/>
                        <a:cs typeface="Times New Roman"/>
                      </a:endParaRPr>
                    </a:p>
                  </a:txBody>
                  <a:tcPr marL="30376" marR="30376" marT="30376" marB="30376" anchor="ctr">
                    <a:solidFill>
                      <a:srgbClr val="004B82"/>
                    </a:solidFill>
                  </a:tcPr>
                </a:tc>
                <a:tc>
                  <a:txBody>
                    <a:bodyPr/>
                    <a:lstStyle/>
                    <a:p>
                      <a:pPr algn="ctr">
                        <a:lnSpc>
                          <a:spcPct val="115000"/>
                        </a:lnSpc>
                        <a:spcAft>
                          <a:spcPts val="0"/>
                        </a:spcAft>
                      </a:pPr>
                      <a:r>
                        <a:rPr lang="el-GR" sz="1700" dirty="0"/>
                        <a:t>Μονάδες μέτρησης</a:t>
                      </a:r>
                      <a:endParaRPr lang="el-GR" sz="1700" b="0" dirty="0">
                        <a:solidFill>
                          <a:srgbClr val="C00000"/>
                        </a:solidFill>
                        <a:latin typeface="Calibri"/>
                        <a:ea typeface="Times New Roman"/>
                        <a:cs typeface="Times New Roman"/>
                      </a:endParaRPr>
                    </a:p>
                  </a:txBody>
                  <a:tcPr marL="30376" marR="30376" marT="30376" marB="30376" anchor="ctr">
                    <a:solidFill>
                      <a:srgbClr val="004B82"/>
                    </a:solidFill>
                  </a:tcPr>
                </a:tc>
                <a:tc>
                  <a:txBody>
                    <a:bodyPr/>
                    <a:lstStyle/>
                    <a:p>
                      <a:pPr algn="ctr">
                        <a:lnSpc>
                          <a:spcPct val="115000"/>
                        </a:lnSpc>
                        <a:spcAft>
                          <a:spcPts val="0"/>
                        </a:spcAft>
                      </a:pPr>
                      <a:r>
                        <a:rPr lang="el-GR" sz="1700" dirty="0"/>
                        <a:t>Είδος μεθόδου</a:t>
                      </a:r>
                      <a:endParaRPr lang="el-GR" sz="1700" b="0" dirty="0">
                        <a:solidFill>
                          <a:srgbClr val="C00000"/>
                        </a:solidFill>
                        <a:latin typeface="Calibri"/>
                        <a:ea typeface="Times New Roman"/>
                        <a:cs typeface="Times New Roman"/>
                      </a:endParaRPr>
                    </a:p>
                  </a:txBody>
                  <a:tcPr marL="30376" marR="30376" marT="30376" marB="30376" anchor="ctr">
                    <a:solidFill>
                      <a:srgbClr val="004B82"/>
                    </a:solidFill>
                  </a:tcPr>
                </a:tc>
              </a:tr>
              <a:tr h="315218">
                <a:tc>
                  <a:txBody>
                    <a:bodyPr/>
                    <a:lstStyle/>
                    <a:p>
                      <a:pPr>
                        <a:lnSpc>
                          <a:spcPct val="115000"/>
                        </a:lnSpc>
                        <a:spcAft>
                          <a:spcPts val="0"/>
                        </a:spcAft>
                      </a:pPr>
                      <a:r>
                        <a:rPr lang="el-GR" sz="1700" u="none" strike="noStrike" dirty="0"/>
                        <a:t>Λευκοκυτταρική εστεράση</a:t>
                      </a:r>
                      <a:endParaRPr lang="el-GR" sz="1700" u="none" dirty="0">
                        <a:solidFill>
                          <a:srgbClr val="C00000"/>
                        </a:solidFill>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Αντίδραση εστεράσης</a:t>
                      </a:r>
                      <a:endParaRPr lang="el-GR" sz="1700" dirty="0">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WBC/μl ή σταυροί (+)</a:t>
                      </a:r>
                      <a:endParaRPr lang="el-GR" sz="1700" dirty="0">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Ημιποσοτική</a:t>
                      </a:r>
                      <a:endParaRPr lang="el-GR" sz="1700" dirty="0">
                        <a:latin typeface="Calibri"/>
                        <a:ea typeface="Times New Roman"/>
                        <a:cs typeface="Times New Roman"/>
                      </a:endParaRPr>
                    </a:p>
                  </a:txBody>
                  <a:tcPr marL="30376" marR="30376" marT="30376" marB="30376" anchor="ctr"/>
                </a:tc>
              </a:tr>
              <a:tr h="315218">
                <a:tc>
                  <a:txBody>
                    <a:bodyPr/>
                    <a:lstStyle/>
                    <a:p>
                      <a:pPr>
                        <a:lnSpc>
                          <a:spcPct val="115000"/>
                        </a:lnSpc>
                        <a:spcAft>
                          <a:spcPts val="0"/>
                        </a:spcAft>
                      </a:pPr>
                      <a:r>
                        <a:rPr lang="el-GR" sz="1700" u="none" strike="noStrike" dirty="0"/>
                        <a:t>Νιτρώδη</a:t>
                      </a:r>
                      <a:endParaRPr lang="el-GR" sz="1700" u="none" dirty="0">
                        <a:solidFill>
                          <a:srgbClr val="C00000"/>
                        </a:solidFill>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Griess</a:t>
                      </a:r>
                      <a:endParaRPr lang="el-GR" sz="1700" dirty="0">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a:t>
                      </a:r>
                      <a:endParaRPr lang="el-GR" sz="1700" dirty="0">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Ποιοτική</a:t>
                      </a:r>
                      <a:endParaRPr lang="el-GR" sz="1700" dirty="0">
                        <a:latin typeface="Calibri"/>
                        <a:ea typeface="Times New Roman"/>
                        <a:cs typeface="Times New Roman"/>
                      </a:endParaRPr>
                    </a:p>
                  </a:txBody>
                  <a:tcPr marL="30376" marR="30376" marT="30376" marB="30376" anchor="ctr"/>
                </a:tc>
              </a:tr>
              <a:tr h="566514">
                <a:tc>
                  <a:txBody>
                    <a:bodyPr/>
                    <a:lstStyle/>
                    <a:p>
                      <a:pPr>
                        <a:lnSpc>
                          <a:spcPct val="115000"/>
                        </a:lnSpc>
                        <a:spcAft>
                          <a:spcPts val="0"/>
                        </a:spcAft>
                      </a:pPr>
                      <a:r>
                        <a:rPr lang="el-GR" sz="1700" u="none" strike="noStrike" dirty="0"/>
                        <a:t>Ουροχολινογόνο</a:t>
                      </a:r>
                      <a:endParaRPr lang="el-GR" sz="1700" u="none" dirty="0">
                        <a:solidFill>
                          <a:srgbClr val="C00000"/>
                        </a:solidFill>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Διαζώτωση και Erlich</a:t>
                      </a:r>
                      <a:endParaRPr lang="el-GR" sz="1700" dirty="0">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mg/dL ή μmol/L ή EU/dl ή σταυροί (+)</a:t>
                      </a:r>
                      <a:endParaRPr lang="el-GR" sz="1700" dirty="0">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Ημιποσοτική</a:t>
                      </a:r>
                      <a:endParaRPr lang="el-GR" sz="1700" dirty="0">
                        <a:latin typeface="Calibri"/>
                        <a:ea typeface="Times New Roman"/>
                        <a:cs typeface="Times New Roman"/>
                      </a:endParaRPr>
                    </a:p>
                  </a:txBody>
                  <a:tcPr marL="30376" marR="30376" marT="30376" marB="30376" anchor="ctr"/>
                </a:tc>
              </a:tr>
              <a:tr h="315218">
                <a:tc>
                  <a:txBody>
                    <a:bodyPr/>
                    <a:lstStyle/>
                    <a:p>
                      <a:pPr>
                        <a:lnSpc>
                          <a:spcPct val="115000"/>
                        </a:lnSpc>
                        <a:spcAft>
                          <a:spcPts val="0"/>
                        </a:spcAft>
                      </a:pPr>
                      <a:r>
                        <a:rPr lang="el-GR" sz="1700" u="none" strike="noStrike" dirty="0"/>
                        <a:t>Χολερυθρίνη</a:t>
                      </a:r>
                      <a:endParaRPr lang="el-GR" sz="1700" u="none" dirty="0">
                        <a:solidFill>
                          <a:srgbClr val="C00000"/>
                        </a:solidFill>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Διαζώτωση</a:t>
                      </a:r>
                      <a:endParaRPr lang="el-GR" sz="1700" dirty="0">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mg/dl ή μmol/L</a:t>
                      </a:r>
                      <a:endParaRPr lang="el-GR" sz="1700" dirty="0">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Ημιποσοτική</a:t>
                      </a:r>
                      <a:endParaRPr lang="el-GR" sz="1700" dirty="0">
                        <a:latin typeface="Calibri"/>
                        <a:ea typeface="Times New Roman"/>
                        <a:cs typeface="Times New Roman"/>
                      </a:endParaRPr>
                    </a:p>
                  </a:txBody>
                  <a:tcPr marL="30376" marR="30376" marT="30376" marB="30376" anchor="ctr"/>
                </a:tc>
              </a:tr>
              <a:tr h="549295">
                <a:tc>
                  <a:txBody>
                    <a:bodyPr/>
                    <a:lstStyle/>
                    <a:p>
                      <a:pPr>
                        <a:lnSpc>
                          <a:spcPct val="115000"/>
                        </a:lnSpc>
                        <a:spcAft>
                          <a:spcPts val="0"/>
                        </a:spcAft>
                      </a:pPr>
                      <a:r>
                        <a:rPr lang="el-GR" sz="1700" u="none" strike="noStrike" dirty="0"/>
                        <a:t>Πρωτεΐνη</a:t>
                      </a:r>
                      <a:endParaRPr lang="el-GR" sz="1700" u="none" dirty="0">
                        <a:solidFill>
                          <a:srgbClr val="C00000"/>
                        </a:solidFill>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Κυανό τετραβρωμοφαινόλης</a:t>
                      </a:r>
                      <a:endParaRPr lang="el-GR" sz="1700" dirty="0">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mg/dL ή g/L ή σταυροί (+)</a:t>
                      </a:r>
                      <a:endParaRPr lang="el-GR" sz="1700" dirty="0">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Ημιποσοτική</a:t>
                      </a:r>
                      <a:endParaRPr lang="el-GR" sz="1700" dirty="0">
                        <a:latin typeface="Calibri"/>
                        <a:ea typeface="Times New Roman"/>
                        <a:cs typeface="Times New Roman"/>
                      </a:endParaRPr>
                    </a:p>
                  </a:txBody>
                  <a:tcPr marL="30376" marR="30376" marT="30376" marB="30376" anchor="ctr"/>
                </a:tc>
              </a:tr>
              <a:tr h="549295">
                <a:tc>
                  <a:txBody>
                    <a:bodyPr/>
                    <a:lstStyle/>
                    <a:p>
                      <a:pPr>
                        <a:lnSpc>
                          <a:spcPct val="115000"/>
                        </a:lnSpc>
                        <a:spcAft>
                          <a:spcPts val="0"/>
                        </a:spcAft>
                      </a:pPr>
                      <a:r>
                        <a:rPr lang="el-GR" sz="1700" u="none" strike="noStrike" dirty="0"/>
                        <a:t>Γλυκόζη</a:t>
                      </a:r>
                      <a:endParaRPr lang="el-GR" sz="1700" u="none" dirty="0">
                        <a:solidFill>
                          <a:srgbClr val="C00000"/>
                        </a:solidFill>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Οξειδάση/υπεροξειδάση</a:t>
                      </a:r>
                      <a:endParaRPr lang="el-GR" sz="1700" dirty="0">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mg/dL ή g/L ή σταυροί (+)</a:t>
                      </a:r>
                      <a:endParaRPr lang="el-GR" sz="1700" dirty="0">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Ποιοτική</a:t>
                      </a:r>
                      <a:endParaRPr lang="el-GR" sz="1700" dirty="0">
                        <a:latin typeface="Calibri"/>
                        <a:ea typeface="Times New Roman"/>
                        <a:cs typeface="Times New Roman"/>
                      </a:endParaRPr>
                    </a:p>
                  </a:txBody>
                  <a:tcPr marL="30376" marR="30376" marT="30376" marB="30376" anchor="ctr"/>
                </a:tc>
              </a:tr>
              <a:tr h="549295">
                <a:tc>
                  <a:txBody>
                    <a:bodyPr/>
                    <a:lstStyle/>
                    <a:p>
                      <a:pPr>
                        <a:lnSpc>
                          <a:spcPct val="115000"/>
                        </a:lnSpc>
                        <a:spcAft>
                          <a:spcPts val="0"/>
                        </a:spcAft>
                      </a:pPr>
                      <a:r>
                        <a:rPr lang="el-GR" sz="1700" u="none" strike="noStrike" dirty="0"/>
                        <a:t>Κετόνες</a:t>
                      </a:r>
                      <a:endParaRPr lang="el-GR" sz="1700" u="none" dirty="0">
                        <a:solidFill>
                          <a:srgbClr val="C00000"/>
                        </a:solidFill>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Legal (νιτροπρωσσικό νάτριο)</a:t>
                      </a:r>
                      <a:endParaRPr lang="el-GR" sz="1700" dirty="0">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mg/dL ή mmol/L ή σταυροί (+)</a:t>
                      </a:r>
                      <a:endParaRPr lang="el-GR" sz="1700" dirty="0">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Ποιοτική</a:t>
                      </a:r>
                      <a:endParaRPr lang="el-GR" sz="1700" dirty="0">
                        <a:latin typeface="Calibri"/>
                        <a:ea typeface="Times New Roman"/>
                        <a:cs typeface="Times New Roman"/>
                      </a:endParaRPr>
                    </a:p>
                  </a:txBody>
                  <a:tcPr marL="30376" marR="30376" marT="30376" marB="30376" anchor="ctr"/>
                </a:tc>
              </a:tr>
              <a:tr h="315218">
                <a:tc>
                  <a:txBody>
                    <a:bodyPr/>
                    <a:lstStyle/>
                    <a:p>
                      <a:pPr>
                        <a:lnSpc>
                          <a:spcPct val="115000"/>
                        </a:lnSpc>
                        <a:spcAft>
                          <a:spcPts val="0"/>
                        </a:spcAft>
                      </a:pPr>
                      <a:r>
                        <a:rPr lang="el-GR" sz="1700" u="none" strike="noStrike" dirty="0"/>
                        <a:t>Αίμα</a:t>
                      </a:r>
                      <a:endParaRPr lang="el-GR" sz="1700" u="none" dirty="0">
                        <a:solidFill>
                          <a:srgbClr val="C00000"/>
                        </a:solidFill>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Ψευδουπεροξειδάση</a:t>
                      </a:r>
                      <a:endParaRPr lang="el-GR" sz="1700" dirty="0">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RBC/μl</a:t>
                      </a:r>
                      <a:endParaRPr lang="el-GR" sz="1700" dirty="0">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Ημιποσοτική</a:t>
                      </a:r>
                      <a:endParaRPr lang="el-GR" sz="1700" dirty="0">
                        <a:latin typeface="Calibri"/>
                        <a:ea typeface="Times New Roman"/>
                        <a:cs typeface="Times New Roman"/>
                      </a:endParaRPr>
                    </a:p>
                  </a:txBody>
                  <a:tcPr marL="30376" marR="30376" marT="30376" marB="30376" anchor="ctr"/>
                </a:tc>
              </a:tr>
              <a:tr h="315218">
                <a:tc>
                  <a:txBody>
                    <a:bodyPr/>
                    <a:lstStyle/>
                    <a:p>
                      <a:pPr>
                        <a:lnSpc>
                          <a:spcPct val="115000"/>
                        </a:lnSpc>
                        <a:spcAft>
                          <a:spcPts val="0"/>
                        </a:spcAft>
                      </a:pPr>
                      <a:r>
                        <a:rPr lang="el-GR" sz="1700" u="none" strike="noStrike" dirty="0"/>
                        <a:t>pH</a:t>
                      </a:r>
                      <a:endParaRPr lang="el-GR" sz="1700" u="none" dirty="0">
                        <a:solidFill>
                          <a:srgbClr val="C00000"/>
                        </a:solidFill>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Δύο</a:t>
                      </a:r>
                      <a:r>
                        <a:rPr lang="en-US" sz="1700" dirty="0"/>
                        <a:t>/</a:t>
                      </a:r>
                      <a:r>
                        <a:rPr lang="el-GR" sz="1700" dirty="0"/>
                        <a:t>Τρεις δείκτες pH</a:t>
                      </a:r>
                      <a:endParaRPr lang="el-GR" sz="1700" dirty="0">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a:t>
                      </a:r>
                      <a:endParaRPr lang="el-GR" sz="1700" dirty="0">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Ημιποσοτική</a:t>
                      </a:r>
                      <a:endParaRPr lang="el-GR" sz="1700" dirty="0">
                        <a:latin typeface="Calibri"/>
                        <a:ea typeface="Times New Roman"/>
                        <a:cs typeface="Times New Roman"/>
                      </a:endParaRPr>
                    </a:p>
                  </a:txBody>
                  <a:tcPr marL="30376" marR="30376" marT="30376" marB="30376" anchor="ctr"/>
                </a:tc>
              </a:tr>
              <a:tr h="315218">
                <a:tc>
                  <a:txBody>
                    <a:bodyPr/>
                    <a:lstStyle/>
                    <a:p>
                      <a:pPr>
                        <a:lnSpc>
                          <a:spcPct val="115000"/>
                        </a:lnSpc>
                        <a:spcAft>
                          <a:spcPts val="0"/>
                        </a:spcAft>
                      </a:pPr>
                      <a:r>
                        <a:rPr lang="el-GR" sz="1700" u="none" strike="noStrike" dirty="0"/>
                        <a:t>Ειδικό βάρος</a:t>
                      </a:r>
                      <a:endParaRPr lang="el-GR" sz="1700" u="none" dirty="0">
                        <a:solidFill>
                          <a:srgbClr val="C00000"/>
                        </a:solidFill>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Πολυηλεκτρολύτης/δείκτης </a:t>
                      </a:r>
                      <a:r>
                        <a:rPr lang="en-US" sz="1700" dirty="0"/>
                        <a:t>pH</a:t>
                      </a:r>
                      <a:endParaRPr lang="el-GR" sz="1700" dirty="0">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a:t>
                      </a:r>
                      <a:endParaRPr lang="el-GR" sz="1700" dirty="0">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Ημιποσοτική</a:t>
                      </a:r>
                      <a:endParaRPr lang="el-GR" sz="1700" dirty="0">
                        <a:latin typeface="Calibri"/>
                        <a:ea typeface="Times New Roman"/>
                        <a:cs typeface="Times New Roman"/>
                      </a:endParaRPr>
                    </a:p>
                  </a:txBody>
                  <a:tcPr marL="30376" marR="30376" marT="30376" marB="30376" anchor="ctr"/>
                </a:tc>
              </a:tr>
              <a:tr h="315218">
                <a:tc>
                  <a:txBody>
                    <a:bodyPr/>
                    <a:lstStyle/>
                    <a:p>
                      <a:pPr>
                        <a:lnSpc>
                          <a:spcPct val="115000"/>
                        </a:lnSpc>
                        <a:spcAft>
                          <a:spcPts val="0"/>
                        </a:spcAft>
                      </a:pPr>
                      <a:r>
                        <a:rPr lang="el-GR" sz="1700" u="none" dirty="0"/>
                        <a:t>Ασκορβικό οξύ</a:t>
                      </a:r>
                      <a:endParaRPr lang="el-GR" sz="1700" u="none" dirty="0">
                        <a:solidFill>
                          <a:srgbClr val="C00000"/>
                        </a:solidFill>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Tillmans</a:t>
                      </a:r>
                      <a:endParaRPr lang="el-GR" sz="1700" dirty="0">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a:t>
                      </a:r>
                      <a:endParaRPr lang="el-GR" sz="1700" dirty="0">
                        <a:latin typeface="Calibri"/>
                        <a:ea typeface="Times New Roman"/>
                        <a:cs typeface="Times New Roman"/>
                      </a:endParaRPr>
                    </a:p>
                  </a:txBody>
                  <a:tcPr marL="30376" marR="30376" marT="30376" marB="30376" anchor="ctr"/>
                </a:tc>
                <a:tc>
                  <a:txBody>
                    <a:bodyPr/>
                    <a:lstStyle/>
                    <a:p>
                      <a:pPr>
                        <a:lnSpc>
                          <a:spcPct val="115000"/>
                        </a:lnSpc>
                        <a:spcAft>
                          <a:spcPts val="0"/>
                        </a:spcAft>
                      </a:pPr>
                      <a:r>
                        <a:rPr lang="el-GR" sz="1700" dirty="0"/>
                        <a:t>Ποιοτική</a:t>
                      </a:r>
                      <a:endParaRPr lang="el-GR" sz="1700" dirty="0">
                        <a:latin typeface="Calibri"/>
                        <a:ea typeface="Times New Roman"/>
                        <a:cs typeface="Times New Roman"/>
                      </a:endParaRPr>
                    </a:p>
                  </a:txBody>
                  <a:tcPr marL="30376" marR="30376" marT="30376" marB="30376" anchor="ctr"/>
                </a:tc>
              </a:tr>
            </a:tbl>
          </a:graphicData>
        </a:graphic>
      </p:graphicFrame>
      <p:sp>
        <p:nvSpPr>
          <p:cNvPr id="5" name="Title 4"/>
          <p:cNvSpPr>
            <a:spLocks noGrp="1"/>
          </p:cNvSpPr>
          <p:nvPr>
            <p:ph type="title"/>
          </p:nvPr>
        </p:nvSpPr>
        <p:spPr>
          <a:xfrm>
            <a:off x="0" y="-33493"/>
            <a:ext cx="9144000" cy="908720"/>
          </a:xfrm>
        </p:spPr>
        <p:txBody>
          <a:bodyPr>
            <a:normAutofit fontScale="90000"/>
          </a:bodyPr>
          <a:lstStyle/>
          <a:p>
            <a:r>
              <a:rPr lang="el-GR" dirty="0"/>
              <a:t>Οι παράμετροι της γενικής εξέτασης </a:t>
            </a:r>
            <a:r>
              <a:rPr lang="el-GR" dirty="0" smtClean="0"/>
              <a:t>ούρων</a:t>
            </a:r>
            <a:endParaRPr lang="el-GR" dirty="0"/>
          </a:p>
        </p:txBody>
      </p:sp>
      <p:sp>
        <p:nvSpPr>
          <p:cNvPr id="4" name="3 - Θέση αριθμού διαφάνειας"/>
          <p:cNvSpPr>
            <a:spLocks noGrp="1"/>
          </p:cNvSpPr>
          <p:nvPr>
            <p:ph type="sldNum" sz="quarter" idx="12"/>
          </p:nvPr>
        </p:nvSpPr>
        <p:spPr/>
        <p:txBody>
          <a:bodyPr/>
          <a:lstStyle/>
          <a:p>
            <a:fld id="{050FB159-851B-4BB3-ACED-5AFFAF929CBD}" type="slidenum">
              <a:rPr lang="el-GR" smtClean="0"/>
              <a:pPr/>
              <a:t>26</a:t>
            </a:fld>
            <a:endParaRPr lang="el-GR" dirty="0"/>
          </a:p>
        </p:txBody>
      </p:sp>
    </p:spTree>
    <p:extLst>
      <p:ext uri="{BB962C8B-B14F-4D97-AF65-F5344CB8AC3E}">
        <p14:creationId xmlns:p14="http://schemas.microsoft.com/office/powerpoint/2010/main" val="2919222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a:blip r:embed="rId2" cstate="email">
            <a:extLst>
              <a:ext uri="{28A0092B-C50C-407E-A947-70E740481C1C}">
                <a14:useLocalDpi xmlns:a14="http://schemas.microsoft.com/office/drawing/2010/main"/>
              </a:ext>
            </a:extLst>
          </a:blip>
          <a:srcRect/>
          <a:stretch>
            <a:fillRect/>
          </a:stretch>
        </p:blipFill>
        <p:spPr bwMode="auto">
          <a:xfrm>
            <a:off x="3419872" y="1484784"/>
            <a:ext cx="2759391" cy="4608512"/>
          </a:xfrm>
          <a:prstGeom prst="rect">
            <a:avLst/>
          </a:prstGeom>
          <a:noFill/>
          <a:ln w="9525">
            <a:noFill/>
            <a:miter lim="800000"/>
            <a:headEnd/>
            <a:tailEnd/>
          </a:ln>
        </p:spPr>
      </p:pic>
      <p:sp>
        <p:nvSpPr>
          <p:cNvPr id="5" name="Title 4"/>
          <p:cNvSpPr>
            <a:spLocks noGrp="1"/>
          </p:cNvSpPr>
          <p:nvPr>
            <p:ph type="title"/>
          </p:nvPr>
        </p:nvSpPr>
        <p:spPr/>
        <p:txBody>
          <a:bodyPr>
            <a:normAutofit fontScale="90000"/>
          </a:bodyPr>
          <a:lstStyle/>
          <a:p>
            <a:r>
              <a:rPr lang="el-GR" dirty="0"/>
              <a:t>Οι τρεις διαφορετικοί τρόποι ανάγνωσης της ταινίας των </a:t>
            </a:r>
            <a:r>
              <a:rPr lang="el-GR" dirty="0" smtClean="0"/>
              <a:t>ούρων</a:t>
            </a:r>
            <a:endParaRPr lang="el-GR" dirty="0"/>
          </a:p>
        </p:txBody>
      </p:sp>
      <p:sp>
        <p:nvSpPr>
          <p:cNvPr id="4" name="3 - Θέση αριθμού διαφάνειας"/>
          <p:cNvSpPr>
            <a:spLocks noGrp="1"/>
          </p:cNvSpPr>
          <p:nvPr>
            <p:ph type="sldNum" sz="quarter" idx="12"/>
          </p:nvPr>
        </p:nvSpPr>
        <p:spPr/>
        <p:txBody>
          <a:bodyPr/>
          <a:lstStyle/>
          <a:p>
            <a:fld id="{050FB159-851B-4BB3-ACED-5AFFAF929CBD}" type="slidenum">
              <a:rPr lang="el-GR" smtClean="0"/>
              <a:pPr/>
              <a:t>27</a:t>
            </a:fld>
            <a:endParaRPr lang="el-GR" dirty="0"/>
          </a:p>
        </p:txBody>
      </p:sp>
    </p:spTree>
    <p:extLst>
      <p:ext uri="{BB962C8B-B14F-4D97-AF65-F5344CB8AC3E}">
        <p14:creationId xmlns:p14="http://schemas.microsoft.com/office/powerpoint/2010/main" val="20515980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584" y="1473200"/>
            <a:ext cx="3321050" cy="5384800"/>
          </a:xfrm>
          <a:prstGeom prst="rect">
            <a:avLst/>
          </a:prstGeom>
          <a:noFill/>
          <a:ln w="9525">
            <a:noFill/>
            <a:miter lim="800000"/>
            <a:headEnd/>
            <a:tailEnd/>
          </a:ln>
        </p:spPr>
      </p:pic>
      <p:sp>
        <p:nvSpPr>
          <p:cNvPr id="4" name="3 - TextBox"/>
          <p:cNvSpPr txBox="1"/>
          <p:nvPr/>
        </p:nvSpPr>
        <p:spPr>
          <a:xfrm>
            <a:off x="827584" y="1040823"/>
            <a:ext cx="6840760" cy="461665"/>
          </a:xfrm>
          <a:prstGeom prst="rect">
            <a:avLst/>
          </a:prstGeom>
          <a:noFill/>
        </p:spPr>
        <p:txBody>
          <a:bodyPr wrap="square" rtlCol="0">
            <a:spAutoFit/>
          </a:bodyPr>
          <a:lstStyle/>
          <a:p>
            <a:pPr algn="ctr"/>
            <a:r>
              <a:rPr lang="en-US" sz="2400" b="1" dirty="0" smtClean="0">
                <a:latin typeface="+mn-lt"/>
              </a:rPr>
              <a:t>Dirui                                                      Urit</a:t>
            </a:r>
            <a:endParaRPr lang="el-GR" sz="2400" b="1" dirty="0">
              <a:latin typeface="+mn-lt"/>
            </a:endParaRPr>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016" y="1673424"/>
            <a:ext cx="3454400" cy="5184576"/>
          </a:xfrm>
          <a:prstGeom prst="rect">
            <a:avLst/>
          </a:prstGeom>
          <a:noFill/>
          <a:ln w="9525">
            <a:noFill/>
            <a:miter lim="800000"/>
            <a:headEnd/>
            <a:tailEnd/>
          </a:ln>
        </p:spPr>
      </p:pic>
      <p:sp>
        <p:nvSpPr>
          <p:cNvPr id="2" name="Title 1"/>
          <p:cNvSpPr>
            <a:spLocks noGrp="1"/>
          </p:cNvSpPr>
          <p:nvPr>
            <p:ph type="title"/>
          </p:nvPr>
        </p:nvSpPr>
        <p:spPr>
          <a:xfrm>
            <a:off x="467544" y="0"/>
            <a:ext cx="8229600" cy="908720"/>
          </a:xfrm>
        </p:spPr>
        <p:txBody>
          <a:bodyPr>
            <a:normAutofit fontScale="90000"/>
          </a:bodyPr>
          <a:lstStyle/>
          <a:p>
            <a:r>
              <a:rPr lang="el-GR" dirty="0" smtClean="0"/>
              <a:t>Διαφορετικές κλίμακες ούρων </a:t>
            </a:r>
            <a:r>
              <a:rPr lang="el-GR" sz="3600" dirty="0" smtClean="0"/>
              <a:t>(1 από 2)</a:t>
            </a:r>
            <a:endParaRPr lang="el-GR" sz="3600" dirty="0"/>
          </a:p>
        </p:txBody>
      </p:sp>
      <p:sp>
        <p:nvSpPr>
          <p:cNvPr id="5" name="4 - Θέση αριθμού διαφάνειας"/>
          <p:cNvSpPr>
            <a:spLocks noGrp="1"/>
          </p:cNvSpPr>
          <p:nvPr>
            <p:ph type="sldNum" sz="quarter" idx="12"/>
          </p:nvPr>
        </p:nvSpPr>
        <p:spPr/>
        <p:txBody>
          <a:bodyPr/>
          <a:lstStyle/>
          <a:p>
            <a:fld id="{050FB159-851B-4BB3-ACED-5AFFAF929CBD}" type="slidenum">
              <a:rPr lang="el-GR" smtClean="0"/>
              <a:pPr/>
              <a:t>28</a:t>
            </a:fld>
            <a:endParaRPr lang="el-GR" dirty="0"/>
          </a:p>
        </p:txBody>
      </p:sp>
    </p:spTree>
    <p:extLst>
      <p:ext uri="{BB962C8B-B14F-4D97-AF65-F5344CB8AC3E}">
        <p14:creationId xmlns:p14="http://schemas.microsoft.com/office/powerpoint/2010/main" val="1814404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t>
            </a:r>
            <a:r>
              <a:rPr lang="el-GR" dirty="0"/>
              <a:t>α καταλληλότερα δείγματα </a:t>
            </a:r>
            <a:r>
              <a:rPr lang="el-GR" dirty="0" smtClean="0"/>
              <a:t>ούρων</a:t>
            </a:r>
            <a:endParaRPr lang="el-GR" dirty="0"/>
          </a:p>
        </p:txBody>
      </p:sp>
      <p:sp>
        <p:nvSpPr>
          <p:cNvPr id="3074" name="Rectangle 3"/>
          <p:cNvSpPr>
            <a:spLocks noGrp="1" noChangeArrowheads="1"/>
          </p:cNvSpPr>
          <p:nvPr>
            <p:ph idx="1"/>
          </p:nvPr>
        </p:nvSpPr>
        <p:spPr/>
        <p:txBody>
          <a:bodyPr>
            <a:noAutofit/>
          </a:bodyPr>
          <a:lstStyle/>
          <a:p>
            <a:pPr eaLnBrk="1" hangingPunct="1">
              <a:spcBef>
                <a:spcPts val="600"/>
              </a:spcBef>
              <a:spcAft>
                <a:spcPts val="600"/>
              </a:spcAft>
            </a:pPr>
            <a:r>
              <a:rPr lang="el-GR" sz="2400" dirty="0" smtClean="0"/>
              <a:t>Γενική ούρων</a:t>
            </a:r>
            <a:r>
              <a:rPr lang="en-US" sz="2400" dirty="0" smtClean="0"/>
              <a:t>: </a:t>
            </a:r>
            <a:r>
              <a:rPr lang="el-GR" sz="2400" b="1" dirty="0" smtClean="0">
                <a:solidFill>
                  <a:srgbClr val="820000"/>
                </a:solidFill>
              </a:rPr>
              <a:t>Πρώτα πρωινά ούρα μέσης ούρησης.</a:t>
            </a:r>
          </a:p>
          <a:p>
            <a:pPr eaLnBrk="1" hangingPunct="1">
              <a:spcBef>
                <a:spcPts val="600"/>
              </a:spcBef>
              <a:spcAft>
                <a:spcPts val="600"/>
              </a:spcAft>
            </a:pPr>
            <a:r>
              <a:rPr lang="el-GR" sz="2400" dirty="0" smtClean="0"/>
              <a:t>Καλλιέργεια ούρων</a:t>
            </a:r>
            <a:r>
              <a:rPr lang="en-US" sz="2400" dirty="0" smtClean="0"/>
              <a:t>: </a:t>
            </a:r>
            <a:r>
              <a:rPr lang="el-GR" sz="2400" b="1" dirty="0" smtClean="0">
                <a:solidFill>
                  <a:srgbClr val="820000"/>
                </a:solidFill>
              </a:rPr>
              <a:t>Πρώτα πρωινά ούρα μέσης ούρησης.</a:t>
            </a:r>
          </a:p>
          <a:p>
            <a:pPr eaLnBrk="1" hangingPunct="1">
              <a:spcBef>
                <a:spcPts val="600"/>
              </a:spcBef>
              <a:spcAft>
                <a:spcPts val="600"/>
              </a:spcAft>
            </a:pPr>
            <a:r>
              <a:rPr lang="el-GR" sz="2400" dirty="0" smtClean="0"/>
              <a:t>Ποσοτικός προσδιορισμός έμμορφων στοιχείων ούρων</a:t>
            </a:r>
            <a:r>
              <a:rPr lang="en-US" sz="2400" dirty="0" smtClean="0"/>
              <a:t>: </a:t>
            </a:r>
            <a:r>
              <a:rPr lang="el-GR" sz="2400" b="1" dirty="0" smtClean="0">
                <a:solidFill>
                  <a:srgbClr val="820000"/>
                </a:solidFill>
              </a:rPr>
              <a:t>Ούρα 12ώρου.</a:t>
            </a:r>
          </a:p>
          <a:p>
            <a:pPr eaLnBrk="1" hangingPunct="1">
              <a:spcBef>
                <a:spcPts val="600"/>
              </a:spcBef>
              <a:spcAft>
                <a:spcPts val="600"/>
              </a:spcAft>
            </a:pPr>
            <a:r>
              <a:rPr lang="el-GR" sz="2400" dirty="0" smtClean="0"/>
              <a:t>Προσδιορισμός ερυθρών σε αιματουρία</a:t>
            </a:r>
            <a:r>
              <a:rPr lang="en-US" sz="2400" dirty="0" smtClean="0"/>
              <a:t>: </a:t>
            </a:r>
            <a:r>
              <a:rPr lang="el-GR" sz="2400" b="1" dirty="0" smtClean="0">
                <a:solidFill>
                  <a:srgbClr val="820000"/>
                </a:solidFill>
              </a:rPr>
              <a:t>Δεύτερη πρωινή ούρηση.</a:t>
            </a:r>
          </a:p>
          <a:p>
            <a:pPr eaLnBrk="1" hangingPunct="1">
              <a:spcBef>
                <a:spcPts val="600"/>
              </a:spcBef>
              <a:spcAft>
                <a:spcPts val="600"/>
              </a:spcAft>
            </a:pPr>
            <a:r>
              <a:rPr lang="el-GR" sz="2400" dirty="0" smtClean="0"/>
              <a:t>Ποσοτικοί προσδιορισμοί  π.χ. λευκώματος, ουρίας, κρεατινίνης, φωσφόρου, ασβεστίου</a:t>
            </a:r>
            <a:r>
              <a:rPr lang="en-US" sz="2400" dirty="0" smtClean="0"/>
              <a:t>: </a:t>
            </a:r>
            <a:r>
              <a:rPr lang="el-GR" sz="2400" b="1" dirty="0" smtClean="0">
                <a:solidFill>
                  <a:srgbClr val="820000"/>
                </a:solidFill>
              </a:rPr>
              <a:t>Ούρα 24ώρου.</a:t>
            </a:r>
          </a:p>
          <a:p>
            <a:pPr eaLnBrk="1" hangingPunct="1">
              <a:spcBef>
                <a:spcPts val="600"/>
              </a:spcBef>
              <a:spcAft>
                <a:spcPts val="600"/>
              </a:spcAft>
            </a:pPr>
            <a:r>
              <a:rPr lang="el-GR" sz="2400" dirty="0" smtClean="0"/>
              <a:t>Προσδιορισμός αμυλάσης ούρων</a:t>
            </a:r>
            <a:r>
              <a:rPr lang="en-US" sz="2400" dirty="0" smtClean="0"/>
              <a:t>: </a:t>
            </a:r>
            <a:r>
              <a:rPr lang="el-GR" sz="2400" b="1" dirty="0" smtClean="0">
                <a:solidFill>
                  <a:srgbClr val="820000"/>
                </a:solidFill>
              </a:rPr>
              <a:t>Τυχαίο δείγμα ούρων.</a:t>
            </a:r>
          </a:p>
        </p:txBody>
      </p:sp>
    </p:spTree>
    <p:extLst>
      <p:ext uri="{BB962C8B-B14F-4D97-AF65-F5344CB8AC3E}">
        <p14:creationId xmlns:p14="http://schemas.microsoft.com/office/powerpoint/2010/main" val="4104847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4048" y="1484784"/>
            <a:ext cx="3061583" cy="5373216"/>
          </a:xfrm>
          <a:prstGeom prst="rect">
            <a:avLst/>
          </a:prstGeom>
          <a:noFill/>
          <a:ln w="9525">
            <a:noFill/>
            <a:miter lim="800000"/>
            <a:headEnd/>
            <a:tailEnd/>
          </a:ln>
        </p:spPr>
      </p:pic>
      <p:sp>
        <p:nvSpPr>
          <p:cNvPr id="3" name="2 - TextBox"/>
          <p:cNvSpPr txBox="1"/>
          <p:nvPr/>
        </p:nvSpPr>
        <p:spPr>
          <a:xfrm>
            <a:off x="611560" y="1023119"/>
            <a:ext cx="7704856" cy="461665"/>
          </a:xfrm>
          <a:prstGeom prst="rect">
            <a:avLst/>
          </a:prstGeom>
          <a:noFill/>
        </p:spPr>
        <p:txBody>
          <a:bodyPr wrap="square" rtlCol="0">
            <a:spAutoFit/>
          </a:bodyPr>
          <a:lstStyle/>
          <a:p>
            <a:pPr algn="ctr"/>
            <a:r>
              <a:rPr lang="en-US" sz="2400" b="1" dirty="0" smtClean="0">
                <a:latin typeface="+mn-lt"/>
              </a:rPr>
              <a:t>Dirui                                                    Compur</a:t>
            </a:r>
            <a:endParaRPr lang="el-GR" sz="2400" b="1" dirty="0">
              <a:latin typeface="+mn-lt"/>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592" y="1466016"/>
            <a:ext cx="3240360" cy="5391983"/>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050FB159-851B-4BB3-ACED-5AFFAF929CBD}" type="slidenum">
              <a:rPr lang="el-GR" smtClean="0"/>
              <a:pPr/>
              <a:t>29</a:t>
            </a:fld>
            <a:endParaRPr lang="el-GR" dirty="0"/>
          </a:p>
        </p:txBody>
      </p:sp>
      <p:sp>
        <p:nvSpPr>
          <p:cNvPr id="7" name="Title 1"/>
          <p:cNvSpPr>
            <a:spLocks noGrp="1"/>
          </p:cNvSpPr>
          <p:nvPr>
            <p:ph type="title"/>
          </p:nvPr>
        </p:nvSpPr>
        <p:spPr/>
        <p:txBody>
          <a:bodyPr>
            <a:normAutofit fontScale="90000"/>
          </a:bodyPr>
          <a:lstStyle/>
          <a:p>
            <a:r>
              <a:rPr lang="el-GR" dirty="0" smtClean="0"/>
              <a:t>Διαφορετικές κλίμακες ούρων </a:t>
            </a:r>
            <a:r>
              <a:rPr lang="el-GR" sz="3600" dirty="0" smtClean="0"/>
              <a:t>(2 από 2)</a:t>
            </a:r>
            <a:endParaRPr lang="el-GR" sz="3600" dirty="0"/>
          </a:p>
        </p:txBody>
      </p:sp>
    </p:spTree>
    <p:extLst>
      <p:ext uri="{BB962C8B-B14F-4D97-AF65-F5344CB8AC3E}">
        <p14:creationId xmlns:p14="http://schemas.microsoft.com/office/powerpoint/2010/main" val="24493699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31" name="Group 223"/>
          <p:cNvGraphicFramePr>
            <a:graphicFrameLocks noGrp="1"/>
          </p:cNvGraphicFramePr>
          <p:nvPr>
            <p:extLst>
              <p:ext uri="{D42A27DB-BD31-4B8C-83A1-F6EECF244321}">
                <p14:modId xmlns:p14="http://schemas.microsoft.com/office/powerpoint/2010/main" val="2807191036"/>
              </p:ext>
            </p:extLst>
          </p:nvPr>
        </p:nvGraphicFramePr>
        <p:xfrm>
          <a:off x="89756" y="980728"/>
          <a:ext cx="8964488" cy="5760403"/>
        </p:xfrm>
        <a:graphic>
          <a:graphicData uri="http://schemas.openxmlformats.org/drawingml/2006/table">
            <a:tbl>
              <a:tblPr firstRow="1" bandRow="1">
                <a:tableStyleId>{B301B821-A1FF-4177-AEE7-76D212191A09}</a:tableStyleId>
              </a:tblPr>
              <a:tblGrid>
                <a:gridCol w="1597243"/>
                <a:gridCol w="773307"/>
                <a:gridCol w="1185275"/>
                <a:gridCol w="1111196"/>
                <a:gridCol w="1333435"/>
                <a:gridCol w="607362"/>
                <a:gridCol w="747993"/>
                <a:gridCol w="806788"/>
                <a:gridCol w="801889"/>
              </a:tblGrid>
              <a:tr h="339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Λευκοκύτταρα</a:t>
                      </a:r>
                      <a:endParaRPr kumimoji="0" lang="el-GR" sz="1600" b="0" i="0" u="none" strike="noStrike" cap="none" normalizeH="0" baseline="0" dirty="0" smtClean="0">
                        <a:ln>
                          <a:noFill/>
                        </a:ln>
                        <a:solidFill>
                          <a:srgbClr val="C00000"/>
                        </a:solidFill>
                        <a:effectLst/>
                        <a:latin typeface="+mn-lt"/>
                        <a:cs typeface="Times New Roman" pitchFamily="18" charset="0"/>
                      </a:endParaRPr>
                    </a:p>
                  </a:txBody>
                  <a:tcPr marL="61761" marR="6176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120 </a:t>
                      </a:r>
                      <a:r>
                        <a:rPr kumimoji="0" lang="en-US" sz="1600" u="none" strike="noStrike" cap="none" normalizeH="0" baseline="0" dirty="0" smtClean="0">
                          <a:ln>
                            <a:noFill/>
                          </a:ln>
                          <a:effectLst/>
                          <a:latin typeface="+mn-lt"/>
                        </a:rPr>
                        <a:t>s</a:t>
                      </a:r>
                      <a:r>
                        <a:rPr kumimoji="0" lang="el-GR" sz="1600" u="none" strike="noStrike" cap="none" normalizeH="0" baseline="0" dirty="0" smtClean="0">
                          <a:ln>
                            <a:noFill/>
                          </a:ln>
                          <a:effectLst/>
                          <a:latin typeface="+mn-lt"/>
                        </a:rPr>
                        <a:t>ec</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600" u="none" strike="noStrike" cap="none" normalizeH="0" baseline="0" dirty="0" smtClean="0">
                          <a:ln>
                            <a:noFill/>
                          </a:ln>
                          <a:effectLst/>
                          <a:latin typeface="+mn-lt"/>
                        </a:rPr>
                        <a:t>   Αρνητικό</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2250" algn="l"/>
                        </a:tabLst>
                      </a:pPr>
                      <a:r>
                        <a:rPr kumimoji="0" lang="el-GR" sz="1600" u="none" strike="noStrike" cap="none" normalizeH="0" baseline="0" dirty="0" smtClean="0">
                          <a:ln>
                            <a:noFill/>
                          </a:ln>
                          <a:effectLst/>
                          <a:latin typeface="+mn-lt"/>
                        </a:rPr>
                        <a:t>15</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70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125</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500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WBC/μl</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r>
              <a:tr h="120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rgbClr val="C00000"/>
                        </a:solidFill>
                        <a:effectLst/>
                        <a:latin typeface="+mn-lt"/>
                        <a:cs typeface="Times New Roman" pitchFamily="18" charset="0"/>
                      </a:endParaRPr>
                    </a:p>
                  </a:txBody>
                  <a:tcPr marL="61761" marR="6176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Ίχνη</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rgbClr val="C00000"/>
                        </a:solidFill>
                        <a:effectLst/>
                        <a:latin typeface="+mn-lt"/>
                        <a:cs typeface="Times New Roman" pitchFamily="18" charset="0"/>
                      </a:endParaRPr>
                    </a:p>
                  </a:txBody>
                  <a:tcPr marL="61761" marR="6176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600" u="none" strike="noStrike" cap="none" normalizeH="0" baseline="0" dirty="0" smtClean="0">
                          <a:ln>
                            <a:noFill/>
                          </a:ln>
                          <a:effectLst/>
                          <a:latin typeface="+mn-lt"/>
                        </a:rPr>
                        <a:t>   Αρνητικό</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r>
              <a:tr h="242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Νιτρικά</a:t>
                      </a:r>
                      <a:endParaRPr kumimoji="0" lang="el-GR" sz="1600" b="0" i="0" u="none" strike="noStrike" cap="none" normalizeH="0" baseline="0" dirty="0" smtClean="0">
                        <a:ln>
                          <a:noFill/>
                        </a:ln>
                        <a:solidFill>
                          <a:srgbClr val="C00000"/>
                        </a:solidFill>
                        <a:effectLst/>
                        <a:latin typeface="+mn-lt"/>
                        <a:cs typeface="Times New Roman" pitchFamily="18" charset="0"/>
                      </a:endParaRPr>
                    </a:p>
                  </a:txBody>
                  <a:tcPr marL="61761" marR="6176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60 sec</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Θετικό</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Oυροχολινογόνο</a:t>
                      </a:r>
                      <a:endParaRPr kumimoji="0" lang="el-GR" sz="1600" b="0" i="0" u="none" strike="noStrike" cap="none" normalizeH="0" baseline="0" dirty="0" smtClean="0">
                        <a:ln>
                          <a:noFill/>
                        </a:ln>
                        <a:solidFill>
                          <a:srgbClr val="C00000"/>
                        </a:solidFill>
                        <a:effectLst/>
                        <a:latin typeface="+mn-lt"/>
                        <a:cs typeface="Times New Roman" pitchFamily="18" charset="0"/>
                      </a:endParaRPr>
                    </a:p>
                  </a:txBody>
                  <a:tcPr marL="61761" marR="6176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60 sec</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1600" u="none" strike="noStrike" cap="none" normalizeH="0" baseline="0" dirty="0" smtClean="0">
                          <a:ln>
                            <a:noFill/>
                          </a:ln>
                          <a:effectLst/>
                          <a:latin typeface="+mn-lt"/>
                        </a:rPr>
                        <a:t>Αρνητικό</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1</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2</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4</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8</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gridSpan="2">
                  <a:txBody>
                    <a:bodyPr/>
                    <a:lstStyle/>
                    <a:p>
                      <a:pPr marL="0" marR="0" lvl="0" indent="42863"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mn-lt"/>
                        </a:rPr>
                        <a:t>    </a:t>
                      </a:r>
                      <a:r>
                        <a:rPr kumimoji="0" lang="el-GR" sz="1600" u="none" strike="noStrike" cap="none" normalizeH="0" baseline="0" dirty="0" smtClean="0">
                          <a:ln>
                            <a:noFill/>
                          </a:ln>
                          <a:effectLst/>
                          <a:latin typeface="+mn-lt"/>
                        </a:rPr>
                        <a:t>Erlich </a:t>
                      </a:r>
                      <a:r>
                        <a:rPr kumimoji="0" lang="en-US" sz="1600" u="none" strike="noStrike" cap="none" normalizeH="0" baseline="0" dirty="0" smtClean="0">
                          <a:ln>
                            <a:noFill/>
                          </a:ln>
                          <a:effectLst/>
                          <a:latin typeface="+mn-lt"/>
                        </a:rPr>
                        <a:t>U</a:t>
                      </a:r>
                      <a:r>
                        <a:rPr kumimoji="0" lang="el-GR" sz="1600" u="none" strike="noStrike" cap="none" normalizeH="0" baseline="0" dirty="0" smtClean="0">
                          <a:ln>
                            <a:noFill/>
                          </a:ln>
                          <a:effectLst/>
                          <a:latin typeface="+mn-lt"/>
                        </a:rPr>
                        <a:t>nits/dl</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hMerge="1">
                  <a:txBody>
                    <a:bodyPr/>
                    <a:lstStyle/>
                    <a:p>
                      <a:endParaRPr lang="el-GR"/>
                    </a:p>
                  </a:txBody>
                  <a:tcPr/>
                </a:tc>
              </a:tr>
              <a:tr h="187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rgbClr val="C00000"/>
                        </a:solidFill>
                        <a:effectLst/>
                        <a:latin typeface="+mn-lt"/>
                        <a:cs typeface="Times New Roman" pitchFamily="18" charset="0"/>
                      </a:endParaRPr>
                    </a:p>
                  </a:txBody>
                  <a:tcPr marL="61761" marR="6176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20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40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80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120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mg/dl</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Πρωτεΐνη</a:t>
                      </a:r>
                      <a:endParaRPr kumimoji="0" lang="el-GR" sz="1600" b="0" i="0" u="none" strike="noStrike" cap="none" normalizeH="0" baseline="0" dirty="0" smtClean="0">
                        <a:ln>
                          <a:noFill/>
                        </a:ln>
                        <a:solidFill>
                          <a:srgbClr val="C00000"/>
                        </a:solidFill>
                        <a:effectLst/>
                        <a:latin typeface="+mn-lt"/>
                        <a:cs typeface="Times New Roman" pitchFamily="18" charset="0"/>
                      </a:endParaRPr>
                    </a:p>
                  </a:txBody>
                  <a:tcPr marL="61761" marR="6176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60 sec</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0,3</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1,0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3,0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&gt; 20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gr/lt</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r>
              <a:tr h="187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rgbClr val="C00000"/>
                        </a:solidFill>
                        <a:effectLst/>
                        <a:latin typeface="+mn-lt"/>
                        <a:cs typeface="Times New Roman" pitchFamily="18" charset="0"/>
                      </a:endParaRPr>
                    </a:p>
                  </a:txBody>
                  <a:tcPr marL="61761" marR="6176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Αρνητικό</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Ίχνη</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Ασκορβικό οξύ</a:t>
                      </a:r>
                      <a:endParaRPr kumimoji="0" lang="el-GR" sz="1600" b="0" i="0" u="none" strike="noStrike" cap="none" normalizeH="0" baseline="0" dirty="0" smtClean="0">
                        <a:ln>
                          <a:noFill/>
                        </a:ln>
                        <a:solidFill>
                          <a:srgbClr val="C00000"/>
                        </a:solidFill>
                        <a:effectLst/>
                        <a:latin typeface="+mn-lt"/>
                        <a:cs typeface="Times New Roman" pitchFamily="18" charset="0"/>
                      </a:endParaRPr>
                    </a:p>
                  </a:txBody>
                  <a:tcPr marL="61761" marR="6176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60 sec</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200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400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mg/dl</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r>
              <a:tr h="217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rgbClr val="C00000"/>
                        </a:solidFill>
                        <a:effectLst/>
                        <a:latin typeface="+mn-lt"/>
                        <a:cs typeface="Times New Roman" pitchFamily="18" charset="0"/>
                      </a:endParaRPr>
                    </a:p>
                  </a:txBody>
                  <a:tcPr marL="61761" marR="6176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Αρνητικό</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r>
              <a:tr h="150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mn-lt"/>
                        </a:rPr>
                        <a:t>pH</a:t>
                      </a:r>
                      <a:endParaRPr kumimoji="0" lang="el-GR" sz="1600" b="0" i="0" u="none" strike="noStrike" cap="none" normalizeH="0" baseline="0" dirty="0" smtClean="0">
                        <a:ln>
                          <a:noFill/>
                        </a:ln>
                        <a:solidFill>
                          <a:srgbClr val="C00000"/>
                        </a:solidFill>
                        <a:effectLst/>
                        <a:latin typeface="+mn-lt"/>
                        <a:cs typeface="Times New Roman" pitchFamily="18" charset="0"/>
                      </a:endParaRPr>
                    </a:p>
                  </a:txBody>
                  <a:tcPr marL="61761" marR="6176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60 sec</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5,0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6,0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7,0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8,0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9,0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r>
              <a:tr h="187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rgbClr val="C00000"/>
                        </a:solidFill>
                        <a:effectLst/>
                        <a:latin typeface="+mn-lt"/>
                        <a:cs typeface="Times New Roman" pitchFamily="18" charset="0"/>
                      </a:endParaRPr>
                    </a:p>
                  </a:txBody>
                  <a:tcPr marL="61761" marR="6176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Αίμα</a:t>
                      </a:r>
                      <a:endParaRPr kumimoji="0" lang="el-GR" sz="1600" b="0" i="0" u="none" strike="noStrike" cap="none" normalizeH="0" baseline="0" dirty="0" smtClean="0">
                        <a:ln>
                          <a:noFill/>
                        </a:ln>
                        <a:solidFill>
                          <a:srgbClr val="C00000"/>
                        </a:solidFill>
                        <a:effectLst/>
                        <a:latin typeface="+mn-lt"/>
                        <a:cs typeface="Times New Roman" pitchFamily="18" charset="0"/>
                      </a:endParaRPr>
                    </a:p>
                  </a:txBody>
                  <a:tcPr marL="61761" marR="6176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60 sec</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Μη αιμολυμένα ίχνη (10)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Αιμολυμένα ίχνη</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25</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80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200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RBC/μL</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r>
              <a:tr h="234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rgbClr val="C00000"/>
                        </a:solidFill>
                        <a:effectLst/>
                        <a:latin typeface="+mn-lt"/>
                        <a:cs typeface="Times New Roman" pitchFamily="18" charset="0"/>
                      </a:endParaRPr>
                    </a:p>
                  </a:txBody>
                  <a:tcPr marL="61761" marR="6176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Αρνητικό</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vMerge="1">
                  <a:txBody>
                    <a:bodyPr/>
                    <a:lstStyle/>
                    <a:p>
                      <a:endParaRPr lang="el-GR"/>
                    </a:p>
                  </a:txBody>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r>
              <a:tr h="187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Ειδικό βάρος</a:t>
                      </a:r>
                      <a:endParaRPr kumimoji="0" lang="el-GR" sz="1600" b="0" i="0" u="none" strike="noStrike" cap="none" normalizeH="0" baseline="0" dirty="0" smtClean="0">
                        <a:ln>
                          <a:noFill/>
                        </a:ln>
                        <a:solidFill>
                          <a:srgbClr val="C00000"/>
                        </a:solidFill>
                        <a:effectLst/>
                        <a:latin typeface="+mn-lt"/>
                        <a:cs typeface="Times New Roman" pitchFamily="18" charset="0"/>
                      </a:endParaRPr>
                    </a:p>
                  </a:txBody>
                  <a:tcPr marL="61761" marR="6176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45 sec</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1005</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1010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1015</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1020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1025</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1030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r>
              <a:tr h="187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rgbClr val="C00000"/>
                        </a:solidFill>
                        <a:effectLst/>
                        <a:latin typeface="+mn-lt"/>
                        <a:cs typeface="Times New Roman" pitchFamily="18" charset="0"/>
                      </a:endParaRPr>
                    </a:p>
                  </a:txBody>
                  <a:tcPr marL="61761" marR="6176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Κετόνες</a:t>
                      </a:r>
                      <a:endParaRPr kumimoji="0" lang="el-GR" sz="1600" b="0" i="0" u="none" strike="noStrike" cap="none" normalizeH="0" baseline="0" dirty="0" smtClean="0">
                        <a:ln>
                          <a:noFill/>
                        </a:ln>
                        <a:solidFill>
                          <a:srgbClr val="C00000"/>
                        </a:solidFill>
                        <a:effectLst/>
                        <a:latin typeface="+mn-lt"/>
                        <a:cs typeface="Times New Roman" pitchFamily="18" charset="0"/>
                      </a:endParaRPr>
                    </a:p>
                  </a:txBody>
                  <a:tcPr marL="61761" marR="6176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40 sec</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0,5</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1,5</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4</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8</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16</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gr/lt</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r>
              <a:tr h="187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rgbClr val="C00000"/>
                        </a:solidFill>
                        <a:effectLst/>
                        <a:latin typeface="+mn-lt"/>
                        <a:cs typeface="Times New Roman" pitchFamily="18" charset="0"/>
                      </a:endParaRPr>
                    </a:p>
                  </a:txBody>
                  <a:tcPr marL="61761" marR="6176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Αρνητικό</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Ίχνη</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Χολερυθρίνη</a:t>
                      </a:r>
                      <a:endParaRPr kumimoji="0" lang="el-GR" sz="1600" b="0" i="0" u="none" strike="noStrike" cap="none" normalizeH="0" baseline="0" dirty="0" smtClean="0">
                        <a:ln>
                          <a:noFill/>
                        </a:ln>
                        <a:solidFill>
                          <a:srgbClr val="C00000"/>
                        </a:solidFill>
                        <a:effectLst/>
                        <a:latin typeface="+mn-lt"/>
                        <a:cs typeface="Times New Roman" pitchFamily="18" charset="0"/>
                      </a:endParaRPr>
                    </a:p>
                  </a:txBody>
                  <a:tcPr marL="61761" marR="6176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30 sec</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10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20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40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mg/lt</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r>
              <a:tr h="168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rgbClr val="C00000"/>
                        </a:solidFill>
                        <a:effectLst/>
                        <a:latin typeface="+mn-lt"/>
                        <a:cs typeface="Times New Roman" pitchFamily="18" charset="0"/>
                      </a:endParaRPr>
                    </a:p>
                  </a:txBody>
                  <a:tcPr marL="61761" marR="61761" marT="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Αρνητικό</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Γλυκόζη</a:t>
                      </a:r>
                      <a:endParaRPr kumimoji="0" lang="el-GR" sz="1600" b="0" i="0" u="none" strike="noStrike" cap="none" normalizeH="0" baseline="0" dirty="0" smtClean="0">
                        <a:ln>
                          <a:noFill/>
                        </a:ln>
                        <a:solidFill>
                          <a:srgbClr val="C00000"/>
                        </a:solidFill>
                        <a:effectLst/>
                        <a:latin typeface="+mn-lt"/>
                        <a:cs typeface="Times New Roman" pitchFamily="18" charset="0"/>
                      </a:endParaRPr>
                    </a:p>
                  </a:txBody>
                  <a:tcPr marL="61761" marR="6176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30 sec</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100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250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500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1000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&gt; 20000</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mg/dl</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r>
              <a:tr h="168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Αρνητικό</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Ίχνη</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u="none" strike="noStrike" cap="none" normalizeH="0" baseline="0" dirty="0" smtClean="0">
                          <a:ln>
                            <a:noFill/>
                          </a:ln>
                          <a:effectLst/>
                          <a:latin typeface="+mn-lt"/>
                        </a:rPr>
                        <a:t> </a:t>
                      </a:r>
                      <a:endParaRPr kumimoji="0" lang="el-GR" sz="1600" b="0" i="0" u="none" strike="noStrike" cap="none" normalizeH="0" baseline="0" dirty="0" smtClean="0">
                        <a:ln>
                          <a:noFill/>
                        </a:ln>
                        <a:solidFill>
                          <a:schemeClr val="tx1"/>
                        </a:solidFill>
                        <a:effectLst/>
                        <a:latin typeface="+mn-lt"/>
                        <a:cs typeface="Times New Roman" pitchFamily="18" charset="0"/>
                      </a:endParaRPr>
                    </a:p>
                  </a:txBody>
                  <a:tcPr marL="61761" marR="61761" marT="0" marB="0" anchor="b" horzOverflow="overflow"/>
                </a:tc>
              </a:tr>
            </a:tbl>
          </a:graphicData>
        </a:graphic>
      </p:graphicFrame>
      <p:sp>
        <p:nvSpPr>
          <p:cNvPr id="2" name="Title 1"/>
          <p:cNvSpPr>
            <a:spLocks noGrp="1"/>
          </p:cNvSpPr>
          <p:nvPr>
            <p:ph type="title"/>
          </p:nvPr>
        </p:nvSpPr>
        <p:spPr/>
        <p:txBody>
          <a:bodyPr>
            <a:normAutofit fontScale="90000"/>
          </a:bodyPr>
          <a:lstStyle/>
          <a:p>
            <a:r>
              <a:rPr lang="el-GR" dirty="0"/>
              <a:t>Οι κλίμακες μέτρησης των ταινιών </a:t>
            </a:r>
            <a:r>
              <a:rPr lang="el-GR" dirty="0" smtClean="0"/>
              <a:t>ούρων</a:t>
            </a:r>
            <a:endParaRPr lang="el-GR" dirty="0"/>
          </a:p>
        </p:txBody>
      </p:sp>
      <p:sp>
        <p:nvSpPr>
          <p:cNvPr id="4" name="3 - Θέση αριθμού διαφάνειας"/>
          <p:cNvSpPr>
            <a:spLocks noGrp="1"/>
          </p:cNvSpPr>
          <p:nvPr>
            <p:ph type="sldNum" sz="quarter" idx="12"/>
          </p:nvPr>
        </p:nvSpPr>
        <p:spPr/>
        <p:txBody>
          <a:bodyPr/>
          <a:lstStyle/>
          <a:p>
            <a:fld id="{050FB159-851B-4BB3-ACED-5AFFAF929CBD}" type="slidenum">
              <a:rPr lang="el-GR" smtClean="0"/>
              <a:pPr/>
              <a:t>30</a:t>
            </a:fld>
            <a:endParaRPr lang="el-GR" dirty="0"/>
          </a:p>
        </p:txBody>
      </p:sp>
    </p:spTree>
    <p:extLst>
      <p:ext uri="{BB962C8B-B14F-4D97-AF65-F5344CB8AC3E}">
        <p14:creationId xmlns:p14="http://schemas.microsoft.com/office/powerpoint/2010/main" val="42732878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468313" y="1916832"/>
            <a:ext cx="8286750" cy="257175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l-GR" dirty="0"/>
              <a:t>Η βασική κατασκευή της ταινίας ούρων </a:t>
            </a:r>
          </a:p>
        </p:txBody>
      </p:sp>
      <p:sp>
        <p:nvSpPr>
          <p:cNvPr id="4" name="3 - Θέση αριθμού διαφάνειας"/>
          <p:cNvSpPr>
            <a:spLocks noGrp="1"/>
          </p:cNvSpPr>
          <p:nvPr>
            <p:ph type="sldNum" sz="quarter" idx="12"/>
          </p:nvPr>
        </p:nvSpPr>
        <p:spPr/>
        <p:txBody>
          <a:bodyPr/>
          <a:lstStyle/>
          <a:p>
            <a:fld id="{050FB159-851B-4BB3-ACED-5AFFAF929CBD}" type="slidenum">
              <a:rPr lang="el-GR" smtClean="0"/>
              <a:pPr/>
              <a:t>31</a:t>
            </a:fld>
            <a:endParaRPr lang="el-GR" dirty="0"/>
          </a:p>
        </p:txBody>
      </p:sp>
    </p:spTree>
    <p:extLst>
      <p:ext uri="{BB962C8B-B14F-4D97-AF65-F5344CB8AC3E}">
        <p14:creationId xmlns:p14="http://schemas.microsoft.com/office/powerpoint/2010/main" val="42577163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a:t>Τα βήματα χρήσης των ταινιών </a:t>
            </a:r>
            <a:r>
              <a:rPr lang="el-GR" sz="3200" dirty="0" smtClean="0"/>
              <a:t>ούρων</a:t>
            </a:r>
            <a:r>
              <a:rPr lang="en-US" sz="3200" dirty="0" smtClean="0"/>
              <a:t> </a:t>
            </a:r>
            <a:r>
              <a:rPr lang="en-US" sz="3200" b="0" dirty="0" smtClean="0"/>
              <a:t>1/6</a:t>
            </a:r>
            <a:endParaRPr lang="el-GR" sz="3200" b="0" dirty="0"/>
          </a:p>
        </p:txBody>
      </p:sp>
      <p:sp>
        <p:nvSpPr>
          <p:cNvPr id="3" name="Content Placeholder 2"/>
          <p:cNvSpPr>
            <a:spLocks noGrp="1"/>
          </p:cNvSpPr>
          <p:nvPr>
            <p:ph idx="1"/>
          </p:nvPr>
        </p:nvSpPr>
        <p:spPr/>
        <p:txBody>
          <a:bodyPr>
            <a:normAutofit/>
          </a:bodyPr>
          <a:lstStyle/>
          <a:p>
            <a:pPr marL="457200" indent="-457200" eaLnBrk="0" hangingPunct="0">
              <a:lnSpc>
                <a:spcPct val="150000"/>
              </a:lnSpc>
              <a:spcBef>
                <a:spcPts val="1200"/>
              </a:spcBef>
              <a:buFont typeface="+mj-lt"/>
              <a:buAutoNum type="arabicPeriod"/>
            </a:pPr>
            <a:r>
              <a:rPr lang="el-GR" sz="2400" dirty="0" smtClean="0">
                <a:ea typeface="Times New Roman" pitchFamily="18" charset="0"/>
                <a:cs typeface="Arial" charset="0"/>
              </a:rPr>
              <a:t>Η </a:t>
            </a:r>
            <a:r>
              <a:rPr lang="el-GR" sz="2400" dirty="0">
                <a:ea typeface="Times New Roman" pitchFamily="18" charset="0"/>
                <a:cs typeface="Arial" charset="0"/>
              </a:rPr>
              <a:t>συλλογή των ούρων πρέπει να γίνεται σε </a:t>
            </a:r>
            <a:r>
              <a:rPr lang="el-GR" sz="2400" b="1" dirty="0">
                <a:solidFill>
                  <a:srgbClr val="004B82"/>
                </a:solidFill>
                <a:ea typeface="Times New Roman" pitchFamily="18" charset="0"/>
                <a:cs typeface="Arial" charset="0"/>
              </a:rPr>
              <a:t>αποστειρωμένο καθαρό ουροδοχείο που προμηθεύεται ο ασθενής από το εμπόριο</a:t>
            </a:r>
            <a:r>
              <a:rPr lang="el-GR" sz="2400" dirty="0">
                <a:solidFill>
                  <a:srgbClr val="004B82"/>
                </a:solidFill>
                <a:ea typeface="Times New Roman" pitchFamily="18" charset="0"/>
                <a:cs typeface="Arial" charset="0"/>
              </a:rPr>
              <a:t>. </a:t>
            </a:r>
          </a:p>
          <a:p>
            <a:pPr eaLnBrk="0" hangingPunct="0">
              <a:lnSpc>
                <a:spcPct val="150000"/>
              </a:lnSpc>
              <a:spcBef>
                <a:spcPts val="1200"/>
              </a:spcBef>
            </a:pPr>
            <a:r>
              <a:rPr lang="el-GR" sz="2400" dirty="0">
                <a:ea typeface="Times New Roman" pitchFamily="18" charset="0"/>
                <a:cs typeface="Arial" charset="0"/>
              </a:rPr>
              <a:t>Τα πλυμένα με απορρυπαντικά γυάλινα ουροδοχεία πρέπει να αποφεύγονται για περιέχουν ουσίες που αλληλεπιδρούν με τα αντιδραστήρια των ταινιών ούρων.</a:t>
            </a:r>
            <a:endParaRPr lang="el-GR" sz="2400" dirty="0"/>
          </a:p>
          <a:p>
            <a:pPr eaLnBrk="0" hangingPunct="0"/>
            <a:endParaRPr lang="el-GR" sz="2400" dirty="0"/>
          </a:p>
          <a:p>
            <a:endParaRPr lang="el-GR" sz="2400" dirty="0"/>
          </a:p>
        </p:txBody>
      </p:sp>
      <p:sp>
        <p:nvSpPr>
          <p:cNvPr id="4" name="3 - Θέση αριθμού διαφάνειας"/>
          <p:cNvSpPr>
            <a:spLocks noGrp="1"/>
          </p:cNvSpPr>
          <p:nvPr>
            <p:ph type="sldNum" sz="quarter" idx="12"/>
          </p:nvPr>
        </p:nvSpPr>
        <p:spPr/>
        <p:txBody>
          <a:bodyPr/>
          <a:lstStyle/>
          <a:p>
            <a:fld id="{050FB159-851B-4BB3-ACED-5AFFAF929CBD}" type="slidenum">
              <a:rPr lang="el-GR" smtClean="0"/>
              <a:pPr/>
              <a:t>32</a:t>
            </a:fld>
            <a:endParaRPr lang="el-GR" dirty="0"/>
          </a:p>
        </p:txBody>
      </p:sp>
    </p:spTree>
    <p:extLst>
      <p:ext uri="{BB962C8B-B14F-4D97-AF65-F5344CB8AC3E}">
        <p14:creationId xmlns:p14="http://schemas.microsoft.com/office/powerpoint/2010/main" val="30000977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a:t>Τα βήματα χρήσης των ταινιών ούρων</a:t>
            </a:r>
            <a:r>
              <a:rPr lang="en-US" sz="3200" dirty="0"/>
              <a:t> </a:t>
            </a:r>
            <a:r>
              <a:rPr lang="en-US" sz="3200" b="0" dirty="0" smtClean="0"/>
              <a:t>2/6</a:t>
            </a:r>
            <a:endParaRPr lang="el-GR" dirty="0"/>
          </a:p>
        </p:txBody>
      </p:sp>
      <p:sp>
        <p:nvSpPr>
          <p:cNvPr id="4" name="Content Placeholder 3"/>
          <p:cNvSpPr>
            <a:spLocks noGrp="1"/>
          </p:cNvSpPr>
          <p:nvPr>
            <p:ph idx="1"/>
          </p:nvPr>
        </p:nvSpPr>
        <p:spPr/>
        <p:txBody>
          <a:bodyPr>
            <a:normAutofit/>
          </a:bodyPr>
          <a:lstStyle/>
          <a:p>
            <a:pPr marL="355600" indent="-355600" eaLnBrk="0" hangingPunct="0">
              <a:lnSpc>
                <a:spcPct val="150000"/>
              </a:lnSpc>
              <a:spcBef>
                <a:spcPts val="1200"/>
              </a:spcBef>
              <a:buFont typeface="+mj-lt"/>
              <a:buAutoNum type="arabicPeriod" startAt="2"/>
            </a:pPr>
            <a:r>
              <a:rPr lang="el-GR" sz="2400" dirty="0" smtClean="0">
                <a:ea typeface="Times New Roman" pitchFamily="18" charset="0"/>
                <a:cs typeface="Arial" charset="0"/>
              </a:rPr>
              <a:t>Αν </a:t>
            </a:r>
            <a:r>
              <a:rPr lang="el-GR" sz="2400" dirty="0">
                <a:ea typeface="Times New Roman" pitchFamily="18" charset="0"/>
                <a:cs typeface="Arial" charset="0"/>
              </a:rPr>
              <a:t>το δείγμα έχει συντηρηθεί σε ψύξη (ψυγείο) αφήνουμε το δείγμα των ούρων να έρθει </a:t>
            </a:r>
            <a:r>
              <a:rPr lang="el-GR" sz="2400" b="1" dirty="0">
                <a:solidFill>
                  <a:srgbClr val="004B82"/>
                </a:solidFill>
                <a:ea typeface="Times New Roman" pitchFamily="18" charset="0"/>
                <a:cs typeface="Arial" charset="0"/>
              </a:rPr>
              <a:t>θερμοκρασία δωματίου</a:t>
            </a:r>
            <a:r>
              <a:rPr lang="el-GR" sz="2400" dirty="0">
                <a:solidFill>
                  <a:srgbClr val="004B82"/>
                </a:solidFill>
                <a:ea typeface="Times New Roman" pitchFamily="18" charset="0"/>
                <a:cs typeface="Arial" charset="0"/>
              </a:rPr>
              <a:t>. </a:t>
            </a:r>
          </a:p>
          <a:p>
            <a:pPr eaLnBrk="0" hangingPunct="0">
              <a:lnSpc>
                <a:spcPct val="150000"/>
              </a:lnSpc>
              <a:spcBef>
                <a:spcPts val="1200"/>
              </a:spcBef>
            </a:pPr>
            <a:r>
              <a:rPr lang="el-GR" sz="2400" dirty="0">
                <a:ea typeface="Times New Roman" pitchFamily="18" charset="0"/>
                <a:cs typeface="Arial" charset="0"/>
              </a:rPr>
              <a:t>Η χαμηλή θερμοκρασία εμποδίζει την πραγματοποίηση ορισμένων αντιδράσεων όπως είναι η γλυκόζη.</a:t>
            </a:r>
            <a:endParaRPr lang="el-GR" sz="2400" dirty="0"/>
          </a:p>
          <a:p>
            <a:pPr eaLnBrk="0" hangingPunct="0"/>
            <a:endParaRPr lang="el-GR" sz="2400" dirty="0"/>
          </a:p>
          <a:p>
            <a:endParaRPr lang="el-GR" sz="2400" dirty="0"/>
          </a:p>
        </p:txBody>
      </p:sp>
      <p:sp>
        <p:nvSpPr>
          <p:cNvPr id="3" name="2 - Θέση αριθμού διαφάνειας"/>
          <p:cNvSpPr>
            <a:spLocks noGrp="1"/>
          </p:cNvSpPr>
          <p:nvPr>
            <p:ph type="sldNum" sz="quarter" idx="12"/>
          </p:nvPr>
        </p:nvSpPr>
        <p:spPr/>
        <p:txBody>
          <a:bodyPr/>
          <a:lstStyle/>
          <a:p>
            <a:fld id="{050FB159-851B-4BB3-ACED-5AFFAF929CBD}" type="slidenum">
              <a:rPr lang="el-GR" smtClean="0"/>
              <a:pPr/>
              <a:t>33</a:t>
            </a:fld>
            <a:endParaRPr lang="el-GR" dirty="0"/>
          </a:p>
        </p:txBody>
      </p:sp>
    </p:spTree>
    <p:extLst>
      <p:ext uri="{BB962C8B-B14F-4D97-AF65-F5344CB8AC3E}">
        <p14:creationId xmlns:p14="http://schemas.microsoft.com/office/powerpoint/2010/main" val="35751122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968552"/>
          </a:xfrm>
        </p:spPr>
        <p:txBody>
          <a:bodyPr>
            <a:normAutofit/>
          </a:bodyPr>
          <a:lstStyle/>
          <a:p>
            <a:pPr marL="514350" indent="-514350">
              <a:buFont typeface="+mj-lt"/>
              <a:buAutoNum type="arabicPeriod" startAt="3"/>
            </a:pPr>
            <a:r>
              <a:rPr lang="el-GR" sz="2400" b="1" dirty="0" smtClean="0">
                <a:solidFill>
                  <a:srgbClr val="004B82"/>
                </a:solidFill>
                <a:ea typeface="Times New Roman" pitchFamily="18" charset="0"/>
                <a:cs typeface="Arial" charset="0"/>
              </a:rPr>
              <a:t>Αναμιγνύουμε </a:t>
            </a:r>
            <a:r>
              <a:rPr lang="el-GR" sz="2400" b="1" dirty="0">
                <a:solidFill>
                  <a:srgbClr val="004B82"/>
                </a:solidFill>
                <a:ea typeface="Times New Roman" pitchFamily="18" charset="0"/>
                <a:cs typeface="Arial" charset="0"/>
              </a:rPr>
              <a:t>καλά </a:t>
            </a:r>
            <a:r>
              <a:rPr lang="el-GR" sz="2400" dirty="0">
                <a:ea typeface="Times New Roman" pitchFamily="18" charset="0"/>
                <a:cs typeface="Arial" charset="0"/>
              </a:rPr>
              <a:t>τα ούρα και βυθίζουμε την ταινία</a:t>
            </a:r>
            <a:r>
              <a:rPr lang="el-GR" sz="2400" dirty="0" smtClean="0">
                <a:ea typeface="Times New Roman" pitchFamily="18" charset="0"/>
                <a:cs typeface="Arial" charset="0"/>
              </a:rPr>
              <a:t>.</a:t>
            </a:r>
            <a:endParaRPr lang="en-US" sz="2400" dirty="0" smtClean="0">
              <a:ea typeface="Times New Roman" pitchFamily="18" charset="0"/>
              <a:cs typeface="Arial" charset="0"/>
            </a:endParaRPr>
          </a:p>
          <a:p>
            <a:pPr marL="514350" indent="-514350">
              <a:buFont typeface="+mj-lt"/>
              <a:buAutoNum type="arabicPeriod" startAt="3"/>
            </a:pPr>
            <a:r>
              <a:rPr lang="el-GR" sz="2400" dirty="0" smtClean="0">
                <a:ea typeface="Times New Roman" pitchFamily="18" charset="0"/>
                <a:cs typeface="Arial" charset="0"/>
              </a:rPr>
              <a:t>Η </a:t>
            </a:r>
            <a:r>
              <a:rPr lang="el-GR" sz="2400" dirty="0">
                <a:ea typeface="Times New Roman" pitchFamily="18" charset="0"/>
                <a:cs typeface="Arial" charset="0"/>
              </a:rPr>
              <a:t>ταινία παραμένει μέσα στα ούρα το πολύ </a:t>
            </a:r>
            <a:r>
              <a:rPr lang="el-GR" sz="2400" b="1" dirty="0">
                <a:solidFill>
                  <a:srgbClr val="004B82"/>
                </a:solidFill>
                <a:ea typeface="Times New Roman" pitchFamily="18" charset="0"/>
                <a:cs typeface="Arial" charset="0"/>
              </a:rPr>
              <a:t>ένα δευτερόλεπτο</a:t>
            </a:r>
            <a:r>
              <a:rPr lang="el-GR" sz="2400" dirty="0">
                <a:solidFill>
                  <a:srgbClr val="004B82"/>
                </a:solidFill>
                <a:ea typeface="Times New Roman" pitchFamily="18" charset="0"/>
                <a:cs typeface="Arial" charset="0"/>
              </a:rPr>
              <a:t>. </a:t>
            </a:r>
            <a:endParaRPr lang="en-US" sz="2400" dirty="0" smtClean="0">
              <a:solidFill>
                <a:srgbClr val="004B82"/>
              </a:solidFill>
              <a:ea typeface="Times New Roman" pitchFamily="18" charset="0"/>
              <a:cs typeface="Arial" charset="0"/>
            </a:endParaRPr>
          </a:p>
          <a:p>
            <a:pPr marL="514350" indent="-514350">
              <a:buFont typeface="+mj-lt"/>
              <a:buAutoNum type="arabicPeriod" startAt="3"/>
            </a:pPr>
            <a:endParaRPr lang="en-US" sz="2400" dirty="0">
              <a:ea typeface="Times New Roman" pitchFamily="18" charset="0"/>
              <a:cs typeface="Arial" charset="0"/>
            </a:endParaRPr>
          </a:p>
          <a:p>
            <a:pPr marL="514350" indent="-514350">
              <a:buFont typeface="+mj-lt"/>
              <a:buAutoNum type="arabicPeriod" startAt="3"/>
            </a:pPr>
            <a:endParaRPr lang="en-US" sz="2400" dirty="0" smtClean="0">
              <a:ea typeface="Times New Roman" pitchFamily="18" charset="0"/>
              <a:cs typeface="Arial" charset="0"/>
            </a:endParaRPr>
          </a:p>
          <a:p>
            <a:pPr marL="514350" indent="-514350">
              <a:buFont typeface="+mj-lt"/>
              <a:buAutoNum type="arabicPeriod" startAt="3"/>
            </a:pPr>
            <a:endParaRPr lang="en-US" sz="2400" dirty="0">
              <a:ea typeface="Times New Roman" pitchFamily="18" charset="0"/>
              <a:cs typeface="Arial" charset="0"/>
            </a:endParaRPr>
          </a:p>
          <a:p>
            <a:pPr marL="514350" indent="-514350">
              <a:buFont typeface="+mj-lt"/>
              <a:buAutoNum type="arabicPeriod" startAt="3"/>
            </a:pPr>
            <a:endParaRPr lang="en-US" sz="2400" dirty="0" smtClean="0">
              <a:ea typeface="Times New Roman" pitchFamily="18" charset="0"/>
              <a:cs typeface="Arial" charset="0"/>
            </a:endParaRPr>
          </a:p>
          <a:p>
            <a:pPr marL="514350" indent="-514350">
              <a:buFont typeface="+mj-lt"/>
              <a:buAutoNum type="arabicPeriod" startAt="3"/>
            </a:pPr>
            <a:endParaRPr lang="en-US" sz="2400" dirty="0" smtClean="0">
              <a:ea typeface="Times New Roman" pitchFamily="18" charset="0"/>
              <a:cs typeface="Arial" charset="0"/>
            </a:endParaRPr>
          </a:p>
          <a:p>
            <a:pPr marL="514350" indent="-514350" eaLnBrk="0" hangingPunct="0">
              <a:lnSpc>
                <a:spcPct val="150000"/>
              </a:lnSpc>
              <a:buFont typeface="+mj-lt"/>
              <a:buAutoNum type="arabicPeriod" startAt="3"/>
            </a:pPr>
            <a:r>
              <a:rPr lang="el-GR" sz="2400" dirty="0" smtClean="0">
                <a:ea typeface="Times New Roman" pitchFamily="18" charset="0"/>
                <a:cs typeface="Arial" charset="0"/>
              </a:rPr>
              <a:t>Καθώς </a:t>
            </a:r>
            <a:r>
              <a:rPr lang="el-GR" sz="2400" dirty="0">
                <a:ea typeface="Times New Roman" pitchFamily="18" charset="0"/>
                <a:cs typeface="Arial" charset="0"/>
              </a:rPr>
              <a:t>τραβάμε την ταινία από το δοχείο των ούρων </a:t>
            </a:r>
            <a:r>
              <a:rPr lang="el-GR" sz="2400" b="1" dirty="0">
                <a:solidFill>
                  <a:srgbClr val="004B82"/>
                </a:solidFill>
                <a:ea typeface="Times New Roman" pitchFamily="18" charset="0"/>
                <a:cs typeface="Arial" charset="0"/>
              </a:rPr>
              <a:t>στραγγίζουμε την ταινία </a:t>
            </a:r>
            <a:r>
              <a:rPr lang="el-GR" sz="2400" dirty="0">
                <a:ea typeface="Times New Roman" pitchFamily="18" charset="0"/>
                <a:cs typeface="Arial" charset="0"/>
              </a:rPr>
              <a:t>πάνω στο χείλος του δοχείου.</a:t>
            </a:r>
            <a:endParaRPr lang="el-GR" sz="2400" dirty="0"/>
          </a:p>
          <a:p>
            <a:pPr eaLnBrk="0" hangingPunct="0"/>
            <a:endParaRPr lang="el-GR" dirty="0"/>
          </a:p>
          <a:p>
            <a:pPr marL="0" indent="0">
              <a:buNone/>
            </a:pPr>
            <a:endParaRPr lang="el-GR" dirty="0"/>
          </a:p>
          <a:p>
            <a:pPr marL="0" indent="0">
              <a:buNone/>
            </a:pPr>
            <a:endParaRPr lang="el-GR" dirty="0"/>
          </a:p>
        </p:txBody>
      </p:sp>
      <p:pic>
        <p:nvPicPr>
          <p:cNvPr id="22533" name="Picture 12"/>
          <p:cNvPicPr>
            <a:picLocks noChangeAspect="1" noChangeArrowheads="1"/>
          </p:cNvPicPr>
          <p:nvPr/>
        </p:nvPicPr>
        <p:blipFill>
          <a:blip r:embed="rId3" cstate="print"/>
          <a:srcRect/>
          <a:stretch>
            <a:fillRect/>
          </a:stretch>
        </p:blipFill>
        <p:spPr bwMode="auto">
          <a:xfrm>
            <a:off x="2864992" y="2593507"/>
            <a:ext cx="2864917" cy="1981862"/>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l-GR" sz="3200" dirty="0"/>
              <a:t>Τα βήματα χρήσης των ταινιών ούρων</a:t>
            </a:r>
            <a:r>
              <a:rPr lang="en-US" sz="3200" dirty="0"/>
              <a:t> </a:t>
            </a:r>
            <a:r>
              <a:rPr lang="en-US" sz="3200" b="0" dirty="0" smtClean="0"/>
              <a:t>3/6</a:t>
            </a:r>
            <a:endParaRPr lang="el-GR" dirty="0"/>
          </a:p>
        </p:txBody>
      </p:sp>
      <p:sp>
        <p:nvSpPr>
          <p:cNvPr id="6" name="5 - Θέση αριθμού διαφάνειας"/>
          <p:cNvSpPr>
            <a:spLocks noGrp="1"/>
          </p:cNvSpPr>
          <p:nvPr>
            <p:ph type="sldNum" sz="quarter" idx="12"/>
          </p:nvPr>
        </p:nvSpPr>
        <p:spPr/>
        <p:txBody>
          <a:bodyPr/>
          <a:lstStyle/>
          <a:p>
            <a:fld id="{050FB159-851B-4BB3-ACED-5AFFAF929CBD}" type="slidenum">
              <a:rPr lang="el-GR" smtClean="0"/>
              <a:pPr/>
              <a:t>34</a:t>
            </a:fld>
            <a:endParaRPr lang="el-GR" dirty="0"/>
          </a:p>
        </p:txBody>
      </p:sp>
    </p:spTree>
    <p:extLst>
      <p:ext uri="{BB962C8B-B14F-4D97-AF65-F5344CB8AC3E}">
        <p14:creationId xmlns:p14="http://schemas.microsoft.com/office/powerpoint/2010/main" val="36398224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2195513" y="2780928"/>
            <a:ext cx="4857750" cy="2771775"/>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l-GR" sz="3200" dirty="0"/>
              <a:t>Τα βήματα χρήσης των ταινιών ούρων</a:t>
            </a:r>
            <a:r>
              <a:rPr lang="en-US" sz="3200" dirty="0"/>
              <a:t> </a:t>
            </a:r>
            <a:r>
              <a:rPr lang="en-US" sz="3200" b="0" dirty="0" smtClean="0"/>
              <a:t>4/6</a:t>
            </a:r>
            <a:endParaRPr lang="el-GR" dirty="0"/>
          </a:p>
        </p:txBody>
      </p:sp>
      <p:sp>
        <p:nvSpPr>
          <p:cNvPr id="3" name="Content Placeholder 2"/>
          <p:cNvSpPr>
            <a:spLocks noGrp="1"/>
          </p:cNvSpPr>
          <p:nvPr>
            <p:ph idx="1"/>
          </p:nvPr>
        </p:nvSpPr>
        <p:spPr>
          <a:xfrm>
            <a:off x="457200" y="1196752"/>
            <a:ext cx="8229600" cy="1368648"/>
          </a:xfrm>
        </p:spPr>
        <p:txBody>
          <a:bodyPr>
            <a:normAutofit/>
          </a:bodyPr>
          <a:lstStyle/>
          <a:p>
            <a:pPr marL="514350" indent="-514350" eaLnBrk="0" hangingPunct="0">
              <a:lnSpc>
                <a:spcPct val="150000"/>
              </a:lnSpc>
              <a:buFont typeface="+mj-lt"/>
              <a:buAutoNum type="arabicPeriod" startAt="6"/>
            </a:pPr>
            <a:r>
              <a:rPr lang="el-GR" sz="2400" b="1" dirty="0" smtClean="0">
                <a:solidFill>
                  <a:srgbClr val="004B82"/>
                </a:solidFill>
                <a:ea typeface="Times New Roman" pitchFamily="18" charset="0"/>
                <a:cs typeface="Arial" charset="0"/>
              </a:rPr>
              <a:t>Στραγγίζουμε </a:t>
            </a:r>
            <a:r>
              <a:rPr lang="el-GR" sz="2400" b="1" dirty="0">
                <a:solidFill>
                  <a:srgbClr val="004B82"/>
                </a:solidFill>
                <a:ea typeface="Times New Roman" pitchFamily="18" charset="0"/>
                <a:cs typeface="Arial" charset="0"/>
              </a:rPr>
              <a:t>την περίσσεια των ούρων </a:t>
            </a:r>
            <a:r>
              <a:rPr lang="el-GR" sz="2400" dirty="0">
                <a:ea typeface="Times New Roman" pitchFamily="18" charset="0"/>
                <a:cs typeface="Arial" charset="0"/>
              </a:rPr>
              <a:t>από τα χείλη της ταινίας πάνω σε διηθητικό χαρτί.</a:t>
            </a:r>
            <a:endParaRPr lang="el-GR" sz="2400" dirty="0"/>
          </a:p>
          <a:p>
            <a:pPr marL="514350" indent="-514350" eaLnBrk="0" hangingPunct="0">
              <a:buFont typeface="+mj-lt"/>
              <a:buAutoNum type="arabicPeriod" startAt="6"/>
            </a:pPr>
            <a:endParaRPr lang="el-GR" sz="2400" dirty="0"/>
          </a:p>
          <a:p>
            <a:pPr marL="514350" indent="-514350">
              <a:buFont typeface="+mj-lt"/>
              <a:buAutoNum type="arabicPeriod" startAt="6"/>
            </a:pPr>
            <a:endParaRPr lang="el-GR" sz="2400" dirty="0"/>
          </a:p>
        </p:txBody>
      </p:sp>
      <p:sp>
        <p:nvSpPr>
          <p:cNvPr id="4" name="3 - Θέση αριθμού διαφάνειας"/>
          <p:cNvSpPr>
            <a:spLocks noGrp="1"/>
          </p:cNvSpPr>
          <p:nvPr>
            <p:ph type="sldNum" sz="quarter" idx="12"/>
          </p:nvPr>
        </p:nvSpPr>
        <p:spPr/>
        <p:txBody>
          <a:bodyPr/>
          <a:lstStyle/>
          <a:p>
            <a:fld id="{050FB159-851B-4BB3-ACED-5AFFAF929CBD}" type="slidenum">
              <a:rPr lang="el-GR" smtClean="0"/>
              <a:pPr/>
              <a:t>35</a:t>
            </a:fld>
            <a:endParaRPr lang="el-GR" dirty="0"/>
          </a:p>
        </p:txBody>
      </p:sp>
    </p:spTree>
    <p:extLst>
      <p:ext uri="{BB962C8B-B14F-4D97-AF65-F5344CB8AC3E}">
        <p14:creationId xmlns:p14="http://schemas.microsoft.com/office/powerpoint/2010/main" val="24112467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Παρατήρηση ταινίας ούρων"/>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636" y="1368357"/>
            <a:ext cx="6552728" cy="4568993"/>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l-GR" sz="3200" dirty="0"/>
              <a:t>Τα βήματα χρήσης των ταινιών ούρων</a:t>
            </a:r>
            <a:r>
              <a:rPr lang="en-US" sz="3200" dirty="0"/>
              <a:t> </a:t>
            </a:r>
            <a:r>
              <a:rPr lang="en-US" sz="3200" b="0" dirty="0" smtClean="0"/>
              <a:t>5/6</a:t>
            </a:r>
            <a:endParaRPr lang="el-GR" dirty="0"/>
          </a:p>
        </p:txBody>
      </p:sp>
      <p:sp>
        <p:nvSpPr>
          <p:cNvPr id="3" name="2 - Θέση αριθμού διαφάνειας"/>
          <p:cNvSpPr>
            <a:spLocks noGrp="1"/>
          </p:cNvSpPr>
          <p:nvPr>
            <p:ph type="sldNum" sz="quarter" idx="12"/>
          </p:nvPr>
        </p:nvSpPr>
        <p:spPr/>
        <p:txBody>
          <a:bodyPr/>
          <a:lstStyle/>
          <a:p>
            <a:fld id="{050FB159-851B-4BB3-ACED-5AFFAF929CBD}" type="slidenum">
              <a:rPr lang="el-GR" smtClean="0"/>
              <a:pPr/>
              <a:t>36</a:t>
            </a:fld>
            <a:endParaRPr lang="el-GR" dirty="0"/>
          </a:p>
        </p:txBody>
      </p:sp>
    </p:spTree>
    <p:extLst>
      <p:ext uri="{BB962C8B-B14F-4D97-AF65-F5344CB8AC3E}">
        <p14:creationId xmlns:p14="http://schemas.microsoft.com/office/powerpoint/2010/main" val="3772150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p:cNvPicPr>
            <a:picLocks noChangeAspect="1" noChangeArrowheads="1"/>
          </p:cNvPicPr>
          <p:nvPr/>
        </p:nvPicPr>
        <p:blipFill>
          <a:blip r:embed="rId3" cstate="print"/>
          <a:srcRect/>
          <a:stretch>
            <a:fillRect/>
          </a:stretch>
        </p:blipFill>
        <p:spPr bwMode="auto">
          <a:xfrm>
            <a:off x="3779912" y="4221088"/>
            <a:ext cx="4714875" cy="24384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l-GR" sz="3200" dirty="0"/>
              <a:t>Τα βήματα χρήσης των ταινιών </a:t>
            </a:r>
            <a:r>
              <a:rPr lang="el-GR" sz="3200" dirty="0" smtClean="0"/>
              <a:t>ούρων </a:t>
            </a:r>
            <a:r>
              <a:rPr lang="el-GR" sz="3200" b="0" dirty="0"/>
              <a:t>6</a:t>
            </a:r>
            <a:r>
              <a:rPr lang="en-US" sz="3200" b="0" dirty="0" smtClean="0"/>
              <a:t>/6</a:t>
            </a:r>
            <a:endParaRPr lang="el-GR" dirty="0"/>
          </a:p>
        </p:txBody>
      </p:sp>
      <p:sp>
        <p:nvSpPr>
          <p:cNvPr id="3" name="Content Placeholder 2"/>
          <p:cNvSpPr>
            <a:spLocks noGrp="1"/>
          </p:cNvSpPr>
          <p:nvPr>
            <p:ph idx="1"/>
          </p:nvPr>
        </p:nvSpPr>
        <p:spPr>
          <a:xfrm>
            <a:off x="457200" y="1196752"/>
            <a:ext cx="8229600" cy="3312368"/>
          </a:xfrm>
        </p:spPr>
        <p:txBody>
          <a:bodyPr>
            <a:noAutofit/>
          </a:bodyPr>
          <a:lstStyle/>
          <a:p>
            <a:pPr>
              <a:lnSpc>
                <a:spcPct val="150000"/>
              </a:lnSpc>
              <a:buFontTx/>
              <a:buAutoNum type="arabicPeriod" startAt="7"/>
            </a:pPr>
            <a:r>
              <a:rPr lang="el-GR" sz="2400" dirty="0">
                <a:cs typeface="Arial" charset="0"/>
              </a:rPr>
              <a:t>Συγκρίνουμε τα χρώματα της ταινίας με την χρωματομετρική κλίμακα πάνω στο δοχείο των ταινιών. </a:t>
            </a:r>
          </a:p>
          <a:p>
            <a:pPr>
              <a:lnSpc>
                <a:spcPct val="150000"/>
              </a:lnSpc>
            </a:pPr>
            <a:r>
              <a:rPr lang="el-GR" sz="2400" dirty="0" smtClean="0">
                <a:cs typeface="Arial" charset="0"/>
              </a:rPr>
              <a:t>Κατά </a:t>
            </a:r>
            <a:r>
              <a:rPr lang="el-GR" sz="2400" dirty="0">
                <a:cs typeface="Arial" charset="0"/>
              </a:rPr>
              <a:t>την διάρκεια της σύγκρισης </a:t>
            </a:r>
            <a:r>
              <a:rPr lang="el-GR" sz="2400" b="1" dirty="0">
                <a:solidFill>
                  <a:srgbClr val="820000"/>
                </a:solidFill>
                <a:cs typeface="Arial" charset="0"/>
              </a:rPr>
              <a:t>κρατάμε την ταινία οριζόντια</a:t>
            </a:r>
            <a:r>
              <a:rPr lang="el-GR" sz="2400" dirty="0">
                <a:solidFill>
                  <a:srgbClr val="C00000"/>
                </a:solidFill>
                <a:cs typeface="Arial" charset="0"/>
              </a:rPr>
              <a:t> </a:t>
            </a:r>
            <a:r>
              <a:rPr lang="el-GR" sz="2400" dirty="0">
                <a:cs typeface="Arial" charset="0"/>
              </a:rPr>
              <a:t>για να μην επιμολυνθούν οι αντιδραστήριες επιφάνειες από εκπλύματα άλλων αντιδραστηρίων επιφανειών. </a:t>
            </a:r>
          </a:p>
          <a:p>
            <a:endParaRPr lang="el-GR" sz="2400" dirty="0"/>
          </a:p>
        </p:txBody>
      </p:sp>
      <p:sp>
        <p:nvSpPr>
          <p:cNvPr id="4" name="3 - Θέση αριθμού διαφάνειας"/>
          <p:cNvSpPr>
            <a:spLocks noGrp="1"/>
          </p:cNvSpPr>
          <p:nvPr>
            <p:ph type="sldNum" sz="quarter" idx="12"/>
          </p:nvPr>
        </p:nvSpPr>
        <p:spPr/>
        <p:txBody>
          <a:bodyPr/>
          <a:lstStyle/>
          <a:p>
            <a:fld id="{050FB159-851B-4BB3-ACED-5AFFAF929CBD}" type="slidenum">
              <a:rPr lang="el-GR" smtClean="0"/>
              <a:pPr/>
              <a:t>37</a:t>
            </a:fld>
            <a:endParaRPr lang="el-GR" dirty="0"/>
          </a:p>
        </p:txBody>
      </p:sp>
    </p:spTree>
    <p:extLst>
      <p:ext uri="{BB962C8B-B14F-4D97-AF65-F5344CB8AC3E}">
        <p14:creationId xmlns:p14="http://schemas.microsoft.com/office/powerpoint/2010/main" val="1566060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C:\My Documents\Lecture EEKXKB Uranalysis\PICTURES\Strips analysis.bm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7201" y="1772816"/>
            <a:ext cx="8534400" cy="3468687"/>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l-GR" dirty="0"/>
              <a:t>Oι δύο διαφορετικές ποιότητες στις ταινίες </a:t>
            </a:r>
            <a:r>
              <a:rPr lang="el-GR" dirty="0" smtClean="0"/>
              <a:t>ούρων</a:t>
            </a:r>
            <a:endParaRPr lang="el-GR" dirty="0"/>
          </a:p>
        </p:txBody>
      </p:sp>
      <p:sp>
        <p:nvSpPr>
          <p:cNvPr id="4" name="3 - Θέση αριθμού διαφάνειας"/>
          <p:cNvSpPr>
            <a:spLocks noGrp="1"/>
          </p:cNvSpPr>
          <p:nvPr>
            <p:ph type="sldNum" sz="quarter" idx="12"/>
          </p:nvPr>
        </p:nvSpPr>
        <p:spPr/>
        <p:txBody>
          <a:bodyPr/>
          <a:lstStyle/>
          <a:p>
            <a:fld id="{050FB159-851B-4BB3-ACED-5AFFAF929CBD}" type="slidenum">
              <a:rPr lang="el-GR" smtClean="0"/>
              <a:pPr/>
              <a:t>38</a:t>
            </a:fld>
            <a:endParaRPr lang="el-GR" dirty="0"/>
          </a:p>
        </p:txBody>
      </p:sp>
    </p:spTree>
    <p:extLst>
      <p:ext uri="{BB962C8B-B14F-4D97-AF65-F5344CB8AC3E}">
        <p14:creationId xmlns:p14="http://schemas.microsoft.com/office/powerpoint/2010/main" val="100448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395288" y="2122686"/>
            <a:ext cx="8424862" cy="2112566"/>
          </a:xfrm>
          <a:prstGeom prst="rect">
            <a:avLst/>
          </a:prstGeom>
          <a:noFill/>
          <a:ln w="9525">
            <a:noFill/>
            <a:miter lim="800000"/>
            <a:headEnd/>
            <a:tailEnd/>
          </a:ln>
        </p:spPr>
        <p:txBody>
          <a:bodyPr anchor="ctr">
            <a:spAutoFit/>
          </a:bodyPr>
          <a:lstStyle/>
          <a:p>
            <a:pPr>
              <a:lnSpc>
                <a:spcPct val="140000"/>
              </a:lnSpc>
              <a:spcBef>
                <a:spcPct val="50000"/>
              </a:spcBef>
            </a:pPr>
            <a:r>
              <a:rPr lang="el-GR" sz="2400" dirty="0">
                <a:latin typeface="Calibri" pitchFamily="34" charset="0"/>
              </a:rPr>
              <a:t>Μειονέκτημα των πρωινών ούρων είναι ότι μπορούν να διαφύγουν περιπτώσεις ελαφριάς σακχαρουρίας που εμφανίζεται 2 – 3 ώρες μετά την λήψη τροφής (μειωμένη ανοχή στην γλυκόζη).</a:t>
            </a:r>
          </a:p>
        </p:txBody>
      </p:sp>
      <p:sp>
        <p:nvSpPr>
          <p:cNvPr id="4099" name="Text Box 5"/>
          <p:cNvSpPr txBox="1">
            <a:spLocks noChangeArrowheads="1"/>
          </p:cNvSpPr>
          <p:nvPr/>
        </p:nvSpPr>
        <p:spPr bwMode="auto">
          <a:xfrm>
            <a:off x="395288" y="1454448"/>
            <a:ext cx="7848600" cy="461665"/>
          </a:xfrm>
          <a:prstGeom prst="rect">
            <a:avLst/>
          </a:prstGeom>
          <a:noFill/>
          <a:ln w="9525">
            <a:noFill/>
            <a:miter lim="800000"/>
            <a:headEnd/>
            <a:tailEnd/>
          </a:ln>
        </p:spPr>
        <p:txBody>
          <a:bodyPr>
            <a:spAutoFit/>
          </a:bodyPr>
          <a:lstStyle/>
          <a:p>
            <a:pPr>
              <a:spcBef>
                <a:spcPct val="50000"/>
              </a:spcBef>
            </a:pPr>
            <a:r>
              <a:rPr lang="el-GR" sz="2400" dirty="0">
                <a:latin typeface="Calibri" pitchFamily="34" charset="0"/>
              </a:rPr>
              <a:t>Χρησιμοποιούνται τα </a:t>
            </a:r>
            <a:r>
              <a:rPr lang="el-GR" sz="2400" b="1" dirty="0">
                <a:solidFill>
                  <a:srgbClr val="820000"/>
                </a:solidFill>
                <a:latin typeface="Calibri" pitchFamily="34" charset="0"/>
              </a:rPr>
              <a:t>πρώτα πρωινά ούρα μέσης ούρησης.</a:t>
            </a:r>
          </a:p>
        </p:txBody>
      </p:sp>
      <p:sp>
        <p:nvSpPr>
          <p:cNvPr id="4103" name="Text Box 7"/>
          <p:cNvSpPr txBox="1">
            <a:spLocks noChangeArrowheads="1"/>
          </p:cNvSpPr>
          <p:nvPr/>
        </p:nvSpPr>
        <p:spPr bwMode="auto">
          <a:xfrm>
            <a:off x="395288" y="4365104"/>
            <a:ext cx="8280400" cy="1643527"/>
          </a:xfrm>
          <a:prstGeom prst="rect">
            <a:avLst/>
          </a:prstGeom>
          <a:noFill/>
          <a:ln w="9525">
            <a:noFill/>
            <a:miter lim="800000"/>
            <a:headEnd/>
            <a:tailEnd/>
          </a:ln>
        </p:spPr>
        <p:txBody>
          <a:bodyPr>
            <a:spAutoFit/>
          </a:bodyPr>
          <a:lstStyle/>
          <a:p>
            <a:pPr>
              <a:lnSpc>
                <a:spcPct val="135000"/>
              </a:lnSpc>
            </a:pPr>
            <a:r>
              <a:rPr lang="en-US" sz="2400" dirty="0">
                <a:latin typeface="Calibri" pitchFamily="34" charset="0"/>
              </a:rPr>
              <a:t>H</a:t>
            </a:r>
            <a:r>
              <a:rPr lang="el-GR" sz="2400" dirty="0">
                <a:latin typeface="Calibri" pitchFamily="34" charset="0"/>
              </a:rPr>
              <a:t> ανάλυση των πρωινών ούρων μέσης ούρησης πρέπει να γίνεται μέσα σε </a:t>
            </a:r>
            <a:r>
              <a:rPr lang="el-GR" sz="2400" b="1" dirty="0">
                <a:solidFill>
                  <a:srgbClr val="820000"/>
                </a:solidFill>
                <a:latin typeface="Calibri" pitchFamily="34" charset="0"/>
              </a:rPr>
              <a:t>δύο ώρες το πολύ.</a:t>
            </a:r>
          </a:p>
          <a:p>
            <a:pPr>
              <a:spcBef>
                <a:spcPct val="50000"/>
              </a:spcBef>
            </a:pPr>
            <a:endParaRPr lang="el-GR" sz="2400" dirty="0">
              <a:latin typeface="Calibri" pitchFamily="34" charset="0"/>
            </a:endParaRPr>
          </a:p>
        </p:txBody>
      </p:sp>
      <p:sp>
        <p:nvSpPr>
          <p:cNvPr id="2" name="Title 1"/>
          <p:cNvSpPr>
            <a:spLocks noGrp="1"/>
          </p:cNvSpPr>
          <p:nvPr>
            <p:ph type="title"/>
          </p:nvPr>
        </p:nvSpPr>
        <p:spPr/>
        <p:txBody>
          <a:bodyPr>
            <a:normAutofit fontScale="90000"/>
          </a:bodyPr>
          <a:lstStyle/>
          <a:p>
            <a:r>
              <a:rPr lang="el-GR" dirty="0"/>
              <a:t>Δείγμα γενικής εξέτασης ούρων και καλλιέργειας </a:t>
            </a:r>
            <a:r>
              <a:rPr lang="el-GR" dirty="0" smtClean="0"/>
              <a:t>ούρων</a:t>
            </a:r>
            <a:endParaRPr lang="el-GR" dirty="0"/>
          </a:p>
        </p:txBody>
      </p:sp>
    </p:spTree>
    <p:extLst>
      <p:ext uri="{BB962C8B-B14F-4D97-AF65-F5344CB8AC3E}">
        <p14:creationId xmlns:p14="http://schemas.microsoft.com/office/powerpoint/2010/main" val="277128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plus(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plus(in)">
                                      <p:cBhvr>
                                        <p:cTn id="12" dur="2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Τι πρέπει να προσέχουμε για σωστή χρήση των ταινιών ούρων</a:t>
            </a:r>
            <a:endParaRPr lang="el-GR" dirty="0"/>
          </a:p>
        </p:txBody>
      </p:sp>
      <p:sp>
        <p:nvSpPr>
          <p:cNvPr id="5" name="Content Placeholder 4"/>
          <p:cNvSpPr>
            <a:spLocks noGrp="1"/>
          </p:cNvSpPr>
          <p:nvPr>
            <p:ph idx="1"/>
          </p:nvPr>
        </p:nvSpPr>
        <p:spPr>
          <a:xfrm>
            <a:off x="395536" y="1484784"/>
            <a:ext cx="8229600" cy="5040560"/>
          </a:xfrm>
        </p:spPr>
        <p:txBody>
          <a:bodyPr>
            <a:noAutofit/>
          </a:bodyPr>
          <a:lstStyle/>
          <a:p>
            <a:pPr marL="457200" indent="-457200">
              <a:buFont typeface="+mj-lt"/>
              <a:buAutoNum type="arabicPeriod"/>
            </a:pPr>
            <a:r>
              <a:rPr lang="el-GR" sz="2400" dirty="0" smtClean="0"/>
              <a:t>Προσέχουμε </a:t>
            </a:r>
            <a:r>
              <a:rPr lang="el-GR" sz="2400" dirty="0"/>
              <a:t>την ημερομηνία λήξης.</a:t>
            </a:r>
          </a:p>
          <a:p>
            <a:pPr marL="457200" indent="-457200">
              <a:lnSpc>
                <a:spcPct val="150000"/>
              </a:lnSpc>
              <a:spcBef>
                <a:spcPts val="600"/>
              </a:spcBef>
              <a:buFont typeface="+mj-lt"/>
              <a:buAutoNum type="arabicPeriod"/>
            </a:pPr>
            <a:r>
              <a:rPr lang="el-GR" sz="2400" dirty="0" smtClean="0"/>
              <a:t>Διατηρούμε </a:t>
            </a:r>
            <a:r>
              <a:rPr lang="el-GR" sz="2400" dirty="0"/>
              <a:t>μέσα στο δοχείο την υγροσκοπική ουσία για την αποφυγή υγρασίας.</a:t>
            </a:r>
          </a:p>
          <a:p>
            <a:pPr marL="457200" indent="-457200">
              <a:lnSpc>
                <a:spcPct val="150000"/>
              </a:lnSpc>
              <a:spcBef>
                <a:spcPts val="600"/>
              </a:spcBef>
              <a:buFont typeface="+mj-lt"/>
              <a:buAutoNum type="arabicPeriod"/>
            </a:pPr>
            <a:r>
              <a:rPr lang="el-GR" sz="2400" dirty="0"/>
              <a:t>Διενεργούμε έλεγχο ποιότητας με κατάλληλα δείγματα ελέγχου (</a:t>
            </a:r>
            <a:r>
              <a:rPr lang="en-US" sz="2400" dirty="0"/>
              <a:t>controls) </a:t>
            </a:r>
            <a:r>
              <a:rPr lang="el-GR" sz="2400" dirty="0"/>
              <a:t>σε φυσιολογικές και παθολογικές τιμές.</a:t>
            </a:r>
          </a:p>
          <a:p>
            <a:pPr marL="457200" indent="-457200">
              <a:lnSpc>
                <a:spcPct val="150000"/>
              </a:lnSpc>
              <a:spcBef>
                <a:spcPts val="600"/>
              </a:spcBef>
              <a:buFont typeface="+mj-lt"/>
              <a:buAutoNum type="arabicPeriod"/>
            </a:pPr>
            <a:r>
              <a:rPr lang="el-GR" sz="2400" dirty="0"/>
              <a:t>Είναι προτιμότερη η ανάγνωση των ταινιών σε αυτόματο «αναγνώστη» ταινιών ούρων.</a:t>
            </a:r>
          </a:p>
          <a:p>
            <a:endParaRPr lang="el-GR" sz="2400" dirty="0"/>
          </a:p>
          <a:p>
            <a:endParaRPr lang="el-GR" sz="2400" dirty="0"/>
          </a:p>
          <a:p>
            <a:endParaRPr lang="el-GR" sz="2400" dirty="0"/>
          </a:p>
        </p:txBody>
      </p:sp>
      <p:sp>
        <p:nvSpPr>
          <p:cNvPr id="3" name="2 - Θέση αριθμού διαφάνειας"/>
          <p:cNvSpPr>
            <a:spLocks noGrp="1"/>
          </p:cNvSpPr>
          <p:nvPr>
            <p:ph type="sldNum" sz="quarter" idx="12"/>
          </p:nvPr>
        </p:nvSpPr>
        <p:spPr/>
        <p:txBody>
          <a:bodyPr/>
          <a:lstStyle/>
          <a:p>
            <a:fld id="{050FB159-851B-4BB3-ACED-5AFFAF929CBD}" type="slidenum">
              <a:rPr lang="el-GR" smtClean="0"/>
              <a:pPr/>
              <a:t>39</a:t>
            </a:fld>
            <a:endParaRPr lang="el-GR" dirty="0"/>
          </a:p>
        </p:txBody>
      </p:sp>
    </p:spTree>
    <p:extLst>
      <p:ext uri="{BB962C8B-B14F-4D97-AF65-F5344CB8AC3E}">
        <p14:creationId xmlns:p14="http://schemas.microsoft.com/office/powerpoint/2010/main" val="36724692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900113" y="2133600"/>
            <a:ext cx="3028950" cy="3143250"/>
          </a:xfrm>
          <a:prstGeom prst="rect">
            <a:avLst/>
          </a:prstGeom>
          <a:noFill/>
          <a:ln w="9525">
            <a:noFill/>
            <a:miter lim="800000"/>
            <a:headEnd/>
            <a:tailEnd/>
          </a:ln>
        </p:spPr>
      </p:pic>
      <p:pic>
        <p:nvPicPr>
          <p:cNvPr id="27651" name="Picture 3"/>
          <p:cNvPicPr>
            <a:picLocks noChangeAspect="1" noChangeArrowheads="1"/>
          </p:cNvPicPr>
          <p:nvPr/>
        </p:nvPicPr>
        <p:blipFill>
          <a:blip r:embed="rId4" cstate="print"/>
          <a:srcRect/>
          <a:stretch>
            <a:fillRect/>
          </a:stretch>
        </p:blipFill>
        <p:spPr bwMode="auto">
          <a:xfrm>
            <a:off x="4787900" y="2420938"/>
            <a:ext cx="3571875" cy="2857500"/>
          </a:xfrm>
          <a:prstGeom prst="rect">
            <a:avLst/>
          </a:prstGeom>
          <a:noFill/>
          <a:ln w="9525">
            <a:noFill/>
            <a:miter lim="800000"/>
            <a:headEnd/>
            <a:tailEnd/>
          </a:ln>
        </p:spPr>
      </p:pic>
      <p:sp>
        <p:nvSpPr>
          <p:cNvPr id="2" name="Title 1"/>
          <p:cNvSpPr>
            <a:spLocks noGrp="1"/>
          </p:cNvSpPr>
          <p:nvPr>
            <p:ph type="title"/>
          </p:nvPr>
        </p:nvSpPr>
        <p:spPr/>
        <p:txBody>
          <a:bodyPr/>
          <a:lstStyle/>
          <a:p>
            <a:r>
              <a:rPr lang="el-GR" dirty="0" smtClean="0"/>
              <a:t>Αναγνώστες ταινιών ούρων</a:t>
            </a:r>
            <a:endParaRPr lang="el-GR" dirty="0"/>
          </a:p>
        </p:txBody>
      </p:sp>
      <p:sp>
        <p:nvSpPr>
          <p:cNvPr id="3" name="Content Placeholder 2"/>
          <p:cNvSpPr>
            <a:spLocks noGrp="1"/>
          </p:cNvSpPr>
          <p:nvPr>
            <p:ph idx="1"/>
          </p:nvPr>
        </p:nvSpPr>
        <p:spPr>
          <a:xfrm>
            <a:off x="457200" y="1196752"/>
            <a:ext cx="8229600" cy="936848"/>
          </a:xfrm>
        </p:spPr>
        <p:txBody>
          <a:bodyPr>
            <a:normAutofit/>
          </a:bodyPr>
          <a:lstStyle/>
          <a:p>
            <a:r>
              <a:rPr lang="el-GR" sz="2400" dirty="0"/>
              <a:t>Σήμερα η ανάγνωση των ταινιών ούρων γίνεται συνήθως με αυτόματες συσκευές</a:t>
            </a:r>
          </a:p>
          <a:p>
            <a:endParaRPr lang="el-GR" sz="2400" dirty="0"/>
          </a:p>
        </p:txBody>
      </p:sp>
      <p:sp>
        <p:nvSpPr>
          <p:cNvPr id="6" name="5 - Θέση αριθμού διαφάνειας"/>
          <p:cNvSpPr>
            <a:spLocks noGrp="1"/>
          </p:cNvSpPr>
          <p:nvPr>
            <p:ph type="sldNum" sz="quarter" idx="12"/>
          </p:nvPr>
        </p:nvSpPr>
        <p:spPr/>
        <p:txBody>
          <a:bodyPr/>
          <a:lstStyle/>
          <a:p>
            <a:fld id="{050FB159-851B-4BB3-ACED-5AFFAF929CBD}" type="slidenum">
              <a:rPr lang="el-GR" smtClean="0"/>
              <a:pPr/>
              <a:t>40</a:t>
            </a:fld>
            <a:endParaRPr lang="el-GR" dirty="0"/>
          </a:p>
        </p:txBody>
      </p:sp>
    </p:spTree>
    <p:extLst>
      <p:ext uri="{BB962C8B-B14F-4D97-AF65-F5344CB8AC3E}">
        <p14:creationId xmlns:p14="http://schemas.microsoft.com/office/powerpoint/2010/main" val="12536084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Που χρησιμοποιούνται οι ταινίες ούρων</a:t>
            </a:r>
            <a:endParaRPr lang="el-GR" dirty="0"/>
          </a:p>
        </p:txBody>
      </p:sp>
      <p:sp>
        <p:nvSpPr>
          <p:cNvPr id="5" name="Content Placeholder 4"/>
          <p:cNvSpPr>
            <a:spLocks noGrp="1"/>
          </p:cNvSpPr>
          <p:nvPr>
            <p:ph idx="1"/>
          </p:nvPr>
        </p:nvSpPr>
        <p:spPr/>
        <p:txBody>
          <a:bodyPr>
            <a:normAutofit/>
          </a:bodyPr>
          <a:lstStyle/>
          <a:p>
            <a:pPr marL="0" indent="0">
              <a:buNone/>
            </a:pPr>
            <a:r>
              <a:rPr lang="el-GR" sz="2800" dirty="0"/>
              <a:t>Σήμερα οι ταινίες δηλαδή η λεγόμενη «</a:t>
            </a:r>
            <a:r>
              <a:rPr lang="el-GR" sz="2800" b="1" dirty="0">
                <a:solidFill>
                  <a:srgbClr val="004B82"/>
                </a:solidFill>
              </a:rPr>
              <a:t>ξηρά χημεία</a:t>
            </a:r>
            <a:r>
              <a:rPr lang="el-GR" sz="2800" dirty="0"/>
              <a:t>» χρησιμοποιείται</a:t>
            </a:r>
            <a:r>
              <a:rPr lang="en-US" sz="2800" dirty="0"/>
              <a:t>:</a:t>
            </a:r>
          </a:p>
          <a:p>
            <a:pPr marL="0" indent="0">
              <a:spcBef>
                <a:spcPts val="1200"/>
              </a:spcBef>
              <a:spcAft>
                <a:spcPts val="1200"/>
              </a:spcAft>
              <a:buNone/>
            </a:pPr>
            <a:r>
              <a:rPr lang="el-GR" sz="2800" dirty="0" smtClean="0"/>
              <a:t>Α</a:t>
            </a:r>
            <a:r>
              <a:rPr lang="el-GR" sz="2800" dirty="0"/>
              <a:t>. και για άλλα βιολογικά υγρά π.χ. αίμα, κόπρανα</a:t>
            </a:r>
          </a:p>
          <a:p>
            <a:pPr marL="355600" indent="-355600">
              <a:spcBef>
                <a:spcPts val="1200"/>
              </a:spcBef>
              <a:spcAft>
                <a:spcPts val="1200"/>
              </a:spcAft>
              <a:buNone/>
            </a:pPr>
            <a:r>
              <a:rPr lang="el-GR" sz="2800" dirty="0" smtClean="0"/>
              <a:t>Β</a:t>
            </a:r>
            <a:r>
              <a:rPr lang="el-GR" sz="2800" dirty="0"/>
              <a:t>. για άλλους οργανισμούς π.χ. κατοικίδια ζώα ή ζώα παραγωγής</a:t>
            </a:r>
          </a:p>
          <a:p>
            <a:pPr marL="0" indent="0">
              <a:spcBef>
                <a:spcPts val="1200"/>
              </a:spcBef>
              <a:spcAft>
                <a:spcPts val="1200"/>
              </a:spcAft>
              <a:buNone/>
            </a:pPr>
            <a:r>
              <a:rPr lang="el-GR" sz="2800" dirty="0" smtClean="0"/>
              <a:t>Γ</a:t>
            </a:r>
            <a:r>
              <a:rPr lang="el-GR" sz="2800" dirty="0"/>
              <a:t>. από τους ίδιους τους ασθενείς στο σπίτι τους</a:t>
            </a:r>
          </a:p>
          <a:p>
            <a:pPr marL="0" indent="0">
              <a:buNone/>
            </a:pPr>
            <a:endParaRPr lang="el-GR" sz="2800" dirty="0"/>
          </a:p>
        </p:txBody>
      </p:sp>
      <p:sp>
        <p:nvSpPr>
          <p:cNvPr id="3" name="2 - Θέση αριθμού διαφάνειας"/>
          <p:cNvSpPr>
            <a:spLocks noGrp="1"/>
          </p:cNvSpPr>
          <p:nvPr>
            <p:ph type="sldNum" sz="quarter" idx="12"/>
          </p:nvPr>
        </p:nvSpPr>
        <p:spPr/>
        <p:txBody>
          <a:bodyPr/>
          <a:lstStyle/>
          <a:p>
            <a:fld id="{050FB159-851B-4BB3-ACED-5AFFAF929CBD}" type="slidenum">
              <a:rPr lang="el-GR" smtClean="0"/>
              <a:pPr/>
              <a:t>41</a:t>
            </a:fld>
            <a:endParaRPr lang="el-GR" dirty="0"/>
          </a:p>
        </p:txBody>
      </p:sp>
    </p:spTree>
    <p:extLst>
      <p:ext uri="{BB962C8B-B14F-4D97-AF65-F5344CB8AC3E}">
        <p14:creationId xmlns:p14="http://schemas.microsoft.com/office/powerpoint/2010/main" val="39069330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Πέτρος Καρκαλούσος 2014. Πέτρος Καρκαλούσος. </a:t>
            </a:r>
            <a:r>
              <a:rPr lang="el-GR" sz="2000" dirty="0" smtClean="0"/>
              <a:t>«Ανάλυση Βιολογικών Υγρών &amp; Εκκριμάτων (Ε). </a:t>
            </a:r>
            <a:r>
              <a:rPr lang="el-GR" sz="2000" dirty="0"/>
              <a:t>Ενότητα </a:t>
            </a:r>
            <a:r>
              <a:rPr lang="en-US" sz="2000" dirty="0" smtClean="0"/>
              <a:t>1</a:t>
            </a:r>
            <a:r>
              <a:rPr lang="el-GR" sz="2000" dirty="0" smtClean="0"/>
              <a:t>: </a:t>
            </a:r>
            <a:r>
              <a:rPr lang="el-GR" sz="2000" dirty="0"/>
              <a:t>Συλλογή δειγμάτων </a:t>
            </a:r>
            <a:r>
              <a:rPr lang="el-GR" sz="2000" dirty="0" smtClean="0"/>
              <a:t>ούρων</a:t>
            </a:r>
            <a:r>
              <a:rPr lang="en-US" sz="2000" dirty="0" smtClean="0"/>
              <a:t>. </a:t>
            </a:r>
            <a:r>
              <a:rPr lang="el-GR" sz="2000" dirty="0" smtClean="0"/>
              <a:t>Μικροσκόπηση ούρων».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dirty="0" smtClean="0">
                <a:solidFill>
                  <a:prstClr val="black"/>
                </a:solidFill>
                <a:latin typeface="Calibri"/>
              </a:rPr>
              <a:t>creativecommons.org/licenses/από-nc-sa/4.0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8819986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4659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ChangeArrowheads="1"/>
          </p:cNvSpPr>
          <p:nvPr/>
        </p:nvSpPr>
        <p:spPr bwMode="auto">
          <a:xfrm>
            <a:off x="3429000" y="1484784"/>
            <a:ext cx="5410200" cy="4114800"/>
          </a:xfrm>
          <a:prstGeom prst="rect">
            <a:avLst/>
          </a:prstGeom>
          <a:noFill/>
          <a:ln w="9525">
            <a:noFill/>
            <a:miter lim="800000"/>
            <a:headEnd/>
            <a:tailEnd/>
          </a:ln>
        </p:spPr>
        <p:txBody>
          <a:bodyPr lIns="92075" tIns="46038" rIns="92075" bIns="46038"/>
          <a:lstStyle/>
          <a:p>
            <a:pPr marL="457200" indent="-457200">
              <a:spcBef>
                <a:spcPts val="600"/>
              </a:spcBef>
              <a:spcAft>
                <a:spcPts val="1200"/>
              </a:spcAft>
              <a:buClr>
                <a:schemeClr val="hlink"/>
              </a:buClr>
              <a:buSzPct val="100000"/>
              <a:buFont typeface="+mj-lt"/>
              <a:buAutoNum type="arabicPeriod"/>
            </a:pPr>
            <a:r>
              <a:rPr lang="el-GR" sz="2400" dirty="0">
                <a:latin typeface="Calibri" pitchFamily="34" charset="0"/>
              </a:rPr>
              <a:t>Σχολαστικό πλύσιμο με σαπούνι και νερό των έξω γεννητικών οργάνων και της ουρήθρας.</a:t>
            </a:r>
          </a:p>
          <a:p>
            <a:pPr marL="457200" indent="-457200">
              <a:spcBef>
                <a:spcPts val="600"/>
              </a:spcBef>
              <a:spcAft>
                <a:spcPts val="1200"/>
              </a:spcAft>
              <a:buClr>
                <a:schemeClr val="hlink"/>
              </a:buClr>
              <a:buSzPct val="100000"/>
              <a:buFont typeface="+mj-lt"/>
              <a:buAutoNum type="arabicPeriod"/>
            </a:pPr>
            <a:r>
              <a:rPr lang="el-GR" sz="2400" dirty="0">
                <a:latin typeface="Calibri" pitchFamily="34" charset="0"/>
              </a:rPr>
              <a:t>Ξέπλυμα με αποστειρωμένο νερό ή φυσιολογικό ορό.</a:t>
            </a:r>
          </a:p>
          <a:p>
            <a:pPr marL="457200" indent="-457200">
              <a:spcBef>
                <a:spcPts val="600"/>
              </a:spcBef>
              <a:spcAft>
                <a:spcPts val="1200"/>
              </a:spcAft>
              <a:buClr>
                <a:schemeClr val="hlink"/>
              </a:buClr>
              <a:buSzPct val="100000"/>
              <a:buFont typeface="+mj-lt"/>
              <a:buAutoNum type="arabicPeriod"/>
            </a:pPr>
            <a:r>
              <a:rPr lang="el-GR" sz="2400" dirty="0">
                <a:latin typeface="Calibri" pitchFamily="34" charset="0"/>
              </a:rPr>
              <a:t>Απομακρύνονται τα μεγάλα χείλη και ξεκινά η ούρηση.</a:t>
            </a:r>
          </a:p>
          <a:p>
            <a:pPr marL="457200" indent="-457200">
              <a:spcBef>
                <a:spcPts val="600"/>
              </a:spcBef>
              <a:spcAft>
                <a:spcPts val="1200"/>
              </a:spcAft>
              <a:buClr>
                <a:schemeClr val="hlink"/>
              </a:buClr>
              <a:buSzPct val="100000"/>
              <a:buFont typeface="+mj-lt"/>
              <a:buAutoNum type="arabicPeriod"/>
            </a:pPr>
            <a:r>
              <a:rPr lang="el-GR" sz="2400" dirty="0">
                <a:latin typeface="Calibri" pitchFamily="34" charset="0"/>
              </a:rPr>
              <a:t>Συλλογή ούρων στο μέσον της </a:t>
            </a:r>
            <a:r>
              <a:rPr lang="el-GR" sz="2400" dirty="0" smtClean="0">
                <a:latin typeface="Calibri" pitchFamily="34" charset="0"/>
              </a:rPr>
              <a:t>ούρησης.</a:t>
            </a:r>
            <a:endParaRPr lang="en-US" sz="2400" dirty="0">
              <a:latin typeface="Calibri" pitchFamily="34" charset="0"/>
            </a:endParaRPr>
          </a:p>
        </p:txBody>
      </p:sp>
      <p:sp>
        <p:nvSpPr>
          <p:cNvPr id="2" name="Title 1"/>
          <p:cNvSpPr>
            <a:spLocks noGrp="1"/>
          </p:cNvSpPr>
          <p:nvPr>
            <p:ph type="title"/>
          </p:nvPr>
        </p:nvSpPr>
        <p:spPr/>
        <p:txBody>
          <a:bodyPr>
            <a:noAutofit/>
          </a:bodyPr>
          <a:lstStyle/>
          <a:p>
            <a:r>
              <a:rPr lang="el-GR" sz="3200" dirty="0"/>
              <a:t>Συλλογή δείγματος ούρων για γενική εξέταση ούρων </a:t>
            </a:r>
            <a:r>
              <a:rPr lang="el-GR" sz="3200" dirty="0" smtClean="0"/>
              <a:t>και </a:t>
            </a:r>
            <a:r>
              <a:rPr lang="el-GR" sz="3200" dirty="0"/>
              <a:t>καλλιέργεια </a:t>
            </a:r>
            <a:r>
              <a:rPr lang="el-GR" sz="3200" dirty="0" smtClean="0"/>
              <a:t>ούρων</a:t>
            </a:r>
            <a:r>
              <a:rPr lang="en-US" sz="3200" dirty="0" smtClean="0"/>
              <a:t> </a:t>
            </a:r>
            <a:r>
              <a:rPr lang="en-US" sz="3200" b="0" dirty="0" smtClean="0"/>
              <a:t>1/2</a:t>
            </a:r>
            <a:endParaRPr lang="el-GR" sz="3200" b="0" dirty="0"/>
          </a:p>
        </p:txBody>
      </p:sp>
      <p:pic>
        <p:nvPicPr>
          <p:cNvPr id="6" name="Picture 2" descr="The area around the vulva and the perineum is cleaned with an alcohol swab. The labia majora is gently pulled back to expose the urethral opening and the catheter is inserte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4142"/>
          <a:stretch/>
        </p:blipFill>
        <p:spPr bwMode="auto">
          <a:xfrm>
            <a:off x="323528" y="2235963"/>
            <a:ext cx="2624903" cy="278567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5384" y="5021637"/>
            <a:ext cx="2941189" cy="646331"/>
          </a:xfrm>
          <a:prstGeom prst="rect">
            <a:avLst/>
          </a:prstGeom>
        </p:spPr>
        <p:txBody>
          <a:bodyPr wrap="square">
            <a:spAutoFit/>
          </a:bodyPr>
          <a:lstStyle/>
          <a:p>
            <a:pPr algn="ctr"/>
            <a:r>
              <a:rPr lang="en-US" sz="1200" dirty="0">
                <a:solidFill>
                  <a:schemeClr val="tx1">
                    <a:lumMod val="75000"/>
                    <a:lumOff val="25000"/>
                  </a:schemeClr>
                </a:solidFill>
                <a:latin typeface="+mn-lt"/>
                <a:hlinkClick r:id="rId3"/>
              </a:rPr>
              <a:t>Figure 22.8 (a</a:t>
            </a:r>
            <a:r>
              <a:rPr lang="en-US" sz="1200" dirty="0" smtClean="0">
                <a:solidFill>
                  <a:schemeClr val="tx1">
                    <a:lumMod val="75000"/>
                    <a:lumOff val="25000"/>
                  </a:schemeClr>
                </a:solidFill>
                <a:latin typeface="+mn-lt"/>
                <a:hlinkClick r:id="rId3"/>
              </a:rPr>
              <a:t>)</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4"/>
              </a:rPr>
              <a:t>labspace.open.co.uk</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 </a:t>
            </a:r>
            <a:r>
              <a:rPr lang="en-US" sz="1200" dirty="0" smtClean="0">
                <a:solidFill>
                  <a:schemeClr val="tx1">
                    <a:lumMod val="75000"/>
                    <a:lumOff val="25000"/>
                  </a:schemeClr>
                </a:solidFill>
                <a:latin typeface="+mn-lt"/>
                <a:hlinkClick r:id="rId5"/>
              </a:rPr>
              <a:t>CC </a:t>
            </a:r>
            <a:r>
              <a:rPr lang="en-US" sz="1200" dirty="0">
                <a:solidFill>
                  <a:schemeClr val="tx1">
                    <a:lumMod val="75000"/>
                    <a:lumOff val="25000"/>
                  </a:schemeClr>
                </a:solidFill>
                <a:latin typeface="+mn-lt"/>
                <a:hlinkClick r:id="rId5"/>
              </a:rPr>
              <a:t>BY-NC-SA 2.0 UK</a:t>
            </a:r>
            <a:endParaRPr lang="en-US" sz="1200" dirty="0">
              <a:solidFill>
                <a:schemeClr val="tx1">
                  <a:lumMod val="75000"/>
                  <a:lumOff val="25000"/>
                </a:schemeClr>
              </a:solidFill>
              <a:latin typeface="+mn-lt"/>
            </a:endParaRPr>
          </a:p>
          <a:p>
            <a:pPr algn="ct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188272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l-GR" sz="3200" dirty="0"/>
              <a:t>Συλλογή δείγματος ούρων για γενική εξέταση ούρων </a:t>
            </a:r>
            <a:r>
              <a:rPr lang="el-GR" sz="3200" dirty="0" smtClean="0"/>
              <a:t>και </a:t>
            </a:r>
            <a:r>
              <a:rPr lang="el-GR" sz="3200" dirty="0"/>
              <a:t>καλλιέργεια </a:t>
            </a:r>
            <a:r>
              <a:rPr lang="el-GR" sz="3200" dirty="0" smtClean="0"/>
              <a:t>ούρων</a:t>
            </a:r>
            <a:r>
              <a:rPr lang="en-US" sz="3200" dirty="0" smtClean="0"/>
              <a:t> </a:t>
            </a:r>
            <a:r>
              <a:rPr lang="en-US" sz="3200" b="0" dirty="0"/>
              <a:t>2</a:t>
            </a:r>
            <a:r>
              <a:rPr lang="en-US" sz="3200" b="0" dirty="0" smtClean="0"/>
              <a:t>/2</a:t>
            </a:r>
            <a:endParaRPr lang="el-GR" sz="3200" b="0" dirty="0"/>
          </a:p>
        </p:txBody>
      </p:sp>
      <p:sp>
        <p:nvSpPr>
          <p:cNvPr id="6" name="Content Placeholder 5"/>
          <p:cNvSpPr>
            <a:spLocks noGrp="1"/>
          </p:cNvSpPr>
          <p:nvPr>
            <p:ph idx="1"/>
          </p:nvPr>
        </p:nvSpPr>
        <p:spPr>
          <a:xfrm>
            <a:off x="457200" y="1196752"/>
            <a:ext cx="8003232" cy="5040560"/>
          </a:xfrm>
        </p:spPr>
        <p:txBody>
          <a:bodyPr>
            <a:normAutofit/>
          </a:bodyPr>
          <a:lstStyle/>
          <a:p>
            <a:pPr marL="457200" indent="-457200" fontAlgn="auto">
              <a:spcBef>
                <a:spcPts val="600"/>
              </a:spcBef>
              <a:spcAft>
                <a:spcPts val="1200"/>
              </a:spcAft>
              <a:buClr>
                <a:schemeClr val="hlink"/>
              </a:buClr>
              <a:buSzPct val="100000"/>
              <a:buFont typeface="+mj-lt"/>
              <a:buAutoNum type="arabicPeriod"/>
              <a:defRPr/>
            </a:pPr>
            <a:r>
              <a:rPr lang="el-GR" sz="2400" dirty="0"/>
              <a:t>Αποκαλύπτεται η βάλανος και πλένονται σχολαστικά με σαπούνι και νερό, τα γεννητικά όργανα και το έξω στόμιο της ουρήθρας.</a:t>
            </a:r>
          </a:p>
          <a:p>
            <a:pPr marL="457200" indent="-457200" fontAlgn="auto">
              <a:spcBef>
                <a:spcPts val="600"/>
              </a:spcBef>
              <a:spcAft>
                <a:spcPts val="1200"/>
              </a:spcAft>
              <a:buClr>
                <a:schemeClr val="hlink"/>
              </a:buClr>
              <a:buSzPct val="100000"/>
              <a:buFont typeface="+mj-lt"/>
              <a:buAutoNum type="arabicPeriod"/>
              <a:defRPr/>
            </a:pPr>
            <a:r>
              <a:rPr lang="el-GR" sz="2400" dirty="0"/>
              <a:t>Ξεπλένεται με νερό κατά προτίμηση αποστειρωμένο ή φυσιολογικό ορό.</a:t>
            </a:r>
          </a:p>
          <a:p>
            <a:pPr marL="457200" indent="-457200" fontAlgn="auto">
              <a:spcBef>
                <a:spcPts val="600"/>
              </a:spcBef>
              <a:spcAft>
                <a:spcPts val="1200"/>
              </a:spcAft>
              <a:buClr>
                <a:schemeClr val="hlink"/>
              </a:buClr>
              <a:buSzPct val="100000"/>
              <a:buFont typeface="+mj-lt"/>
              <a:buAutoNum type="arabicPeriod"/>
              <a:defRPr/>
            </a:pPr>
            <a:r>
              <a:rPr lang="el-GR" sz="2400" dirty="0"/>
              <a:t>Ξεκινά η ούρηση έλκοντας την ακροποσθία προς τα πίσω.</a:t>
            </a:r>
          </a:p>
          <a:p>
            <a:pPr marL="457200" indent="-457200" fontAlgn="auto">
              <a:spcBef>
                <a:spcPts val="600"/>
              </a:spcBef>
              <a:spcAft>
                <a:spcPts val="1200"/>
              </a:spcAft>
              <a:buClr>
                <a:schemeClr val="hlink"/>
              </a:buClr>
              <a:buSzPct val="100000"/>
              <a:buFont typeface="+mj-lt"/>
              <a:buAutoNum type="arabicPeriod"/>
              <a:defRPr/>
            </a:pPr>
            <a:r>
              <a:rPr lang="el-GR" sz="2400" dirty="0"/>
              <a:t>Συλλέγεται δείγμα από το μέσον της ούρησης, σε αποστειρωμένο δοχείο</a:t>
            </a:r>
            <a:r>
              <a:rPr lang="el-GR" sz="2400" dirty="0" smtClean="0"/>
              <a:t>.</a:t>
            </a:r>
            <a:endParaRPr lang="el-GR" sz="2400" dirty="0"/>
          </a:p>
        </p:txBody>
      </p:sp>
    </p:spTree>
    <p:extLst>
      <p:ext uri="{BB962C8B-B14F-4D97-AF65-F5344CB8AC3E}">
        <p14:creationId xmlns:p14="http://schemas.microsoft.com/office/powerpoint/2010/main" val="3273133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Δοχεία συλλογής ούρων για γενική εξέταση ούρων και καλλιέργειας </a:t>
            </a:r>
            <a:r>
              <a:rPr lang="el-GR" dirty="0" smtClean="0"/>
              <a:t>ούρων</a:t>
            </a:r>
            <a:endParaRPr lang="el-GR" dirty="0"/>
          </a:p>
        </p:txBody>
      </p:sp>
      <p:pic>
        <p:nvPicPr>
          <p:cNvPr id="6" name="Picture 7"/>
          <p:cNvPicPr>
            <a:picLocks noChangeAspect="1" noChangeArrowheads="1"/>
          </p:cNvPicPr>
          <p:nvPr/>
        </p:nvPicPr>
        <p:blipFill>
          <a:blip r:embed="rId2" cstate="print"/>
          <a:srcRect/>
          <a:stretch>
            <a:fillRect/>
          </a:stretch>
        </p:blipFill>
        <p:spPr bwMode="auto">
          <a:xfrm>
            <a:off x="5500688" y="2143125"/>
            <a:ext cx="2076450" cy="3167063"/>
          </a:xfrm>
          <a:prstGeom prst="rect">
            <a:avLst/>
          </a:prstGeom>
          <a:noFill/>
          <a:ln w="38100">
            <a:solidFill>
              <a:schemeClr val="tx1"/>
            </a:solidFill>
            <a:miter lim="800000"/>
            <a:headEnd/>
            <a:tailEnd/>
          </a:ln>
          <a:effectLst>
            <a:outerShdw blurRad="63500" sx="102000" sy="102000" algn="ctr" rotWithShape="0">
              <a:prstClr val="black">
                <a:alpha val="40000"/>
              </a:prstClr>
            </a:outerShdw>
          </a:effectLst>
        </p:spPr>
      </p:pic>
      <p:sp>
        <p:nvSpPr>
          <p:cNvPr id="7" name="Rectangle 6"/>
          <p:cNvSpPr/>
          <p:nvPr/>
        </p:nvSpPr>
        <p:spPr>
          <a:xfrm>
            <a:off x="5206765" y="5345528"/>
            <a:ext cx="2664296" cy="276999"/>
          </a:xfrm>
          <a:prstGeom prst="rect">
            <a:avLst/>
          </a:prstGeom>
        </p:spPr>
        <p:txBody>
          <a:bodyPr wrap="square">
            <a:spAutoFit/>
          </a:bodyPr>
          <a:lstStyle/>
          <a:p>
            <a:pPr algn="ctr"/>
            <a:r>
              <a:rPr lang="en-US" sz="1200" dirty="0" smtClean="0">
                <a:latin typeface="+mn-lt"/>
                <a:hlinkClick r:id="rId3"/>
              </a:rPr>
              <a:t>cotechhk.en.ec21.com</a:t>
            </a:r>
            <a:endParaRPr lang="el-GR" sz="1200" dirty="0">
              <a:latin typeface="+mn-lt"/>
            </a:endParaRPr>
          </a:p>
        </p:txBody>
      </p:sp>
      <p:sp>
        <p:nvSpPr>
          <p:cNvPr id="8" name="Rectangle 7"/>
          <p:cNvSpPr/>
          <p:nvPr/>
        </p:nvSpPr>
        <p:spPr>
          <a:xfrm>
            <a:off x="647613" y="5310188"/>
            <a:ext cx="3627275" cy="276999"/>
          </a:xfrm>
          <a:prstGeom prst="rect">
            <a:avLst/>
          </a:prstGeom>
        </p:spPr>
        <p:txBody>
          <a:bodyPr wrap="none">
            <a:spAutoFit/>
          </a:bodyPr>
          <a:lstStyle/>
          <a:p>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4"/>
              </a:rPr>
              <a:t>Urine sample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Alexbrn </a:t>
            </a:r>
            <a:r>
              <a:rPr lang="el-GR" sz="1200" dirty="0" smtClean="0">
                <a:solidFill>
                  <a:schemeClr val="tx1">
                    <a:lumMod val="75000"/>
                    <a:lumOff val="25000"/>
                  </a:schemeClr>
                </a:solidFill>
                <a:latin typeface="+mn-lt"/>
              </a:rPr>
              <a:t>διαθέσιμο ως κοινό κτήμα</a:t>
            </a:r>
            <a:endParaRPr lang="en-US" sz="1200" dirty="0">
              <a:solidFill>
                <a:schemeClr val="tx1">
                  <a:lumMod val="75000"/>
                  <a:lumOff val="25000"/>
                </a:schemeClr>
              </a:solidFill>
              <a:latin typeface="+mn-lt"/>
            </a:endParaRPr>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5046" y="2137778"/>
            <a:ext cx="3172410" cy="317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776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 TextBox"/>
          <p:cNvSpPr txBox="1">
            <a:spLocks noChangeArrowheads="1"/>
          </p:cNvSpPr>
          <p:nvPr/>
        </p:nvSpPr>
        <p:spPr bwMode="auto">
          <a:xfrm>
            <a:off x="4415780" y="1412776"/>
            <a:ext cx="4429125" cy="5078313"/>
          </a:xfrm>
          <a:prstGeom prst="rect">
            <a:avLst/>
          </a:prstGeom>
          <a:noFill/>
          <a:ln w="9525">
            <a:noFill/>
            <a:miter lim="800000"/>
            <a:headEnd/>
            <a:tailEnd/>
          </a:ln>
        </p:spPr>
        <p:txBody>
          <a:bodyPr>
            <a:spAutoFit/>
          </a:bodyPr>
          <a:lstStyle/>
          <a:p>
            <a:pPr marL="342900" indent="-342900">
              <a:spcBef>
                <a:spcPts val="600"/>
              </a:spcBef>
              <a:spcAft>
                <a:spcPts val="1200"/>
              </a:spcAft>
              <a:buFont typeface="Calibri" pitchFamily="34" charset="0"/>
              <a:buAutoNum type="arabicPeriod"/>
            </a:pPr>
            <a:r>
              <a:rPr lang="el-GR" sz="2400" dirty="0">
                <a:latin typeface="Calibri" pitchFamily="34" charset="0"/>
              </a:rPr>
              <a:t>Ο ασθενής ουρεί το πρωί στη τουαλέτα.</a:t>
            </a:r>
          </a:p>
          <a:p>
            <a:pPr marL="342900" indent="-342900">
              <a:spcBef>
                <a:spcPts val="600"/>
              </a:spcBef>
              <a:spcAft>
                <a:spcPts val="1200"/>
              </a:spcAft>
              <a:buFont typeface="Calibri" pitchFamily="34" charset="0"/>
              <a:buAutoNum type="arabicPeriod"/>
            </a:pPr>
            <a:r>
              <a:rPr lang="el-GR" sz="2400" dirty="0">
                <a:latin typeface="Calibri" pitchFamily="34" charset="0"/>
              </a:rPr>
              <a:t>Συλλέγει όλα τα ούρα μέσα σε ειδικό δοχείο.</a:t>
            </a:r>
          </a:p>
          <a:p>
            <a:pPr marL="342900" indent="-342900">
              <a:spcBef>
                <a:spcPts val="600"/>
              </a:spcBef>
              <a:spcAft>
                <a:spcPts val="1200"/>
              </a:spcAft>
              <a:buFont typeface="Calibri" pitchFamily="34" charset="0"/>
              <a:buAutoNum type="arabicPeriod"/>
            </a:pPr>
            <a:r>
              <a:rPr lang="el-GR" sz="2400" dirty="0">
                <a:latin typeface="Calibri" pitchFamily="34" charset="0"/>
              </a:rPr>
              <a:t>Το δοχείο διατηρείται στο ψυγείο.</a:t>
            </a:r>
          </a:p>
          <a:p>
            <a:pPr marL="342900" indent="-342900">
              <a:spcBef>
                <a:spcPts val="600"/>
              </a:spcBef>
              <a:spcAft>
                <a:spcPts val="1200"/>
              </a:spcAft>
              <a:buFont typeface="Calibri" pitchFamily="34" charset="0"/>
              <a:buAutoNum type="arabicPeriod"/>
            </a:pPr>
            <a:r>
              <a:rPr lang="el-GR" sz="2400" dirty="0">
                <a:latin typeface="Calibri" pitchFamily="34" charset="0"/>
              </a:rPr>
              <a:t>Το πρωί της άλλης ημέρας , την ίδια ώρα, ο ασθενής ουρεί για τελευταία φορά στο δοχείο.</a:t>
            </a:r>
          </a:p>
          <a:p>
            <a:pPr marL="342900" indent="-342900">
              <a:spcBef>
                <a:spcPts val="600"/>
              </a:spcBef>
              <a:spcAft>
                <a:spcPts val="1200"/>
              </a:spcAft>
              <a:buFont typeface="Calibri" pitchFamily="34" charset="0"/>
              <a:buAutoNum type="arabicPeriod"/>
            </a:pPr>
            <a:r>
              <a:rPr lang="el-GR" sz="2400" dirty="0">
                <a:latin typeface="Calibri" pitchFamily="34" charset="0"/>
              </a:rPr>
              <a:t>Μεταφέρει γρήγορα το ουροδοχείο στο εργαστήριο.</a:t>
            </a:r>
          </a:p>
        </p:txBody>
      </p:sp>
      <p:sp>
        <p:nvSpPr>
          <p:cNvPr id="2" name="Title 1"/>
          <p:cNvSpPr>
            <a:spLocks noGrp="1"/>
          </p:cNvSpPr>
          <p:nvPr>
            <p:ph type="title"/>
          </p:nvPr>
        </p:nvSpPr>
        <p:spPr/>
        <p:txBody>
          <a:bodyPr>
            <a:normAutofit fontScale="90000"/>
          </a:bodyPr>
          <a:lstStyle/>
          <a:p>
            <a:r>
              <a:rPr lang="el-GR" dirty="0"/>
              <a:t>Συλλογή δείγματος ούρων για ποσοτικό </a:t>
            </a:r>
            <a:r>
              <a:rPr lang="el-GR" dirty="0" smtClean="0"/>
              <a:t>προσδιορισμό - Ούρα 24ώρου</a:t>
            </a:r>
            <a:endParaRPr lang="el-GR" dirty="0"/>
          </a:p>
        </p:txBody>
      </p:sp>
      <p:pic>
        <p:nvPicPr>
          <p:cNvPr id="6" name="Picture 5"/>
          <p:cNvPicPr>
            <a:picLocks noChangeAspect="1" noChangeArrowheads="1"/>
          </p:cNvPicPr>
          <p:nvPr/>
        </p:nvPicPr>
        <p:blipFill>
          <a:blip r:embed="rId2" cstate="print"/>
          <a:srcRect/>
          <a:stretch>
            <a:fillRect/>
          </a:stretch>
        </p:blipFill>
        <p:spPr bwMode="auto">
          <a:xfrm>
            <a:off x="419225" y="1772816"/>
            <a:ext cx="3065462" cy="2500313"/>
          </a:xfrm>
          <a:prstGeom prst="rect">
            <a:avLst/>
          </a:prstGeom>
          <a:ln>
            <a:noFill/>
          </a:ln>
          <a:effectLst>
            <a:outerShdw blurRad="190500" algn="tl" rotWithShape="0">
              <a:srgbClr val="000000">
                <a:alpha val="70000"/>
              </a:srgbClr>
            </a:outerShdw>
          </a:effectLst>
        </p:spPr>
      </p:pic>
      <p:sp>
        <p:nvSpPr>
          <p:cNvPr id="7" name="TextBox 6"/>
          <p:cNvSpPr txBox="1"/>
          <p:nvPr/>
        </p:nvSpPr>
        <p:spPr>
          <a:xfrm>
            <a:off x="1188862" y="4273129"/>
            <a:ext cx="1526187" cy="276999"/>
          </a:xfrm>
          <a:prstGeom prst="rect">
            <a:avLst/>
          </a:prstGeom>
          <a:noFill/>
        </p:spPr>
        <p:txBody>
          <a:bodyPr wrap="none" rtlCol="0">
            <a:spAutoFit/>
          </a:bodyPr>
          <a:lstStyle/>
          <a:p>
            <a:r>
              <a:rPr lang="el-GR" sz="1200" dirty="0" smtClean="0">
                <a:solidFill>
                  <a:schemeClr val="tx1">
                    <a:lumMod val="75000"/>
                    <a:lumOff val="25000"/>
                  </a:schemeClr>
                </a:solidFill>
                <a:latin typeface="+mn-lt"/>
              </a:rPr>
              <a:t>Πέτρος Καρκαλούσος</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966826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Πλεονεκτήματα της συλλογής πρωινών ούρων μέσης </a:t>
            </a:r>
            <a:r>
              <a:rPr lang="el-GR" dirty="0" smtClean="0"/>
              <a:t>ούρησης</a:t>
            </a:r>
            <a:endParaRPr lang="el-GR" dirty="0"/>
          </a:p>
        </p:txBody>
      </p:sp>
      <p:sp>
        <p:nvSpPr>
          <p:cNvPr id="3" name="Content Placeholder 2"/>
          <p:cNvSpPr>
            <a:spLocks noGrp="1"/>
          </p:cNvSpPr>
          <p:nvPr>
            <p:ph idx="1"/>
          </p:nvPr>
        </p:nvSpPr>
        <p:spPr/>
        <p:txBody>
          <a:bodyPr>
            <a:noAutofit/>
          </a:bodyPr>
          <a:lstStyle/>
          <a:p>
            <a:pPr>
              <a:buFontTx/>
              <a:buAutoNum type="arabicPeriod"/>
            </a:pPr>
            <a:r>
              <a:rPr lang="el-GR" sz="2400" dirty="0">
                <a:latin typeface="Calibri" pitchFamily="34" charset="0"/>
              </a:rPr>
              <a:t>Είναι </a:t>
            </a:r>
            <a:r>
              <a:rPr lang="el-GR" sz="2400" b="1" dirty="0">
                <a:solidFill>
                  <a:srgbClr val="820000"/>
                </a:solidFill>
                <a:latin typeface="Calibri" pitchFamily="34" charset="0"/>
              </a:rPr>
              <a:t>πυκνότερα</a:t>
            </a:r>
            <a:r>
              <a:rPr lang="el-GR" sz="2400" dirty="0">
                <a:latin typeface="Calibri" pitchFamily="34" charset="0"/>
              </a:rPr>
              <a:t>. Οι νεφροί έχουν μεγαλύτερη συμπυκνωτική ικανότητα κατά την διάρκεια της νύκτας.</a:t>
            </a:r>
          </a:p>
          <a:p>
            <a:pPr>
              <a:buFontTx/>
              <a:buAutoNum type="arabicPeriod"/>
            </a:pPr>
            <a:r>
              <a:rPr lang="el-GR" sz="2400" dirty="0" smtClean="0">
                <a:latin typeface="Calibri" pitchFamily="34" charset="0"/>
              </a:rPr>
              <a:t>Είναι </a:t>
            </a:r>
            <a:r>
              <a:rPr lang="el-GR" sz="2400" b="1" dirty="0">
                <a:solidFill>
                  <a:srgbClr val="820000"/>
                </a:solidFill>
                <a:latin typeface="Calibri" pitchFamily="34" charset="0"/>
              </a:rPr>
              <a:t>πιο όξινα </a:t>
            </a:r>
            <a:r>
              <a:rPr lang="el-GR" sz="2400" dirty="0">
                <a:latin typeface="Calibri" pitchFamily="34" charset="0"/>
              </a:rPr>
              <a:t>από τα ούρα της ημέρας. Διατηρούνται έτσι ερυθρά και κύλινδροι που καταστρέφονται στα αλκαλικά ούρα.</a:t>
            </a:r>
          </a:p>
          <a:p>
            <a:pPr>
              <a:buFontTx/>
              <a:buAutoNum type="arabicPeriod"/>
            </a:pPr>
            <a:r>
              <a:rPr lang="el-GR" sz="2400" dirty="0" smtClean="0">
                <a:latin typeface="Calibri" pitchFamily="34" charset="0"/>
              </a:rPr>
              <a:t>Έχουν </a:t>
            </a:r>
            <a:r>
              <a:rPr lang="el-GR" sz="2400" b="1" dirty="0">
                <a:solidFill>
                  <a:srgbClr val="820000"/>
                </a:solidFill>
                <a:latin typeface="Calibri" pitchFamily="34" charset="0"/>
              </a:rPr>
              <a:t>πιο σταθερή σύσταση </a:t>
            </a:r>
            <a:r>
              <a:rPr lang="el-GR" sz="2400" dirty="0">
                <a:latin typeface="Calibri" pitchFamily="34" charset="0"/>
              </a:rPr>
              <a:t>από ότι τα ούρα της ημέρας. Η ανάλυση στα πρώτα πρωινά ούρα δίνει συγκρίσιμα αποτελέσματα και διευκολύνεται η παρακολούθηση της υγείας του αρρώστου.</a:t>
            </a:r>
          </a:p>
          <a:p>
            <a:pPr>
              <a:buFontTx/>
              <a:buAutoNum type="arabicPeriod"/>
            </a:pPr>
            <a:r>
              <a:rPr lang="el-GR" sz="2400" dirty="0" smtClean="0">
                <a:latin typeface="Calibri" pitchFamily="34" charset="0"/>
              </a:rPr>
              <a:t>Έχουν </a:t>
            </a:r>
            <a:r>
              <a:rPr lang="el-GR" sz="2400" b="1" dirty="0">
                <a:solidFill>
                  <a:srgbClr val="820000"/>
                </a:solidFill>
                <a:latin typeface="Calibri" pitchFamily="34" charset="0"/>
              </a:rPr>
              <a:t>σταθερότερο ειδικό βάρος</a:t>
            </a:r>
            <a:r>
              <a:rPr lang="el-GR" sz="2400" dirty="0">
                <a:latin typeface="Calibri" pitchFamily="34" charset="0"/>
              </a:rPr>
              <a:t>. Αποκαλύπτεται έτσι καλύτερα η μείωση της συμπυκνωτικής ικανότητας του νεφρού. </a:t>
            </a:r>
          </a:p>
          <a:p>
            <a:pPr>
              <a:buFontTx/>
              <a:buAutoNum type="arabicPeriod"/>
            </a:pPr>
            <a:r>
              <a:rPr lang="el-GR" sz="2400" dirty="0" smtClean="0">
                <a:latin typeface="Calibri" pitchFamily="34" charset="0"/>
              </a:rPr>
              <a:t>Είναι </a:t>
            </a:r>
            <a:r>
              <a:rPr lang="el-GR" sz="2400" b="1" dirty="0">
                <a:solidFill>
                  <a:srgbClr val="820000"/>
                </a:solidFill>
                <a:latin typeface="Calibri" pitchFamily="34" charset="0"/>
              </a:rPr>
              <a:t>πιο πρόσφατα</a:t>
            </a:r>
            <a:r>
              <a:rPr lang="el-GR" sz="2400" dirty="0">
                <a:latin typeface="Calibri" pitchFamily="34" charset="0"/>
              </a:rPr>
              <a:t>. Περιορίζεται η πιθανότητα καταστροφής των έμμορφων στοιχείων</a:t>
            </a:r>
            <a:r>
              <a:rPr lang="el-GR" sz="2400" dirty="0" smtClean="0">
                <a:latin typeface="Calibri" pitchFamily="34" charset="0"/>
              </a:rPr>
              <a:t>.</a:t>
            </a:r>
            <a:endParaRPr lang="el-GR" sz="2400" dirty="0">
              <a:latin typeface="Calibri" pitchFamily="34" charset="0"/>
            </a:endParaRPr>
          </a:p>
        </p:txBody>
      </p:sp>
    </p:spTree>
    <p:extLst>
      <p:ext uri="{BB962C8B-B14F-4D97-AF65-F5344CB8AC3E}">
        <p14:creationId xmlns:p14="http://schemas.microsoft.com/office/powerpoint/2010/main" val="38781046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faafa1498b4d74f34756d09691193eeacf177"/>
  <p:tag name="ISPRING_RESOURCE_PATHS_HASH_PRESENTER" val="3c4219efeea1613d46927b8c9aa270f275197957"/>
</p:tagLst>
</file>

<file path=ppt/theme/theme1.xml><?xml version="1.0" encoding="utf-8"?>
<a:theme xmlns:a="http://schemas.openxmlformats.org/drawingml/2006/main" name="OC_template_updated">
  <a:themeElements>
    <a:clrScheme name="Προσαρμοσμένο 1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434</TotalTime>
  <Words>2221</Words>
  <Application>Microsoft Office PowerPoint</Application>
  <PresentationFormat>Προβολή στην οθόνη (4:3)</PresentationFormat>
  <Paragraphs>543</Paragraphs>
  <Slides>49</Slides>
  <Notes>24</Notes>
  <HiddenSlides>0</HiddenSlides>
  <MMClips>0</MMClips>
  <ScaleCrop>false</ScaleCrop>
  <HeadingPairs>
    <vt:vector size="4" baseType="variant">
      <vt:variant>
        <vt:lpstr>Θέμα</vt:lpstr>
      </vt:variant>
      <vt:variant>
        <vt:i4>2</vt:i4>
      </vt:variant>
      <vt:variant>
        <vt:lpstr>Τίτλοι διαφανειών</vt:lpstr>
      </vt:variant>
      <vt:variant>
        <vt:i4>49</vt:i4>
      </vt:variant>
    </vt:vector>
  </HeadingPairs>
  <TitlesOfParts>
    <vt:vector size="51" baseType="lpstr">
      <vt:lpstr>OC_template_updated</vt:lpstr>
      <vt:lpstr>1_OC_template_updated</vt:lpstr>
      <vt:lpstr>Ανάλυση Βιολογικών Υγρών &amp; Εκκριμάτων (Ε)</vt:lpstr>
      <vt:lpstr>Συλλογή ούρων</vt:lpstr>
      <vt:lpstr>Tα καταλληλότερα δείγματα ούρων</vt:lpstr>
      <vt:lpstr>Δείγμα γενικής εξέτασης ούρων και καλλιέργειας ούρων</vt:lpstr>
      <vt:lpstr>Συλλογή δείγματος ούρων για γενική εξέταση ούρων και καλλιέργεια ούρων 1/2</vt:lpstr>
      <vt:lpstr>Συλλογή δείγματος ούρων για γενική εξέταση ούρων και καλλιέργεια ούρων 2/2</vt:lpstr>
      <vt:lpstr>Δοχεία συλλογής ούρων για γενική εξέταση ούρων και καλλιέργειας ούρων</vt:lpstr>
      <vt:lpstr>Συλλογή δείγματος ούρων για ποσοτικό προσδιορισμό - Ούρα 24ώρου</vt:lpstr>
      <vt:lpstr>Πλεονεκτήματα της συλλογής πρωινών ούρων μέσης ούρησης</vt:lpstr>
      <vt:lpstr>H συντήρηση των ούρων</vt:lpstr>
      <vt:lpstr>Συλλογή ούρων από μόνιμο καθετήρα</vt:lpstr>
      <vt:lpstr>Συλλογή ούρων με καθετήρα από άνδρα</vt:lpstr>
      <vt:lpstr>Συλλογή ούρων με καθετήρα από γυναίκα</vt:lpstr>
      <vt:lpstr>Συλλέκτες</vt:lpstr>
      <vt:lpstr>Σύγχρονες μέθοδοι συλλογής ούρων</vt:lpstr>
      <vt:lpstr>Τα μικροσκόπια  στη γενική εξέταση ούρων</vt:lpstr>
      <vt:lpstr>Μικροσκόπηση ούρων</vt:lpstr>
      <vt:lpstr>Μικροσκόπηση αντίθετης φάσης</vt:lpstr>
      <vt:lpstr>Εκπαιδευτικό οπτικό μικροσκόπιο</vt:lpstr>
      <vt:lpstr>Mικροσκόπιο αντίθετης φάσης</vt:lpstr>
      <vt:lpstr>Οι ταινίες ούρων και η χρήση τους</vt:lpstr>
      <vt:lpstr>Urine Strips for professional use only</vt:lpstr>
      <vt:lpstr>Παράδειγμα κλίμακας ταινίας ούρων</vt:lpstr>
      <vt:lpstr>Ενδεικτικοί χρόνοι παρατήρησης παραμέτρων ταινίας ούρων</vt:lpstr>
      <vt:lpstr>Ταξινόμηση των παραμέτρων της ταινίας των ούρων με βάση το χαρακτήρα τους</vt:lpstr>
      <vt:lpstr>Ταξινόμηση των παραμέτρων της ταινίας των ούρων με βάση τη χημική μέθοδο ανίχνευσης τους</vt:lpstr>
      <vt:lpstr>Οι παράμετροι της γενικής εξέτασης ούρων</vt:lpstr>
      <vt:lpstr>Οι τρεις διαφορετικοί τρόποι ανάγνωσης της ταινίας των ούρων</vt:lpstr>
      <vt:lpstr>Διαφορετικές κλίμακες ούρων (1 από 2)</vt:lpstr>
      <vt:lpstr>Διαφορετικές κλίμακες ούρων (2 από 2)</vt:lpstr>
      <vt:lpstr>Οι κλίμακες μέτρησης των ταινιών ούρων</vt:lpstr>
      <vt:lpstr>Η βασική κατασκευή της ταινίας ούρων </vt:lpstr>
      <vt:lpstr>Τα βήματα χρήσης των ταινιών ούρων 1/6</vt:lpstr>
      <vt:lpstr>Τα βήματα χρήσης των ταινιών ούρων 2/6</vt:lpstr>
      <vt:lpstr>Τα βήματα χρήσης των ταινιών ούρων 3/6</vt:lpstr>
      <vt:lpstr>Τα βήματα χρήσης των ταινιών ούρων 4/6</vt:lpstr>
      <vt:lpstr>Τα βήματα χρήσης των ταινιών ούρων 5/6</vt:lpstr>
      <vt:lpstr>Τα βήματα χρήσης των ταινιών ούρων 6/6</vt:lpstr>
      <vt:lpstr>Oι δύο διαφορετικές ποιότητες στις ταινίες ούρων</vt:lpstr>
      <vt:lpstr>Τι πρέπει να προσέχουμε για σωστή χρήση των ταινιών ούρων</vt:lpstr>
      <vt:lpstr>Αναγνώστες ταινιών ούρων</vt:lpstr>
      <vt:lpstr>Που χρησιμοποιούνται οι ταινίες ούρων</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56</cp:revision>
  <dcterms:created xsi:type="dcterms:W3CDTF">2013-03-04T13:35:19Z</dcterms:created>
  <dcterms:modified xsi:type="dcterms:W3CDTF">2015-03-26T07:34:48Z</dcterms:modified>
</cp:coreProperties>
</file>