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62" r:id="rId13"/>
    <p:sldId id="264" r:id="rId14"/>
    <p:sldId id="276" r:id="rId15"/>
    <p:sldId id="277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77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8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 marL="91440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0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6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7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5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4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6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6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8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2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2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Ethylacetylene.png" TargetMode="External"/><Relationship Id="rId3" Type="http://schemas.openxmlformats.org/officeDocument/2006/relationships/hyperlink" Target="http://upload.wikimedia.org/wikipedia/commons/f/f8/Acetylene-CRC-IR-dimensions-2D.pn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b/b6/Dimethylacetylene.p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b/b6/Dimethylacetylene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Βελτιστοποίηση Ενεργειακών Συστημάτων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4.3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Αλκίνια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</a:t>
            </a:r>
            <a:r>
              <a:rPr lang="el-GR" sz="2000" dirty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Χημεία. Ενότητα </a:t>
            </a:r>
            <a:r>
              <a:rPr lang="en-US" sz="2000" dirty="0" smtClean="0"/>
              <a:t>4.3:</a:t>
            </a:r>
            <a:r>
              <a:rPr lang="el-GR" sz="2000" dirty="0" smtClean="0"/>
              <a:t> </a:t>
            </a:r>
            <a:r>
              <a:rPr lang="el-GR" sz="2000" dirty="0" err="1" smtClean="0"/>
              <a:t>Αλκίνια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9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>
                <a:latin typeface="+mn-lt"/>
              </a:rPr>
              <a:t>Αλκίνια</a:t>
            </a:r>
            <a:endParaRPr lang="el-GR" altLang="el-GR" dirty="0" smtClean="0">
              <a:latin typeface="+mn-lt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schemeClr val="tx1"/>
                </a:solidFill>
              </a:rPr>
              <a:t>Χαρακτηριστική ομάδα: τριπλός </a:t>
            </a:r>
            <a:r>
              <a:rPr lang="el-GR" altLang="el-GR" sz="2400" dirty="0" smtClean="0">
                <a:solidFill>
                  <a:schemeClr val="tx1"/>
                </a:solidFill>
              </a:rPr>
              <a:t>δεσμός</a:t>
            </a:r>
            <a:r>
              <a:rPr lang="en-US" altLang="el-GR" sz="2400" dirty="0" smtClean="0">
                <a:solidFill>
                  <a:schemeClr val="tx1"/>
                </a:solidFill>
              </a:rPr>
              <a:t>.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schemeClr val="tx1"/>
                </a:solidFill>
              </a:rPr>
              <a:t> Γενικός τύπος: </a:t>
            </a:r>
            <a:r>
              <a:rPr lang="en-US" altLang="el-GR" sz="2400" dirty="0" smtClean="0">
                <a:solidFill>
                  <a:schemeClr val="tx1"/>
                </a:solidFill>
              </a:rPr>
              <a:t>C</a:t>
            </a:r>
            <a:r>
              <a:rPr lang="el-GR" altLang="el-GR" sz="2400" baseline="-25000" dirty="0" smtClean="0">
                <a:solidFill>
                  <a:schemeClr val="tx1"/>
                </a:solidFill>
              </a:rPr>
              <a:t>ν</a:t>
            </a:r>
            <a:r>
              <a:rPr lang="en-US" altLang="el-GR" sz="2400" dirty="0" smtClean="0">
                <a:solidFill>
                  <a:schemeClr val="tx1"/>
                </a:solidFill>
              </a:rPr>
              <a:t>H</a:t>
            </a:r>
            <a:r>
              <a:rPr lang="en-US" altLang="el-GR" sz="2400" baseline="-25000" dirty="0" smtClean="0">
                <a:solidFill>
                  <a:schemeClr val="tx1"/>
                </a:solidFill>
              </a:rPr>
              <a:t>2</a:t>
            </a:r>
            <a:r>
              <a:rPr lang="el-GR" altLang="el-GR" sz="2400" baseline="-25000" dirty="0" smtClean="0">
                <a:solidFill>
                  <a:schemeClr val="tx1"/>
                </a:solidFill>
              </a:rPr>
              <a:t>ν-2</a:t>
            </a:r>
            <a:r>
              <a:rPr lang="el-GR" altLang="el-GR" sz="2400" dirty="0" smtClean="0">
                <a:solidFill>
                  <a:schemeClr val="tx1"/>
                </a:solidFill>
              </a:rPr>
              <a:t>, ν</a:t>
            </a:r>
            <a:r>
              <a:rPr lang="el-GR" altLang="el-GR" sz="2400" dirty="0" smtClean="0">
                <a:solidFill>
                  <a:schemeClr val="tx1"/>
                </a:solidFill>
                <a:sym typeface="Symbol" pitchFamily="18" charset="2"/>
              </a:rPr>
              <a:t></a:t>
            </a:r>
            <a:r>
              <a:rPr lang="el-GR" altLang="el-GR" sz="2400" dirty="0" smtClean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l-GR" sz="24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  <a:endParaRPr lang="el-GR" altLang="el-GR" sz="2400" dirty="0" smtClean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059113" y="2636838"/>
            <a:ext cx="2881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Calibri"/>
              </a:rPr>
              <a:t>Αιθίνιο ή ακετυλένιο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3059113" y="3716338"/>
            <a:ext cx="2449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Calibri"/>
              </a:rPr>
              <a:t>Προπίνιο ή μεθυλακετυλένιο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936625" y="6021844"/>
            <a:ext cx="14398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Calibri"/>
              </a:rPr>
              <a:t>1-βουτίνιο</a:t>
            </a:r>
          </a:p>
        </p:txBody>
      </p:sp>
      <p:pic>
        <p:nvPicPr>
          <p:cNvPr id="3085" name="Picture 13" descr="File:Acetylene-CRC-IR-dimensions-2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16163"/>
            <a:ext cx="1871662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Propy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54450"/>
            <a:ext cx="215900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imethylacetylen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20" y="5288756"/>
            <a:ext cx="2484438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Ethylacetylene">
            <a:hlinkClick r:id="rId8" tooltip="Simplified skeletal formul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67288"/>
            <a:ext cx="1944687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TextBox 8"/>
          <p:cNvSpPr txBox="1">
            <a:spLocks noChangeArrowheads="1"/>
          </p:cNvSpPr>
          <p:nvPr/>
        </p:nvSpPr>
        <p:spPr bwMode="auto">
          <a:xfrm>
            <a:off x="3779837" y="6021843"/>
            <a:ext cx="1439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Calibri"/>
              </a:rPr>
              <a:t>2-βουτίνιο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>
                <a:latin typeface="+mn-lt"/>
              </a:rPr>
              <a:t>Αλκίνια</a:t>
            </a:r>
            <a:r>
              <a:rPr lang="en-US" altLang="el-GR" sz="4000" dirty="0" smtClean="0">
                <a:latin typeface="+mn-lt"/>
              </a:rPr>
              <a:t/>
            </a:r>
            <a:br>
              <a:rPr lang="en-US" altLang="el-GR" sz="4000" dirty="0" smtClean="0">
                <a:latin typeface="+mn-lt"/>
              </a:rPr>
            </a:br>
            <a:r>
              <a:rPr lang="el-GR" altLang="el-GR" sz="3300" dirty="0" smtClean="0">
                <a:latin typeface="+mn-lt"/>
              </a:rPr>
              <a:t> Μέθοδοι παρασκευής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Γ. Απόσπαση </a:t>
            </a:r>
            <a:r>
              <a:rPr lang="el-GR" dirty="0" err="1"/>
              <a:t>υδραλογόνου</a:t>
            </a:r>
            <a:r>
              <a:rPr lang="el-GR" dirty="0"/>
              <a:t> από 1,2 </a:t>
            </a:r>
            <a:r>
              <a:rPr lang="el-GR" dirty="0" err="1" smtClean="0"/>
              <a:t>διαλογονίδια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pic>
        <p:nvPicPr>
          <p:cNvPr id="4103" name="Picture 7" descr="File:Dimethylacetyle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84763"/>
            <a:ext cx="36004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47434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00563" y="4292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716463" y="443706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</a:rPr>
              <a:t>ΚΟΗ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atin typeface="+mn-lt"/>
              </a:rPr>
              <a:t>Σύνθεση </a:t>
            </a:r>
            <a:r>
              <a:rPr lang="el-GR" altLang="el-GR" dirty="0" err="1" smtClean="0">
                <a:latin typeface="+mn-lt"/>
              </a:rPr>
              <a:t>αλκινίων</a:t>
            </a:r>
            <a:endParaRPr lang="el-GR" altLang="el-GR" dirty="0" smtClean="0">
              <a:latin typeface="+mn-lt"/>
            </a:endParaRPr>
          </a:p>
        </p:txBody>
      </p:sp>
      <p:pic>
        <p:nvPicPr>
          <p:cNvPr id="215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8" y="1556792"/>
            <a:ext cx="7776344" cy="4392712"/>
          </a:xfrm>
          <a:prstGeom prst="rect">
            <a:avLst/>
          </a:prstGeom>
          <a:solidFill>
            <a:srgbClr val="30D9F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err="1" smtClean="0">
                <a:latin typeface="+mn-lt"/>
              </a:rPr>
              <a:t>Αλκίνια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smtClean="0">
                <a:latin typeface="+mn-lt"/>
              </a:rPr>
              <a:t>Ιδιότητες </a:t>
            </a:r>
            <a:r>
              <a:rPr lang="el-GR" altLang="el-GR" sz="3200" b="0" dirty="0" smtClean="0">
                <a:latin typeface="+mn-lt"/>
              </a:rPr>
              <a:t>1/5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Καταλυτική </a:t>
            </a:r>
            <a:r>
              <a:rPr lang="el-GR" dirty="0" smtClean="0"/>
              <a:t>υδρογόνωση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51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4248471"/>
          </a:xfrm>
          <a:prstGeom prst="rect">
            <a:avLst/>
          </a:prstGeom>
          <a:solidFill>
            <a:srgbClr val="30D9F0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Αλκίνια</a:t>
            </a:r>
            <a:r>
              <a:rPr lang="el-GR" altLang="el-GR" dirty="0"/>
              <a:t> Ιδιότητες </a:t>
            </a:r>
            <a:r>
              <a:rPr lang="el-GR" altLang="el-GR" sz="3200" b="0" dirty="0" smtClean="0"/>
              <a:t>2/5</a:t>
            </a:r>
            <a:endParaRPr lang="el-GR" altLang="el-GR" sz="28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Προσθήκη </a:t>
            </a:r>
            <a:r>
              <a:rPr lang="el-GR" dirty="0" smtClean="0"/>
              <a:t>αλογόνου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150" name="Picture 7" descr="Alkyne Halogenation                               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46482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Αλκίνια</a:t>
            </a:r>
            <a:r>
              <a:rPr lang="el-GR" altLang="el-GR" dirty="0"/>
              <a:t> Ιδιότητες </a:t>
            </a:r>
            <a:r>
              <a:rPr lang="el-GR" altLang="el-GR" sz="3200" b="0" dirty="0" smtClean="0"/>
              <a:t>3/5</a:t>
            </a:r>
            <a:endParaRPr lang="el-GR" altLang="el-GR" sz="28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Προσθήκη </a:t>
            </a:r>
            <a:r>
              <a:rPr lang="el-GR" dirty="0" err="1" smtClean="0"/>
              <a:t>υδραλογόνου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 err="1"/>
              <a:t>Kανόνας</a:t>
            </a:r>
            <a:r>
              <a:rPr lang="el-GR" b="1" dirty="0"/>
              <a:t> </a:t>
            </a:r>
            <a:r>
              <a:rPr lang="el-GR" b="1" dirty="0" err="1"/>
              <a:t>Markovnikov</a:t>
            </a:r>
            <a:r>
              <a:rPr lang="el-GR" b="1" dirty="0"/>
              <a:t>: </a:t>
            </a:r>
            <a:r>
              <a:rPr lang="el-GR" dirty="0"/>
              <a:t>κατά την προσθήκη ΗΧ σε διπλό δεσμό, το Η προστίθεται στον άνθρακα του διπλού δεσμού που έχει τα περισσότερα Η.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364088" y="5845175"/>
            <a:ext cx="324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600" dirty="0">
                <a:solidFill>
                  <a:prstClr val="black"/>
                </a:solidFill>
              </a:rPr>
              <a:t>προσθήκη κατά</a:t>
            </a:r>
            <a:r>
              <a:rPr lang="el-GR" altLang="el-GR" sz="1600" i="1" dirty="0">
                <a:solidFill>
                  <a:srgbClr val="C00000"/>
                </a:solidFill>
              </a:rPr>
              <a:t>  </a:t>
            </a:r>
            <a:r>
              <a:rPr lang="en-US" altLang="el-GR" i="1" dirty="0" err="1">
                <a:solidFill>
                  <a:srgbClr val="C00000"/>
                </a:solidFill>
              </a:rPr>
              <a:t>Markovnikov</a:t>
            </a:r>
            <a:r>
              <a:rPr lang="el-GR" altLang="el-GR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07" y="3212976"/>
            <a:ext cx="50768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Αλκίνια</a:t>
            </a:r>
            <a:r>
              <a:rPr lang="el-GR" altLang="el-GR" dirty="0"/>
              <a:t> Ιδιότητες </a:t>
            </a:r>
            <a:r>
              <a:rPr lang="el-GR" altLang="el-GR" sz="3200" b="0" dirty="0" smtClean="0"/>
              <a:t>4/5</a:t>
            </a:r>
            <a:endParaRPr lang="el-GR" altLang="el-GR" sz="28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Προσθήκη </a:t>
            </a:r>
            <a:r>
              <a:rPr lang="el-GR" dirty="0" smtClean="0"/>
              <a:t>νερού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4214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13100"/>
            <a:ext cx="5903913" cy="3311525"/>
          </a:xfrm>
          <a:prstGeom prst="rect">
            <a:avLst/>
          </a:prstGeom>
          <a:noFill/>
          <a:ln w="25400">
            <a:solidFill>
              <a:srgbClr val="003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Αλκίνια</a:t>
            </a:r>
            <a:r>
              <a:rPr lang="el-GR" altLang="el-GR" dirty="0"/>
              <a:t> Ιδιότητες </a:t>
            </a:r>
            <a:r>
              <a:rPr lang="el-GR" altLang="el-GR" sz="3200" b="0" dirty="0" smtClean="0"/>
              <a:t>5/5</a:t>
            </a:r>
            <a:endParaRPr lang="el-GR" altLang="el-GR" sz="28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Υδροβορίωση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771775" y="2133600"/>
            <a:ext cx="1295400" cy="50323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2987675" y="2708275"/>
            <a:ext cx="86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200">
                <a:solidFill>
                  <a:prstClr val="black"/>
                </a:solidFill>
              </a:rPr>
              <a:t>βοράνιο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1403350" y="2205038"/>
            <a:ext cx="6099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 dirty="0">
                <a:solidFill>
                  <a:prstClr val="black"/>
                </a:solidFill>
              </a:rPr>
              <a:t>RC≡CH   +   (C</a:t>
            </a:r>
            <a:r>
              <a:rPr lang="el-GR" altLang="el-GR" baseline="-30000" dirty="0">
                <a:solidFill>
                  <a:prstClr val="black"/>
                </a:solidFill>
              </a:rPr>
              <a:t>5</a:t>
            </a:r>
            <a:r>
              <a:rPr lang="el-GR" altLang="el-GR" dirty="0">
                <a:solidFill>
                  <a:prstClr val="black"/>
                </a:solidFill>
              </a:rPr>
              <a:t>H</a:t>
            </a:r>
            <a:r>
              <a:rPr lang="el-GR" altLang="el-GR" baseline="-30000" dirty="0">
                <a:solidFill>
                  <a:prstClr val="black"/>
                </a:solidFill>
              </a:rPr>
              <a:t>11</a:t>
            </a:r>
            <a:r>
              <a:rPr lang="el-GR" altLang="el-GR" dirty="0">
                <a:solidFill>
                  <a:prstClr val="black"/>
                </a:solidFill>
              </a:rPr>
              <a:t>)</a:t>
            </a:r>
            <a:r>
              <a:rPr lang="el-GR" altLang="el-GR" baseline="-30000" dirty="0">
                <a:solidFill>
                  <a:prstClr val="black"/>
                </a:solidFill>
              </a:rPr>
              <a:t>2</a:t>
            </a:r>
            <a:r>
              <a:rPr lang="el-GR" altLang="el-GR" dirty="0">
                <a:solidFill>
                  <a:prstClr val="black"/>
                </a:solidFill>
              </a:rPr>
              <a:t>B-</a:t>
            </a:r>
            <a:r>
              <a:rPr lang="el-GR" altLang="el-GR" dirty="0">
                <a:solidFill>
                  <a:srgbClr val="008000"/>
                </a:solidFill>
              </a:rPr>
              <a:t>H</a:t>
            </a:r>
            <a:r>
              <a:rPr lang="el-GR" altLang="el-GR" dirty="0">
                <a:solidFill>
                  <a:prstClr val="black"/>
                </a:solidFill>
              </a:rPr>
              <a:t>   ——</a:t>
            </a:r>
            <a:r>
              <a:rPr lang="el-GR" altLang="el-GR" b="1" dirty="0">
                <a:solidFill>
                  <a:prstClr val="black"/>
                </a:solidFill>
              </a:rPr>
              <a:t>&gt;</a:t>
            </a:r>
            <a:r>
              <a:rPr lang="el-GR" altLang="el-GR" dirty="0">
                <a:solidFill>
                  <a:prstClr val="black"/>
                </a:solidFill>
              </a:rPr>
              <a:t>   [ RC</a:t>
            </a:r>
            <a:r>
              <a:rPr lang="el-GR" altLang="el-GR" dirty="0">
                <a:solidFill>
                  <a:srgbClr val="008000"/>
                </a:solidFill>
              </a:rPr>
              <a:t>H</a:t>
            </a:r>
            <a:r>
              <a:rPr lang="el-GR" altLang="el-GR" dirty="0">
                <a:solidFill>
                  <a:prstClr val="black"/>
                </a:solidFill>
              </a:rPr>
              <a:t>=CH-B(C</a:t>
            </a:r>
            <a:r>
              <a:rPr lang="el-GR" altLang="el-GR" baseline="-30000" dirty="0">
                <a:solidFill>
                  <a:prstClr val="black"/>
                </a:solidFill>
              </a:rPr>
              <a:t>5</a:t>
            </a:r>
            <a:r>
              <a:rPr lang="el-GR" altLang="el-GR" dirty="0">
                <a:solidFill>
                  <a:prstClr val="black"/>
                </a:solidFill>
              </a:rPr>
              <a:t>H</a:t>
            </a:r>
            <a:r>
              <a:rPr lang="el-GR" altLang="el-GR" baseline="-30000" dirty="0">
                <a:solidFill>
                  <a:prstClr val="black"/>
                </a:solidFill>
              </a:rPr>
              <a:t>11</a:t>
            </a:r>
            <a:r>
              <a:rPr lang="el-GR" altLang="el-GR" dirty="0">
                <a:solidFill>
                  <a:prstClr val="black"/>
                </a:solidFill>
              </a:rPr>
              <a:t>)</a:t>
            </a:r>
            <a:r>
              <a:rPr lang="el-GR" altLang="el-GR" baseline="-30000" dirty="0">
                <a:solidFill>
                  <a:prstClr val="black"/>
                </a:solidFill>
              </a:rPr>
              <a:t>2</a:t>
            </a:r>
            <a:r>
              <a:rPr lang="el-GR" altLang="el-GR" dirty="0">
                <a:solidFill>
                  <a:prstClr val="black"/>
                </a:solidFill>
              </a:rPr>
              <a:t> ]  </a:t>
            </a:r>
          </a:p>
          <a:p>
            <a:pPr algn="ctr"/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23850" y="3933825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</a:rPr>
              <a:t>[ RC</a:t>
            </a:r>
            <a:r>
              <a:rPr lang="el-GR" altLang="el-GR">
                <a:solidFill>
                  <a:srgbClr val="008000"/>
                </a:solidFill>
              </a:rPr>
              <a:t>H</a:t>
            </a:r>
            <a:r>
              <a:rPr lang="el-GR" altLang="el-GR">
                <a:solidFill>
                  <a:prstClr val="black"/>
                </a:solidFill>
              </a:rPr>
              <a:t>=CH-B(C</a:t>
            </a:r>
            <a:r>
              <a:rPr lang="el-GR" altLang="el-GR" baseline="-30000">
                <a:solidFill>
                  <a:prstClr val="black"/>
                </a:solidFill>
              </a:rPr>
              <a:t>5</a:t>
            </a:r>
            <a:r>
              <a:rPr lang="el-GR" altLang="el-GR">
                <a:solidFill>
                  <a:prstClr val="black"/>
                </a:solidFill>
              </a:rPr>
              <a:t>H</a:t>
            </a:r>
            <a:r>
              <a:rPr lang="el-GR" altLang="el-GR" baseline="-30000">
                <a:solidFill>
                  <a:prstClr val="black"/>
                </a:solidFill>
              </a:rPr>
              <a:t>11</a:t>
            </a:r>
            <a:r>
              <a:rPr lang="el-GR" altLang="el-GR">
                <a:solidFill>
                  <a:prstClr val="black"/>
                </a:solidFill>
              </a:rPr>
              <a:t>)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 ]  + H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O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   ——</a:t>
            </a:r>
            <a:r>
              <a:rPr lang="el-GR" altLang="el-GR" b="1">
                <a:solidFill>
                  <a:prstClr val="black"/>
                </a:solidFill>
              </a:rPr>
              <a:t>&gt;</a:t>
            </a:r>
            <a:r>
              <a:rPr lang="el-GR" altLang="el-GR">
                <a:solidFill>
                  <a:prstClr val="black"/>
                </a:solidFill>
              </a:rPr>
              <a:t>   [ RCH=CH-OH ] </a:t>
            </a:r>
            <a:r>
              <a:rPr lang="el-GR" altLang="el-GR">
                <a:solidFill>
                  <a:srgbClr val="FF0000"/>
                </a:solidFill>
              </a:rPr>
              <a:t>——</a:t>
            </a:r>
            <a:r>
              <a:rPr lang="el-GR" altLang="el-GR" b="1">
                <a:solidFill>
                  <a:srgbClr val="FF0000"/>
                </a:solidFill>
              </a:rPr>
              <a:t>&gt;</a:t>
            </a:r>
            <a:r>
              <a:rPr lang="el-GR" altLang="el-GR">
                <a:solidFill>
                  <a:srgbClr val="FF0000"/>
                </a:solidFill>
              </a:rPr>
              <a:t> </a:t>
            </a:r>
            <a:r>
              <a:rPr lang="el-GR" altLang="el-GR">
                <a:solidFill>
                  <a:prstClr val="black"/>
                </a:solidFill>
              </a:rPr>
              <a:t>  RCH</a:t>
            </a:r>
            <a:r>
              <a:rPr lang="el-GR" altLang="el-GR" baseline="-30000">
                <a:solidFill>
                  <a:prstClr val="black"/>
                </a:solidFill>
              </a:rPr>
              <a:t>2</a:t>
            </a:r>
            <a:r>
              <a:rPr lang="el-GR" altLang="el-GR">
                <a:solidFill>
                  <a:prstClr val="black"/>
                </a:solidFill>
              </a:rPr>
              <a:t>-CH=O 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3635375" y="3716338"/>
            <a:ext cx="86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200">
                <a:solidFill>
                  <a:prstClr val="black"/>
                </a:solidFill>
              </a:rPr>
              <a:t>NaOH</a:t>
            </a:r>
            <a:endParaRPr lang="el-GR" altLang="el-GR" sz="1200">
              <a:solidFill>
                <a:prstClr val="black"/>
              </a:solidFill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4859338" y="4292600"/>
            <a:ext cx="865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200">
                <a:solidFill>
                  <a:prstClr val="black"/>
                </a:solidFill>
              </a:rPr>
              <a:t>ενόλη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7235825" y="4292600"/>
            <a:ext cx="865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200">
                <a:solidFill>
                  <a:prstClr val="black"/>
                </a:solidFill>
              </a:rPr>
              <a:t>κετόνη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6a497d68df5ed64a7e4c499ef62f34e56c468fc"/>
  <p:tag name="ISPRING_RESOURCE_PATHS_HASH_PRESENTER" val="28d81feeab5c5d734119974d68e3c387df88"/>
</p:tagLst>
</file>

<file path=ppt/theme/theme1.xml><?xml version="1.0" encoding="utf-8"?>
<a:theme xmlns:a="http://schemas.openxmlformats.org/drawingml/2006/main" name="OC_template_updated">
  <a:themeElements>
    <a:clrScheme name="Προσαρμοσμένο 1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698</Words>
  <Application>Microsoft Office PowerPoint</Application>
  <PresentationFormat>Προβολή στην οθόνη (4:3)</PresentationFormat>
  <Paragraphs>103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OC_template_updated</vt:lpstr>
      <vt:lpstr>OC_template</vt:lpstr>
      <vt:lpstr>Βελτιστοποίηση Ενεργειακών Συστημάτων</vt:lpstr>
      <vt:lpstr>Αλκίνια</vt:lpstr>
      <vt:lpstr>Αλκίνια  Μέθοδοι παρασκευής</vt:lpstr>
      <vt:lpstr>Σύνθεση αλκινίων</vt:lpstr>
      <vt:lpstr>Αλκίνια Ιδιότητες 1/5</vt:lpstr>
      <vt:lpstr>Αλκίνια Ιδιότητες 2/5</vt:lpstr>
      <vt:lpstr>Αλκίνια Ιδιότητες 3/5</vt:lpstr>
      <vt:lpstr>Αλκίνια Ιδιότητες 4/5</vt:lpstr>
      <vt:lpstr>Αλκίνια Ιδιότητες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42</cp:revision>
  <dcterms:created xsi:type="dcterms:W3CDTF">2013-03-04T13:35:19Z</dcterms:created>
  <dcterms:modified xsi:type="dcterms:W3CDTF">2015-05-29T08:46:51Z</dcterms:modified>
</cp:coreProperties>
</file>