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7"/>
  </p:notesMasterIdLst>
  <p:handoutMasterIdLst>
    <p:handoutMasterId r:id="rId28"/>
  </p:handoutMasterIdLst>
  <p:sldIdLst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79" r:id="rId25"/>
    <p:sldId id="280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A5061CC-E365-4BBF-9603-611B84C67C1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44FF90D-00D9-49D1-81E4-60F683A52FA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C9F22B56-58B6-45FD-82CE-FE953903521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2EC67F9-AAC7-474C-A6F1-0BAAE233876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85C25CA-9A75-4E20-9F6B-E18E09104FD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07285DC-5E98-473A-9150-363904B5CC7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886FD66-ABBF-4055-B503-7D8D26A0C1F0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5ED9D7B-A90F-4760-ACB0-6B356F0D6EF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E67927E-CFC8-42B8-B0D8-05ABAB4BD4C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9BBA8182-6BA1-4079-B46C-FB6D01A35E0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40BFE5A-70F6-499E-8EA3-D532B364110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AAA7CA82-F510-4EC8-8E88-4D599523A8E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7BE1E6D-D96D-4FF0-9CC3-00EEE25664D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DD870A3-9B84-4F3B-BBD8-FEE4E688DB8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83847" cy="46059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D9F8456-A201-4C5E-B928-1E7521506BD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FEC9D54-1AE3-4E25-97DD-8AABE7A1F8F0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F403D5B4-4560-4F44-A41E-F8B8C78715C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926DF169-B868-47F1-989A-D9647CD5533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9FE5371-1733-4488-9D94-D8CF67055C8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3414DE9-CA70-4050-80C8-40336849B160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6301C32-F2D8-42A7-A785-45663882CF0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E0C3526-5EEA-40B4-87BA-192E004D11A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19E307A-E60A-49EC-92E7-EA6E5FE4028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93A3FA67-74C8-4A29-8B9D-72564D65579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2702562-2AEF-4E9B-95A3-D7BAB7D82CF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D94C9D9-F944-46E8-A1D9-050487D3114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5DB9C3F-68EC-4FAD-AB57-B3D5E9F4B9A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68680" cy="4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0D46031-5EC9-4BAE-8491-FDFA6CB444F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E615-533F-4AF7-BADC-385AA8ACC2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25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3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3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8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80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5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9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1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1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4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Διαχείριση αρχειακών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εγγράφων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5617" y="3096543"/>
            <a:ext cx="7500898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7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ενσωμάτωσης αρχών Διαχείρισης Εγγράφων</a:t>
            </a:r>
            <a:endParaRPr lang="en-US" sz="2400" dirty="0"/>
          </a:p>
          <a:p>
            <a:r>
              <a:rPr lang="el-GR" sz="2400" dirty="0" smtClean="0"/>
              <a:t>Δρ. Ευγενία Βασιλακάκη</a:t>
            </a:r>
            <a:endParaRPr lang="el-GR" sz="2400" dirty="0"/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4839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8"/>
          <a:stretch/>
        </p:blipFill>
        <p:spPr bwMode="auto">
          <a:xfrm>
            <a:off x="4045866" y="5298393"/>
            <a:ext cx="3348000" cy="7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6/11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Σύνταξη </a:t>
            </a:r>
            <a:r>
              <a:rPr lang="el-GR" b="1" dirty="0"/>
              <a:t>και παρουσίαση εσωτερικού μηνύματος (memo)</a:t>
            </a:r>
          </a:p>
          <a:p>
            <a:pPr marL="0" indent="0">
              <a:buNone/>
            </a:pPr>
            <a:r>
              <a:rPr lang="el-GR" dirty="0"/>
              <a:t>Σκοπός: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Ενημέρωση </a:t>
            </a:r>
            <a:r>
              <a:rPr lang="el-GR" dirty="0"/>
              <a:t>του προσωπικού σχετικά με το νέο εγχείρημα της </a:t>
            </a:r>
            <a:r>
              <a:rPr lang="el-GR" dirty="0" smtClean="0"/>
              <a:t>Διοίκησης.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Ενημέρωση </a:t>
            </a:r>
            <a:r>
              <a:rPr lang="el-GR" dirty="0"/>
              <a:t>σχετικά με τα οφέλη αυτού του νέου </a:t>
            </a:r>
            <a:r>
              <a:rPr lang="el-GR" dirty="0" smtClean="0"/>
              <a:t>εγχειρήματος.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Ενημέρωση </a:t>
            </a:r>
            <a:r>
              <a:rPr lang="el-GR" dirty="0"/>
              <a:t>σχετικά με το πρόσωπο ή την εταιρεία που θα αναλάβει το συγκεκριμένο </a:t>
            </a:r>
            <a:r>
              <a:rPr lang="el-GR" dirty="0" smtClean="0"/>
              <a:t>έργο.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Περιγραφή </a:t>
            </a:r>
            <a:r>
              <a:rPr lang="el-GR" dirty="0"/>
              <a:t>των προσόντων του ατόμου/ της εμπειρίας της </a:t>
            </a:r>
            <a:r>
              <a:rPr lang="el-GR" dirty="0" smtClean="0"/>
              <a:t>Εταιρείας.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690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7/11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Σύνταξη και παρουσίαση εσωτερικού μηνύματος (memo</a:t>
            </a:r>
            <a:r>
              <a:rPr lang="el-GR" b="1" dirty="0" smtClean="0"/>
              <a:t>) </a:t>
            </a:r>
            <a:r>
              <a:rPr lang="el-GR" dirty="0" smtClean="0"/>
              <a:t>(συνέχεια)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Σκοπός</a:t>
            </a:r>
            <a:r>
              <a:rPr lang="el-GR" dirty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Περιγραφή </a:t>
            </a:r>
            <a:r>
              <a:rPr lang="el-GR" dirty="0"/>
              <a:t>της διαδικασίας που θα </a:t>
            </a:r>
            <a:r>
              <a:rPr lang="el-GR" dirty="0" smtClean="0"/>
              <a:t>ακολουθηθεί.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Επισήμανση ότι θα αξιολογηθούν οι διαδικασίες και οι μέθοδοι και </a:t>
            </a:r>
            <a:r>
              <a:rPr lang="el-GR" dirty="0"/>
              <a:t>όχι προσωπικά ο κάθε </a:t>
            </a:r>
            <a:r>
              <a:rPr lang="el-GR" dirty="0" smtClean="0"/>
              <a:t>υπάλληλος.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Επισήμανση </a:t>
            </a:r>
            <a:r>
              <a:rPr lang="el-GR" dirty="0"/>
              <a:t>ότι θα πρέπει να δοθεί ό,τι υλικό ζητηθεί και να εξηγηθούν λεπτομερώς οι διαδικασίες από τα άτομα που θα κληθούν για συνέντευξη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291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8/11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Σύνταξη και παρουσίαση εσωτερικού μηνύματος (memo) </a:t>
            </a:r>
            <a:r>
              <a:rPr lang="el-GR" dirty="0"/>
              <a:t>(συνέχεια)</a:t>
            </a:r>
          </a:p>
          <a:p>
            <a:pPr marL="0" indent="0">
              <a:buNone/>
            </a:pPr>
            <a:r>
              <a:rPr lang="el-GR" dirty="0" smtClean="0"/>
              <a:t>Στόχος</a:t>
            </a:r>
            <a:r>
              <a:rPr lang="el-GR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Η </a:t>
            </a:r>
            <a:r>
              <a:rPr lang="el-GR" dirty="0"/>
              <a:t>συγκατάθεση του </a:t>
            </a:r>
            <a:r>
              <a:rPr lang="el-GR" dirty="0" smtClean="0"/>
              <a:t>προσωπικού.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Η </a:t>
            </a:r>
            <a:r>
              <a:rPr lang="el-GR" dirty="0"/>
              <a:t>συνεργασία του </a:t>
            </a:r>
            <a:r>
              <a:rPr lang="el-GR" dirty="0" smtClean="0"/>
              <a:t>προσωπικού.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Η </a:t>
            </a:r>
            <a:r>
              <a:rPr lang="el-GR" dirty="0"/>
              <a:t>υιοθέτηση του προγράμματος Διαχείρισης Εγγράφων από το </a:t>
            </a:r>
            <a:r>
              <a:rPr lang="el-GR" dirty="0" smtClean="0"/>
              <a:t>προσωπικό.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428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9/11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b="1" dirty="0" smtClean="0"/>
              <a:t>Σύνταξη </a:t>
            </a:r>
            <a:r>
              <a:rPr lang="el-GR" b="1" dirty="0"/>
              <a:t>Αρχικής Αναφοράς (preliminary review)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Πραγματοποιείται προκειμένου να αποκτήσει ο Αναλυτής του Προγράμματος καλύτερη και σφαιρικότερη άποψη του οργανογράμματος, αλλά και των διαδικασιών του Οργανισμού.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Συνήθως, η πληροφορία που συγκεντρώνεται αφορά: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Το </a:t>
            </a:r>
            <a:r>
              <a:rPr lang="el-GR" dirty="0"/>
              <a:t>κόστος των βασικών λειτουργιών του </a:t>
            </a:r>
            <a:r>
              <a:rPr lang="el-GR" dirty="0" smtClean="0"/>
              <a:t>Οργανισμού.</a:t>
            </a:r>
            <a:endParaRPr lang="el-GR" dirty="0"/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Τα </a:t>
            </a:r>
            <a:r>
              <a:rPr lang="el-GR" dirty="0"/>
              <a:t>βασικά χαρακτηριστικά των λειτουργιών του </a:t>
            </a:r>
            <a:r>
              <a:rPr lang="el-GR" dirty="0" smtClean="0"/>
              <a:t>Οργανισμού.</a:t>
            </a:r>
            <a:endParaRPr lang="el-GR" dirty="0"/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Στατιστικά </a:t>
            </a:r>
            <a:r>
              <a:rPr lang="el-GR" dirty="0"/>
              <a:t>στοιχεία των τελευταίων </a:t>
            </a:r>
            <a:r>
              <a:rPr lang="el-GR" dirty="0" smtClean="0"/>
              <a:t>ετών.</a:t>
            </a:r>
            <a:endParaRPr lang="el-GR" dirty="0"/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Τυχόν </a:t>
            </a:r>
            <a:r>
              <a:rPr lang="el-GR" dirty="0"/>
              <a:t>παράπονα και καθυστερήσεις στην εξυπηρέτηση των </a:t>
            </a:r>
            <a:r>
              <a:rPr lang="el-GR" dirty="0" smtClean="0"/>
              <a:t>πελατών.</a:t>
            </a:r>
            <a:endParaRPr lang="el-GR" dirty="0"/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Προτάσεις </a:t>
            </a:r>
            <a:r>
              <a:rPr lang="el-GR" dirty="0"/>
              <a:t>προσωπικού για τη βελτίωση συστημάτων και </a:t>
            </a:r>
            <a:r>
              <a:rPr lang="el-GR" dirty="0" smtClean="0"/>
              <a:t>διαδικασιών.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398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10/11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Σύνταξη Αρχικής Αναφοράς (preliminary review</a:t>
            </a:r>
            <a:r>
              <a:rPr lang="el-GR" b="1" dirty="0" smtClean="0"/>
              <a:t>) </a:t>
            </a:r>
            <a:r>
              <a:rPr lang="el-GR" dirty="0" smtClean="0"/>
              <a:t>(συνέχεια)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Πραγματοποιείται </a:t>
            </a:r>
            <a:r>
              <a:rPr lang="el-GR" dirty="0"/>
              <a:t>προκειμένου να αποκτήσει ο Αναλυτής του Προγράμματος καλύτερη και σφαιρικότερη άποψη του οργανογράμματος, αλλά και των διαδικασιών του Οργανισμού.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Η </a:t>
            </a:r>
            <a:r>
              <a:rPr lang="el-GR" dirty="0"/>
              <a:t>μέθοδος σχεδιασμού, ελέγχου και επίβλεψης που εφαρμόζει ο διευθυντής του κάθε </a:t>
            </a:r>
            <a:r>
              <a:rPr lang="el-GR" dirty="0" smtClean="0"/>
              <a:t>τμήματος.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Περιγραφές </a:t>
            </a:r>
            <a:r>
              <a:rPr lang="el-GR" dirty="0"/>
              <a:t>των καθηκόντων της κάθε θέσης </a:t>
            </a:r>
            <a:r>
              <a:rPr lang="el-GR" dirty="0" smtClean="0"/>
              <a:t>εργασίας.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Τα </a:t>
            </a:r>
            <a:r>
              <a:rPr lang="el-GR" dirty="0"/>
              <a:t>χαρακτηριστικά των εγγράφων που χρησιμοποιούνται σε κάθε </a:t>
            </a:r>
            <a:r>
              <a:rPr lang="el-GR" dirty="0" smtClean="0"/>
              <a:t>διαδικασία.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503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11/11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 smtClean="0"/>
              <a:t>Με </a:t>
            </a:r>
            <a:r>
              <a:rPr lang="el-GR" dirty="0"/>
              <a:t>τη σύνταξη της Αρχικής Αναφοράς η Διοίκηση θα αποφασίσει αν την συμφέρει οικονομικά (έχει τους πόρους) για να αναπτύξει, εφαρμόσει ένα τέτοιο πρόγραμμα Διαχείρισης Εγγράφων ή θα εγκαταλείψει κάθε προσπάθεια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348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Bantin, P.C. (2008). </a:t>
            </a:r>
            <a:r>
              <a:rPr lang="en-US" i="1" dirty="0"/>
              <a:t>Understanding data and information systems for recordkeeping</a:t>
            </a:r>
            <a:r>
              <a:rPr lang="en-US" dirty="0"/>
              <a:t>. London: Neal- Schuman.</a:t>
            </a:r>
          </a:p>
          <a:p>
            <a:r>
              <a:rPr lang="en-US" dirty="0"/>
              <a:t>Cox, R.J. (2001). </a:t>
            </a:r>
            <a:r>
              <a:rPr lang="en-US" i="1" dirty="0"/>
              <a:t>Managing records as evidence and information</a:t>
            </a:r>
            <a:r>
              <a:rPr lang="en-US" dirty="0"/>
              <a:t>. US: Greenwood.</a:t>
            </a:r>
          </a:p>
          <a:p>
            <a:r>
              <a:rPr lang="en-US" dirty="0"/>
              <a:t>Hare, C. and McLeod, J. (2004). </a:t>
            </a:r>
            <a:r>
              <a:rPr lang="en-US" i="1" dirty="0"/>
              <a:t>How to manage records in the e-environment</a:t>
            </a:r>
            <a:r>
              <a:rPr lang="en-US" dirty="0"/>
              <a:t>. London: Routledge.</a:t>
            </a:r>
          </a:p>
          <a:p>
            <a:r>
              <a:rPr lang="en-US" dirty="0"/>
              <a:t>Penn, I.A., Pennix, G.B. and Coulson, J. (1996). </a:t>
            </a:r>
            <a:r>
              <a:rPr lang="en-US" i="1" dirty="0"/>
              <a:t>Records management handbook</a:t>
            </a:r>
            <a:r>
              <a:rPr lang="en-US" dirty="0"/>
              <a:t>. Cambridge: Gower.</a:t>
            </a:r>
            <a:endParaRPr lang="el-GR" dirty="0"/>
          </a:p>
          <a:p>
            <a:r>
              <a:rPr lang="en-US" dirty="0"/>
              <a:t>Read, J. and Ginn, M.L. (2008). </a:t>
            </a:r>
            <a:r>
              <a:rPr lang="en-US" i="1" dirty="0"/>
              <a:t>Records Management</a:t>
            </a:r>
            <a:r>
              <a:rPr lang="en-US" dirty="0"/>
              <a:t>. US: South Western Cengage 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4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70961"/>
            <a:ext cx="5828703" cy="828740"/>
            <a:chOff x="1767633" y="5870961"/>
            <a:chExt cx="5828703" cy="828740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" b="-1"/>
            <a:stretch/>
          </p:blipFill>
          <p:spPr bwMode="auto">
            <a:xfrm>
              <a:off x="3923928" y="5870961"/>
              <a:ext cx="3672408" cy="82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Βασιλακάκου 2014. Ευγενία Βασιλακάκου. «Διαχείριση αρχειακών </a:t>
            </a:r>
            <a:r>
              <a:rPr lang="el-GR" sz="2000" dirty="0" smtClean="0"/>
              <a:t>εγγράφων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Διαδικασία ενσωμάτωσης αρχών Διαχείρισης </a:t>
            </a:r>
            <a:r>
              <a:rPr lang="el-GR" sz="2000" dirty="0" smtClean="0"/>
              <a:t>Εγγράφων».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36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Διαδικασία </a:t>
            </a:r>
            <a:r>
              <a:rPr lang="el-GR" dirty="0"/>
              <a:t>Ενσωμάτωσης “Διαχείρισης Εγγράφων</a:t>
            </a:r>
            <a:r>
              <a:rPr lang="el-GR" dirty="0" smtClean="0"/>
              <a:t>”.</a:t>
            </a:r>
            <a:endParaRPr lang="el-GR" dirty="0"/>
          </a:p>
          <a:p>
            <a:r>
              <a:rPr lang="el-GR" dirty="0" smtClean="0"/>
              <a:t>Επιμέρους Στάδια.</a:t>
            </a:r>
            <a:endParaRPr lang="el-GR" dirty="0"/>
          </a:p>
          <a:p>
            <a:r>
              <a:rPr lang="el-GR" dirty="0" smtClean="0"/>
              <a:t>Επιμέρους Εργαλεία.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3423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</a:t>
            </a:r>
            <a:r>
              <a:rPr lang="el-GR">
                <a:solidFill>
                  <a:prstClr val="black"/>
                </a:solidFill>
                <a:latin typeface="Calibri"/>
              </a:rPr>
              <a:t>://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88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ενσωμάτωσης αρχών </a:t>
            </a:r>
            <a:r>
              <a:rPr lang="el-GR" sz="3300" b="0" dirty="0" smtClean="0"/>
              <a:t>“Διαχείρισης εγγράφων” 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Η διαδικασία αυτή αναφέρεται στην υιοθέτηση από έναν Οργανισμό (δημόσιο/ ιδιωτικό) πρακτικών και αρχών που αφορούν στην αποτελεσματική διαχείριση των εγγράφων που παράγει ή διαχειρίζεται.</a:t>
            </a:r>
          </a:p>
          <a:p>
            <a:pPr marL="0" indent="0">
              <a:buNone/>
            </a:pPr>
            <a:r>
              <a:rPr lang="el-GR" sz="2200" dirty="0"/>
              <a:t>Αρχές και πρακτικές που αφορούν σε όλα τα στάδια του Κύκλου Ζωής ενός εγγράφου.</a:t>
            </a:r>
          </a:p>
          <a:p>
            <a:pPr marL="0" indent="0">
              <a:buNone/>
            </a:pPr>
            <a:r>
              <a:rPr lang="el-GR" sz="2200" dirty="0"/>
              <a:t>Προϋποθέτει:</a:t>
            </a:r>
          </a:p>
          <a:p>
            <a:r>
              <a:rPr lang="el-GR" sz="2200" dirty="0" smtClean="0"/>
              <a:t>Την </a:t>
            </a:r>
            <a:r>
              <a:rPr lang="el-GR" sz="2200" dirty="0"/>
              <a:t>έγκριση της Διοίκησης του Οργανισμού για την υλοποίηση του Προγράμματος ενσωμάτωσης πρακτικών και αρχών Διαχείρισης Εγγράφων.</a:t>
            </a:r>
          </a:p>
          <a:p>
            <a:r>
              <a:rPr lang="el-GR" sz="2200" dirty="0" smtClean="0"/>
              <a:t>Την </a:t>
            </a:r>
            <a:r>
              <a:rPr lang="el-GR" sz="2200" dirty="0"/>
              <a:t>ενημέρωση του προσωπικού σχετικά με τις αλλαγές και τροποποιήσεις που επίκεινται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360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Διαδικασία ενσωμάτωσης αρχών </a:t>
            </a:r>
            <a:r>
              <a:rPr lang="el-GR" sz="3300" b="0" dirty="0">
                <a:solidFill>
                  <a:prstClr val="black"/>
                </a:solidFill>
              </a:rPr>
              <a:t>“Διαχείρισης εγγράφων” </a:t>
            </a:r>
            <a:r>
              <a:rPr lang="el-GR" sz="33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διαδικασία αυτή περιλαμβάνει πέντε (5) στάδια, αλλά και επιμέρους εργαλεία.</a:t>
            </a:r>
          </a:p>
          <a:p>
            <a:pPr marL="0" indent="0">
              <a:buNone/>
            </a:pPr>
            <a:r>
              <a:rPr lang="el-GR" dirty="0"/>
              <a:t>Συγκεκριμένα τα στάδια αυτά είναι:</a:t>
            </a:r>
          </a:p>
          <a:p>
            <a:r>
              <a:rPr lang="el-GR" dirty="0" smtClean="0"/>
              <a:t>Προετοιμασία</a:t>
            </a:r>
            <a:r>
              <a:rPr lang="el-GR" dirty="0"/>
              <a:t>/ Προπαρασκευή (</a:t>
            </a:r>
            <a:r>
              <a:rPr lang="en-US" dirty="0"/>
              <a:t>Project Preparation)</a:t>
            </a:r>
          </a:p>
          <a:p>
            <a:r>
              <a:rPr lang="el-GR" dirty="0" smtClean="0"/>
              <a:t>Διαχείριση </a:t>
            </a:r>
            <a:r>
              <a:rPr lang="el-GR" dirty="0"/>
              <a:t>Έργου (</a:t>
            </a:r>
            <a:r>
              <a:rPr lang="en-US" dirty="0"/>
              <a:t>Project Management)</a:t>
            </a:r>
          </a:p>
          <a:p>
            <a:r>
              <a:rPr lang="el-GR" dirty="0" smtClean="0"/>
              <a:t>Συλλογής </a:t>
            </a:r>
            <a:r>
              <a:rPr lang="el-GR" dirty="0"/>
              <a:t>Στοιχείων (</a:t>
            </a:r>
            <a:r>
              <a:rPr lang="en-US" dirty="0"/>
              <a:t>Data Collection)</a:t>
            </a:r>
          </a:p>
          <a:p>
            <a:r>
              <a:rPr lang="el-GR" dirty="0" smtClean="0"/>
              <a:t>Ανάλυση </a:t>
            </a:r>
            <a:r>
              <a:rPr lang="el-GR" dirty="0"/>
              <a:t>Έργου (</a:t>
            </a:r>
            <a:r>
              <a:rPr lang="en-US" dirty="0"/>
              <a:t>Project Analysis)</a:t>
            </a:r>
          </a:p>
          <a:p>
            <a:r>
              <a:rPr lang="el-GR" dirty="0" smtClean="0"/>
              <a:t>Αξιολόγηση </a:t>
            </a:r>
            <a:r>
              <a:rPr lang="el-GR" dirty="0"/>
              <a:t>και Εφαρμογή Έργου (</a:t>
            </a:r>
            <a:r>
              <a:rPr lang="en-US" dirty="0"/>
              <a:t>Project Evaluation and Implementation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94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Προετοιμασία / </a:t>
            </a:r>
            <a:r>
              <a:rPr lang="el-GR" dirty="0"/>
              <a:t>Προπαρασκευή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Project Preparation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1/11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Αυτό το στάδιο περιλαμβάνει μια σειρά από επιμέρους </a:t>
            </a:r>
            <a:r>
              <a:rPr lang="el-GR" dirty="0" smtClean="0"/>
              <a:t>εργασίες.</a:t>
            </a:r>
            <a:endParaRPr lang="el-GR" dirty="0"/>
          </a:p>
          <a:p>
            <a:r>
              <a:rPr lang="el-GR" dirty="0" smtClean="0"/>
              <a:t>Συνάντηση </a:t>
            </a:r>
            <a:r>
              <a:rPr lang="el-GR" dirty="0"/>
              <a:t>με τη </a:t>
            </a:r>
            <a:r>
              <a:rPr lang="el-GR" dirty="0" smtClean="0"/>
              <a:t>Διοίκηση.</a:t>
            </a:r>
            <a:endParaRPr lang="el-GR" dirty="0"/>
          </a:p>
          <a:p>
            <a:r>
              <a:rPr lang="el-GR" dirty="0" smtClean="0"/>
              <a:t>Σύνταξη </a:t>
            </a:r>
            <a:r>
              <a:rPr lang="el-GR" dirty="0"/>
              <a:t>και παρουσίαση εσωτερικού μηνύματος (memo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Σύνταξη </a:t>
            </a:r>
            <a:r>
              <a:rPr lang="el-GR" dirty="0"/>
              <a:t>Αρχικής Αναφοράς (preliminary review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180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2/11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Συνάντηση </a:t>
            </a:r>
            <a:r>
              <a:rPr lang="el-GR" b="1" dirty="0"/>
              <a:t>με τη Διοίκηση</a:t>
            </a:r>
          </a:p>
          <a:p>
            <a:pPr marL="0" indent="0">
              <a:buNone/>
            </a:pPr>
            <a:r>
              <a:rPr lang="el-GR" dirty="0"/>
              <a:t>Ο Διαχειριστής Εγγράφων (Records Manager) πρέπει να εξασφαλίσει την πλήρη υποστήριξη και συμπαράσταση της Διοίκησης.</a:t>
            </a:r>
          </a:p>
          <a:p>
            <a:pPr marL="0" indent="0">
              <a:buNone/>
            </a:pPr>
            <a:r>
              <a:rPr lang="el-GR" dirty="0"/>
              <a:t>Οφείλει να ετοιμάσει υλικό σχετικό με τις αλλαγές που πρέπει να γίνουν. Σε αυτό το πλαίσιο, πρέπει να συγκεντρώσει υλικό που να παρουσιάζει με παραδείγματα: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Τις </a:t>
            </a:r>
            <a:r>
              <a:rPr lang="el-GR" dirty="0"/>
              <a:t>αλλαγές που θα </a:t>
            </a:r>
            <a:r>
              <a:rPr lang="el-GR" dirty="0" smtClean="0"/>
              <a:t>γίνουν.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Πως </a:t>
            </a:r>
            <a:r>
              <a:rPr lang="el-GR" dirty="0"/>
              <a:t>αυτές θα </a:t>
            </a:r>
            <a:r>
              <a:rPr lang="el-GR" dirty="0" smtClean="0"/>
              <a:t>πραγματοποιηθούν.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Τι </a:t>
            </a:r>
            <a:r>
              <a:rPr lang="el-GR" dirty="0"/>
              <a:t>αποτελέσματα </a:t>
            </a:r>
            <a:r>
              <a:rPr lang="el-GR" dirty="0" smtClean="0"/>
              <a:t>αναμένονται.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Ποια </a:t>
            </a:r>
            <a:r>
              <a:rPr lang="el-GR" dirty="0"/>
              <a:t>τα οφέλη για το κάθε τμήμα, αλλά και για τον Οργανισμό ειδικότερα.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51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3/11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Συνάντηση </a:t>
            </a:r>
            <a:r>
              <a:rPr lang="el-GR" b="1" dirty="0"/>
              <a:t>με τη </a:t>
            </a:r>
            <a:r>
              <a:rPr lang="el-GR" b="1" dirty="0" smtClean="0"/>
              <a:t>Διοίκηση </a:t>
            </a:r>
            <a:r>
              <a:rPr lang="el-GR" dirty="0" smtClean="0"/>
              <a:t>(συνέχεια)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Οι συναντήσεις αυτές συμβάλλουν ώστε ο Διαχειριστής Εγγράφων να διερευνήσει και καταγράψει: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Το </a:t>
            </a:r>
            <a:r>
              <a:rPr lang="el-GR" dirty="0"/>
              <a:t>όραμα της </a:t>
            </a:r>
            <a:r>
              <a:rPr lang="el-GR" dirty="0" smtClean="0"/>
              <a:t>Διοίκησης.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Τις </a:t>
            </a:r>
            <a:r>
              <a:rPr lang="el-GR" dirty="0"/>
              <a:t>ανησυχίες της Διοίκησης σχετικά με τη πρόσβαση και ανάκτηση της </a:t>
            </a:r>
            <a:r>
              <a:rPr lang="el-GR" dirty="0" smtClean="0"/>
              <a:t>πληροφορίας.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Τις </a:t>
            </a:r>
            <a:r>
              <a:rPr lang="el-GR" dirty="0"/>
              <a:t>ανησυχίες της Διοίκησης σχετικά με τη </a:t>
            </a:r>
            <a:r>
              <a:rPr lang="el-GR" dirty="0" smtClean="0"/>
              <a:t>συμμόρφωση </a:t>
            </a:r>
            <a:r>
              <a:rPr lang="el-GR" dirty="0"/>
              <a:t>σε νομικές ή διαδικαστικές οδηγίες που μπορούν να απορρέουν από τη Διαχείριση Εγγράφων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763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4/11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b="1" dirty="0" smtClean="0"/>
              <a:t>Συνάντηση </a:t>
            </a:r>
            <a:r>
              <a:rPr lang="el-GR" b="1" dirty="0"/>
              <a:t>με τη </a:t>
            </a:r>
            <a:r>
              <a:rPr lang="el-GR" b="1" dirty="0" smtClean="0"/>
              <a:t>Διοίκηση </a:t>
            </a:r>
            <a:r>
              <a:rPr lang="el-GR" dirty="0">
                <a:solidFill>
                  <a:prstClr val="black"/>
                </a:solidFill>
              </a:rPr>
              <a:t>(συνέχεια)</a:t>
            </a:r>
            <a:endParaRPr lang="el-GR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 smtClean="0"/>
              <a:t>Συμβάλλουν </a:t>
            </a:r>
            <a:r>
              <a:rPr lang="el-GR" dirty="0"/>
              <a:t>στη συγκέντρωση υλικού, όπως: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Οργανογράμματος.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Περιγραφές </a:t>
            </a:r>
            <a:r>
              <a:rPr lang="el-GR" dirty="0"/>
              <a:t>καθηκόντων των διαφόρων </a:t>
            </a:r>
            <a:r>
              <a:rPr lang="el-GR" dirty="0" smtClean="0"/>
              <a:t>θέσεων.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Στατιστικά στοιχεία.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Υλικό </a:t>
            </a:r>
            <a:r>
              <a:rPr lang="el-GR" dirty="0"/>
              <a:t>περιγραφής </a:t>
            </a:r>
            <a:r>
              <a:rPr lang="el-GR" dirty="0" smtClean="0"/>
              <a:t>διαδικασιών.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Υλικό </a:t>
            </a:r>
            <a:r>
              <a:rPr lang="el-GR" dirty="0"/>
              <a:t>που αφορά τυχόν δυσκολίες, παράπονα πελατών σχετικά με </a:t>
            </a:r>
            <a:r>
              <a:rPr lang="el-GR" dirty="0" smtClean="0"/>
              <a:t>διαδικασίες.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530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Προετοιμασία / Προπαρασκευή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Preparation)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5/11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l-GR" b="1" dirty="0"/>
              <a:t>Συνάντηση με τη Διοίκηση </a:t>
            </a:r>
            <a:r>
              <a:rPr lang="el-GR" dirty="0">
                <a:solidFill>
                  <a:prstClr val="black"/>
                </a:solidFill>
              </a:rPr>
              <a:t>(συνέχεια)</a:t>
            </a:r>
            <a:endParaRPr lang="el-GR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Διοίκηση μπορεί να βοηθήσει το έργο του Διαχειριστή Εγγράφων με το να: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Διορίσει </a:t>
            </a:r>
            <a:r>
              <a:rPr lang="el-GR" dirty="0"/>
              <a:t>κάποιο άτομο ώστε να φέρει σε επαφή τον ΔΕ με το προσωπικό, να συγκεντρώσει το υλικό που χρειάζεται.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Συμβάλλει </a:t>
            </a:r>
            <a:r>
              <a:rPr lang="el-GR" dirty="0"/>
              <a:t>στην παραμετροποίηση του σκοπού και των στόχων του προγράμματος Διαχείρισης Εγγράφων καθώς το έργο εξελίσσεται.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Κάνει </a:t>
            </a:r>
            <a:r>
              <a:rPr lang="el-GR" dirty="0"/>
              <a:t>δεκτό ένα λιγότερο επίσημο κείμενο αναφοράς όταν δεν υπάρχει χρόνος για να κατατεθεί το επίσημο προκειμένου να επισπεύσει τις διαδικασίες και να διευκολύνει την άμεση εφαρμογή του προγράμματος Διαχείρισης Εγγράφων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061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OC_template_2</Template>
  <TotalTime>61</TotalTime>
  <Words>1565</Words>
  <Application>Microsoft Office PowerPoint</Application>
  <PresentationFormat>Προβολή στην οθόνη (4:3)</PresentationFormat>
  <Paragraphs>201</Paragraphs>
  <Slides>23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OC_template_2</vt:lpstr>
      <vt:lpstr>1_OC_template_updated</vt:lpstr>
      <vt:lpstr>OC_template_updated</vt:lpstr>
      <vt:lpstr>Διαχείριση αρχειακών εγγράφων (Θ) </vt:lpstr>
      <vt:lpstr>Περιεχόμενα</vt:lpstr>
      <vt:lpstr>Διαδικασία ενσωμάτωσης αρχών “Διαχείρισης εγγράφων” 1/2</vt:lpstr>
      <vt:lpstr>Διαδικασία ενσωμάτωσης αρχών “Διαχείρισης εγγράφων” 2/2</vt:lpstr>
      <vt:lpstr>Προετοιμασία / Προπαρασκευή  (Project Preparation) 1/11</vt:lpstr>
      <vt:lpstr>Προετοιμασία / Προπαρασκευή  (Project Preparation) 2/11</vt:lpstr>
      <vt:lpstr>Προετοιμασία / Προπαρασκευή  (Project Preparation) 3/11</vt:lpstr>
      <vt:lpstr>Προετοιμασία / Προπαρασκευή  (Project Preparation) 4/11</vt:lpstr>
      <vt:lpstr>Προετοιμασία / Προπαρασκευή  (Project Preparation) 5/11</vt:lpstr>
      <vt:lpstr>Προετοιμασία / Προπαρασκευή  (Project Preparation) 6/11</vt:lpstr>
      <vt:lpstr>Προετοιμασία / Προπαρασκευή  (Project Preparation) 7/11</vt:lpstr>
      <vt:lpstr>Προετοιμασία / Προπαρασκευή  (Project Preparation) 8/11</vt:lpstr>
      <vt:lpstr>Προετοιμασία / Προπαρασκευή  (Project Preparation) 9/11</vt:lpstr>
      <vt:lpstr>Προετοιμασία / Προπαρασκευή  (Project Preparation) 10/11</vt:lpstr>
      <vt:lpstr>Προετοιμασία / Προπαρασκευή  (Project Preparation) 11/11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 </dc:title>
  <dc:creator>opencourses@teiath.gr</dc:creator>
  <cp:lastModifiedBy>natasakar new</cp:lastModifiedBy>
  <cp:revision>13</cp:revision>
  <dcterms:created xsi:type="dcterms:W3CDTF">2014-04-28T12:38:04Z</dcterms:created>
  <dcterms:modified xsi:type="dcterms:W3CDTF">2015-02-27T12:45:20Z</dcterms:modified>
</cp:coreProperties>
</file>