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32"/>
  </p:notesMasterIdLst>
  <p:handoutMasterIdLst>
    <p:handoutMasterId r:id="rId33"/>
  </p:handoutMasterIdLst>
  <p:sldIdLst>
    <p:sldId id="256" r:id="rId3"/>
    <p:sldId id="272" r:id="rId4"/>
    <p:sldId id="273" r:id="rId5"/>
    <p:sldId id="274" r:id="rId6"/>
    <p:sldId id="275" r:id="rId7"/>
    <p:sldId id="276" r:id="rId8"/>
    <p:sldId id="291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92" r:id="rId17"/>
    <p:sldId id="284" r:id="rId18"/>
    <p:sldId id="285" r:id="rId19"/>
    <p:sldId id="286" r:id="rId20"/>
    <p:sldId id="287" r:id="rId21"/>
    <p:sldId id="288" r:id="rId22"/>
    <p:sldId id="289" r:id="rId23"/>
    <p:sldId id="290" r:id="rId24"/>
    <p:sldId id="257" r:id="rId25"/>
    <p:sldId id="262" r:id="rId26"/>
    <p:sldId id="264" r:id="rId27"/>
    <p:sldId id="269" r:id="rId28"/>
    <p:sldId id="270" r:id="rId29"/>
    <p:sldId id="266" r:id="rId30"/>
    <p:sldId id="261" r:id="rId31"/>
  </p:sldIdLst>
  <p:sldSz cx="9144000" cy="6858000" type="screen4x3"/>
  <p:notesSz cx="7104063" cy="10234613"/>
  <p:custDataLst>
    <p:tags r:id="rId34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66"/>
    <a:srgbClr val="5B3462"/>
    <a:srgbClr val="49385E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105" d="100"/>
          <a:sy n="105" d="100"/>
        </p:scale>
        <p:origin x="-19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tags" Target="tags/tag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18/11/2015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18/11/2015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587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751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939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924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897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218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355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166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744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40768"/>
          </a:xfrm>
          <a:solidFill>
            <a:schemeClr val="accent5">
              <a:lumMod val="5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176213" indent="0"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84784"/>
            <a:ext cx="8640960" cy="5112568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sz="2400"/>
            </a:lvl1pPr>
            <a:lvl2pPr marL="742950" indent="-382588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2pPr>
            <a:lvl3pPr>
              <a:lnSpc>
                <a:spcPct val="110000"/>
              </a:lnSpc>
              <a:spcBef>
                <a:spcPts val="1200"/>
              </a:spcBef>
              <a:defRPr sz="2400"/>
            </a:lvl3pPr>
            <a:lvl4pPr>
              <a:lnSpc>
                <a:spcPct val="110000"/>
              </a:lnSpc>
              <a:spcBef>
                <a:spcPts val="1200"/>
              </a:spcBef>
              <a:defRPr sz="2400"/>
            </a:lvl4pPr>
            <a:lvl5pPr>
              <a:lnSpc>
                <a:spcPct val="110000"/>
              </a:lnSpc>
              <a:spcBef>
                <a:spcPts val="1200"/>
              </a:spcBef>
              <a:defRPr sz="24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954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17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Πρόσθετες Ύλες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2924944"/>
            <a:ext cx="9144000" cy="2304255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l-GR" sz="2600" b="1" dirty="0" smtClean="0"/>
              <a:t>Ενότητα 10</a:t>
            </a:r>
            <a:r>
              <a:rPr lang="el-GR" sz="2600" dirty="0" smtClean="0"/>
              <a:t>:</a:t>
            </a:r>
            <a:r>
              <a:rPr lang="en-US" sz="2600" dirty="0" smtClean="0"/>
              <a:t> </a:t>
            </a:r>
            <a:r>
              <a:rPr lang="el-GR" sz="2600" dirty="0"/>
              <a:t>Τρόφιμα ειδικής </a:t>
            </a:r>
            <a:r>
              <a:rPr lang="el-GR" sz="2600" dirty="0" smtClean="0"/>
              <a:t>διατροφής</a:t>
            </a:r>
            <a:r>
              <a:rPr lang="en-US" sz="2600" dirty="0" smtClean="0"/>
              <a:t> – </a:t>
            </a:r>
            <a:r>
              <a:rPr lang="el-GR" sz="2600" dirty="0" smtClean="0"/>
              <a:t>Συμπληρώματα</a:t>
            </a:r>
            <a:r>
              <a:rPr lang="en-US" sz="2600" dirty="0" smtClean="0"/>
              <a:t> – </a:t>
            </a:r>
            <a:r>
              <a:rPr lang="el-GR" sz="2600" dirty="0" smtClean="0"/>
              <a:t>Λειτουργικά </a:t>
            </a:r>
            <a:r>
              <a:rPr lang="el-GR" sz="2600" dirty="0"/>
              <a:t>τρόφιμα</a:t>
            </a:r>
            <a:endParaRPr lang="en-US" sz="2600" dirty="0" smtClean="0"/>
          </a:p>
          <a:p>
            <a:pPr>
              <a:spcBef>
                <a:spcPts val="0"/>
              </a:spcBef>
            </a:pPr>
            <a:r>
              <a:rPr lang="el-GR" sz="2200" dirty="0" smtClean="0"/>
              <a:t>Αναστασία </a:t>
            </a:r>
            <a:r>
              <a:rPr lang="el-GR" sz="2200" dirty="0" err="1" smtClean="0"/>
              <a:t>Κανέλλου</a:t>
            </a:r>
            <a:r>
              <a:rPr lang="el-GR" sz="2200" dirty="0" smtClean="0"/>
              <a:t>, </a:t>
            </a:r>
            <a:endParaRPr lang="en-US" sz="2200" dirty="0" smtClean="0"/>
          </a:p>
          <a:p>
            <a:pPr>
              <a:spcBef>
                <a:spcPts val="0"/>
              </a:spcBef>
            </a:pPr>
            <a:r>
              <a:rPr lang="el-GR" sz="2200" dirty="0" smtClean="0"/>
              <a:t>Τμήμα Τεχνολογίας Τροφίμων</a:t>
            </a:r>
            <a:endParaRPr lang="en-US" sz="2200" dirty="0" smtClean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Κατηγορίες συμπληρωμάτων διατροφής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51520" y="1484784"/>
            <a:ext cx="3960440" cy="5373216"/>
          </a:xfrm>
        </p:spPr>
        <p:txBody>
          <a:bodyPr>
            <a:normAutofit lnSpcReduction="10000"/>
          </a:bodyPr>
          <a:lstStyle/>
          <a:p>
            <a:r>
              <a:rPr lang="el-GR" sz="2300" dirty="0" smtClean="0"/>
              <a:t>Βιταμίνες και ανόργανα στοιχεία.</a:t>
            </a:r>
          </a:p>
          <a:p>
            <a:r>
              <a:rPr lang="el-GR" sz="2300" dirty="0" smtClean="0"/>
              <a:t>Πρωτεΐνες, υδατάνθρακες, λίπη.</a:t>
            </a:r>
          </a:p>
          <a:p>
            <a:r>
              <a:rPr lang="el-GR" sz="2300" dirty="0" smtClean="0"/>
              <a:t>Μίγματα αμινοξέων.</a:t>
            </a:r>
          </a:p>
          <a:p>
            <a:r>
              <a:rPr lang="el-GR" sz="2300" dirty="0" smtClean="0"/>
              <a:t>Μίγματα λιπαρών οξέων.</a:t>
            </a:r>
          </a:p>
          <a:p>
            <a:r>
              <a:rPr lang="el-GR" sz="2300" dirty="0" smtClean="0"/>
              <a:t>Ενζυμα, μεταβολίτες, εκχυλίσματα ιστών και αδένων.</a:t>
            </a:r>
          </a:p>
          <a:p>
            <a:r>
              <a:rPr lang="el-GR" sz="2300" dirty="0" smtClean="0"/>
              <a:t>Συμπληρώματα υδατανθράκων με ή χωρίς ηλεκτρολύτες και βιταμίνες.</a:t>
            </a:r>
            <a:endParaRPr lang="el-GR" sz="2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C5F9E-FE4B-48DC-B345-86FD019D1918}" type="slidenum">
              <a:rPr lang="el-GR" smtClean="0"/>
              <a:pPr/>
              <a:t>9</a:t>
            </a:fld>
            <a:endParaRPr lang="el-GR"/>
          </a:p>
        </p:txBody>
      </p:sp>
      <p:sp>
        <p:nvSpPr>
          <p:cNvPr id="6" name="Content Placeholder 5"/>
          <p:cNvSpPr>
            <a:spLocks noGrp="1"/>
          </p:cNvSpPr>
          <p:nvPr>
            <p:ph sz="half" idx="4294967295"/>
          </p:nvPr>
        </p:nvSpPr>
        <p:spPr>
          <a:xfrm>
            <a:off x="4788024" y="1484784"/>
            <a:ext cx="4104456" cy="504031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l-GR" sz="2300" dirty="0" smtClean="0"/>
              <a:t>Υποκατάστατα γευμάτων.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l-GR" sz="2300" dirty="0" smtClean="0"/>
              <a:t>Συστατικά τροφών ή τροφές όπως βασιλικός πολτός, γύρη.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l-GR" sz="2300" dirty="0" smtClean="0"/>
              <a:t>Συμπληρώματα αύξησης βάρους.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l-GR" sz="2300" dirty="0" smtClean="0"/>
              <a:t>Συμπληρώματα μείωσης βάρους.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l-GR" sz="2300" dirty="0" smtClean="0"/>
              <a:t>Φυσικές ουσίες με αναβολική ή </a:t>
            </a:r>
            <a:r>
              <a:rPr lang="el-GR" sz="2300" dirty="0" err="1" smtClean="0"/>
              <a:t>ορμονοδιεγερτική</a:t>
            </a:r>
            <a:r>
              <a:rPr lang="el-GR" sz="2300" dirty="0" smtClean="0"/>
              <a:t> δράση.</a:t>
            </a:r>
            <a:endParaRPr lang="el-GR" sz="2300" dirty="0"/>
          </a:p>
        </p:txBody>
      </p:sp>
      <p:cxnSp>
        <p:nvCxnSpPr>
          <p:cNvPr id="7" name="Ευθεία γραμμή σύνδεσης 6"/>
          <p:cNvCxnSpPr/>
          <p:nvPr/>
        </p:nvCxnSpPr>
        <p:spPr>
          <a:xfrm>
            <a:off x="4572000" y="1484784"/>
            <a:ext cx="0" cy="504056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6118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Πληθυσμιακές ομάδες</a:t>
            </a:r>
            <a:endParaRPr lang="el-GR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dirty="0" smtClean="0"/>
              <a:t>Απευθύνονται:</a:t>
            </a:r>
          </a:p>
          <a:p>
            <a:r>
              <a:rPr lang="el-GR" dirty="0" smtClean="0"/>
              <a:t>Σε γενικό πληθυσμό.</a:t>
            </a:r>
          </a:p>
          <a:p>
            <a:r>
              <a:rPr lang="el-GR" dirty="0" smtClean="0"/>
              <a:t>Σε αθλητές.</a:t>
            </a:r>
          </a:p>
          <a:p>
            <a:pPr>
              <a:buNone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C5F9E-FE4B-48DC-B345-86FD019D1918}" type="slidenum">
              <a:rPr lang="el-GR" smtClean="0"/>
              <a:pPr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7558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Ειδικές κατηγορίες που πιθανά χρειάζονται συμπληρώματα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51520" y="1484784"/>
            <a:ext cx="4032448" cy="5112568"/>
          </a:xfrm>
        </p:spPr>
        <p:txBody>
          <a:bodyPr>
            <a:normAutofit/>
          </a:bodyPr>
          <a:lstStyle/>
          <a:p>
            <a:r>
              <a:rPr lang="el-GR" dirty="0" smtClean="0"/>
              <a:t>Νεογνά.</a:t>
            </a:r>
          </a:p>
          <a:p>
            <a:r>
              <a:rPr lang="el-GR" dirty="0" smtClean="0"/>
              <a:t>Χορτοφάγοι.</a:t>
            </a:r>
          </a:p>
          <a:p>
            <a:r>
              <a:rPr lang="el-GR" dirty="0" smtClean="0"/>
              <a:t>Σε </a:t>
            </a:r>
            <a:r>
              <a:rPr lang="el-GR" dirty="0" err="1" smtClean="0"/>
              <a:t>υποθερμιδική</a:t>
            </a:r>
            <a:r>
              <a:rPr lang="el-GR" dirty="0" smtClean="0"/>
              <a:t> δίαιτα λόγω παχυσαρκίας.</a:t>
            </a:r>
          </a:p>
          <a:p>
            <a:r>
              <a:rPr lang="el-GR" dirty="0" smtClean="0"/>
              <a:t>Ανεπάρκειες σχετιζόμενες με φάρμακα.</a:t>
            </a:r>
          </a:p>
          <a:p>
            <a:r>
              <a:rPr lang="el-GR" dirty="0" smtClean="0"/>
              <a:t>Ψυχογενή ανορεξία, βουλιμία.</a:t>
            </a:r>
          </a:p>
          <a:p>
            <a:r>
              <a:rPr lang="el-GR" dirty="0" smtClean="0"/>
              <a:t>Έντονη σωματική δραστηριότητα.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C5F9E-FE4B-48DC-B345-86FD019D1918}" type="slidenum">
              <a:rPr lang="el-GR" smtClean="0"/>
              <a:pPr/>
              <a:t>11</a:t>
            </a:fld>
            <a:endParaRPr lang="el-GR"/>
          </a:p>
        </p:txBody>
      </p:sp>
      <p:sp>
        <p:nvSpPr>
          <p:cNvPr id="7" name="Content Placeholder 6"/>
          <p:cNvSpPr>
            <a:spLocks noGrp="1"/>
          </p:cNvSpPr>
          <p:nvPr>
            <p:ph sz="half" idx="4294967295"/>
          </p:nvPr>
        </p:nvSpPr>
        <p:spPr>
          <a:xfrm>
            <a:off x="4860032" y="1484784"/>
            <a:ext cx="4038600" cy="504031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l-GR" sz="2400" dirty="0" smtClean="0"/>
              <a:t>Παιδιά που υποσιτίζονται.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l-GR" sz="2400" dirty="0" smtClean="0"/>
              <a:t>Έφηβες σε εγκυμοσύνη.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l-GR" sz="2400" dirty="0" smtClean="0"/>
              <a:t>Θηλάζουσες.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l-GR" sz="2400" dirty="0" err="1" smtClean="0"/>
              <a:t>Δυσαπορρόφηση</a:t>
            </a:r>
            <a:r>
              <a:rPr lang="el-GR" sz="2400" dirty="0" smtClean="0"/>
              <a:t> θρεπτικών συστατικών.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l-GR" sz="2400" dirty="0" smtClean="0"/>
              <a:t>Ειδικές νοσολογικές καταστάσεις.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l-GR" sz="2400" dirty="0" smtClean="0"/>
              <a:t>Τρίτη ηλικία.</a:t>
            </a:r>
            <a:endParaRPr lang="el-GR" sz="2400" dirty="0"/>
          </a:p>
        </p:txBody>
      </p:sp>
      <p:cxnSp>
        <p:nvCxnSpPr>
          <p:cNvPr id="8" name="Ευθεία γραμμή σύνδεσης 7"/>
          <p:cNvCxnSpPr/>
          <p:nvPr/>
        </p:nvCxnSpPr>
        <p:spPr>
          <a:xfrm>
            <a:off x="4644008" y="1484784"/>
            <a:ext cx="0" cy="504056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531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 smtClean="0"/>
              <a:t>Το Ευρωπαϊκό Κοινοβούλιο θεωρεί ότι συμπληρώματα ενδέχεται να χρειάζεται</a:t>
            </a:r>
            <a:endParaRPr lang="el-G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84784"/>
            <a:ext cx="4320480" cy="5112568"/>
          </a:xfrm>
        </p:spPr>
        <p:txBody>
          <a:bodyPr>
            <a:normAutofit/>
          </a:bodyPr>
          <a:lstStyle/>
          <a:p>
            <a:r>
              <a:rPr lang="el-GR" dirty="0" smtClean="0"/>
              <a:t>Σε πολύ αυστηρή δίαιτα πολύ φτωχή σε λίπος, άρα φτωχή και σε </a:t>
            </a:r>
            <a:r>
              <a:rPr lang="el-GR" dirty="0" err="1" smtClean="0"/>
              <a:t>βιτ</a:t>
            </a:r>
            <a:r>
              <a:rPr lang="el-GR" dirty="0" smtClean="0"/>
              <a:t> Α, </a:t>
            </a:r>
            <a:r>
              <a:rPr lang="en-US" dirty="0" smtClean="0"/>
              <a:t>D, E, K</a:t>
            </a:r>
            <a:r>
              <a:rPr lang="el-GR" dirty="0" smtClean="0"/>
              <a:t>.</a:t>
            </a:r>
            <a:endParaRPr lang="en-US" dirty="0" smtClean="0"/>
          </a:p>
          <a:p>
            <a:r>
              <a:rPr lang="el-GR" dirty="0" smtClean="0"/>
              <a:t>Μακροχρόνια αυστηρή περιοριστική δίαιτα </a:t>
            </a:r>
            <a:r>
              <a:rPr lang="el-GR" dirty="0" smtClean="0">
                <a:sym typeface="Wingdings" panose="05000000000000000000" pitchFamily="2" charset="2"/>
              </a:rPr>
              <a:t></a:t>
            </a:r>
            <a:r>
              <a:rPr lang="el-GR" dirty="0" smtClean="0"/>
              <a:t> </a:t>
            </a:r>
            <a:r>
              <a:rPr lang="el-GR" dirty="0" err="1" smtClean="0"/>
              <a:t>πολυβιταμινούχο</a:t>
            </a:r>
            <a:r>
              <a:rPr lang="el-GR" dirty="0" smtClean="0"/>
              <a:t>.</a:t>
            </a:r>
          </a:p>
          <a:p>
            <a:r>
              <a:rPr lang="el-GR" dirty="0" smtClean="0"/>
              <a:t>Καπνιστές </a:t>
            </a:r>
            <a:r>
              <a:rPr lang="el-GR" dirty="0" smtClean="0">
                <a:sym typeface="Wingdings" panose="05000000000000000000" pitchFamily="2" charset="2"/>
              </a:rPr>
              <a:t></a:t>
            </a:r>
            <a:r>
              <a:rPr lang="el-GR" dirty="0" smtClean="0"/>
              <a:t> 2</a:t>
            </a:r>
            <a:r>
              <a:rPr lang="en-US" dirty="0" smtClean="0"/>
              <a:t>x </a:t>
            </a:r>
            <a:r>
              <a:rPr lang="el-GR" dirty="0" err="1" smtClean="0"/>
              <a:t>βιτ</a:t>
            </a:r>
            <a:r>
              <a:rPr lang="el-GR" dirty="0" smtClean="0"/>
              <a:t> </a:t>
            </a:r>
            <a:r>
              <a:rPr lang="en-US" dirty="0" smtClean="0"/>
              <a:t>C</a:t>
            </a:r>
            <a:r>
              <a:rPr lang="el-GR" dirty="0" smtClean="0"/>
              <a:t>.</a:t>
            </a:r>
          </a:p>
          <a:p>
            <a:r>
              <a:rPr lang="en-US" dirty="0" smtClean="0"/>
              <a:t>Vegans </a:t>
            </a:r>
            <a:r>
              <a:rPr lang="el-GR" dirty="0" smtClean="0">
                <a:sym typeface="Wingdings" panose="05000000000000000000" pitchFamily="2" charset="2"/>
              </a:rPr>
              <a:t></a:t>
            </a:r>
            <a:r>
              <a:rPr lang="el-GR" dirty="0" smtClean="0"/>
              <a:t> </a:t>
            </a:r>
            <a:r>
              <a:rPr lang="el-GR" dirty="0" err="1" smtClean="0"/>
              <a:t>βιτ</a:t>
            </a:r>
            <a:r>
              <a:rPr lang="el-GR" dirty="0" smtClean="0"/>
              <a:t> Β12.</a:t>
            </a:r>
          </a:p>
          <a:p>
            <a:r>
              <a:rPr lang="el-GR" dirty="0" smtClean="0"/>
              <a:t>Τρίτη ηλικία </a:t>
            </a:r>
            <a:r>
              <a:rPr lang="el-GR" dirty="0" smtClean="0">
                <a:sym typeface="Wingdings" panose="05000000000000000000" pitchFamily="2" charset="2"/>
              </a:rPr>
              <a:t></a:t>
            </a:r>
            <a:r>
              <a:rPr lang="el-GR" dirty="0" smtClean="0"/>
              <a:t> </a:t>
            </a:r>
            <a:r>
              <a:rPr lang="el-GR" dirty="0" err="1" smtClean="0"/>
              <a:t>βιτ</a:t>
            </a:r>
            <a:r>
              <a:rPr lang="en-US" dirty="0" smtClean="0"/>
              <a:t> D, </a:t>
            </a:r>
            <a:r>
              <a:rPr lang="el-GR" dirty="0" smtClean="0"/>
              <a:t>Ε, </a:t>
            </a:r>
            <a:r>
              <a:rPr lang="el-GR" dirty="0" err="1" smtClean="0"/>
              <a:t>φυλλικό</a:t>
            </a:r>
            <a:r>
              <a:rPr lang="el-GR" dirty="0" smtClean="0"/>
              <a:t> οξύ, </a:t>
            </a:r>
            <a:r>
              <a:rPr lang="en-US" dirty="0" smtClean="0"/>
              <a:t>Ca, Se, Zn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C5F9E-FE4B-48DC-B345-86FD019D1918}" type="slidenum">
              <a:rPr lang="el-GR" smtClean="0"/>
              <a:pPr/>
              <a:t>12</a:t>
            </a:fld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4860032" y="1484784"/>
            <a:ext cx="4038600" cy="504031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l-GR" sz="2400" dirty="0" smtClean="0"/>
              <a:t>Σε περίοδος εγκυμοσύνης ίσως και θηλασμού</a:t>
            </a:r>
            <a:r>
              <a:rPr lang="el-GR" sz="2400" dirty="0"/>
              <a:t> </a:t>
            </a:r>
            <a:r>
              <a:rPr lang="el-GR" sz="2400" dirty="0" smtClean="0">
                <a:sym typeface="Wingdings" panose="05000000000000000000" pitchFamily="2" charset="2"/>
              </a:rPr>
              <a:t></a:t>
            </a:r>
            <a:r>
              <a:rPr lang="el-GR" sz="2400" dirty="0" smtClean="0"/>
              <a:t> ασβέστιο, </a:t>
            </a:r>
            <a:r>
              <a:rPr lang="el-GR" sz="2400" dirty="0" err="1" smtClean="0"/>
              <a:t>φυλλικό</a:t>
            </a:r>
            <a:r>
              <a:rPr lang="el-GR" sz="2400" dirty="0" smtClean="0"/>
              <a:t> οξύ, σίδηρο.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l-GR" sz="2400" dirty="0" smtClean="0"/>
              <a:t>Σε αλλεργίες, όταν αποκλείεται ολόκληρη ομάδα τροφίμων πχ γαλακτοκομικά.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l-GR" sz="2400" dirty="0" smtClean="0"/>
              <a:t>Σε ανάρρωση μετά από ασθένεια/χειρουργείο.</a:t>
            </a:r>
          </a:p>
        </p:txBody>
      </p:sp>
      <p:cxnSp>
        <p:nvCxnSpPr>
          <p:cNvPr id="6" name="Ευθεία γραμμή σύνδεσης 5"/>
          <p:cNvCxnSpPr/>
          <p:nvPr/>
        </p:nvCxnSpPr>
        <p:spPr>
          <a:xfrm>
            <a:off x="4716016" y="1484784"/>
            <a:ext cx="0" cy="504056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186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Αποδοτικότητα συμπληρωμάτων </a:t>
            </a:r>
            <a:r>
              <a:rPr lang="el-GR" sz="3000" b="0" dirty="0" smtClean="0"/>
              <a:t>1/2</a:t>
            </a:r>
            <a:endParaRPr lang="el-GR" sz="3000" b="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dirty="0" smtClean="0"/>
              <a:t>Δεν ανταποκρίνεται στην πλούσια σύνθεσή τους σε βιταμίνες, μέταλλα κλπ λόγω:</a:t>
            </a:r>
          </a:p>
          <a:p>
            <a:pPr lvl="1"/>
            <a:r>
              <a:rPr lang="el-GR" dirty="0" smtClean="0"/>
              <a:t>Επεξεργασίας τροφίμων.</a:t>
            </a:r>
          </a:p>
          <a:p>
            <a:pPr lvl="1"/>
            <a:r>
              <a:rPr lang="el-GR" dirty="0" smtClean="0"/>
              <a:t>Πηγή προέλευσης.</a:t>
            </a:r>
          </a:p>
          <a:p>
            <a:pPr lvl="1"/>
            <a:r>
              <a:rPr lang="el-GR" dirty="0" smtClean="0"/>
              <a:t>Τρόπος πρόσληψης.</a:t>
            </a:r>
          </a:p>
          <a:p>
            <a:pPr lvl="2"/>
            <a:r>
              <a:rPr lang="el-GR" dirty="0" smtClean="0"/>
              <a:t>Από φυσικές πηγές είναι πιο αποτελεσματικά γιατί περιέχουν πλήθος άλλων άγνωστων ουσιών που επηρεάζουν στην αφομοίωσή τους.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C5F9E-FE4B-48DC-B345-86FD019D1918}" type="slidenum">
              <a:rPr lang="el-GR" smtClean="0"/>
              <a:pPr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15864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Αποδοτικότητα συμπληρωμάτων </a:t>
            </a:r>
            <a:r>
              <a:rPr lang="el-GR" sz="3000" b="0" dirty="0"/>
              <a:t>2</a:t>
            </a:r>
            <a:r>
              <a:rPr lang="el-GR" sz="3000" b="0" dirty="0" smtClean="0"/>
              <a:t>/2</a:t>
            </a:r>
            <a:endParaRPr lang="el-GR" sz="3000" b="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dirty="0" smtClean="0"/>
              <a:t>Στη φύση καμία βιταμίνη δεν παρουσιάζεται απομονωμένη, συνεργάζονται, οπότε απαιτείται σύγχρονη λήψη τους.</a:t>
            </a:r>
          </a:p>
          <a:p>
            <a:pPr>
              <a:buNone/>
            </a:pPr>
            <a:r>
              <a:rPr lang="el-GR" dirty="0" smtClean="0"/>
              <a:t>Πρακτική σύσταση:</a:t>
            </a:r>
          </a:p>
          <a:p>
            <a:r>
              <a:rPr lang="el-GR" dirty="0" smtClean="0"/>
              <a:t>Λήψη συμπληρώματος μαζί με το φαγητό.</a:t>
            </a:r>
          </a:p>
          <a:p>
            <a:r>
              <a:rPr lang="el-GR" dirty="0" smtClean="0"/>
              <a:t>Μεμονωμένη βιταμίνη συνδυασμένη με </a:t>
            </a:r>
            <a:r>
              <a:rPr lang="el-GR" dirty="0" err="1" smtClean="0"/>
              <a:t>πολυβιταμίνες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C5F9E-FE4B-48DC-B345-86FD019D1918}" type="slidenum">
              <a:rPr lang="el-GR" smtClean="0"/>
              <a:pPr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4008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Συμπληρώματα για αθλητές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Διίστανται οι απόψεις ερευνητών, όμως δεν έχει αποδειχθεί ότι κάποιο (</a:t>
            </a:r>
            <a:r>
              <a:rPr lang="el-GR" dirty="0" err="1" smtClean="0"/>
              <a:t>εργογόνο</a:t>
            </a:r>
            <a:r>
              <a:rPr lang="el-GR" dirty="0" smtClean="0"/>
              <a:t>) συμπλήρωμα αυξάνει απόδοση.</a:t>
            </a:r>
          </a:p>
          <a:p>
            <a:r>
              <a:rPr lang="el-GR" dirty="0" smtClean="0"/>
              <a:t>Μπορούν να:</a:t>
            </a:r>
          </a:p>
          <a:p>
            <a:pPr lvl="1"/>
            <a:r>
              <a:rPr lang="el-GR" dirty="0" smtClean="0"/>
              <a:t>Καλύψουν έλλειψη σε θρεπτικά συστατικά. </a:t>
            </a:r>
          </a:p>
          <a:p>
            <a:pPr lvl="1"/>
            <a:r>
              <a:rPr lang="el-GR" dirty="0" smtClean="0"/>
              <a:t>Συντελούν στην βασικές λειτουργίες οργανικών συστημάτων (κυκλοφορικό, ενδοκρινολογικό).</a:t>
            </a:r>
          </a:p>
          <a:p>
            <a:pPr lvl="1"/>
            <a:r>
              <a:rPr lang="el-GR" dirty="0" smtClean="0"/>
              <a:t>Εξασφαλίσουν επαρκή άμυνα (ανοσοποιητικό).</a:t>
            </a:r>
          </a:p>
          <a:p>
            <a:pPr lvl="1"/>
            <a:r>
              <a:rPr lang="el-GR" dirty="0" smtClean="0"/>
              <a:t>Υποστηρίξουν ψυχολογικά τον αθλητή.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C5F9E-FE4B-48DC-B345-86FD019D1918}" type="slidenum">
              <a:rPr lang="el-GR" smtClean="0"/>
              <a:pPr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7521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Εγκεκριμένες ουσίες αθλητικών συμπληρωμάτων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51520" y="1484784"/>
            <a:ext cx="3888432" cy="5112568"/>
          </a:xfrm>
        </p:spPr>
        <p:txBody>
          <a:bodyPr/>
          <a:lstStyle/>
          <a:p>
            <a:r>
              <a:rPr lang="el-GR" dirty="0" smtClean="0"/>
              <a:t>Αντιοξειδωτικές βιταμίνες.</a:t>
            </a:r>
          </a:p>
          <a:p>
            <a:r>
              <a:rPr lang="el-GR" dirty="0" err="1" smtClean="0"/>
              <a:t>Βιτ</a:t>
            </a:r>
            <a:r>
              <a:rPr lang="el-GR" dirty="0" smtClean="0"/>
              <a:t> Β6.</a:t>
            </a:r>
          </a:p>
          <a:p>
            <a:r>
              <a:rPr lang="el-GR" dirty="0" err="1" smtClean="0"/>
              <a:t>Βιτ</a:t>
            </a:r>
            <a:r>
              <a:rPr lang="el-GR" dirty="0" smtClean="0"/>
              <a:t> Β12.</a:t>
            </a:r>
          </a:p>
          <a:p>
            <a:r>
              <a:rPr lang="el-GR" dirty="0" smtClean="0"/>
              <a:t>Πρωτεΐνες.</a:t>
            </a:r>
          </a:p>
          <a:p>
            <a:r>
              <a:rPr lang="el-GR" dirty="0" smtClean="0"/>
              <a:t>Υδατάνθρακες.</a:t>
            </a:r>
          </a:p>
          <a:p>
            <a:r>
              <a:rPr lang="en-US" dirty="0" smtClean="0"/>
              <a:t>L-</a:t>
            </a:r>
            <a:r>
              <a:rPr lang="el-GR" dirty="0" err="1" smtClean="0"/>
              <a:t>καρνιτίνη</a:t>
            </a:r>
            <a:r>
              <a:rPr lang="el-GR" dirty="0" smtClean="0"/>
              <a:t>.</a:t>
            </a:r>
          </a:p>
          <a:p>
            <a:r>
              <a:rPr lang="el-GR" dirty="0" err="1" smtClean="0"/>
              <a:t>Συνένζυνο</a:t>
            </a:r>
            <a:r>
              <a:rPr lang="el-GR" dirty="0" smtClean="0"/>
              <a:t> </a:t>
            </a:r>
            <a:r>
              <a:rPr lang="en-US" dirty="0" smtClean="0"/>
              <a:t>Q10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C5F9E-FE4B-48DC-B345-86FD019D1918}" type="slidenum">
              <a:rPr lang="el-GR" smtClean="0"/>
              <a:pPr/>
              <a:t>16</a:t>
            </a:fld>
            <a:endParaRPr lang="el-GR"/>
          </a:p>
        </p:txBody>
      </p:sp>
      <p:sp>
        <p:nvSpPr>
          <p:cNvPr id="6" name="Content Placeholder 5"/>
          <p:cNvSpPr>
            <a:spLocks noGrp="1"/>
          </p:cNvSpPr>
          <p:nvPr>
            <p:ph sz="half" idx="4294967295"/>
          </p:nvPr>
        </p:nvSpPr>
        <p:spPr>
          <a:xfrm>
            <a:off x="5004048" y="1485031"/>
            <a:ext cx="4038600" cy="5040313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1200"/>
              </a:spcBef>
              <a:buNone/>
            </a:pPr>
            <a:r>
              <a:rPr lang="el-GR" sz="2400" dirty="0" smtClean="0"/>
              <a:t>Συνοδεύονται από απαγορευμένα: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l-GR" sz="2400" dirty="0" err="1" smtClean="0"/>
              <a:t>Ταυρίνη</a:t>
            </a:r>
            <a:r>
              <a:rPr lang="el-GR" sz="2400" dirty="0" smtClean="0"/>
              <a:t>.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l-GR" sz="2400" dirty="0" err="1" smtClean="0"/>
              <a:t>Εφεδρίνη</a:t>
            </a:r>
            <a:r>
              <a:rPr lang="el-GR" sz="2400" dirty="0" smtClean="0"/>
              <a:t>.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endParaRPr lang="el-GR" sz="2400" dirty="0" smtClean="0"/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l-GR" sz="2400" dirty="0" smtClean="0"/>
              <a:t>Παράλληλα λαμβάνουν φαρμακευτικά </a:t>
            </a:r>
            <a:r>
              <a:rPr lang="el-GR" sz="2400" dirty="0" err="1" smtClean="0"/>
              <a:t>εργογόνα</a:t>
            </a:r>
            <a:r>
              <a:rPr lang="el-GR" sz="2400" dirty="0" smtClean="0"/>
              <a:t> βοηθήματα.</a:t>
            </a:r>
          </a:p>
        </p:txBody>
      </p:sp>
      <p:cxnSp>
        <p:nvCxnSpPr>
          <p:cNvPr id="7" name="Ευθεία γραμμή σύνδεσης 6"/>
          <p:cNvCxnSpPr/>
          <p:nvPr/>
        </p:nvCxnSpPr>
        <p:spPr>
          <a:xfrm>
            <a:off x="4716016" y="1556792"/>
            <a:ext cx="0" cy="381642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5510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Τοξικότητα συμπληρωμάτων διατροφής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84784"/>
            <a:ext cx="3816424" cy="51125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dirty="0" err="1" smtClean="0"/>
              <a:t>Υπερδοσολογία</a:t>
            </a:r>
            <a:r>
              <a:rPr lang="el-GR" dirty="0" smtClean="0"/>
              <a:t> </a:t>
            </a:r>
            <a:r>
              <a:rPr lang="el-GR" dirty="0" smtClean="0">
                <a:sym typeface="Wingdings" panose="05000000000000000000" pitchFamily="2" charset="2"/>
              </a:rPr>
              <a:t></a:t>
            </a:r>
            <a:r>
              <a:rPr lang="el-GR" dirty="0" smtClean="0"/>
              <a:t> προκαλεί</a:t>
            </a:r>
          </a:p>
          <a:p>
            <a:r>
              <a:rPr lang="el-GR" dirty="0" smtClean="0"/>
              <a:t>λιποδιαλυτών βιταμινών </a:t>
            </a:r>
            <a:r>
              <a:rPr lang="el-GR" dirty="0" smtClean="0">
                <a:sym typeface="Wingdings" panose="05000000000000000000" pitchFamily="2" charset="2"/>
              </a:rPr>
              <a:t></a:t>
            </a:r>
            <a:r>
              <a:rPr lang="el-GR" dirty="0" smtClean="0"/>
              <a:t> υπερβιταμίνωση.</a:t>
            </a:r>
          </a:p>
          <a:p>
            <a:r>
              <a:rPr lang="el-GR" dirty="0" smtClean="0"/>
              <a:t>Πρωτεϊνών </a:t>
            </a:r>
            <a:r>
              <a:rPr lang="el-GR" dirty="0" smtClean="0">
                <a:sym typeface="Wingdings" panose="05000000000000000000" pitchFamily="2" charset="2"/>
              </a:rPr>
              <a:t></a:t>
            </a:r>
            <a:r>
              <a:rPr lang="el-GR" dirty="0" smtClean="0"/>
              <a:t> βλάβη σε νεφρούς και συκώτι.</a:t>
            </a:r>
          </a:p>
          <a:p>
            <a:r>
              <a:rPr lang="el-GR" dirty="0" err="1" smtClean="0"/>
              <a:t>Υδατανθρακούχες</a:t>
            </a:r>
            <a:r>
              <a:rPr lang="el-GR" dirty="0" smtClean="0"/>
              <a:t> σκόνες </a:t>
            </a:r>
            <a:r>
              <a:rPr lang="el-GR" dirty="0" smtClean="0">
                <a:sym typeface="Wingdings" panose="05000000000000000000" pitchFamily="2" charset="2"/>
              </a:rPr>
              <a:t></a:t>
            </a:r>
            <a:r>
              <a:rPr lang="el-GR" dirty="0" smtClean="0"/>
              <a:t> </a:t>
            </a:r>
            <a:r>
              <a:rPr lang="el-GR" dirty="0" err="1" smtClean="0"/>
              <a:t>αυξηση</a:t>
            </a:r>
            <a:r>
              <a:rPr lang="el-GR" dirty="0" smtClean="0"/>
              <a:t> λίπους.</a:t>
            </a: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C5F9E-FE4B-48DC-B345-86FD019D1918}" type="slidenum">
              <a:rPr lang="el-GR" smtClean="0"/>
              <a:pPr/>
              <a:t>17</a:t>
            </a:fld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4932040" y="1484784"/>
            <a:ext cx="4038600" cy="504031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l-GR" sz="2400" dirty="0" smtClean="0"/>
              <a:t>Λιπαρών οξέων </a:t>
            </a:r>
            <a:r>
              <a:rPr lang="el-GR" sz="2400" dirty="0" smtClean="0">
                <a:sym typeface="Wingdings" panose="05000000000000000000" pitchFamily="2" charset="2"/>
              </a:rPr>
              <a:t></a:t>
            </a:r>
            <a:r>
              <a:rPr lang="el-GR" sz="2400" dirty="0" smtClean="0"/>
              <a:t> αδυναμία σχηματισμού μυϊκών πρωτεϊνών.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l-GR" sz="2400" dirty="0" smtClean="0"/>
              <a:t>Υποκατάστατα αναβολικών </a:t>
            </a:r>
            <a:r>
              <a:rPr lang="el-GR" sz="2400" dirty="0" smtClean="0">
                <a:sym typeface="Wingdings" panose="05000000000000000000" pitchFamily="2" charset="2"/>
              </a:rPr>
              <a:t></a:t>
            </a:r>
            <a:r>
              <a:rPr lang="el-GR" sz="2400" dirty="0" smtClean="0"/>
              <a:t> ενδοκρινολογικές διαταραχές.</a:t>
            </a:r>
            <a:endParaRPr lang="el-GR" sz="2400" dirty="0"/>
          </a:p>
        </p:txBody>
      </p:sp>
      <p:cxnSp>
        <p:nvCxnSpPr>
          <p:cNvPr id="6" name="Ευθεία γραμμή σύνδεσης 5"/>
          <p:cNvCxnSpPr/>
          <p:nvPr/>
        </p:nvCxnSpPr>
        <p:spPr>
          <a:xfrm>
            <a:off x="4716016" y="1484784"/>
            <a:ext cx="0" cy="504056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878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Κατηγορίες κινδύνου από λήψη συμπληρωμάτων </a:t>
            </a:r>
            <a:endParaRPr lang="el-GR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err="1" smtClean="0"/>
              <a:t>Υπερδοσολογίας</a:t>
            </a:r>
            <a:r>
              <a:rPr lang="el-GR" dirty="0" smtClean="0"/>
              <a:t>.</a:t>
            </a:r>
          </a:p>
          <a:p>
            <a:r>
              <a:rPr lang="el-GR" dirty="0" smtClean="0"/>
              <a:t>Αλληλεπίδρασης φαρμάκων.</a:t>
            </a:r>
          </a:p>
          <a:p>
            <a:r>
              <a:rPr lang="el-GR" dirty="0" smtClean="0"/>
              <a:t>Παραπλανητικές ετικέτες / προώθηση.</a:t>
            </a:r>
          </a:p>
          <a:p>
            <a:r>
              <a:rPr lang="el-GR" dirty="0" smtClean="0"/>
              <a:t>Λήψη απαγορευμένων ουσιών (πχ </a:t>
            </a:r>
            <a:r>
              <a:rPr lang="el-GR" dirty="0" err="1" smtClean="0"/>
              <a:t>εφεδρίνη</a:t>
            </a:r>
            <a:r>
              <a:rPr lang="el-GR" dirty="0" smtClean="0"/>
              <a:t> για αδυνάτισμα και ενίσχυση του αναβολισμού σε αθλητές μπορεί να προκαλέσει ανακοπή, εγκεφαλικό, επιληψία).</a:t>
            </a: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C5F9E-FE4B-48DC-B345-86FD019D1918}" type="slidenum">
              <a:rPr lang="el-GR" smtClean="0"/>
              <a:pPr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5377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Ειδική διατροφή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dirty="0" smtClean="0"/>
              <a:t>Ανταποκρίνεται στις ειδικές ανάγκες διατροφής:</a:t>
            </a:r>
          </a:p>
          <a:p>
            <a:r>
              <a:rPr lang="el-GR" dirty="0" smtClean="0"/>
              <a:t>Ατόμων με διαταραγμένη πεπτική λειτουργία ή μεταβολισμό.</a:t>
            </a:r>
          </a:p>
          <a:p>
            <a:r>
              <a:rPr lang="el-GR" dirty="0" smtClean="0"/>
              <a:t>Ατόμων που βρίσκονται σε ειδική κατάσταση της φυσιολογίας και ωφελούνται ιδιαίτερα από ελεγχόμενη κατανάλωση ουσιών.</a:t>
            </a:r>
          </a:p>
          <a:p>
            <a:r>
              <a:rPr lang="el-GR" dirty="0" smtClean="0"/>
              <a:t>Υγιών βρεφών ή νηπίων.</a:t>
            </a:r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C5F9E-FE4B-48DC-B345-86FD019D1918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279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Λειτουργικά Τρόφιμα</a:t>
            </a:r>
            <a:br>
              <a:rPr lang="el-GR" dirty="0" smtClean="0"/>
            </a:br>
            <a:r>
              <a:rPr lang="el-GR" sz="3600" dirty="0" smtClean="0"/>
              <a:t>καινοφανή τρόφιμα, </a:t>
            </a:r>
            <a:r>
              <a:rPr lang="en-US" sz="3600" dirty="0" smtClean="0"/>
              <a:t>functional food, novel food</a:t>
            </a:r>
            <a:endParaRPr lang="el-G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Για αναβάθμιση ποιότητας ζωής και προσδόκιμο επιβίωσης.</a:t>
            </a:r>
          </a:p>
          <a:p>
            <a:r>
              <a:rPr lang="el-GR" dirty="0" smtClean="0"/>
              <a:t>Τρόφιμα που μπορεί να λειτουργήσουν ως φάρμακα για μείωση εμφάνισης ασθενειών και για προαγωγή της υγείας.</a:t>
            </a:r>
          </a:p>
          <a:p>
            <a:pPr marL="0" indent="0">
              <a:buNone/>
            </a:pPr>
            <a:r>
              <a:rPr lang="el-GR" b="1" dirty="0" smtClean="0"/>
              <a:t>Ορισμός</a:t>
            </a:r>
            <a:r>
              <a:rPr lang="el-GR" dirty="0" smtClean="0"/>
              <a:t>: τρόφιμο χαρακτηρίζεται «λειτουργικό» αν αποδεικνύεται ότι επηρεάζει ευεργετικά λειτουργίες του σώματος, πέρα από τα επαρκή θρεπτικά αποτελέσματα. Δεν είναι χάπι ή κάψουλα και είναι ευεργετικό σε κανονικές ποσότητες κατανάλωσης.</a:t>
            </a:r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C5F9E-FE4B-48DC-B345-86FD019D1918}" type="slidenum">
              <a:rPr lang="el-GR" smtClean="0"/>
              <a:pPr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0946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Ταξινόμηση λειτουργικών τροφίμων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Φυσικά λειτουργικά τρόφιμα (πχ φρούτα, λαχανικά) ή αποκτούν </a:t>
            </a:r>
            <a:r>
              <a:rPr lang="el-GR" dirty="0" err="1" smtClean="0"/>
              <a:t>βιοενεργά</a:t>
            </a:r>
            <a:r>
              <a:rPr lang="el-GR" dirty="0" smtClean="0"/>
              <a:t> συστατικά από την επεξεργασία τους (πχ γιαούρτι, </a:t>
            </a:r>
            <a:r>
              <a:rPr lang="el-GR" dirty="0" err="1" smtClean="0"/>
              <a:t>ξυνόγαλα</a:t>
            </a:r>
            <a:r>
              <a:rPr lang="el-GR" dirty="0" smtClean="0"/>
              <a:t>).</a:t>
            </a:r>
          </a:p>
          <a:p>
            <a:r>
              <a:rPr lang="el-GR" dirty="0" smtClean="0"/>
              <a:t>Φυσικά προϊόντα από ειδικούς τρόπους εκτροφής ζώων ή καλλιέργειας φυτών ώστε να εμπλουτίζονται φυσικά με ενεργά συστατικά πχ αβγά εμπλουτισμένα με ω3 λιπαρά.</a:t>
            </a:r>
          </a:p>
          <a:p>
            <a:r>
              <a:rPr lang="el-GR" dirty="0" smtClean="0"/>
              <a:t>Φυσικά με απευθείας προσθήκη ενεργού συστατικού  (πχ </a:t>
            </a:r>
            <a:r>
              <a:rPr lang="el-GR" dirty="0" err="1" smtClean="0"/>
              <a:t>φυτοστερόλες</a:t>
            </a:r>
            <a:r>
              <a:rPr lang="el-GR" dirty="0" smtClean="0"/>
              <a:t> στο βούτυρο, </a:t>
            </a:r>
            <a:r>
              <a:rPr lang="en-US" dirty="0" smtClean="0"/>
              <a:t>Ca </a:t>
            </a:r>
            <a:r>
              <a:rPr lang="el-GR" dirty="0" smtClean="0"/>
              <a:t>και </a:t>
            </a:r>
            <a:r>
              <a:rPr lang="en-US" dirty="0" smtClean="0"/>
              <a:t>Fe </a:t>
            </a:r>
            <a:r>
              <a:rPr lang="el-GR" dirty="0" smtClean="0"/>
              <a:t>στο γάλα).</a:t>
            </a:r>
          </a:p>
          <a:p>
            <a:r>
              <a:rPr lang="el-GR" dirty="0" smtClean="0"/>
              <a:t>Φυσικά τρόφιμα από τα οποία έχει αφαιρεθεί βλαβερή ουσία (πχ όπως πιστεύεται για το λίπος στο γάλα).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C5F9E-FE4B-48DC-B345-86FD019D1918}" type="slidenum">
              <a:rPr lang="el-GR" smtClean="0"/>
              <a:pPr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6203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 smtClean="0"/>
              <a:t>Τεκμηριωμένα βιολογικά ενεργά συστατικά των λειτουργικών τροφίμων</a:t>
            </a:r>
            <a:endParaRPr lang="el-GR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51520" y="1484784"/>
            <a:ext cx="4392488" cy="5112568"/>
          </a:xfrm>
        </p:spPr>
        <p:txBody>
          <a:bodyPr>
            <a:normAutofit/>
          </a:bodyPr>
          <a:lstStyle/>
          <a:p>
            <a:r>
              <a:rPr lang="el-GR" dirty="0" smtClean="0"/>
              <a:t>Ανόργανα  </a:t>
            </a:r>
            <a:r>
              <a:rPr lang="el-GR" dirty="0" err="1" smtClean="0"/>
              <a:t>μεγαλο</a:t>
            </a:r>
            <a:r>
              <a:rPr lang="el-GR" dirty="0" smtClean="0"/>
              <a:t>- και ιχνοστοιχεία  (</a:t>
            </a:r>
            <a:r>
              <a:rPr lang="en-US" dirty="0" smtClean="0"/>
              <a:t>Ca, Fe, Mg</a:t>
            </a:r>
            <a:r>
              <a:rPr lang="el-GR" dirty="0" smtClean="0"/>
              <a:t>).</a:t>
            </a:r>
            <a:endParaRPr lang="en-US" dirty="0" smtClean="0"/>
          </a:p>
          <a:p>
            <a:r>
              <a:rPr lang="el-GR" dirty="0" smtClean="0"/>
              <a:t>Βιταμίνες.</a:t>
            </a:r>
          </a:p>
          <a:p>
            <a:r>
              <a:rPr lang="el-GR" dirty="0" smtClean="0"/>
              <a:t>Λιπαρά οξέα ω3 (</a:t>
            </a:r>
            <a:r>
              <a:rPr lang="en-US" dirty="0" smtClean="0"/>
              <a:t>ALA, EPA, DHA</a:t>
            </a:r>
            <a:r>
              <a:rPr lang="el-GR" dirty="0" smtClean="0"/>
              <a:t>).</a:t>
            </a:r>
            <a:endParaRPr lang="en-US" dirty="0" smtClean="0"/>
          </a:p>
          <a:p>
            <a:r>
              <a:rPr lang="el-GR" dirty="0" err="1" smtClean="0"/>
              <a:t>Πρεβιοτικά</a:t>
            </a:r>
            <a:r>
              <a:rPr lang="el-GR" dirty="0" smtClean="0"/>
              <a:t>.</a:t>
            </a:r>
          </a:p>
          <a:p>
            <a:r>
              <a:rPr lang="el-GR" dirty="0" err="1" smtClean="0"/>
              <a:t>Προβιοτικά</a:t>
            </a:r>
            <a:r>
              <a:rPr lang="el-GR" dirty="0" smtClean="0"/>
              <a:t> (</a:t>
            </a:r>
            <a:r>
              <a:rPr lang="el-GR" dirty="0" err="1" smtClean="0"/>
              <a:t>γαλακτοβάκιλοι</a:t>
            </a:r>
            <a:r>
              <a:rPr lang="el-GR" dirty="0" smtClean="0"/>
              <a:t>, στρεπτόκοκκοι, </a:t>
            </a:r>
            <a:r>
              <a:rPr lang="el-GR" dirty="0" err="1" smtClean="0"/>
              <a:t>λακτοκοκκοι</a:t>
            </a:r>
            <a:r>
              <a:rPr lang="el-GR" dirty="0" smtClean="0"/>
              <a:t>, </a:t>
            </a:r>
            <a:r>
              <a:rPr lang="en-US" dirty="0" err="1" smtClean="0"/>
              <a:t>bifidobacteria</a:t>
            </a:r>
            <a:r>
              <a:rPr lang="el-GR" dirty="0" smtClean="0"/>
              <a:t>).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C5F9E-FE4B-48DC-B345-86FD019D1918}" type="slidenum">
              <a:rPr lang="el-GR" smtClean="0"/>
              <a:pPr/>
              <a:t>21</a:t>
            </a:fld>
            <a:endParaRPr lang="el-GR"/>
          </a:p>
        </p:txBody>
      </p:sp>
      <p:sp>
        <p:nvSpPr>
          <p:cNvPr id="7" name="Content Placeholder 6"/>
          <p:cNvSpPr>
            <a:spLocks noGrp="1"/>
          </p:cNvSpPr>
          <p:nvPr>
            <p:ph sz="half" idx="4294967295"/>
          </p:nvPr>
        </p:nvSpPr>
        <p:spPr>
          <a:xfrm>
            <a:off x="5004048" y="1484784"/>
            <a:ext cx="4038600" cy="504031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l-GR" sz="2400" dirty="0" smtClean="0"/>
              <a:t>Φλαβονοειδή.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l-GR" sz="2400" dirty="0" smtClean="0"/>
              <a:t>Φυτικές ίνες.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l-GR" sz="2400" dirty="0" smtClean="0"/>
              <a:t>Φυτικές </a:t>
            </a:r>
            <a:r>
              <a:rPr lang="el-GR" sz="2400" dirty="0" err="1" smtClean="0"/>
              <a:t>στερόλες</a:t>
            </a:r>
            <a:r>
              <a:rPr lang="el-GR" sz="2400" dirty="0" smtClean="0"/>
              <a:t> και </a:t>
            </a:r>
            <a:r>
              <a:rPr lang="el-GR" sz="2400" dirty="0" err="1" smtClean="0"/>
              <a:t>στανόλες</a:t>
            </a:r>
            <a:r>
              <a:rPr lang="el-GR" sz="2400" dirty="0" smtClean="0"/>
              <a:t>.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l-GR" sz="2400" dirty="0" err="1" smtClean="0"/>
              <a:t>Φυτοοιστρογόνα</a:t>
            </a:r>
            <a:r>
              <a:rPr lang="el-GR" sz="2400" dirty="0" smtClean="0"/>
              <a:t>.</a:t>
            </a:r>
          </a:p>
        </p:txBody>
      </p:sp>
      <p:cxnSp>
        <p:nvCxnSpPr>
          <p:cNvPr id="8" name="Ευθεία γραμμή σύνδεσης 7"/>
          <p:cNvCxnSpPr/>
          <p:nvPr/>
        </p:nvCxnSpPr>
        <p:spPr>
          <a:xfrm>
            <a:off x="4788024" y="1556792"/>
            <a:ext cx="0" cy="41764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348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Αναστασία </a:t>
            </a:r>
            <a:r>
              <a:rPr lang="el-GR" sz="2000" dirty="0" err="1" smtClean="0"/>
              <a:t>Κανέλλου</a:t>
            </a:r>
            <a:r>
              <a:rPr lang="el-GR" sz="2000" dirty="0" smtClean="0"/>
              <a:t> 2014. </a:t>
            </a:r>
            <a:r>
              <a:rPr lang="el-GR" sz="2000" dirty="0"/>
              <a:t>Αναστασία </a:t>
            </a:r>
            <a:r>
              <a:rPr lang="el-GR" sz="2000" dirty="0" err="1"/>
              <a:t>Κανέλλου</a:t>
            </a:r>
            <a:r>
              <a:rPr lang="el-GR" sz="2000" dirty="0"/>
              <a:t> . </a:t>
            </a:r>
            <a:r>
              <a:rPr lang="el-GR" sz="2000" dirty="0" smtClean="0"/>
              <a:t>«Πρόσθετες Ύλες. Ενότητα 10</a:t>
            </a:r>
            <a:r>
              <a:rPr lang="en-US" sz="2000" dirty="0" smtClean="0"/>
              <a:t>:</a:t>
            </a:r>
            <a:r>
              <a:rPr lang="el-GR" sz="2000" dirty="0"/>
              <a:t> Τρόφιμα ειδικής διατροφής – Συμπληρώματα – Λειτουργικά τρόφιμα». 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και δοθεί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090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άδεια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262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Αθηνών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Τρόφιμα για ειδική διατροφή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dirty="0" smtClean="0"/>
              <a:t>Ορισμός βάσει κώδικα τροφίμων και ποτών</a:t>
            </a:r>
          </a:p>
          <a:p>
            <a:pPr>
              <a:buNone/>
            </a:pPr>
            <a:r>
              <a:rPr lang="el-GR" dirty="0" smtClean="0"/>
              <a:t>Τρόφιμα τα οποία λόγω της ειδικής σύνθεσης τους ή επεξεργασίας: </a:t>
            </a:r>
          </a:p>
          <a:p>
            <a:r>
              <a:rPr lang="el-GR" dirty="0" smtClean="0"/>
              <a:t>Διακρίνονται από τα συνήθη τρόφιμα.</a:t>
            </a:r>
          </a:p>
          <a:p>
            <a:r>
              <a:rPr lang="el-GR" dirty="0" smtClean="0"/>
              <a:t>Ανταποκρίνονται στο δηλούμενο θρεπτικό προορισμό.</a:t>
            </a:r>
          </a:p>
          <a:p>
            <a:r>
              <a:rPr lang="el-GR" dirty="0" smtClean="0"/>
              <a:t>Δηλώνεται ότι επιτελούν τον προορισμό τους.</a:t>
            </a:r>
          </a:p>
          <a:p>
            <a:pPr>
              <a:buNone/>
            </a:pPr>
            <a:r>
              <a:rPr lang="el-GR" dirty="0" smtClean="0"/>
              <a:t>Επιτρέπεται η χρήση διαφόρων πρόσθετων.</a:t>
            </a:r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C5F9E-FE4B-48DC-B345-86FD019D1918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77654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Τρόφιμα χαμηλής θερμιδικής αξίας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Στοχεύουν στον έλεγχο και την απώλεια του σωματικού βάρους.</a:t>
            </a:r>
          </a:p>
          <a:p>
            <a:r>
              <a:rPr lang="el-GR" dirty="0" smtClean="0"/>
              <a:t>Πρέπει να καλύπτεται σύνολο ή σημαντικό ποσοστό των ημερήσια διατροφικών αναγκών.</a:t>
            </a:r>
          </a:p>
          <a:p>
            <a:r>
              <a:rPr lang="el-GR" dirty="0" smtClean="0"/>
              <a:t>Ρύθμιση θερμιδικής πρόσληψης με στόχο τη σταθερή μείωση της ενεργειακής πρόσληψης.</a:t>
            </a:r>
          </a:p>
          <a:p>
            <a:r>
              <a:rPr lang="el-GR" dirty="0" smtClean="0"/>
              <a:t>Αποκτούν χαμηλή ενεργειακή αξία λόγω:</a:t>
            </a:r>
          </a:p>
          <a:p>
            <a:pPr lvl="1"/>
            <a:r>
              <a:rPr lang="el-GR" dirty="0" smtClean="0"/>
              <a:t>Περιορισμένης σύστασης θερμιδογόνων συστατικών.</a:t>
            </a:r>
          </a:p>
          <a:p>
            <a:pPr lvl="1"/>
            <a:r>
              <a:rPr lang="el-GR" dirty="0" smtClean="0"/>
              <a:t>Αφαίρεσης θερμιδογόνων συστατικών.</a:t>
            </a:r>
          </a:p>
          <a:p>
            <a:pPr lvl="1"/>
            <a:r>
              <a:rPr lang="el-GR" dirty="0" smtClean="0"/>
              <a:t>Προσθήκη συστατικών χωρίς θερμίδες.</a:t>
            </a:r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C5F9E-FE4B-48DC-B345-86FD019D1918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20389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Βασική σύνθεση τροφίμων για δίαιτες μειωμένων θερμίδων</a:t>
            </a:r>
            <a:endParaRPr lang="el-GR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2277093"/>
              </p:ext>
            </p:extLst>
          </p:nvPr>
        </p:nvGraphicFramePr>
        <p:xfrm>
          <a:off x="250825" y="1484313"/>
          <a:ext cx="8642349" cy="451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783"/>
                <a:gridCol w="2880783"/>
                <a:gridCol w="288078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2000" dirty="0" smtClean="0"/>
                        <a:t>Συστατικό</a:t>
                      </a:r>
                      <a:endParaRPr lang="el-GR" sz="2000" dirty="0"/>
                    </a:p>
                  </a:txBody>
                  <a:tcPr marL="96026" marR="960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 smtClean="0"/>
                        <a:t>Υποκατάστατο</a:t>
                      </a:r>
                      <a:r>
                        <a:rPr lang="el-GR" sz="2000" baseline="0" dirty="0" smtClean="0"/>
                        <a:t> του διαιτολογίου</a:t>
                      </a:r>
                      <a:endParaRPr lang="el-GR" sz="2000" dirty="0"/>
                    </a:p>
                  </a:txBody>
                  <a:tcPr marL="96026" marR="960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 smtClean="0"/>
                        <a:t>Υποκατάστατο γεύματος</a:t>
                      </a:r>
                      <a:endParaRPr lang="el-GR" sz="2000" dirty="0"/>
                    </a:p>
                  </a:txBody>
                  <a:tcPr marL="96026" marR="96026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Ενέργεια</a:t>
                      </a:r>
                      <a:endParaRPr lang="el-GR" sz="2000" dirty="0"/>
                    </a:p>
                  </a:txBody>
                  <a:tcPr marL="96026" marR="96026"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 </a:t>
                      </a:r>
                      <a:r>
                        <a:rPr lang="en-US" sz="2000" dirty="0" smtClean="0"/>
                        <a:t>800</a:t>
                      </a:r>
                      <a:r>
                        <a:rPr lang="en-US" sz="2000" baseline="0" dirty="0" smtClean="0"/>
                        <a:t> kcal – 1200 kcal </a:t>
                      </a:r>
                      <a:endParaRPr lang="el-GR" sz="2000" dirty="0"/>
                    </a:p>
                  </a:txBody>
                  <a:tcPr marL="96026" marR="96026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200-400 kcal</a:t>
                      </a:r>
                      <a:endParaRPr lang="el-GR" sz="2000" dirty="0"/>
                    </a:p>
                  </a:txBody>
                  <a:tcPr marL="96026" marR="96026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πρωτεΐνη</a:t>
                      </a:r>
                      <a:endParaRPr lang="el-GR" sz="2000" dirty="0"/>
                    </a:p>
                  </a:txBody>
                  <a:tcPr marL="96026" marR="96026"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25-50% της ενέργειας</a:t>
                      </a:r>
                      <a:r>
                        <a:rPr lang="el-GR" sz="2000" baseline="0" dirty="0" smtClean="0"/>
                        <a:t> του προϊόντος, &lt;125γρ</a:t>
                      </a:r>
                      <a:endParaRPr lang="el-GR" sz="2000" dirty="0"/>
                    </a:p>
                  </a:txBody>
                  <a:tcPr marL="96026" marR="96026"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25-50% της ενέργειας</a:t>
                      </a:r>
                      <a:r>
                        <a:rPr lang="el-GR" sz="2000" baseline="0" dirty="0" smtClean="0"/>
                        <a:t> του προϊόντος</a:t>
                      </a:r>
                      <a:endParaRPr lang="el-GR" sz="2000" dirty="0"/>
                    </a:p>
                  </a:txBody>
                  <a:tcPr marL="96026" marR="96026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Λίπη</a:t>
                      </a:r>
                      <a:endParaRPr lang="el-GR" sz="2000" dirty="0"/>
                    </a:p>
                  </a:txBody>
                  <a:tcPr marL="96026" marR="96026"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&lt;30%</a:t>
                      </a:r>
                      <a:r>
                        <a:rPr lang="el-GR" sz="2000" baseline="0" dirty="0" smtClean="0"/>
                        <a:t> της ενέργειας του προϊόντος</a:t>
                      </a:r>
                    </a:p>
                    <a:p>
                      <a:r>
                        <a:rPr lang="el-GR" sz="2000" baseline="0" dirty="0" err="1" smtClean="0"/>
                        <a:t>Λινολεικό</a:t>
                      </a:r>
                      <a:r>
                        <a:rPr lang="el-GR" sz="2000" baseline="0" dirty="0" smtClean="0"/>
                        <a:t> οξύ &gt; 4,5 </a:t>
                      </a:r>
                      <a:r>
                        <a:rPr lang="el-GR" sz="2000" baseline="0" dirty="0" err="1" smtClean="0"/>
                        <a:t>γρ</a:t>
                      </a:r>
                      <a:endParaRPr lang="el-GR" sz="2000" dirty="0"/>
                    </a:p>
                  </a:txBody>
                  <a:tcPr marL="96026" marR="96026"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&lt;30%</a:t>
                      </a:r>
                      <a:r>
                        <a:rPr lang="el-GR" sz="2000" baseline="0" dirty="0" smtClean="0"/>
                        <a:t> της ενέργειας του προϊόντος</a:t>
                      </a:r>
                    </a:p>
                    <a:p>
                      <a:r>
                        <a:rPr lang="el-GR" sz="2000" baseline="0" dirty="0" err="1" smtClean="0"/>
                        <a:t>Λινολεϊκό</a:t>
                      </a:r>
                      <a:r>
                        <a:rPr lang="el-GR" sz="2000" baseline="0" dirty="0" smtClean="0"/>
                        <a:t> οξύ &gt; 1 </a:t>
                      </a:r>
                      <a:r>
                        <a:rPr lang="el-GR" sz="2000" baseline="0" dirty="0" err="1" smtClean="0"/>
                        <a:t>γρ</a:t>
                      </a:r>
                      <a:endParaRPr lang="el-GR" sz="2000" dirty="0" smtClean="0"/>
                    </a:p>
                    <a:p>
                      <a:endParaRPr lang="el-GR" sz="2000" dirty="0"/>
                    </a:p>
                  </a:txBody>
                  <a:tcPr marL="96026" marR="96026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Διαιτητικές</a:t>
                      </a:r>
                      <a:r>
                        <a:rPr lang="el-GR" sz="2000" baseline="0" dirty="0" smtClean="0"/>
                        <a:t> ίνες</a:t>
                      </a:r>
                      <a:endParaRPr lang="el-GR" sz="2000" dirty="0"/>
                    </a:p>
                  </a:txBody>
                  <a:tcPr marL="96026" marR="96026"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10-30</a:t>
                      </a:r>
                      <a:r>
                        <a:rPr lang="el-GR" sz="2000" baseline="0" dirty="0" smtClean="0"/>
                        <a:t> </a:t>
                      </a:r>
                      <a:r>
                        <a:rPr lang="el-GR" sz="2000" baseline="0" dirty="0" err="1" smtClean="0"/>
                        <a:t>γρ</a:t>
                      </a:r>
                      <a:endParaRPr lang="el-GR" sz="2000" dirty="0"/>
                    </a:p>
                  </a:txBody>
                  <a:tcPr marL="96026" marR="96026"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-</a:t>
                      </a:r>
                      <a:endParaRPr lang="el-GR" sz="2000" dirty="0"/>
                    </a:p>
                  </a:txBody>
                  <a:tcPr marL="96026" marR="96026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Βιταμίνες &amp; ανόργανες ουσίες</a:t>
                      </a:r>
                      <a:endParaRPr lang="el-GR" sz="2000" dirty="0"/>
                    </a:p>
                  </a:txBody>
                  <a:tcPr marL="96026" marR="96026"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100%  ΣΗΔ</a:t>
                      </a:r>
                      <a:endParaRPr lang="el-GR" sz="2000" dirty="0"/>
                    </a:p>
                  </a:txBody>
                  <a:tcPr marL="96026" marR="96026"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Τουλάχιστον 30%</a:t>
                      </a:r>
                      <a:r>
                        <a:rPr lang="el-GR" sz="2000" baseline="0" dirty="0" smtClean="0"/>
                        <a:t> ΣΗΔ</a:t>
                      </a:r>
                    </a:p>
                    <a:p>
                      <a:r>
                        <a:rPr lang="el-GR" sz="2000" baseline="0" dirty="0" smtClean="0"/>
                        <a:t>Κάλιο </a:t>
                      </a:r>
                      <a:r>
                        <a:rPr lang="el-GR" sz="2000" baseline="0" dirty="0" err="1" smtClean="0"/>
                        <a:t>τουλ</a:t>
                      </a:r>
                      <a:r>
                        <a:rPr lang="el-GR" sz="2000" baseline="0" dirty="0" smtClean="0"/>
                        <a:t>. 5000</a:t>
                      </a:r>
                      <a:r>
                        <a:rPr lang="en-US" sz="2000" baseline="0" dirty="0" smtClean="0"/>
                        <a:t>mg/</a:t>
                      </a:r>
                      <a:r>
                        <a:rPr lang="el-GR" sz="2000" baseline="0" dirty="0" smtClean="0"/>
                        <a:t>γεύμα</a:t>
                      </a:r>
                      <a:endParaRPr lang="el-GR" sz="2000" dirty="0"/>
                    </a:p>
                  </a:txBody>
                  <a:tcPr marL="96026" marR="96026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C5F9E-FE4B-48DC-B345-86FD019D1918}" type="slidenum">
              <a:rPr lang="el-GR" smtClean="0"/>
              <a:pPr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0959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Ταξινόμηση / επισήμανση τροφών </a:t>
            </a:r>
            <a:br>
              <a:rPr lang="el-GR" dirty="0" smtClean="0"/>
            </a:br>
            <a:r>
              <a:rPr lang="el-GR" dirty="0" smtClean="0"/>
              <a:t>χαμηλής θερμιδικής αξίας </a:t>
            </a:r>
            <a:r>
              <a:rPr lang="el-GR" sz="3000" b="0" dirty="0" smtClean="0"/>
              <a:t>1/2</a:t>
            </a:r>
            <a:endParaRPr lang="el-GR" sz="30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800"/>
              </a:spcBef>
              <a:buNone/>
            </a:pPr>
            <a:r>
              <a:rPr lang="el-GR" sz="2200" dirty="0" smtClean="0"/>
              <a:t>Όσα υποκαθιστούν</a:t>
            </a:r>
          </a:p>
          <a:p>
            <a:pPr>
              <a:spcBef>
                <a:spcPts val="800"/>
              </a:spcBef>
            </a:pPr>
            <a:r>
              <a:rPr lang="el-GR" sz="2200" dirty="0" smtClean="0"/>
              <a:t>Το σύνολο του ημερήσιου διαιτολογίου.</a:t>
            </a:r>
          </a:p>
          <a:p>
            <a:pPr>
              <a:spcBef>
                <a:spcPts val="800"/>
              </a:spcBef>
            </a:pPr>
            <a:r>
              <a:rPr lang="el-GR" sz="2200" dirty="0" smtClean="0"/>
              <a:t>Μέρος του ημερήσιου διαιτολογίου .</a:t>
            </a:r>
          </a:p>
          <a:p>
            <a:pPr marL="0" indent="0">
              <a:spcBef>
                <a:spcPts val="800"/>
              </a:spcBef>
              <a:buNone/>
            </a:pPr>
            <a:r>
              <a:rPr lang="el-GR" sz="2200" dirty="0" smtClean="0"/>
              <a:t>Στη διαφήμιση δεν πρέπει να περιέχει καμία αναφορά στην ταχύτητα ή έκταση απώλειας βάρους και περιλαμβάνει</a:t>
            </a:r>
          </a:p>
          <a:p>
            <a:pPr>
              <a:spcBef>
                <a:spcPts val="800"/>
              </a:spcBef>
              <a:buNone/>
            </a:pPr>
            <a:r>
              <a:rPr lang="el-GR" sz="2200" b="1" dirty="0" smtClean="0"/>
              <a:t>Η</a:t>
            </a:r>
            <a:r>
              <a:rPr lang="el-GR" sz="2200" dirty="0" smtClean="0"/>
              <a:t> </a:t>
            </a:r>
            <a:r>
              <a:rPr lang="el-GR" sz="2200" b="1" dirty="0" smtClean="0"/>
              <a:t>επισήμανση</a:t>
            </a:r>
          </a:p>
          <a:p>
            <a:pPr marL="514350" indent="-514350">
              <a:spcBef>
                <a:spcPts val="800"/>
              </a:spcBef>
              <a:buFont typeface="+mj-lt"/>
              <a:buAutoNum type="arabicPeriod"/>
            </a:pPr>
            <a:r>
              <a:rPr lang="el-GR" sz="2200" dirty="0" smtClean="0"/>
              <a:t>Την ενεργειακή αξία σε </a:t>
            </a:r>
            <a:r>
              <a:rPr lang="en-US" sz="2200" dirty="0" smtClean="0"/>
              <a:t>kcal, KJ</a:t>
            </a:r>
            <a:r>
              <a:rPr lang="el-GR" sz="2200" dirty="0" smtClean="0"/>
              <a:t>.</a:t>
            </a:r>
            <a:endParaRPr lang="en-US" sz="2200" dirty="0" smtClean="0"/>
          </a:p>
          <a:p>
            <a:pPr marL="514350" indent="-514350">
              <a:spcBef>
                <a:spcPts val="800"/>
              </a:spcBef>
              <a:buFont typeface="+mj-lt"/>
              <a:buAutoNum type="arabicPeriod"/>
            </a:pPr>
            <a:r>
              <a:rPr lang="el-GR" sz="2200" dirty="0" smtClean="0"/>
              <a:t>Την περιεκτικότητα σε:</a:t>
            </a:r>
          </a:p>
          <a:p>
            <a:pPr marL="914400" lvl="1" indent="-514350">
              <a:spcBef>
                <a:spcPts val="800"/>
              </a:spcBef>
              <a:buFont typeface="+mj-lt"/>
              <a:buAutoNum type="romanLcPeriod"/>
            </a:pPr>
            <a:r>
              <a:rPr lang="el-GR" sz="2200" dirty="0" smtClean="0"/>
              <a:t>Πρωτεΐνες.</a:t>
            </a:r>
          </a:p>
          <a:p>
            <a:pPr marL="914400" lvl="1" indent="-514350">
              <a:spcBef>
                <a:spcPts val="800"/>
              </a:spcBef>
              <a:buFont typeface="+mj-lt"/>
              <a:buAutoNum type="romanLcPeriod"/>
            </a:pPr>
            <a:r>
              <a:rPr lang="el-GR" sz="2200" dirty="0" smtClean="0"/>
              <a:t>Υδατάνθρακες.</a:t>
            </a:r>
          </a:p>
          <a:p>
            <a:pPr marL="914400" lvl="1" indent="-514350">
              <a:spcBef>
                <a:spcPts val="800"/>
              </a:spcBef>
              <a:buFont typeface="+mj-lt"/>
              <a:buAutoNum type="romanLcPeriod"/>
            </a:pPr>
            <a:r>
              <a:rPr lang="el-GR" sz="2200" dirty="0" smtClean="0"/>
              <a:t>Λίπη.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C5F9E-FE4B-48DC-B345-86FD019D1918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422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Ταξινόμηση / επισήμανση τροφών </a:t>
            </a:r>
            <a:br>
              <a:rPr lang="el-GR" dirty="0" smtClean="0"/>
            </a:br>
            <a:r>
              <a:rPr lang="el-GR" dirty="0" smtClean="0"/>
              <a:t>χαμηλής θερμιδικής αξίας </a:t>
            </a:r>
            <a:r>
              <a:rPr lang="el-GR" sz="3000" b="0" dirty="0" smtClean="0"/>
              <a:t>2/2</a:t>
            </a:r>
            <a:endParaRPr lang="el-GR" sz="30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el-GR" sz="2200" dirty="0" smtClean="0"/>
              <a:t>Τη μέση και ποσοστιαία σύσταση σε:</a:t>
            </a:r>
          </a:p>
          <a:p>
            <a:pPr marL="914400" lvl="1" indent="-514350">
              <a:buFont typeface="+mj-lt"/>
              <a:buAutoNum type="romanLcPeriod"/>
            </a:pPr>
            <a:r>
              <a:rPr lang="el-GR" sz="2200" dirty="0" smtClean="0"/>
              <a:t>Βιταμίνες.</a:t>
            </a:r>
          </a:p>
          <a:p>
            <a:pPr marL="914400" lvl="1" indent="-514350">
              <a:buFont typeface="+mj-lt"/>
              <a:buAutoNum type="romanLcPeriod"/>
            </a:pPr>
            <a:r>
              <a:rPr lang="el-GR" sz="2200" dirty="0" smtClean="0"/>
              <a:t>Ανόργανα συστατικά.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el-GR" sz="2200" dirty="0" smtClean="0"/>
              <a:t>Οδηγίες για σωστούς χειρισμούς όπου είναι απαραίτητο.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el-GR" sz="2200" dirty="0" smtClean="0"/>
              <a:t>Πιθανές υπακτικές ιδιότητες.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el-GR" sz="2200" dirty="0" smtClean="0"/>
              <a:t>Ενδεδειγμένη πρόσληψη υγρών.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el-GR" sz="2200" dirty="0" smtClean="0"/>
              <a:t>Δήλωση ότι περιέχουν όλα τα θρεπτικά συστατικά.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el-GR" sz="2200" dirty="0" smtClean="0"/>
              <a:t>Ότι δεν συστήνεται χρήση περισσότερο από 3 </a:t>
            </a:r>
            <a:r>
              <a:rPr lang="el-GR" sz="2200" dirty="0" err="1" smtClean="0"/>
              <a:t>εβδ</a:t>
            </a:r>
            <a:r>
              <a:rPr lang="el-GR" sz="2200" dirty="0" smtClean="0"/>
              <a:t>. Χωρίς ιατρική συμβουλή.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el-GR" sz="2200" dirty="0" smtClean="0"/>
              <a:t>Είναι επωφελή μόνο αν αποτελούν μέρος της δίαιτας.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C5F9E-FE4B-48DC-B345-86FD019D1918}" type="slidenum">
              <a:rPr lang="el-GR" smtClean="0"/>
              <a:pPr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8000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Διαιτητικά τρόφιμα για ειδικούς </a:t>
            </a:r>
            <a:br>
              <a:rPr lang="el-GR" dirty="0" smtClean="0"/>
            </a:br>
            <a:r>
              <a:rPr lang="el-GR" dirty="0" smtClean="0"/>
              <a:t>ιατρικούς σκοπούς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l-GR" dirty="0" smtClean="0"/>
              <a:t>Για κάλυψη αναγκών ατόμων που:</a:t>
            </a:r>
          </a:p>
          <a:p>
            <a:r>
              <a:rPr lang="el-GR" dirty="0" smtClean="0"/>
              <a:t>Πάσχουν από ειδικές ασθένειες.</a:t>
            </a:r>
          </a:p>
          <a:p>
            <a:r>
              <a:rPr lang="el-GR" dirty="0" smtClean="0"/>
              <a:t>Παρουσιάζουν ειδικές διαταραχές.</a:t>
            </a:r>
          </a:p>
          <a:p>
            <a:r>
              <a:rPr lang="el-GR" dirty="0" smtClean="0"/>
              <a:t>Σε παθολογικές καταστάσεις.</a:t>
            </a:r>
          </a:p>
          <a:p>
            <a:pPr marL="0" indent="0">
              <a:buNone/>
            </a:pPr>
            <a:r>
              <a:rPr lang="el-GR" dirty="0" smtClean="0"/>
              <a:t>Ιδιαίτερες διατροφικές ανάγκες  οι οποίες δεν καλύπτονται από απλή τροποποίηση ενός διαιτολογίου ή με χορήγηση ειδικών διατροφικών χρήσεων. Ασθενής παρακολουθείτε από ιατρό.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C5F9E-FE4B-48DC-B345-86FD019D1918}" type="slidenum">
              <a:rPr lang="el-GR" smtClean="0"/>
              <a:pPr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8434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Συμπληρώματα διατροφής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Αποσκοπούν στη συμπλήρωση της συνήθους δίαιτας και αποτελούν συμπυκνωμένες πηγές θρεπτικών συστατικών ή άλλων ουσιών με φυσιολογικές επιδράσεις.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C5F9E-FE4B-48DC-B345-86FD019D1918}" type="slidenum">
              <a:rPr lang="el-GR" smtClean="0"/>
              <a:pPr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26703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template">
  <a:themeElements>
    <a:clrScheme name="Προσαρμοσμένο 22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20</TotalTime>
  <Words>1704</Words>
  <Application>Microsoft Office PowerPoint</Application>
  <PresentationFormat>Προβολή στην οθόνη (4:3)</PresentationFormat>
  <Paragraphs>257</Paragraphs>
  <Slides>29</Slides>
  <Notes>7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29</vt:i4>
      </vt:variant>
    </vt:vector>
  </HeadingPairs>
  <TitlesOfParts>
    <vt:vector size="31" baseType="lpstr">
      <vt:lpstr>template</vt:lpstr>
      <vt:lpstr>OC_template_updated</vt:lpstr>
      <vt:lpstr>Πρόσθετες Ύλες</vt:lpstr>
      <vt:lpstr>Ειδική διατροφή</vt:lpstr>
      <vt:lpstr>Τρόφιμα για ειδική διατροφή</vt:lpstr>
      <vt:lpstr>Τρόφιμα χαμηλής θερμιδικής αξίας</vt:lpstr>
      <vt:lpstr>Βασική σύνθεση τροφίμων για δίαιτες μειωμένων θερμίδων</vt:lpstr>
      <vt:lpstr>Ταξινόμηση / επισήμανση τροφών  χαμηλής θερμιδικής αξίας 1/2</vt:lpstr>
      <vt:lpstr>Ταξινόμηση / επισήμανση τροφών  χαμηλής θερμιδικής αξίας 2/2</vt:lpstr>
      <vt:lpstr>Διαιτητικά τρόφιμα για ειδικούς  ιατρικούς σκοπούς</vt:lpstr>
      <vt:lpstr>Συμπληρώματα διατροφής</vt:lpstr>
      <vt:lpstr>Κατηγορίες συμπληρωμάτων διατροφής</vt:lpstr>
      <vt:lpstr>Πληθυσμιακές ομάδες</vt:lpstr>
      <vt:lpstr>Ειδικές κατηγορίες που πιθανά χρειάζονται συμπληρώματα</vt:lpstr>
      <vt:lpstr>Το Ευρωπαϊκό Κοινοβούλιο θεωρεί ότι συμπληρώματα ενδέχεται να χρειάζεται</vt:lpstr>
      <vt:lpstr>Αποδοτικότητα συμπληρωμάτων 1/2</vt:lpstr>
      <vt:lpstr>Αποδοτικότητα συμπληρωμάτων 2/2</vt:lpstr>
      <vt:lpstr>Συμπληρώματα για αθλητές</vt:lpstr>
      <vt:lpstr>Εγκεκριμένες ουσίες αθλητικών συμπληρωμάτων</vt:lpstr>
      <vt:lpstr>Τοξικότητα συμπληρωμάτων διατροφής</vt:lpstr>
      <vt:lpstr>Κατηγορίες κινδύνου από λήψη συμπληρωμάτων </vt:lpstr>
      <vt:lpstr>Λειτουργικά Τρόφιμα καινοφανή τρόφιμα, functional food, novel food</vt:lpstr>
      <vt:lpstr>Ταξινόμηση λειτουργικών τροφίμων</vt:lpstr>
      <vt:lpstr>Τεκμηριωμένα βιολογικά ενεργά συστατικά των λειτουργικών τροφίμων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Πρόσθετες Ύλες</dc:title>
  <dc:creator>opencourses@teiath.gr</dc:creator>
  <cp:lastModifiedBy>fkaram2</cp:lastModifiedBy>
  <cp:revision>3</cp:revision>
  <dcterms:created xsi:type="dcterms:W3CDTF">2015-09-24T12:26:36Z</dcterms:created>
  <dcterms:modified xsi:type="dcterms:W3CDTF">2015-11-18T09:35:54Z</dcterms:modified>
</cp:coreProperties>
</file>