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34"/>
  </p:notesMasterIdLst>
  <p:handoutMasterIdLst>
    <p:handoutMasterId r:id="rId35"/>
  </p:handoutMasterIdLst>
  <p:sldIdLst>
    <p:sldId id="271" r:id="rId4"/>
    <p:sldId id="316" r:id="rId5"/>
    <p:sldId id="317" r:id="rId6"/>
    <p:sldId id="318" r:id="rId7"/>
    <p:sldId id="319" r:id="rId8"/>
    <p:sldId id="320" r:id="rId9"/>
    <p:sldId id="321"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257" r:id="rId27"/>
    <p:sldId id="262" r:id="rId28"/>
    <p:sldId id="299" r:id="rId29"/>
    <p:sldId id="269" r:id="rId30"/>
    <p:sldId id="270" r:id="rId31"/>
    <p:sldId id="266" r:id="rId32"/>
    <p:sldId id="261" r:id="rId33"/>
  </p:sldIdLst>
  <p:sldSz cx="9144000" cy="6858000" type="screen4x3"/>
  <p:notesSz cx="7104063" cy="10234613"/>
  <p:custDataLst>
    <p:tags r:id="rId3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3462"/>
    <a:srgbClr val="49385E"/>
    <a:srgbClr val="333399"/>
    <a:srgbClr val="4545C3"/>
    <a:srgbClr val="C00000"/>
    <a:srgbClr val="CC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Μεσαίο στυλ 1 - Έμφαση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Φωτεινό στυλ 3 - Έμφαση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100" d="100"/>
          <a:sy n="100" d="100"/>
        </p:scale>
        <p:origin x="-348" y="-17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2/9/2015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2/9/2015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13</a:t>
            </a:fld>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17</a:t>
            </a:fld>
            <a:endParaRPr lang="el-G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dirty="0"/>
          </a:p>
        </p:txBody>
      </p:sp>
    </p:spTree>
    <p:extLst>
      <p:ext uri="{BB962C8B-B14F-4D97-AF65-F5344CB8AC3E}">
        <p14:creationId xmlns=""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24</a:t>
            </a:fld>
            <a:endParaRPr lang="el-GR" dirty="0"/>
          </a:p>
        </p:txBody>
      </p:sp>
    </p:spTree>
    <p:extLst>
      <p:ext uri="{BB962C8B-B14F-4D97-AF65-F5344CB8AC3E}">
        <p14:creationId xmlns=""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25</a:t>
            </a:fld>
            <a:endParaRPr lang="el-GR" dirty="0">
              <a:solidFill>
                <a:prstClr val="black"/>
              </a:solidFill>
            </a:endParaRPr>
          </a:p>
        </p:txBody>
      </p:sp>
    </p:spTree>
    <p:extLst>
      <p:ext uri="{BB962C8B-B14F-4D97-AF65-F5344CB8AC3E}">
        <p14:creationId xmlns=""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26</a:t>
            </a:fld>
            <a:endParaRPr lang="el-GR" dirty="0">
              <a:solidFill>
                <a:prstClr val="black"/>
              </a:solidFill>
            </a:endParaRPr>
          </a:p>
        </p:txBody>
      </p:sp>
    </p:spTree>
    <p:extLst>
      <p:ext uri="{BB962C8B-B14F-4D97-AF65-F5344CB8AC3E}">
        <p14:creationId xmlns=""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28</a:t>
            </a:fld>
            <a:endParaRPr lang="el-GR" dirty="0"/>
          </a:p>
        </p:txBody>
      </p:sp>
    </p:spTree>
    <p:extLst>
      <p:ext uri="{BB962C8B-B14F-4D97-AF65-F5344CB8AC3E}">
        <p14:creationId xmlns=""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dirty="0"/>
          </a:p>
        </p:txBody>
      </p:sp>
    </p:spTree>
    <p:extLst>
      <p:ext uri="{BB962C8B-B14F-4D97-AF65-F5344CB8AC3E}">
        <p14:creationId xmlns=""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chemeClr val="accent5">
              <a:lumMod val="50000"/>
            </a:schemeClr>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202095463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338023560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309505174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88397697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409151211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121488764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30414329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355255202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108965637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6845434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16334406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 xmlns:p14="http://schemas.microsoft.com/office/powerpoint/2010/main" val="428547653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Διαχείριση Έργων &amp; Εργοταξίων</a:t>
            </a:r>
            <a:endParaRPr lang="el-GR" sz="3600" b="1" dirty="0">
              <a:solidFill>
                <a:schemeClr val="tx1"/>
              </a:solidFill>
              <a:latin typeface="+mn-lt"/>
            </a:endParaRPr>
          </a:p>
        </p:txBody>
      </p:sp>
      <p:sp>
        <p:nvSpPr>
          <p:cNvPr id="3" name="Υπότιτλος 2"/>
          <p:cNvSpPr>
            <a:spLocks noGrp="1"/>
          </p:cNvSpPr>
          <p:nvPr>
            <p:ph type="subTitle" idx="1"/>
          </p:nvPr>
        </p:nvSpPr>
        <p:spPr>
          <a:xfrm>
            <a:off x="323529" y="2708920"/>
            <a:ext cx="8292986" cy="2140223"/>
          </a:xfrm>
        </p:spPr>
        <p:txBody>
          <a:bodyPr>
            <a:normAutofit lnSpcReduction="10000"/>
          </a:bodyPr>
          <a:lstStyle/>
          <a:p>
            <a:pPr>
              <a:spcBef>
                <a:spcPts val="0"/>
              </a:spcBef>
              <a:spcAft>
                <a:spcPts val="1200"/>
              </a:spcAft>
            </a:pPr>
            <a:r>
              <a:rPr lang="el-GR" sz="2800" b="1" dirty="0"/>
              <a:t>Ενότητα </a:t>
            </a:r>
            <a:r>
              <a:rPr lang="en-US" sz="2800" b="1" dirty="0"/>
              <a:t>9</a:t>
            </a:r>
            <a:r>
              <a:rPr lang="el-GR" sz="2800" dirty="0"/>
              <a:t>:</a:t>
            </a:r>
            <a:r>
              <a:rPr lang="en-US" sz="2800" dirty="0"/>
              <a:t> </a:t>
            </a:r>
            <a:r>
              <a:rPr lang="el-GR" sz="2800" b="1" dirty="0"/>
              <a:t>Βέλτιστη Κατανομή Προσωπικού</a:t>
            </a:r>
          </a:p>
          <a:p>
            <a:pPr>
              <a:spcBef>
                <a:spcPts val="0"/>
              </a:spcBef>
              <a:spcAft>
                <a:spcPts val="1200"/>
              </a:spcAft>
            </a:pPr>
            <a:r>
              <a:rPr lang="el-GR" sz="2400" dirty="0" smtClean="0"/>
              <a:t>Βασίλειος Μούσας</a:t>
            </a:r>
            <a:endParaRPr lang="el-GR" sz="2400" dirty="0"/>
          </a:p>
          <a:p>
            <a:pPr>
              <a:spcBef>
                <a:spcPts val="0"/>
              </a:spcBef>
            </a:pPr>
            <a:r>
              <a:rPr lang="el-GR" sz="2400" dirty="0"/>
              <a:t>Τμήμα πολιτικών Μηχανικών ΤΕ και Μηχανικών Τοπογραφίας &amp; Γεωπληροφορικής ΤΕ</a:t>
            </a:r>
          </a:p>
          <a:p>
            <a:pPr>
              <a:spcBef>
                <a:spcPts val="0"/>
              </a:spcBef>
            </a:pPr>
            <a:r>
              <a:rPr lang="el-GR" sz="2400" dirty="0"/>
              <a:t>Κατεύθυνση </a:t>
            </a:r>
            <a:r>
              <a:rPr lang="el-GR" sz="2400" dirty="0" smtClean="0"/>
              <a:t>Πολιτικών Μηχανικών ΤΕ</a:t>
            </a:r>
            <a:endParaRPr lang="en-US"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 xmlns:p14="http://schemas.microsoft.com/office/powerpoint/2010/main" val="3299580866"/>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03922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Μοντελοποίηση του Προβλήματος </a:t>
            </a:r>
            <a:r>
              <a:rPr lang="el-GR" dirty="0" smtClean="0"/>
              <a:t>Κατανομής </a:t>
            </a:r>
            <a:r>
              <a:rPr lang="el-GR" sz="3200" b="0" dirty="0" smtClean="0">
                <a:solidFill>
                  <a:prstClr val="white"/>
                </a:solidFill>
              </a:rPr>
              <a:t>2/3</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graphicFrame>
        <p:nvGraphicFramePr>
          <p:cNvPr id="5" name="Πίνακας 4"/>
          <p:cNvGraphicFramePr>
            <a:graphicFrameLocks noGrp="1"/>
          </p:cNvGraphicFramePr>
          <p:nvPr>
            <p:extLst>
              <p:ext uri="{D42A27DB-BD31-4B8C-83A1-F6EECF244321}">
                <p14:modId xmlns="" xmlns:p14="http://schemas.microsoft.com/office/powerpoint/2010/main" val="696799612"/>
              </p:ext>
            </p:extLst>
          </p:nvPr>
        </p:nvGraphicFramePr>
        <p:xfrm>
          <a:off x="755576" y="1628800"/>
          <a:ext cx="7056783" cy="4392490"/>
        </p:xfrm>
        <a:graphic>
          <a:graphicData uri="http://schemas.openxmlformats.org/drawingml/2006/table">
            <a:tbl>
              <a:tblPr firstRow="1" firstCol="1" lastRow="1" lastCol="1">
                <a:tableStyleId>{5C22544A-7EE6-4342-B048-85BDC9FD1C3A}</a:tableStyleId>
              </a:tblPr>
              <a:tblGrid>
                <a:gridCol w="658146"/>
                <a:gridCol w="1362230"/>
                <a:gridCol w="1362230"/>
                <a:gridCol w="1362230"/>
                <a:gridCol w="1363168"/>
                <a:gridCol w="948779"/>
              </a:tblGrid>
              <a:tr h="292833">
                <a:tc>
                  <a:txBody>
                    <a:bodyPr/>
                    <a:lstStyle/>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Β</a:t>
                      </a:r>
                      <a:r>
                        <a:rPr lang="en-US" sz="1600" baseline="-25000" dirty="0">
                          <a:effectLst/>
                        </a:rPr>
                        <a:t>1</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Β</a:t>
                      </a:r>
                      <a:r>
                        <a:rPr lang="en-US" sz="1600" baseline="-25000" dirty="0">
                          <a:effectLst/>
                        </a:rPr>
                        <a:t>2</a:t>
                      </a:r>
                      <a:endParaRPr lang="el-GR" sz="1600" dirty="0">
                        <a:effectLst/>
                        <a:latin typeface="Courier New"/>
                        <a:ea typeface="Times New Roman"/>
                      </a:endParaRPr>
                    </a:p>
                  </a:txBody>
                  <a:tcPr marL="68580" marR="68580" marT="0" marB="0"/>
                </a:tc>
                <a:tc>
                  <a:txBody>
                    <a:bodyPr/>
                    <a:lstStyle/>
                    <a:p>
                      <a:pPr algn="ctr">
                        <a:spcAft>
                          <a:spcPts val="0"/>
                        </a:spcAft>
                      </a:pPr>
                      <a:r>
                        <a:rPr lang="en-US" sz="1600" dirty="0">
                          <a:effectLst/>
                        </a:rPr>
                        <a:t>…</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Β</a:t>
                      </a:r>
                      <a:r>
                        <a:rPr lang="en-US" sz="1600" baseline="-25000" dirty="0">
                          <a:effectLst/>
                        </a:rPr>
                        <a:t>n</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 </a:t>
                      </a:r>
                      <a:endParaRPr lang="el-GR" sz="1600" dirty="0">
                        <a:effectLst/>
                        <a:latin typeface="Courier New"/>
                        <a:ea typeface="Times New Roman"/>
                      </a:endParaRPr>
                    </a:p>
                  </a:txBody>
                  <a:tcPr marL="68580" marR="68580" marT="0" marB="0"/>
                </a:tc>
              </a:tr>
              <a:tr h="878498">
                <a:tc>
                  <a:txBody>
                    <a:bodyPr/>
                    <a:lstStyle/>
                    <a:p>
                      <a:pPr algn="ctr">
                        <a:spcAft>
                          <a:spcPts val="0"/>
                        </a:spcAft>
                      </a:pPr>
                      <a:r>
                        <a:rPr lang="en-US" sz="1600" dirty="0">
                          <a:effectLst/>
                        </a:rPr>
                        <a:t> </a:t>
                      </a:r>
                      <a:endParaRPr lang="el-GR" sz="1600" dirty="0">
                        <a:effectLst/>
                      </a:endParaRPr>
                    </a:p>
                    <a:p>
                      <a:pPr algn="ctr">
                        <a:spcAft>
                          <a:spcPts val="0"/>
                        </a:spcAft>
                      </a:pPr>
                      <a:r>
                        <a:rPr lang="el-GR" sz="1600" dirty="0">
                          <a:effectLst/>
                        </a:rPr>
                        <a:t>Α</a:t>
                      </a:r>
                      <a:r>
                        <a:rPr lang="el-GR" sz="1600" baseline="-25000" dirty="0">
                          <a:effectLst/>
                        </a:rPr>
                        <a:t>1</a:t>
                      </a:r>
                      <a:endParaRPr lang="el-GR" sz="1600" dirty="0">
                        <a:effectLst/>
                      </a:endParaRPr>
                    </a:p>
                    <a:p>
                      <a:pPr algn="ctr">
                        <a:spcAft>
                          <a:spcPts val="0"/>
                        </a:spcAft>
                      </a:pPr>
                      <a:r>
                        <a:rPr lang="en-US" sz="1600" dirty="0">
                          <a:effectLst/>
                        </a:rPr>
                        <a:t> </a:t>
                      </a:r>
                      <a:endParaRPr lang="el-GR" sz="1600" dirty="0">
                        <a:effectLst/>
                        <a:latin typeface="Courier New"/>
                        <a:ea typeface="Times New Roman"/>
                      </a:endParaRPr>
                    </a:p>
                  </a:txBody>
                  <a:tcPr marL="68580" marR="68580" marT="0" marB="0"/>
                </a:tc>
                <a:tc>
                  <a:txBody>
                    <a:bodyPr/>
                    <a:lstStyle/>
                    <a:p>
                      <a:pPr>
                        <a:spcAft>
                          <a:spcPts val="0"/>
                        </a:spcAft>
                      </a:pPr>
                      <a:r>
                        <a:rPr lang="en-US" sz="1600" dirty="0">
                          <a:effectLst/>
                        </a:rPr>
                        <a:t>D</a:t>
                      </a:r>
                      <a:r>
                        <a:rPr lang="en-US" sz="1600" baseline="-25000" dirty="0">
                          <a:effectLst/>
                        </a:rPr>
                        <a:t>11</a:t>
                      </a:r>
                      <a:endParaRPr lang="el-GR" sz="1600" dirty="0">
                        <a:effectLst/>
                      </a:endParaRPr>
                    </a:p>
                    <a:p>
                      <a:pPr>
                        <a:spcAft>
                          <a:spcPts val="0"/>
                        </a:spcAft>
                      </a:pPr>
                      <a:r>
                        <a:rPr lang="en-US" sz="1600" dirty="0">
                          <a:effectLst/>
                        </a:rPr>
                        <a:t>        X</a:t>
                      </a:r>
                      <a:r>
                        <a:rPr lang="en-US" sz="1600" baseline="-25000" dirty="0">
                          <a:effectLst/>
                        </a:rPr>
                        <a:t>11</a:t>
                      </a:r>
                      <a:endParaRPr lang="el-GR" sz="1600" dirty="0">
                        <a:effectLst/>
                        <a:latin typeface="Courier New"/>
                        <a:ea typeface="Times New Roman"/>
                      </a:endParaRPr>
                    </a:p>
                  </a:txBody>
                  <a:tcPr marL="68580" marR="68580" marT="0" marB="0"/>
                </a:tc>
                <a:tc>
                  <a:txBody>
                    <a:bodyPr/>
                    <a:lstStyle/>
                    <a:p>
                      <a:pPr>
                        <a:spcAft>
                          <a:spcPts val="0"/>
                        </a:spcAft>
                      </a:pPr>
                      <a:r>
                        <a:rPr lang="en-US" sz="1600" dirty="0">
                          <a:effectLst/>
                        </a:rPr>
                        <a:t>D</a:t>
                      </a:r>
                      <a:r>
                        <a:rPr lang="en-US" sz="1600" baseline="-25000" dirty="0">
                          <a:effectLst/>
                        </a:rPr>
                        <a:t>12</a:t>
                      </a:r>
                      <a:endParaRPr lang="el-GR" sz="1600" dirty="0">
                        <a:effectLst/>
                      </a:endParaRPr>
                    </a:p>
                    <a:p>
                      <a:pPr>
                        <a:spcAft>
                          <a:spcPts val="0"/>
                        </a:spcAft>
                      </a:pPr>
                      <a:r>
                        <a:rPr lang="en-US" sz="1600" dirty="0">
                          <a:effectLst/>
                        </a:rPr>
                        <a:t>        X</a:t>
                      </a:r>
                      <a:r>
                        <a:rPr lang="en-US" sz="1600" baseline="-25000" dirty="0">
                          <a:effectLst/>
                        </a:rPr>
                        <a:t>12</a:t>
                      </a:r>
                      <a:endParaRPr lang="el-GR" sz="1600" dirty="0">
                        <a:effectLst/>
                        <a:latin typeface="Courier New"/>
                        <a:ea typeface="Times New Roman"/>
                      </a:endParaRPr>
                    </a:p>
                  </a:txBody>
                  <a:tcPr marL="68580" marR="68580" marT="0" marB="0"/>
                </a:tc>
                <a:tc>
                  <a:txBody>
                    <a:bodyPr/>
                    <a:lstStyle/>
                    <a:p>
                      <a:pPr algn="ctr">
                        <a:spcAft>
                          <a:spcPts val="0"/>
                        </a:spcAft>
                      </a:pPr>
                      <a:r>
                        <a:rPr lang="en-US" sz="1600" dirty="0">
                          <a:effectLst/>
                        </a:rPr>
                        <a:t> </a:t>
                      </a:r>
                      <a:endParaRPr lang="el-GR" sz="1600" dirty="0">
                        <a:effectLst/>
                      </a:endParaRPr>
                    </a:p>
                    <a:p>
                      <a:pPr algn="ctr">
                        <a:spcAft>
                          <a:spcPts val="0"/>
                        </a:spcAft>
                      </a:pPr>
                      <a:r>
                        <a:rPr lang="el-GR" sz="1600" dirty="0">
                          <a:effectLst/>
                        </a:rPr>
                        <a:t>…</a:t>
                      </a:r>
                    </a:p>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spcAft>
                          <a:spcPts val="0"/>
                        </a:spcAft>
                      </a:pPr>
                      <a:r>
                        <a:rPr lang="en-US" sz="1600" dirty="0">
                          <a:effectLst/>
                        </a:rPr>
                        <a:t>D</a:t>
                      </a:r>
                      <a:r>
                        <a:rPr lang="en-US" sz="1600" baseline="-25000" dirty="0">
                          <a:effectLst/>
                        </a:rPr>
                        <a:t>1n</a:t>
                      </a:r>
                      <a:endParaRPr lang="el-GR" sz="1600" dirty="0">
                        <a:effectLst/>
                      </a:endParaRPr>
                    </a:p>
                    <a:p>
                      <a:pPr>
                        <a:spcAft>
                          <a:spcPts val="0"/>
                        </a:spcAft>
                      </a:pPr>
                      <a:r>
                        <a:rPr lang="en-US" sz="1600" dirty="0">
                          <a:effectLst/>
                        </a:rPr>
                        <a:t>        X</a:t>
                      </a:r>
                      <a:r>
                        <a:rPr lang="en-US" sz="1600" baseline="-25000" dirty="0">
                          <a:effectLst/>
                        </a:rPr>
                        <a:t>1n</a:t>
                      </a:r>
                      <a:endParaRPr lang="el-GR" sz="1600" dirty="0">
                        <a:effectLst/>
                        <a:latin typeface="Courier New"/>
                        <a:ea typeface="Times New Roman"/>
                      </a:endParaRPr>
                    </a:p>
                  </a:txBody>
                  <a:tcPr marL="68580" marR="68580" marT="0" marB="0"/>
                </a:tc>
                <a:tc>
                  <a:txBody>
                    <a:bodyPr/>
                    <a:lstStyle/>
                    <a:p>
                      <a:pPr algn="ctr">
                        <a:spcAft>
                          <a:spcPts val="0"/>
                        </a:spcAft>
                      </a:pPr>
                      <a:r>
                        <a:rPr lang="en-US" sz="1600" dirty="0">
                          <a:effectLst/>
                        </a:rPr>
                        <a:t> </a:t>
                      </a:r>
                      <a:endParaRPr lang="el-GR" sz="1600" dirty="0">
                        <a:effectLst/>
                      </a:endParaRPr>
                    </a:p>
                    <a:p>
                      <a:pPr algn="ctr">
                        <a:spcAft>
                          <a:spcPts val="0"/>
                        </a:spcAft>
                      </a:pPr>
                      <a:r>
                        <a:rPr lang="el-GR" sz="1600" dirty="0">
                          <a:effectLst/>
                        </a:rPr>
                        <a:t>α</a:t>
                      </a:r>
                      <a:r>
                        <a:rPr lang="el-GR" sz="1600" baseline="-25000" dirty="0">
                          <a:effectLst/>
                        </a:rPr>
                        <a:t>1</a:t>
                      </a:r>
                      <a:endParaRPr lang="el-GR" sz="1600" dirty="0">
                        <a:effectLst/>
                        <a:latin typeface="Courier New"/>
                        <a:ea typeface="Times New Roman"/>
                      </a:endParaRPr>
                    </a:p>
                  </a:txBody>
                  <a:tcPr marL="68580" marR="68580" marT="0" marB="0"/>
                </a:tc>
              </a:tr>
              <a:tr h="878498">
                <a:tc>
                  <a:txBody>
                    <a:bodyPr/>
                    <a:lstStyle/>
                    <a:p>
                      <a:pPr algn="ctr">
                        <a:spcAft>
                          <a:spcPts val="0"/>
                        </a:spcAft>
                      </a:pPr>
                      <a:r>
                        <a:rPr lang="en-US" sz="1600" dirty="0">
                          <a:effectLst/>
                        </a:rPr>
                        <a:t> </a:t>
                      </a:r>
                      <a:endParaRPr lang="el-GR" sz="1600" dirty="0">
                        <a:effectLst/>
                      </a:endParaRPr>
                    </a:p>
                    <a:p>
                      <a:pPr algn="ctr">
                        <a:spcAft>
                          <a:spcPts val="0"/>
                        </a:spcAft>
                      </a:pPr>
                      <a:r>
                        <a:rPr lang="el-GR" sz="1600" dirty="0">
                          <a:effectLst/>
                        </a:rPr>
                        <a:t>Α</a:t>
                      </a:r>
                      <a:r>
                        <a:rPr lang="el-GR" sz="1600" baseline="-25000" dirty="0">
                          <a:effectLst/>
                        </a:rPr>
                        <a:t>2</a:t>
                      </a:r>
                      <a:endParaRPr lang="el-GR" sz="1600" dirty="0">
                        <a:effectLst/>
                      </a:endParaRPr>
                    </a:p>
                    <a:p>
                      <a:pPr algn="ctr">
                        <a:spcAft>
                          <a:spcPts val="0"/>
                        </a:spcAft>
                      </a:pPr>
                      <a:r>
                        <a:rPr lang="en-US" sz="1600" dirty="0">
                          <a:effectLst/>
                        </a:rPr>
                        <a:t> </a:t>
                      </a:r>
                      <a:endParaRPr lang="el-GR" sz="1600" dirty="0">
                        <a:effectLst/>
                        <a:latin typeface="Courier New"/>
                        <a:ea typeface="Times New Roman"/>
                      </a:endParaRPr>
                    </a:p>
                  </a:txBody>
                  <a:tcPr marL="68580" marR="68580" marT="0" marB="0"/>
                </a:tc>
                <a:tc>
                  <a:txBody>
                    <a:bodyPr/>
                    <a:lstStyle/>
                    <a:p>
                      <a:pPr>
                        <a:spcAft>
                          <a:spcPts val="0"/>
                        </a:spcAft>
                      </a:pPr>
                      <a:r>
                        <a:rPr lang="en-US" sz="1600" dirty="0">
                          <a:effectLst/>
                        </a:rPr>
                        <a:t>D</a:t>
                      </a:r>
                      <a:r>
                        <a:rPr lang="en-US" sz="1600" baseline="-25000" dirty="0">
                          <a:effectLst/>
                        </a:rPr>
                        <a:t>21</a:t>
                      </a:r>
                      <a:endParaRPr lang="el-GR" sz="1600" dirty="0">
                        <a:effectLst/>
                      </a:endParaRPr>
                    </a:p>
                    <a:p>
                      <a:pPr>
                        <a:spcAft>
                          <a:spcPts val="0"/>
                        </a:spcAft>
                      </a:pPr>
                      <a:r>
                        <a:rPr lang="en-US" sz="1600" dirty="0">
                          <a:effectLst/>
                        </a:rPr>
                        <a:t>        X</a:t>
                      </a:r>
                      <a:r>
                        <a:rPr lang="en-US" sz="1600" baseline="-25000" dirty="0">
                          <a:effectLst/>
                        </a:rPr>
                        <a:t>21</a:t>
                      </a:r>
                      <a:endParaRPr lang="el-GR" sz="1600" dirty="0">
                        <a:effectLst/>
                        <a:latin typeface="Courier New"/>
                        <a:ea typeface="Times New Roman"/>
                      </a:endParaRPr>
                    </a:p>
                  </a:txBody>
                  <a:tcPr marL="68580" marR="68580" marT="0" marB="0"/>
                </a:tc>
                <a:tc>
                  <a:txBody>
                    <a:bodyPr/>
                    <a:lstStyle/>
                    <a:p>
                      <a:pPr>
                        <a:spcAft>
                          <a:spcPts val="0"/>
                        </a:spcAft>
                      </a:pPr>
                      <a:r>
                        <a:rPr lang="en-US" sz="1600" dirty="0">
                          <a:effectLst/>
                        </a:rPr>
                        <a:t>D</a:t>
                      </a:r>
                      <a:r>
                        <a:rPr lang="en-US" sz="1600" baseline="-25000" dirty="0">
                          <a:effectLst/>
                        </a:rPr>
                        <a:t>22</a:t>
                      </a:r>
                      <a:endParaRPr lang="el-GR" sz="1600" dirty="0">
                        <a:effectLst/>
                      </a:endParaRPr>
                    </a:p>
                    <a:p>
                      <a:pPr>
                        <a:spcAft>
                          <a:spcPts val="0"/>
                        </a:spcAft>
                      </a:pPr>
                      <a:r>
                        <a:rPr lang="en-US" sz="1600" dirty="0">
                          <a:effectLst/>
                        </a:rPr>
                        <a:t>        X</a:t>
                      </a:r>
                      <a:r>
                        <a:rPr lang="en-US" sz="1600" baseline="-25000" dirty="0">
                          <a:effectLst/>
                        </a:rPr>
                        <a:t>22</a:t>
                      </a:r>
                      <a:endParaRPr lang="el-GR" sz="1600" dirty="0">
                        <a:effectLst/>
                        <a:latin typeface="Courier New"/>
                        <a:ea typeface="Times New Roman"/>
                      </a:endParaRPr>
                    </a:p>
                  </a:txBody>
                  <a:tcPr marL="68580" marR="68580" marT="0" marB="0"/>
                </a:tc>
                <a:tc>
                  <a:txBody>
                    <a:bodyPr/>
                    <a:lstStyle/>
                    <a:p>
                      <a:pPr algn="ctr">
                        <a:spcAft>
                          <a:spcPts val="0"/>
                        </a:spcAft>
                      </a:pPr>
                      <a:r>
                        <a:rPr lang="en-US" sz="1600" dirty="0">
                          <a:effectLst/>
                        </a:rPr>
                        <a:t> </a:t>
                      </a:r>
                      <a:endParaRPr lang="el-GR" sz="1600" dirty="0">
                        <a:effectLst/>
                      </a:endParaRPr>
                    </a:p>
                    <a:p>
                      <a:pPr algn="ctr">
                        <a:spcAft>
                          <a:spcPts val="0"/>
                        </a:spcAft>
                      </a:pPr>
                      <a:r>
                        <a:rPr lang="el-GR" sz="1600" dirty="0">
                          <a:effectLst/>
                        </a:rPr>
                        <a:t>…</a:t>
                      </a:r>
                    </a:p>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spcAft>
                          <a:spcPts val="0"/>
                        </a:spcAft>
                      </a:pPr>
                      <a:r>
                        <a:rPr lang="en-US" sz="1600" dirty="0">
                          <a:effectLst/>
                        </a:rPr>
                        <a:t>D</a:t>
                      </a:r>
                      <a:r>
                        <a:rPr lang="en-US" sz="1600" baseline="-25000" dirty="0">
                          <a:effectLst/>
                        </a:rPr>
                        <a:t>2n</a:t>
                      </a:r>
                      <a:endParaRPr lang="el-GR" sz="1600" dirty="0">
                        <a:effectLst/>
                      </a:endParaRPr>
                    </a:p>
                    <a:p>
                      <a:pPr>
                        <a:spcAft>
                          <a:spcPts val="0"/>
                        </a:spcAft>
                      </a:pPr>
                      <a:r>
                        <a:rPr lang="en-US" sz="1600" dirty="0">
                          <a:effectLst/>
                        </a:rPr>
                        <a:t>        X</a:t>
                      </a:r>
                      <a:r>
                        <a:rPr lang="en-US" sz="1600" baseline="-25000" dirty="0">
                          <a:effectLst/>
                        </a:rPr>
                        <a:t>2n</a:t>
                      </a:r>
                      <a:endParaRPr lang="el-GR" sz="1600" dirty="0">
                        <a:effectLst/>
                        <a:latin typeface="Courier New"/>
                        <a:ea typeface="Times New Roman"/>
                      </a:endParaRPr>
                    </a:p>
                  </a:txBody>
                  <a:tcPr marL="68580" marR="68580" marT="0" marB="0"/>
                </a:tc>
                <a:tc>
                  <a:txBody>
                    <a:bodyPr/>
                    <a:lstStyle/>
                    <a:p>
                      <a:pPr algn="ctr">
                        <a:spcAft>
                          <a:spcPts val="0"/>
                        </a:spcAft>
                      </a:pPr>
                      <a:r>
                        <a:rPr lang="en-US" sz="1600" dirty="0">
                          <a:effectLst/>
                        </a:rPr>
                        <a:t> </a:t>
                      </a:r>
                      <a:endParaRPr lang="el-GR" sz="1600" dirty="0">
                        <a:effectLst/>
                      </a:endParaRPr>
                    </a:p>
                    <a:p>
                      <a:pPr algn="ctr">
                        <a:spcAft>
                          <a:spcPts val="0"/>
                        </a:spcAft>
                      </a:pPr>
                      <a:r>
                        <a:rPr lang="el-GR" sz="1600" dirty="0">
                          <a:effectLst/>
                        </a:rPr>
                        <a:t>α</a:t>
                      </a:r>
                      <a:r>
                        <a:rPr lang="el-GR" sz="1600" baseline="-25000" dirty="0">
                          <a:effectLst/>
                        </a:rPr>
                        <a:t>2</a:t>
                      </a:r>
                      <a:endParaRPr lang="el-GR" sz="1600" dirty="0">
                        <a:effectLst/>
                        <a:latin typeface="Courier New"/>
                        <a:ea typeface="Times New Roman"/>
                      </a:endParaRPr>
                    </a:p>
                  </a:txBody>
                  <a:tcPr marL="68580" marR="68580" marT="0" marB="0"/>
                </a:tc>
              </a:tr>
              <a:tr h="878498">
                <a:tc>
                  <a:txBody>
                    <a:bodyPr/>
                    <a:lstStyle/>
                    <a:p>
                      <a:pPr algn="ctr">
                        <a:spcAft>
                          <a:spcPts val="0"/>
                        </a:spcAft>
                      </a:pPr>
                      <a:r>
                        <a:rPr lang="en-US" sz="1600" dirty="0">
                          <a:effectLst/>
                        </a:rPr>
                        <a:t> </a:t>
                      </a:r>
                      <a:endParaRPr lang="el-GR" sz="1600" dirty="0">
                        <a:effectLst/>
                      </a:endParaRPr>
                    </a:p>
                    <a:p>
                      <a:pPr algn="ctr">
                        <a:spcAft>
                          <a:spcPts val="0"/>
                        </a:spcAft>
                      </a:pPr>
                      <a:r>
                        <a:rPr lang="el-GR" sz="1600" dirty="0">
                          <a:effectLst/>
                        </a:rPr>
                        <a:t>…</a:t>
                      </a:r>
                      <a:endParaRPr lang="el-GR" sz="1600" dirty="0">
                        <a:effectLst/>
                        <a:latin typeface="Courier New"/>
                        <a:ea typeface="Times New Roman"/>
                      </a:endParaRPr>
                    </a:p>
                  </a:txBody>
                  <a:tcPr marL="68580" marR="68580" marT="0" marB="0"/>
                </a:tc>
                <a:tc>
                  <a:txBody>
                    <a:bodyPr/>
                    <a:lstStyle/>
                    <a:p>
                      <a:pPr algn="ctr">
                        <a:spcAft>
                          <a:spcPts val="0"/>
                        </a:spcAft>
                      </a:pPr>
                      <a:r>
                        <a:rPr lang="en-US" sz="1600" dirty="0">
                          <a:effectLst/>
                        </a:rPr>
                        <a:t> </a:t>
                      </a:r>
                      <a:endParaRPr lang="el-GR" sz="1600" dirty="0">
                        <a:effectLst/>
                      </a:endParaRPr>
                    </a:p>
                    <a:p>
                      <a:pPr algn="ctr">
                        <a:spcAft>
                          <a:spcPts val="0"/>
                        </a:spcAft>
                      </a:pPr>
                      <a:r>
                        <a:rPr lang="el-GR" sz="1600" dirty="0">
                          <a:effectLst/>
                        </a:rPr>
                        <a:t>…</a:t>
                      </a:r>
                    </a:p>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lgn="ctr">
                        <a:spcAft>
                          <a:spcPts val="0"/>
                        </a:spcAft>
                      </a:pPr>
                      <a:r>
                        <a:rPr lang="en-US" sz="1600" dirty="0">
                          <a:effectLst/>
                        </a:rPr>
                        <a:t> </a:t>
                      </a:r>
                      <a:endParaRPr lang="el-GR" sz="1600" dirty="0">
                        <a:effectLst/>
                      </a:endParaRPr>
                    </a:p>
                    <a:p>
                      <a:pPr algn="ctr">
                        <a:spcAft>
                          <a:spcPts val="0"/>
                        </a:spcAft>
                      </a:pPr>
                      <a:r>
                        <a:rPr lang="el-GR" sz="1600" dirty="0">
                          <a:effectLst/>
                        </a:rPr>
                        <a:t>…</a:t>
                      </a:r>
                    </a:p>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lgn="ctr">
                        <a:spcAft>
                          <a:spcPts val="0"/>
                        </a:spcAft>
                      </a:pPr>
                      <a:r>
                        <a:rPr lang="en-US" sz="1600" dirty="0">
                          <a:effectLst/>
                        </a:rPr>
                        <a:t> </a:t>
                      </a:r>
                      <a:endParaRPr lang="el-GR" sz="1600" dirty="0">
                        <a:effectLst/>
                      </a:endParaRPr>
                    </a:p>
                    <a:p>
                      <a:pPr algn="ctr">
                        <a:spcAft>
                          <a:spcPts val="0"/>
                        </a:spcAft>
                      </a:pPr>
                      <a:r>
                        <a:rPr lang="el-GR" sz="1600" dirty="0">
                          <a:effectLst/>
                        </a:rPr>
                        <a:t>…</a:t>
                      </a:r>
                    </a:p>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lgn="ctr">
                        <a:spcAft>
                          <a:spcPts val="0"/>
                        </a:spcAft>
                      </a:pPr>
                      <a:r>
                        <a:rPr lang="en-US" sz="1600" dirty="0">
                          <a:effectLst/>
                        </a:rPr>
                        <a:t> </a:t>
                      </a:r>
                      <a:endParaRPr lang="el-GR" sz="1600" dirty="0">
                        <a:effectLst/>
                      </a:endParaRPr>
                    </a:p>
                    <a:p>
                      <a:pPr algn="ctr">
                        <a:spcAft>
                          <a:spcPts val="0"/>
                        </a:spcAft>
                      </a:pPr>
                      <a:r>
                        <a:rPr lang="el-GR" sz="1600" dirty="0">
                          <a:effectLst/>
                        </a:rPr>
                        <a:t>…</a:t>
                      </a:r>
                    </a:p>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lgn="ctr">
                        <a:spcAft>
                          <a:spcPts val="0"/>
                        </a:spcAft>
                      </a:pPr>
                      <a:r>
                        <a:rPr lang="en-US" sz="1600" dirty="0">
                          <a:effectLst/>
                        </a:rPr>
                        <a:t> </a:t>
                      </a:r>
                      <a:endParaRPr lang="el-GR" sz="1600" dirty="0">
                        <a:effectLst/>
                      </a:endParaRPr>
                    </a:p>
                    <a:p>
                      <a:pPr algn="ctr">
                        <a:spcAft>
                          <a:spcPts val="0"/>
                        </a:spcAft>
                      </a:pPr>
                      <a:r>
                        <a:rPr lang="el-GR" sz="1600" dirty="0">
                          <a:effectLst/>
                        </a:rPr>
                        <a:t>…</a:t>
                      </a:r>
                      <a:endParaRPr lang="el-GR" sz="1600" dirty="0">
                        <a:effectLst/>
                        <a:latin typeface="Courier New"/>
                        <a:ea typeface="Times New Roman"/>
                      </a:endParaRPr>
                    </a:p>
                  </a:txBody>
                  <a:tcPr marL="68580" marR="68580" marT="0" marB="0"/>
                </a:tc>
              </a:tr>
              <a:tr h="878498">
                <a:tc>
                  <a:txBody>
                    <a:bodyPr/>
                    <a:lstStyle/>
                    <a:p>
                      <a:pPr algn="ctr">
                        <a:spcAft>
                          <a:spcPts val="0"/>
                        </a:spcAft>
                      </a:pPr>
                      <a:r>
                        <a:rPr lang="en-US" sz="1600" dirty="0">
                          <a:effectLst/>
                        </a:rPr>
                        <a:t> </a:t>
                      </a:r>
                      <a:endParaRPr lang="el-GR" sz="1600" dirty="0">
                        <a:effectLst/>
                      </a:endParaRPr>
                    </a:p>
                    <a:p>
                      <a:pPr algn="ctr">
                        <a:spcAft>
                          <a:spcPts val="0"/>
                        </a:spcAft>
                      </a:pPr>
                      <a:r>
                        <a:rPr lang="el-GR" sz="1600" dirty="0">
                          <a:effectLst/>
                        </a:rPr>
                        <a:t>Α</a:t>
                      </a:r>
                      <a:r>
                        <a:rPr lang="en-US" sz="1600" baseline="-25000" dirty="0">
                          <a:effectLst/>
                        </a:rPr>
                        <a:t>m</a:t>
                      </a:r>
                      <a:endParaRPr lang="el-GR" sz="1600" dirty="0">
                        <a:effectLst/>
                        <a:latin typeface="Courier New"/>
                        <a:ea typeface="Times New Roman"/>
                      </a:endParaRPr>
                    </a:p>
                  </a:txBody>
                  <a:tcPr marL="68580" marR="68580" marT="0" marB="0"/>
                </a:tc>
                <a:tc>
                  <a:txBody>
                    <a:bodyPr/>
                    <a:lstStyle/>
                    <a:p>
                      <a:pPr>
                        <a:spcAft>
                          <a:spcPts val="0"/>
                        </a:spcAft>
                      </a:pPr>
                      <a:r>
                        <a:rPr lang="en-US" sz="1600" dirty="0">
                          <a:effectLst/>
                        </a:rPr>
                        <a:t>D</a:t>
                      </a:r>
                      <a:r>
                        <a:rPr lang="en-US" sz="1600" baseline="-25000" dirty="0">
                          <a:effectLst/>
                        </a:rPr>
                        <a:t>m1</a:t>
                      </a:r>
                      <a:endParaRPr lang="el-GR" sz="1600" dirty="0">
                        <a:effectLst/>
                      </a:endParaRPr>
                    </a:p>
                    <a:p>
                      <a:pPr>
                        <a:spcAft>
                          <a:spcPts val="0"/>
                        </a:spcAft>
                      </a:pPr>
                      <a:r>
                        <a:rPr lang="en-US" sz="1600" dirty="0">
                          <a:effectLst/>
                        </a:rPr>
                        <a:t>        X</a:t>
                      </a:r>
                      <a:r>
                        <a:rPr lang="en-US" sz="1600" baseline="-25000" dirty="0">
                          <a:effectLst/>
                        </a:rPr>
                        <a:t>m1</a:t>
                      </a:r>
                      <a:endParaRPr lang="el-GR" sz="1600" dirty="0">
                        <a:effectLst/>
                        <a:latin typeface="Courier New"/>
                        <a:ea typeface="Times New Roman"/>
                      </a:endParaRPr>
                    </a:p>
                  </a:txBody>
                  <a:tcPr marL="68580" marR="68580" marT="0" marB="0"/>
                </a:tc>
                <a:tc>
                  <a:txBody>
                    <a:bodyPr/>
                    <a:lstStyle/>
                    <a:p>
                      <a:pPr>
                        <a:spcAft>
                          <a:spcPts val="0"/>
                        </a:spcAft>
                      </a:pPr>
                      <a:r>
                        <a:rPr lang="en-US" sz="1600" dirty="0">
                          <a:effectLst/>
                        </a:rPr>
                        <a:t>D</a:t>
                      </a:r>
                      <a:r>
                        <a:rPr lang="en-US" sz="1600" baseline="-25000" dirty="0">
                          <a:effectLst/>
                        </a:rPr>
                        <a:t>m21</a:t>
                      </a:r>
                      <a:endParaRPr lang="el-GR" sz="1600" dirty="0">
                        <a:effectLst/>
                      </a:endParaRPr>
                    </a:p>
                    <a:p>
                      <a:pPr>
                        <a:spcAft>
                          <a:spcPts val="0"/>
                        </a:spcAft>
                      </a:pPr>
                      <a:r>
                        <a:rPr lang="en-US" sz="1600" dirty="0">
                          <a:effectLst/>
                        </a:rPr>
                        <a:t>        X</a:t>
                      </a:r>
                      <a:r>
                        <a:rPr lang="en-US" sz="1600" baseline="-25000" dirty="0">
                          <a:effectLst/>
                        </a:rPr>
                        <a:t>m2</a:t>
                      </a:r>
                      <a:endParaRPr lang="el-GR" sz="1600" dirty="0">
                        <a:effectLst/>
                        <a:latin typeface="Courier New"/>
                        <a:ea typeface="Times New Roman"/>
                      </a:endParaRPr>
                    </a:p>
                  </a:txBody>
                  <a:tcPr marL="68580" marR="68580" marT="0" marB="0"/>
                </a:tc>
                <a:tc>
                  <a:txBody>
                    <a:bodyPr/>
                    <a:lstStyle/>
                    <a:p>
                      <a:pPr algn="ctr">
                        <a:spcAft>
                          <a:spcPts val="0"/>
                        </a:spcAft>
                      </a:pPr>
                      <a:r>
                        <a:rPr lang="en-US" sz="1600" dirty="0">
                          <a:effectLst/>
                        </a:rPr>
                        <a:t> </a:t>
                      </a:r>
                      <a:endParaRPr lang="el-GR" sz="1600" dirty="0">
                        <a:effectLst/>
                      </a:endParaRPr>
                    </a:p>
                    <a:p>
                      <a:pPr algn="ctr">
                        <a:spcAft>
                          <a:spcPts val="0"/>
                        </a:spcAft>
                      </a:pPr>
                      <a:r>
                        <a:rPr lang="el-GR" sz="1600" dirty="0">
                          <a:effectLst/>
                        </a:rPr>
                        <a:t>…</a:t>
                      </a:r>
                    </a:p>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spcAft>
                          <a:spcPts val="0"/>
                        </a:spcAft>
                      </a:pPr>
                      <a:r>
                        <a:rPr lang="en-US" sz="1600" dirty="0">
                          <a:effectLst/>
                        </a:rPr>
                        <a:t>D</a:t>
                      </a:r>
                      <a:r>
                        <a:rPr lang="en-US" sz="1600" baseline="-25000" dirty="0">
                          <a:effectLst/>
                        </a:rPr>
                        <a:t>mn</a:t>
                      </a:r>
                      <a:endParaRPr lang="el-GR" sz="1600" dirty="0">
                        <a:effectLst/>
                      </a:endParaRPr>
                    </a:p>
                    <a:p>
                      <a:pPr>
                        <a:spcAft>
                          <a:spcPts val="0"/>
                        </a:spcAft>
                      </a:pPr>
                      <a:r>
                        <a:rPr lang="en-US" sz="1600" dirty="0">
                          <a:effectLst/>
                        </a:rPr>
                        <a:t>        X</a:t>
                      </a:r>
                      <a:r>
                        <a:rPr lang="en-US" sz="1600" baseline="-25000" dirty="0">
                          <a:effectLst/>
                        </a:rPr>
                        <a:t>mn</a:t>
                      </a:r>
                      <a:endParaRPr lang="el-GR" sz="1600" dirty="0">
                        <a:effectLst/>
                        <a:latin typeface="Courier New"/>
                        <a:ea typeface="Times New Roman"/>
                      </a:endParaRPr>
                    </a:p>
                  </a:txBody>
                  <a:tcPr marL="68580" marR="68580" marT="0" marB="0"/>
                </a:tc>
                <a:tc>
                  <a:txBody>
                    <a:bodyPr/>
                    <a:lstStyle/>
                    <a:p>
                      <a:pPr algn="ctr">
                        <a:spcAft>
                          <a:spcPts val="0"/>
                        </a:spcAft>
                      </a:pPr>
                      <a:r>
                        <a:rPr lang="en-US" sz="1600" dirty="0">
                          <a:effectLst/>
                        </a:rPr>
                        <a:t> </a:t>
                      </a:r>
                      <a:endParaRPr lang="el-GR" sz="1600" dirty="0">
                        <a:effectLst/>
                      </a:endParaRPr>
                    </a:p>
                    <a:p>
                      <a:pPr algn="ctr">
                        <a:spcAft>
                          <a:spcPts val="0"/>
                        </a:spcAft>
                      </a:pPr>
                      <a:r>
                        <a:rPr lang="el-GR" sz="1600" dirty="0">
                          <a:effectLst/>
                        </a:rPr>
                        <a:t>α</a:t>
                      </a:r>
                      <a:r>
                        <a:rPr lang="en-US" sz="1600" baseline="-25000" dirty="0">
                          <a:effectLst/>
                        </a:rPr>
                        <a:t>m</a:t>
                      </a:r>
                      <a:endParaRPr lang="el-GR" sz="1600" dirty="0">
                        <a:effectLst/>
                        <a:latin typeface="Courier New"/>
                        <a:ea typeface="Times New Roman"/>
                      </a:endParaRPr>
                    </a:p>
                  </a:txBody>
                  <a:tcPr marL="68580" marR="68580" marT="0" marB="0"/>
                </a:tc>
              </a:tr>
              <a:tr h="585665">
                <a:tc>
                  <a:txBody>
                    <a:bodyPr/>
                    <a:lstStyle/>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β</a:t>
                      </a:r>
                      <a:r>
                        <a:rPr lang="el-GR" sz="1600" baseline="-25000" dirty="0">
                          <a:effectLst/>
                        </a:rPr>
                        <a:t>1</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β</a:t>
                      </a:r>
                      <a:r>
                        <a:rPr lang="el-GR" sz="1600" baseline="-25000" dirty="0">
                          <a:effectLst/>
                        </a:rPr>
                        <a:t>2</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β</a:t>
                      </a:r>
                      <a:r>
                        <a:rPr lang="en-US" sz="1600" baseline="-25000" dirty="0">
                          <a:effectLst/>
                        </a:rPr>
                        <a:t>n</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Σύνολο</a:t>
                      </a:r>
                      <a:endParaRPr lang="el-GR" sz="1600" dirty="0">
                        <a:effectLst/>
                        <a:latin typeface="Courier New"/>
                        <a:ea typeface="Times New Roman"/>
                      </a:endParaRPr>
                    </a:p>
                  </a:txBody>
                  <a:tcPr marL="68580" marR="68580" marT="0" marB="0"/>
                </a:tc>
              </a:tr>
            </a:tbl>
          </a:graphicData>
        </a:graphic>
      </p:graphicFrame>
    </p:spTree>
    <p:extLst>
      <p:ext uri="{BB962C8B-B14F-4D97-AF65-F5344CB8AC3E}">
        <p14:creationId xmlns="" xmlns:p14="http://schemas.microsoft.com/office/powerpoint/2010/main" val="49856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Μοντελοποίηση του Προβλήματος </a:t>
            </a:r>
            <a:r>
              <a:rPr lang="el-GR" dirty="0" smtClean="0"/>
              <a:t>Κατανομής </a:t>
            </a:r>
            <a:r>
              <a:rPr lang="el-GR" sz="3200" b="0" dirty="0" smtClean="0">
                <a:solidFill>
                  <a:prstClr val="white"/>
                </a:solidFill>
              </a:rPr>
              <a:t>3/3</a:t>
            </a:r>
            <a:endParaRPr lang="el-GR" dirty="0"/>
          </a:p>
        </p:txBody>
      </p:sp>
      <p:sp>
        <p:nvSpPr>
          <p:cNvPr id="3" name="2 - Θέση περιεχομένου"/>
          <p:cNvSpPr>
            <a:spLocks noGrp="1"/>
          </p:cNvSpPr>
          <p:nvPr>
            <p:ph idx="1"/>
          </p:nvPr>
        </p:nvSpPr>
        <p:spPr/>
        <p:txBody>
          <a:bodyPr/>
          <a:lstStyle/>
          <a:p>
            <a:r>
              <a:rPr lang="el-GR" dirty="0" smtClean="0"/>
              <a:t>Αντίθετα με τα προβλήματα μεταφοράς όπου ζητείται η ελαχιστοποίηση κάποιου κόστους, στα προβλήματα κατανομής ζητούνται τα </a:t>
            </a:r>
            <a:r>
              <a:rPr lang="en-US" i="1" dirty="0" smtClean="0"/>
              <a:t>X</a:t>
            </a:r>
            <a:r>
              <a:rPr lang="en-US" i="1" baseline="-25000" dirty="0" smtClean="0"/>
              <a:t>ij</a:t>
            </a:r>
            <a:r>
              <a:rPr lang="en-US" dirty="0" smtClean="0"/>
              <a:t> </a:t>
            </a:r>
            <a:r>
              <a:rPr lang="el-GR" dirty="0" smtClean="0"/>
              <a:t>για τα οποία έχουμε μεγιστοποίηση κάποιας απόδοσης. Έτσι, κατά τον υπολογισμό των λύσεων, εκεί που αναζητούσαμε τους ελάχιστους συντελεστές κόστους, τώρα θα ψάχνουμε για τους μέγιστους συντελεστές απόδοσης και τις μεγαλύτερες οριακές αποδόσεις </a:t>
            </a:r>
            <a:r>
              <a:rPr lang="en-US" dirty="0" smtClean="0"/>
              <a:t>d</a:t>
            </a:r>
            <a:r>
              <a:rPr lang="en-US" i="1" baseline="-25000" dirty="0" smtClean="0"/>
              <a:t>ij</a:t>
            </a:r>
            <a:r>
              <a:rPr lang="el-GR" dirty="0" smtClean="0"/>
              <a:t>.</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 xmlns:p14="http://schemas.microsoft.com/office/powerpoint/2010/main" val="1205637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Παράδειγμα: Το Πρόβλημα Κατανομής της Εταιρείας «Δομικές Μηχανές ΑΕ» </a:t>
            </a:r>
            <a:r>
              <a:rPr lang="el-GR" sz="3200" b="0" dirty="0" smtClean="0"/>
              <a:t>1/2</a:t>
            </a:r>
            <a:endParaRPr lang="el-GR" sz="3200" b="0" dirty="0"/>
          </a:p>
        </p:txBody>
      </p:sp>
      <p:sp>
        <p:nvSpPr>
          <p:cNvPr id="3" name="2 - Θέση περιεχομένου"/>
          <p:cNvSpPr>
            <a:spLocks noGrp="1"/>
          </p:cNvSpPr>
          <p:nvPr>
            <p:ph idx="1"/>
          </p:nvPr>
        </p:nvSpPr>
        <p:spPr/>
        <p:txBody>
          <a:bodyPr>
            <a:normAutofit fontScale="92500"/>
          </a:bodyPr>
          <a:lstStyle/>
          <a:p>
            <a:r>
              <a:rPr lang="el-GR" dirty="0" smtClean="0"/>
              <a:t>Η εταιρεία έχει αγοράσει 3 νέες δομικές μηχανές, ένα φορτωτή, ένα γαιοπροωθητή (</a:t>
            </a:r>
            <a:r>
              <a:rPr lang="en-US" dirty="0" smtClean="0"/>
              <a:t>bulldozer</a:t>
            </a:r>
            <a:r>
              <a:rPr lang="el-GR" dirty="0" smtClean="0"/>
              <a:t>) και ένα γαιοδιαμορφωτή (</a:t>
            </a:r>
            <a:r>
              <a:rPr lang="en-US" dirty="0" smtClean="0"/>
              <a:t>grader</a:t>
            </a:r>
            <a:r>
              <a:rPr lang="el-GR" dirty="0" smtClean="0"/>
              <a:t>). Οι μηχανές αυτές πρόκειται να εργαστούν για τους επόμενους μήνες συνεχώς σε διπλή 8ωρη βάρδια, και γι΄ αυτό χρειάζονται δυο χειριστές σε κάθε μηχανή.</a:t>
            </a:r>
          </a:p>
          <a:p>
            <a:pPr>
              <a:buNone/>
            </a:pPr>
            <a:endParaRPr lang="el-GR" dirty="0" smtClean="0"/>
          </a:p>
          <a:p>
            <a:r>
              <a:rPr lang="el-GR" dirty="0" smtClean="0"/>
              <a:t>Από τους υποψήφιους χειριστές που εξέτασε επιτροπή της εταιρείας έχουν επιλεγεί 6 χειριστές που είχαν τα περισσότερα προσόντα. Η επιτροπή βαθμολόγησε όλους τους χειριστές ως προς τις ικανότητές τους σε κάθε μηχανή, με κλίμακα 0 έως 10 (βαθμολογία 0 δίνεται σε περίπτωση που ο υποψήφιος αδυνατεί να εργαστεί σε μια μηχανή).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 xmlns:p14="http://schemas.microsoft.com/office/powerpoint/2010/main" val="1121874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Παράδειγμα: Το Πρόβλημα Κατανομής της Εταιρείας «Δομικές Μηχανές ΑΕ</a:t>
            </a:r>
            <a:r>
              <a:rPr lang="el-GR" dirty="0" smtClean="0"/>
              <a:t>» </a:t>
            </a:r>
            <a:r>
              <a:rPr lang="el-GR" sz="3200" b="0" dirty="0" smtClean="0">
                <a:solidFill>
                  <a:prstClr val="white"/>
                </a:solidFill>
              </a:rPr>
              <a:t>2/2</a:t>
            </a:r>
            <a:endParaRPr lang="el-GR" dirty="0"/>
          </a:p>
        </p:txBody>
      </p:sp>
      <p:sp>
        <p:nvSpPr>
          <p:cNvPr id="3" name="2 - Θέση περιεχομένου"/>
          <p:cNvSpPr>
            <a:spLocks noGrp="1"/>
          </p:cNvSpPr>
          <p:nvPr>
            <p:ph idx="1"/>
          </p:nvPr>
        </p:nvSpPr>
        <p:spPr>
          <a:xfrm>
            <a:off x="457200" y="1340768"/>
            <a:ext cx="8229600" cy="2880320"/>
          </a:xfrm>
        </p:spPr>
        <p:txBody>
          <a:bodyPr/>
          <a:lstStyle/>
          <a:p>
            <a:r>
              <a:rPr lang="el-GR" dirty="0" smtClean="0"/>
              <a:t>Ο </a:t>
            </a:r>
            <a:r>
              <a:rPr lang="el-GR" dirty="0"/>
              <a:t>πίνακας που ακολουθεί περιέχει τη βαθμολογία (</a:t>
            </a:r>
            <a:r>
              <a:rPr lang="en-US" i="1" dirty="0"/>
              <a:t>D</a:t>
            </a:r>
            <a:r>
              <a:rPr lang="en-US" i="1" baseline="-25000" dirty="0"/>
              <a:t>ij</a:t>
            </a:r>
            <a:r>
              <a:rPr lang="el-GR" dirty="0"/>
              <a:t>) των υποψηφίων (Β</a:t>
            </a:r>
            <a:r>
              <a:rPr lang="el-GR" baseline="-25000" dirty="0"/>
              <a:t>1</a:t>
            </a:r>
            <a:r>
              <a:rPr lang="el-GR" dirty="0"/>
              <a:t>, Β</a:t>
            </a:r>
            <a:r>
              <a:rPr lang="el-GR" baseline="-25000" dirty="0"/>
              <a:t>2</a:t>
            </a:r>
            <a:r>
              <a:rPr lang="el-GR" dirty="0"/>
              <a:t>, Β</a:t>
            </a:r>
            <a:r>
              <a:rPr lang="el-GR" baseline="-25000" dirty="0"/>
              <a:t>3</a:t>
            </a:r>
            <a:r>
              <a:rPr lang="el-GR" dirty="0"/>
              <a:t>, Β</a:t>
            </a:r>
            <a:r>
              <a:rPr lang="el-GR" baseline="-25000" dirty="0"/>
              <a:t>4</a:t>
            </a:r>
            <a:r>
              <a:rPr lang="el-GR" dirty="0"/>
              <a:t>, Β</a:t>
            </a:r>
            <a:r>
              <a:rPr lang="el-GR" baseline="-25000" dirty="0"/>
              <a:t>5</a:t>
            </a:r>
            <a:r>
              <a:rPr lang="el-GR" dirty="0"/>
              <a:t>, Β</a:t>
            </a:r>
            <a:r>
              <a:rPr lang="el-GR" baseline="-25000" dirty="0"/>
              <a:t>6</a:t>
            </a:r>
            <a:r>
              <a:rPr lang="el-GR" dirty="0"/>
              <a:t>) ανάλογα με την απόδοσή τους σε κάθε μια μηχανή (Α</a:t>
            </a:r>
            <a:r>
              <a:rPr lang="el-GR" baseline="-25000" dirty="0"/>
              <a:t>1</a:t>
            </a:r>
            <a:r>
              <a:rPr lang="el-GR" dirty="0"/>
              <a:t>, Α</a:t>
            </a:r>
            <a:r>
              <a:rPr lang="el-GR" baseline="-25000" dirty="0"/>
              <a:t>2</a:t>
            </a:r>
            <a:r>
              <a:rPr lang="el-GR" dirty="0"/>
              <a:t>, Α</a:t>
            </a:r>
            <a:r>
              <a:rPr lang="el-GR" baseline="-25000" dirty="0"/>
              <a:t>3</a:t>
            </a:r>
            <a:r>
              <a:rPr lang="el-GR" dirty="0" smtClean="0"/>
              <a:t>)</a:t>
            </a:r>
          </a:p>
          <a:p>
            <a:r>
              <a:rPr lang="el-GR" dirty="0"/>
              <a:t>Σκοπός μας είναι να ορίσουμε τα ζεύγη των χειριστών με βέλτιστο τρόπο ώστε να αυξηθεί η συνολική απόδοση των τριών μηχανημάτων.</a:t>
            </a:r>
          </a:p>
          <a:p>
            <a:endParaRPr lang="el-GR" dirty="0"/>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graphicFrame>
        <p:nvGraphicFramePr>
          <p:cNvPr id="7" name="Πίνακας 6"/>
          <p:cNvGraphicFramePr>
            <a:graphicFrameLocks noGrp="1"/>
          </p:cNvGraphicFramePr>
          <p:nvPr>
            <p:extLst>
              <p:ext uri="{D42A27DB-BD31-4B8C-83A1-F6EECF244321}">
                <p14:modId xmlns="" xmlns:p14="http://schemas.microsoft.com/office/powerpoint/2010/main" val="3758478832"/>
              </p:ext>
            </p:extLst>
          </p:nvPr>
        </p:nvGraphicFramePr>
        <p:xfrm>
          <a:off x="1763688" y="4365104"/>
          <a:ext cx="5184576" cy="1512167"/>
        </p:xfrm>
        <a:graphic>
          <a:graphicData uri="http://schemas.openxmlformats.org/drawingml/2006/table">
            <a:tbl>
              <a:tblPr firstRow="1" firstCol="1">
                <a:tableStyleId>{5C22544A-7EE6-4342-B048-85BDC9FD1C3A}</a:tableStyleId>
              </a:tblPr>
              <a:tblGrid>
                <a:gridCol w="704349"/>
                <a:gridCol w="779170"/>
                <a:gridCol w="709509"/>
                <a:gridCol w="709509"/>
                <a:gridCol w="863021"/>
                <a:gridCol w="709509"/>
                <a:gridCol w="709509"/>
              </a:tblGrid>
              <a:tr h="423407">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Β</a:t>
                      </a:r>
                      <a:r>
                        <a:rPr lang="en-US" sz="1800" baseline="-25000" dirty="0">
                          <a:effectLst/>
                        </a:rPr>
                        <a:t>1</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Β</a:t>
                      </a:r>
                      <a:r>
                        <a:rPr lang="en-US" sz="1800" baseline="-25000" dirty="0">
                          <a:effectLst/>
                        </a:rPr>
                        <a:t>2</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Β</a:t>
                      </a:r>
                      <a:r>
                        <a:rPr lang="el-GR" sz="1800" baseline="-25000" dirty="0">
                          <a:effectLst/>
                        </a:rPr>
                        <a:t>3</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Β</a:t>
                      </a:r>
                      <a:r>
                        <a:rPr lang="el-GR" sz="1800" baseline="-25000" dirty="0">
                          <a:effectLst/>
                        </a:rPr>
                        <a:t>4</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Β</a:t>
                      </a:r>
                      <a:r>
                        <a:rPr lang="el-GR" sz="1800" baseline="-25000" dirty="0">
                          <a:effectLst/>
                        </a:rPr>
                        <a:t>5</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Β</a:t>
                      </a:r>
                      <a:r>
                        <a:rPr lang="el-GR" sz="1800" baseline="-25000" dirty="0">
                          <a:effectLst/>
                        </a:rPr>
                        <a:t>6</a:t>
                      </a:r>
                      <a:endParaRPr lang="el-GR" sz="1800" dirty="0">
                        <a:effectLst/>
                        <a:latin typeface="Courier New"/>
                        <a:ea typeface="Times New Roman"/>
                      </a:endParaRPr>
                    </a:p>
                  </a:txBody>
                  <a:tcPr marL="68580" marR="68580" marT="0" marB="0"/>
                </a:tc>
              </a:tr>
              <a:tr h="362920">
                <a:tc>
                  <a:txBody>
                    <a:bodyPr/>
                    <a:lstStyle/>
                    <a:p>
                      <a:pPr algn="ctr">
                        <a:spcAft>
                          <a:spcPts val="0"/>
                        </a:spcAft>
                      </a:pPr>
                      <a:r>
                        <a:rPr lang="el-GR" sz="1800" dirty="0">
                          <a:effectLst/>
                        </a:rPr>
                        <a:t>Α</a:t>
                      </a:r>
                      <a:r>
                        <a:rPr lang="el-GR" sz="1800" baseline="-25000" dirty="0">
                          <a:effectLst/>
                        </a:rPr>
                        <a:t>1</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10</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7</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7</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10</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5</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8</a:t>
                      </a:r>
                      <a:endParaRPr lang="el-GR" sz="1800" dirty="0">
                        <a:effectLst/>
                        <a:latin typeface="Courier New"/>
                        <a:ea typeface="Times New Roman"/>
                      </a:endParaRPr>
                    </a:p>
                  </a:txBody>
                  <a:tcPr marL="68580" marR="68580" marT="0" marB="0"/>
                </a:tc>
              </a:tr>
              <a:tr h="362920">
                <a:tc>
                  <a:txBody>
                    <a:bodyPr/>
                    <a:lstStyle/>
                    <a:p>
                      <a:pPr algn="ctr">
                        <a:spcAft>
                          <a:spcPts val="0"/>
                        </a:spcAft>
                      </a:pPr>
                      <a:r>
                        <a:rPr lang="el-GR" sz="1800" dirty="0">
                          <a:effectLst/>
                        </a:rPr>
                        <a:t>Α</a:t>
                      </a:r>
                      <a:r>
                        <a:rPr lang="el-GR" sz="1800" baseline="-25000" dirty="0">
                          <a:effectLst/>
                        </a:rPr>
                        <a:t>2</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8</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8</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6</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9</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6</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5</a:t>
                      </a:r>
                      <a:endParaRPr lang="el-GR" sz="1800" dirty="0">
                        <a:effectLst/>
                        <a:latin typeface="Courier New"/>
                        <a:ea typeface="Times New Roman"/>
                      </a:endParaRPr>
                    </a:p>
                  </a:txBody>
                  <a:tcPr marL="68580" marR="68580" marT="0" marB="0"/>
                </a:tc>
              </a:tr>
              <a:tr h="362920">
                <a:tc>
                  <a:txBody>
                    <a:bodyPr/>
                    <a:lstStyle/>
                    <a:p>
                      <a:pPr algn="ctr">
                        <a:spcAft>
                          <a:spcPts val="0"/>
                        </a:spcAft>
                      </a:pPr>
                      <a:r>
                        <a:rPr lang="el-GR" sz="1800" dirty="0">
                          <a:effectLst/>
                        </a:rPr>
                        <a:t>Α</a:t>
                      </a:r>
                      <a:r>
                        <a:rPr lang="el-GR" sz="1800" baseline="-25000" dirty="0">
                          <a:effectLst/>
                        </a:rPr>
                        <a:t>3</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9</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7</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8</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8</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0</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0</a:t>
                      </a:r>
                      <a:endParaRPr lang="el-GR" sz="1800" dirty="0">
                        <a:effectLst/>
                        <a:latin typeface="Courier New"/>
                        <a:ea typeface="Times New Roman"/>
                      </a:endParaRPr>
                    </a:p>
                  </a:txBody>
                  <a:tcPr marL="68580" marR="68580" marT="0" marB="0"/>
                </a:tc>
              </a:tr>
            </a:tbl>
          </a:graphicData>
        </a:graphic>
      </p:graphicFrame>
    </p:spTree>
    <p:extLst>
      <p:ext uri="{BB962C8B-B14F-4D97-AF65-F5344CB8AC3E}">
        <p14:creationId xmlns="" xmlns:p14="http://schemas.microsoft.com/office/powerpoint/2010/main" val="3757181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Μοντελοποιηση του προβληματος κατανομης χειριστων σε δομικες μηχανες</a:t>
            </a:r>
            <a:endParaRPr lang="el-GR" dirty="0"/>
          </a:p>
        </p:txBody>
      </p:sp>
      <p:sp>
        <p:nvSpPr>
          <p:cNvPr id="3" name="2 - Θέση περιεχομένου"/>
          <p:cNvSpPr>
            <a:spLocks noGrp="1"/>
          </p:cNvSpPr>
          <p:nvPr>
            <p:ph idx="1"/>
          </p:nvPr>
        </p:nvSpPr>
        <p:spPr>
          <a:xfrm>
            <a:off x="457200" y="1340768"/>
            <a:ext cx="8229600" cy="3024336"/>
          </a:xfrm>
        </p:spPr>
        <p:txBody>
          <a:bodyPr>
            <a:normAutofit lnSpcReduction="10000"/>
          </a:bodyPr>
          <a:lstStyle/>
          <a:p>
            <a:r>
              <a:rPr lang="el-GR" dirty="0" smtClean="0"/>
              <a:t>Σχηματίζουμε τον πίνακα (όπως και στα προβλήματα μεταφοράς) και τοποθετούμε τα (Α</a:t>
            </a:r>
            <a:r>
              <a:rPr lang="en-US" i="1" baseline="-25000" dirty="0" smtClean="0"/>
              <a:t>i</a:t>
            </a:r>
            <a:r>
              <a:rPr lang="el-GR" dirty="0" smtClean="0"/>
              <a:t>, Β</a:t>
            </a:r>
            <a:r>
              <a:rPr lang="en-US" i="1" baseline="-25000" dirty="0" smtClean="0"/>
              <a:t>j</a:t>
            </a:r>
            <a:r>
              <a:rPr lang="el-GR" dirty="0" smtClean="0"/>
              <a:t>, &amp; </a:t>
            </a:r>
            <a:r>
              <a:rPr lang="en-US" i="1" dirty="0" smtClean="0"/>
              <a:t>D</a:t>
            </a:r>
            <a:r>
              <a:rPr lang="en-US" i="1" baseline="-25000" dirty="0" smtClean="0"/>
              <a:t>ij</a:t>
            </a:r>
            <a:r>
              <a:rPr lang="el-GR" dirty="0" smtClean="0"/>
              <a:t>). Στη θέση των μηδενικών (0) τοποθετούμε ένα μεγάλο αρνητικό αριθμό (-</a:t>
            </a:r>
            <a:r>
              <a:rPr lang="el-GR" i="1" dirty="0" smtClean="0"/>
              <a:t>Μ</a:t>
            </a:r>
            <a:r>
              <a:rPr lang="el-GR" dirty="0" smtClean="0"/>
              <a:t>). </a:t>
            </a:r>
          </a:p>
          <a:p>
            <a:r>
              <a:rPr lang="el-GR" dirty="0" smtClean="0"/>
              <a:t>Στη τελευταία στήλη βάζουμε τα </a:t>
            </a:r>
            <a:r>
              <a:rPr lang="el-GR" i="1" dirty="0" smtClean="0"/>
              <a:t>α</a:t>
            </a:r>
            <a:r>
              <a:rPr lang="en-US" i="1" baseline="-25000" dirty="0" smtClean="0"/>
              <a:t>i</a:t>
            </a:r>
            <a:r>
              <a:rPr lang="el-GR" dirty="0" smtClean="0"/>
              <a:t> = 2 (2 χειριστές σε κάθε μηχανή). Στη τελευταία γραμμή βάζουμε τα </a:t>
            </a:r>
            <a:r>
              <a:rPr lang="el-GR" i="1" dirty="0" smtClean="0"/>
              <a:t>β</a:t>
            </a:r>
            <a:r>
              <a:rPr lang="en-US" i="1" baseline="-25000" dirty="0" smtClean="0"/>
              <a:t>j</a:t>
            </a:r>
            <a:r>
              <a:rPr lang="el-GR" dirty="0" smtClean="0"/>
              <a:t> = 1 (1 μηχανή ανά χειριστή). Ο πίνακας θα έχει τη παρακάτω μορφή.</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graphicFrame>
        <p:nvGraphicFramePr>
          <p:cNvPr id="5" name="Πίνακας 4"/>
          <p:cNvGraphicFramePr>
            <a:graphicFrameLocks noGrp="1"/>
          </p:cNvGraphicFramePr>
          <p:nvPr>
            <p:extLst>
              <p:ext uri="{D42A27DB-BD31-4B8C-83A1-F6EECF244321}">
                <p14:modId xmlns="" xmlns:p14="http://schemas.microsoft.com/office/powerpoint/2010/main" val="1571691522"/>
              </p:ext>
            </p:extLst>
          </p:nvPr>
        </p:nvGraphicFramePr>
        <p:xfrm>
          <a:off x="1259632" y="4221088"/>
          <a:ext cx="5472609" cy="2381206"/>
        </p:xfrm>
        <a:graphic>
          <a:graphicData uri="http://schemas.openxmlformats.org/drawingml/2006/table">
            <a:tbl>
              <a:tblPr firstRow="1" firstCol="1" lastRow="1" lastCol="1">
                <a:tableStyleId>{5C22544A-7EE6-4342-B048-85BDC9FD1C3A}</a:tableStyleId>
              </a:tblPr>
              <a:tblGrid>
                <a:gridCol w="391437"/>
                <a:gridCol w="795077"/>
                <a:gridCol w="796016"/>
                <a:gridCol w="796016"/>
                <a:gridCol w="795077"/>
                <a:gridCol w="796016"/>
                <a:gridCol w="796016"/>
                <a:gridCol w="306954"/>
              </a:tblGrid>
              <a:tr h="247606">
                <a:tc>
                  <a:txBody>
                    <a:bodyPr/>
                    <a:lstStyle/>
                    <a:p>
                      <a:pPr algn="ctr">
                        <a:spcAft>
                          <a:spcPts val="0"/>
                        </a:spcAft>
                      </a:pPr>
                      <a:r>
                        <a:rPr lang="el-GR" sz="1400" dirty="0">
                          <a:effectLst/>
                        </a:rPr>
                        <a:t> </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Β</a:t>
                      </a:r>
                      <a:r>
                        <a:rPr lang="en-US" sz="1400" baseline="-25000" dirty="0">
                          <a:effectLst/>
                        </a:rPr>
                        <a:t>1</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Β</a:t>
                      </a:r>
                      <a:r>
                        <a:rPr lang="en-US" sz="1400" baseline="-25000" dirty="0">
                          <a:effectLst/>
                        </a:rPr>
                        <a:t>2</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Β</a:t>
                      </a:r>
                      <a:r>
                        <a:rPr lang="el-GR" sz="1400" baseline="-25000" dirty="0">
                          <a:effectLst/>
                        </a:rPr>
                        <a:t>3</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Β</a:t>
                      </a:r>
                      <a:r>
                        <a:rPr lang="el-GR" sz="1400" baseline="-25000" dirty="0">
                          <a:effectLst/>
                        </a:rPr>
                        <a:t>4</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Β</a:t>
                      </a:r>
                      <a:r>
                        <a:rPr lang="el-GR" sz="1400" baseline="-25000" dirty="0">
                          <a:effectLst/>
                        </a:rPr>
                        <a:t>5</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Β</a:t>
                      </a:r>
                      <a:r>
                        <a:rPr lang="el-GR" sz="1400" baseline="-25000" dirty="0">
                          <a:effectLst/>
                        </a:rPr>
                        <a:t>6</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 </a:t>
                      </a:r>
                      <a:endParaRPr lang="el-GR" sz="1400" dirty="0">
                        <a:effectLst/>
                        <a:latin typeface="Courier New"/>
                        <a:ea typeface="Times New Roman"/>
                      </a:endParaRPr>
                    </a:p>
                  </a:txBody>
                  <a:tcPr marL="68580" marR="68580" marT="0" marB="0"/>
                </a:tc>
              </a:tr>
              <a:tr h="530585">
                <a:tc>
                  <a:txBody>
                    <a:bodyPr/>
                    <a:lstStyle/>
                    <a:p>
                      <a:pPr algn="ctr">
                        <a:spcAft>
                          <a:spcPts val="0"/>
                        </a:spcAft>
                      </a:pPr>
                      <a:r>
                        <a:rPr lang="el-GR" sz="1400" dirty="0">
                          <a:effectLst/>
                        </a:rPr>
                        <a:t> </a:t>
                      </a:r>
                    </a:p>
                    <a:p>
                      <a:pPr algn="ctr">
                        <a:spcAft>
                          <a:spcPts val="0"/>
                        </a:spcAft>
                      </a:pPr>
                      <a:r>
                        <a:rPr lang="el-GR" sz="1400" dirty="0">
                          <a:effectLst/>
                        </a:rPr>
                        <a:t>Α</a:t>
                      </a:r>
                      <a:r>
                        <a:rPr lang="el-GR" sz="1400" baseline="-25000" dirty="0">
                          <a:effectLst/>
                        </a:rPr>
                        <a:t>1</a:t>
                      </a:r>
                      <a:endParaRPr lang="el-GR" sz="1400" dirty="0">
                        <a:effectLst/>
                      </a:endParaRPr>
                    </a:p>
                    <a:p>
                      <a:pPr algn="ctr">
                        <a:spcAft>
                          <a:spcPts val="0"/>
                        </a:spcAft>
                      </a:pPr>
                      <a:r>
                        <a:rPr lang="el-GR" sz="1400" dirty="0">
                          <a:effectLst/>
                        </a:rPr>
                        <a:t> </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10</a:t>
                      </a:r>
                    </a:p>
                    <a:p>
                      <a:pPr>
                        <a:spcAft>
                          <a:spcPts val="0"/>
                        </a:spcAft>
                      </a:pPr>
                      <a:r>
                        <a:rPr lang="el-GR" sz="1400" dirty="0">
                          <a:effectLst/>
                        </a:rPr>
                        <a:t>     </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7</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7</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10</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5</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8</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 </a:t>
                      </a:r>
                    </a:p>
                    <a:p>
                      <a:pPr algn="ctr">
                        <a:spcAft>
                          <a:spcPts val="0"/>
                        </a:spcAft>
                      </a:pPr>
                      <a:r>
                        <a:rPr lang="el-GR" sz="1400" dirty="0">
                          <a:effectLst/>
                        </a:rPr>
                        <a:t>2</a:t>
                      </a:r>
                    </a:p>
                    <a:p>
                      <a:pPr algn="ctr">
                        <a:spcAft>
                          <a:spcPts val="0"/>
                        </a:spcAft>
                      </a:pPr>
                      <a:r>
                        <a:rPr lang="el-GR" sz="1400" dirty="0">
                          <a:effectLst/>
                        </a:rPr>
                        <a:t> </a:t>
                      </a:r>
                      <a:endParaRPr lang="el-GR" sz="1400" dirty="0">
                        <a:effectLst/>
                        <a:latin typeface="Courier New"/>
                        <a:ea typeface="Times New Roman"/>
                      </a:endParaRPr>
                    </a:p>
                  </a:txBody>
                  <a:tcPr marL="68580" marR="68580" marT="0" marB="0"/>
                </a:tc>
              </a:tr>
              <a:tr h="530585">
                <a:tc>
                  <a:txBody>
                    <a:bodyPr/>
                    <a:lstStyle/>
                    <a:p>
                      <a:pPr algn="ctr">
                        <a:spcAft>
                          <a:spcPts val="0"/>
                        </a:spcAft>
                      </a:pPr>
                      <a:r>
                        <a:rPr lang="el-GR" sz="1400" dirty="0">
                          <a:effectLst/>
                        </a:rPr>
                        <a:t> </a:t>
                      </a:r>
                    </a:p>
                    <a:p>
                      <a:pPr algn="ctr">
                        <a:spcAft>
                          <a:spcPts val="0"/>
                        </a:spcAft>
                      </a:pPr>
                      <a:r>
                        <a:rPr lang="el-GR" sz="1400" dirty="0">
                          <a:effectLst/>
                        </a:rPr>
                        <a:t>Α</a:t>
                      </a:r>
                      <a:r>
                        <a:rPr lang="el-GR" sz="1400" baseline="-25000" dirty="0">
                          <a:effectLst/>
                        </a:rPr>
                        <a:t>2</a:t>
                      </a:r>
                      <a:endParaRPr lang="el-GR" sz="1400" dirty="0">
                        <a:effectLst/>
                      </a:endParaRPr>
                    </a:p>
                    <a:p>
                      <a:pPr algn="ctr">
                        <a:spcAft>
                          <a:spcPts val="0"/>
                        </a:spcAft>
                      </a:pPr>
                      <a:r>
                        <a:rPr lang="el-GR" sz="1400" dirty="0">
                          <a:effectLst/>
                        </a:rPr>
                        <a:t> </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8</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8</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6</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9</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6</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5</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 </a:t>
                      </a:r>
                    </a:p>
                    <a:p>
                      <a:pPr algn="ctr">
                        <a:spcAft>
                          <a:spcPts val="0"/>
                        </a:spcAft>
                      </a:pPr>
                      <a:r>
                        <a:rPr lang="el-GR" sz="1400" dirty="0">
                          <a:effectLst/>
                        </a:rPr>
                        <a:t>2</a:t>
                      </a:r>
                    </a:p>
                    <a:p>
                      <a:pPr algn="ctr">
                        <a:spcAft>
                          <a:spcPts val="0"/>
                        </a:spcAft>
                      </a:pPr>
                      <a:r>
                        <a:rPr lang="el-GR" sz="1400" dirty="0">
                          <a:effectLst/>
                        </a:rPr>
                        <a:t> </a:t>
                      </a:r>
                      <a:endParaRPr lang="el-GR" sz="1400" dirty="0">
                        <a:effectLst/>
                        <a:latin typeface="Courier New"/>
                        <a:ea typeface="Times New Roman"/>
                      </a:endParaRPr>
                    </a:p>
                  </a:txBody>
                  <a:tcPr marL="68580" marR="68580" marT="0" marB="0"/>
                </a:tc>
              </a:tr>
              <a:tr h="530585">
                <a:tc>
                  <a:txBody>
                    <a:bodyPr/>
                    <a:lstStyle/>
                    <a:p>
                      <a:pPr algn="ctr">
                        <a:spcAft>
                          <a:spcPts val="0"/>
                        </a:spcAft>
                      </a:pPr>
                      <a:r>
                        <a:rPr lang="el-GR" sz="1400" dirty="0">
                          <a:effectLst/>
                        </a:rPr>
                        <a:t> </a:t>
                      </a:r>
                    </a:p>
                    <a:p>
                      <a:pPr algn="ctr">
                        <a:spcAft>
                          <a:spcPts val="0"/>
                        </a:spcAft>
                      </a:pPr>
                      <a:r>
                        <a:rPr lang="el-GR" sz="1400" dirty="0">
                          <a:effectLst/>
                        </a:rPr>
                        <a:t>Α</a:t>
                      </a:r>
                      <a:r>
                        <a:rPr lang="el-GR" sz="1400" baseline="-25000" dirty="0">
                          <a:effectLst/>
                        </a:rPr>
                        <a:t>3</a:t>
                      </a:r>
                      <a:endParaRPr lang="el-GR" sz="1400" dirty="0">
                        <a:effectLst/>
                      </a:endParaRPr>
                    </a:p>
                    <a:p>
                      <a:pPr algn="ctr">
                        <a:spcAft>
                          <a:spcPts val="0"/>
                        </a:spcAft>
                      </a:pPr>
                      <a:r>
                        <a:rPr lang="el-GR" sz="1400" dirty="0">
                          <a:effectLst/>
                        </a:rPr>
                        <a:t> </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9</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7</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8</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8</a:t>
                      </a:r>
                      <a:endParaRPr lang="el-GR" sz="1400" dirty="0">
                        <a:effectLst/>
                        <a:latin typeface="Courier New"/>
                        <a:ea typeface="Times New Roman"/>
                      </a:endParaRPr>
                    </a:p>
                  </a:txBody>
                  <a:tcPr marL="68580" marR="68580" marT="0" marB="0"/>
                </a:tc>
                <a:tc>
                  <a:txBody>
                    <a:bodyPr/>
                    <a:lstStyle/>
                    <a:p>
                      <a:pPr>
                        <a:spcAft>
                          <a:spcPts val="0"/>
                        </a:spcAft>
                      </a:pPr>
                      <a:r>
                        <a:rPr lang="en-US" sz="1400" dirty="0">
                          <a:effectLst/>
                        </a:rPr>
                        <a:t>-M</a:t>
                      </a:r>
                      <a:endParaRPr lang="el-GR" sz="1400" dirty="0">
                        <a:effectLst/>
                        <a:latin typeface="Courier New"/>
                        <a:ea typeface="Times New Roman"/>
                      </a:endParaRPr>
                    </a:p>
                  </a:txBody>
                  <a:tcPr marL="68580" marR="68580" marT="0" marB="0"/>
                </a:tc>
                <a:tc>
                  <a:txBody>
                    <a:bodyPr/>
                    <a:lstStyle/>
                    <a:p>
                      <a:pPr>
                        <a:spcAft>
                          <a:spcPts val="0"/>
                        </a:spcAft>
                      </a:pPr>
                      <a:r>
                        <a:rPr lang="en-US" sz="1400" dirty="0">
                          <a:effectLst/>
                        </a:rPr>
                        <a:t>-M</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 </a:t>
                      </a:r>
                    </a:p>
                    <a:p>
                      <a:pPr algn="ctr">
                        <a:spcAft>
                          <a:spcPts val="0"/>
                        </a:spcAft>
                      </a:pPr>
                      <a:r>
                        <a:rPr lang="el-GR" sz="1400" dirty="0">
                          <a:effectLst/>
                        </a:rPr>
                        <a:t>2</a:t>
                      </a:r>
                    </a:p>
                    <a:p>
                      <a:pPr algn="ctr">
                        <a:spcAft>
                          <a:spcPts val="0"/>
                        </a:spcAft>
                      </a:pPr>
                      <a:r>
                        <a:rPr lang="el-GR" sz="1400" dirty="0">
                          <a:effectLst/>
                        </a:rPr>
                        <a:t> </a:t>
                      </a:r>
                      <a:endParaRPr lang="el-GR" sz="1400" dirty="0">
                        <a:effectLst/>
                        <a:latin typeface="Courier New"/>
                        <a:ea typeface="Times New Roman"/>
                      </a:endParaRPr>
                    </a:p>
                  </a:txBody>
                  <a:tcPr marL="68580" marR="68580" marT="0" marB="0"/>
                </a:tc>
              </a:tr>
              <a:tr h="176862">
                <a:tc>
                  <a:txBody>
                    <a:bodyPr/>
                    <a:lstStyle/>
                    <a:p>
                      <a:pPr algn="ctr">
                        <a:spcAft>
                          <a:spcPts val="0"/>
                        </a:spcAft>
                      </a:pPr>
                      <a:r>
                        <a:rPr lang="el-GR" sz="1400" dirty="0">
                          <a:effectLst/>
                        </a:rPr>
                        <a:t> </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1</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1</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1</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1</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1</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1</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 </a:t>
                      </a:r>
                      <a:endParaRPr lang="el-GR" sz="1400" dirty="0">
                        <a:effectLst/>
                        <a:latin typeface="Courier New"/>
                        <a:ea typeface="Times New Roman"/>
                      </a:endParaRPr>
                    </a:p>
                  </a:txBody>
                  <a:tcPr marL="68580" marR="68580" marT="0" marB="0"/>
                </a:tc>
              </a:tr>
            </a:tbl>
          </a:graphicData>
        </a:graphic>
      </p:graphicFrame>
    </p:spTree>
    <p:extLst>
      <p:ext uri="{BB962C8B-B14F-4D97-AF65-F5344CB8AC3E}">
        <p14:creationId xmlns="" xmlns:p14="http://schemas.microsoft.com/office/powerpoint/2010/main" val="2575664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Επίλυση του Προβλήματος </a:t>
            </a:r>
            <a:r>
              <a:rPr lang="el-GR" sz="3200" b="0" dirty="0" smtClean="0"/>
              <a:t>1/2</a:t>
            </a:r>
            <a:endParaRPr lang="el-GR" sz="3200" b="0" dirty="0"/>
          </a:p>
        </p:txBody>
      </p:sp>
      <p:sp>
        <p:nvSpPr>
          <p:cNvPr id="3" name="2 - Θέση περιεχομένου"/>
          <p:cNvSpPr>
            <a:spLocks noGrp="1"/>
          </p:cNvSpPr>
          <p:nvPr>
            <p:ph idx="1"/>
          </p:nvPr>
        </p:nvSpPr>
        <p:spPr/>
        <p:txBody>
          <a:bodyPr>
            <a:normAutofit fontScale="92500"/>
          </a:bodyPr>
          <a:lstStyle/>
          <a:p>
            <a:r>
              <a:rPr lang="el-GR" dirty="0" smtClean="0"/>
              <a:t>Χρησιμοποιούμε τις ίδιες μεθόδους με τα προβλήματα μεταφοράς, μόνο που τώρα ενδιαφερόμαστε για τις μέγιστες ποσότητες.  </a:t>
            </a:r>
          </a:p>
          <a:p>
            <a:pPr>
              <a:buNone/>
            </a:pPr>
            <a:r>
              <a:rPr lang="el-GR" b="1" dirty="0" smtClean="0"/>
              <a:t>ΑΡΧΙΚΗ ΛΥΣΗ – ΜΕΘΟΔΟΣ ΕΛΑΧΙΣΤΟΥ ΠΙΝΑΚΑ</a:t>
            </a:r>
          </a:p>
          <a:p>
            <a:pPr>
              <a:buNone/>
            </a:pPr>
            <a:r>
              <a:rPr lang="el-GR" dirty="0" smtClean="0"/>
              <a:t> Με τη μέθοδο του ελάχιστου πίνακα βρίσκουμε μια αρχική βασική λύση με τη παρακάτω σειρά (αρχίζοντας από το μεγαλύτερο </a:t>
            </a:r>
            <a:r>
              <a:rPr lang="en-US" i="1" dirty="0" smtClean="0"/>
              <a:t>D</a:t>
            </a:r>
            <a:r>
              <a:rPr lang="en-US" i="1" baseline="-25000" dirty="0" smtClean="0"/>
              <a:t>ij</a:t>
            </a:r>
            <a:r>
              <a:rPr lang="el-GR" dirty="0" smtClean="0"/>
              <a:t> ): </a:t>
            </a:r>
          </a:p>
          <a:p>
            <a:pPr lvl="1"/>
            <a:r>
              <a:rPr lang="pl-PL" i="1" dirty="0" smtClean="0"/>
              <a:t>D</a:t>
            </a:r>
            <a:r>
              <a:rPr lang="el-GR" i="1" baseline="-25000" dirty="0" smtClean="0"/>
              <a:t>11</a:t>
            </a:r>
            <a:r>
              <a:rPr lang="el-GR" dirty="0" smtClean="0"/>
              <a:t> = 10, </a:t>
            </a:r>
            <a:r>
              <a:rPr lang="el-GR" i="1" dirty="0" smtClean="0"/>
              <a:t>Χ</a:t>
            </a:r>
            <a:r>
              <a:rPr lang="el-GR" i="1" baseline="-25000" dirty="0" smtClean="0"/>
              <a:t>22</a:t>
            </a:r>
            <a:r>
              <a:rPr lang="el-GR" dirty="0" smtClean="0"/>
              <a:t> = </a:t>
            </a:r>
            <a:r>
              <a:rPr lang="pl-PL" i="1" dirty="0" smtClean="0"/>
              <a:t>min</a:t>
            </a:r>
            <a:r>
              <a:rPr lang="el-GR" dirty="0" smtClean="0"/>
              <a:t>{2,1} = 1, &amp; διαγράφονται τα: </a:t>
            </a:r>
            <a:r>
              <a:rPr lang="el-GR" i="1" dirty="0" smtClean="0"/>
              <a:t>Χ</a:t>
            </a:r>
            <a:r>
              <a:rPr lang="el-GR" i="1" baseline="-25000" dirty="0" smtClean="0"/>
              <a:t>21</a:t>
            </a:r>
            <a:r>
              <a:rPr lang="el-GR" dirty="0" smtClean="0"/>
              <a:t>,</a:t>
            </a:r>
            <a:r>
              <a:rPr lang="el-GR" i="1" dirty="0" smtClean="0"/>
              <a:t> Χ</a:t>
            </a:r>
            <a:r>
              <a:rPr lang="el-GR" i="1" baseline="-25000" dirty="0" smtClean="0"/>
              <a:t>31</a:t>
            </a:r>
            <a:r>
              <a:rPr lang="el-GR" dirty="0" smtClean="0"/>
              <a:t>.</a:t>
            </a:r>
          </a:p>
          <a:p>
            <a:pPr lvl="1"/>
            <a:r>
              <a:rPr lang="pl-PL" i="1" dirty="0" smtClean="0"/>
              <a:t>D</a:t>
            </a:r>
            <a:r>
              <a:rPr lang="el-GR" i="1" baseline="-25000" dirty="0" smtClean="0"/>
              <a:t>14</a:t>
            </a:r>
            <a:r>
              <a:rPr lang="el-GR" dirty="0" smtClean="0"/>
              <a:t> = 10, </a:t>
            </a:r>
            <a:r>
              <a:rPr lang="el-GR" i="1" dirty="0" smtClean="0"/>
              <a:t>Χ</a:t>
            </a:r>
            <a:r>
              <a:rPr lang="el-GR" i="1" baseline="-25000" dirty="0" smtClean="0"/>
              <a:t>14</a:t>
            </a:r>
            <a:r>
              <a:rPr lang="el-GR" dirty="0" smtClean="0"/>
              <a:t> = </a:t>
            </a:r>
            <a:r>
              <a:rPr lang="pl-PL" i="1" dirty="0" smtClean="0"/>
              <a:t>min</a:t>
            </a:r>
            <a:r>
              <a:rPr lang="el-GR" dirty="0" smtClean="0"/>
              <a:t>{2-1,1} = 1, &amp; διαγράφονται τα: </a:t>
            </a:r>
            <a:r>
              <a:rPr lang="el-GR" i="1" dirty="0" smtClean="0"/>
              <a:t>Χ</a:t>
            </a:r>
            <a:r>
              <a:rPr lang="el-GR" i="1" baseline="-25000" dirty="0" smtClean="0"/>
              <a:t>24</a:t>
            </a:r>
            <a:r>
              <a:rPr lang="el-GR" dirty="0" smtClean="0"/>
              <a:t>,</a:t>
            </a:r>
            <a:r>
              <a:rPr lang="el-GR" i="1" dirty="0" smtClean="0"/>
              <a:t> Χ</a:t>
            </a:r>
            <a:r>
              <a:rPr lang="el-GR" i="1" baseline="-25000" dirty="0" smtClean="0"/>
              <a:t>34</a:t>
            </a:r>
            <a:r>
              <a:rPr lang="el-GR" dirty="0" smtClean="0"/>
              <a:t>,</a:t>
            </a:r>
            <a:r>
              <a:rPr lang="el-GR" i="1" dirty="0" smtClean="0"/>
              <a:t> Χ</a:t>
            </a:r>
            <a:r>
              <a:rPr lang="el-GR" i="1" baseline="-25000" dirty="0" smtClean="0"/>
              <a:t>12</a:t>
            </a:r>
            <a:r>
              <a:rPr lang="el-GR" dirty="0" smtClean="0"/>
              <a:t>,</a:t>
            </a:r>
            <a:r>
              <a:rPr lang="el-GR" i="1" dirty="0" smtClean="0"/>
              <a:t> Χ</a:t>
            </a:r>
            <a:r>
              <a:rPr lang="el-GR" i="1" baseline="-25000" dirty="0" smtClean="0"/>
              <a:t>13</a:t>
            </a:r>
            <a:r>
              <a:rPr lang="el-GR" dirty="0" smtClean="0"/>
              <a:t>,</a:t>
            </a:r>
            <a:r>
              <a:rPr lang="el-GR" i="1" dirty="0" smtClean="0"/>
              <a:t> Χ</a:t>
            </a:r>
            <a:r>
              <a:rPr lang="el-GR" i="1" baseline="-25000" dirty="0" smtClean="0"/>
              <a:t>15</a:t>
            </a:r>
            <a:r>
              <a:rPr lang="el-GR" dirty="0" smtClean="0"/>
              <a:t>,</a:t>
            </a:r>
            <a:r>
              <a:rPr lang="el-GR" i="1" dirty="0" smtClean="0"/>
              <a:t> Χ</a:t>
            </a:r>
            <a:r>
              <a:rPr lang="el-GR" i="1" baseline="-25000" dirty="0" smtClean="0"/>
              <a:t>16</a:t>
            </a:r>
            <a:r>
              <a:rPr lang="el-GR" dirty="0" smtClean="0"/>
              <a:t>. </a:t>
            </a:r>
          </a:p>
          <a:p>
            <a:pPr lvl="1"/>
            <a:r>
              <a:rPr lang="el-GR" i="1" dirty="0" smtClean="0"/>
              <a:t>Χ</a:t>
            </a:r>
            <a:r>
              <a:rPr lang="el-GR" i="1" baseline="-25000" dirty="0" smtClean="0"/>
              <a:t>25</a:t>
            </a:r>
            <a:r>
              <a:rPr lang="el-GR" dirty="0" smtClean="0"/>
              <a:t> = </a:t>
            </a:r>
            <a:r>
              <a:rPr lang="el-GR" i="1" dirty="0" smtClean="0"/>
              <a:t>Χ</a:t>
            </a:r>
            <a:r>
              <a:rPr lang="el-GR" i="1" baseline="-25000" dirty="0" smtClean="0"/>
              <a:t>26</a:t>
            </a:r>
            <a:r>
              <a:rPr lang="el-GR" dirty="0" smtClean="0"/>
              <a:t> = 1, &amp; διαγράφονται τα: </a:t>
            </a:r>
            <a:r>
              <a:rPr lang="el-GR" i="1" dirty="0" smtClean="0"/>
              <a:t>Χ</a:t>
            </a:r>
            <a:r>
              <a:rPr lang="el-GR" i="1" baseline="-25000" dirty="0" smtClean="0"/>
              <a:t>22</a:t>
            </a:r>
            <a:r>
              <a:rPr lang="el-GR" dirty="0" smtClean="0"/>
              <a:t>,</a:t>
            </a:r>
            <a:r>
              <a:rPr lang="el-GR" i="1" dirty="0" smtClean="0"/>
              <a:t> Χ</a:t>
            </a:r>
            <a:r>
              <a:rPr lang="el-GR" i="1" baseline="-25000" dirty="0" smtClean="0"/>
              <a:t>23</a:t>
            </a:r>
            <a:r>
              <a:rPr lang="el-GR" dirty="0" smtClean="0"/>
              <a:t>.</a:t>
            </a:r>
          </a:p>
          <a:p>
            <a:pPr lvl="1"/>
            <a:r>
              <a:rPr lang="el-GR" dirty="0" smtClean="0"/>
              <a:t>Και τέλος, </a:t>
            </a:r>
            <a:r>
              <a:rPr lang="el-GR" i="1" dirty="0" smtClean="0"/>
              <a:t>Χ</a:t>
            </a:r>
            <a:r>
              <a:rPr lang="el-GR" i="1" baseline="-25000" dirty="0" smtClean="0"/>
              <a:t>32</a:t>
            </a:r>
            <a:r>
              <a:rPr lang="el-GR" dirty="0" smtClean="0"/>
              <a:t> = </a:t>
            </a:r>
            <a:r>
              <a:rPr lang="el-GR" i="1" dirty="0" smtClean="0"/>
              <a:t>Χ</a:t>
            </a:r>
            <a:r>
              <a:rPr lang="el-GR" i="1" baseline="-25000" dirty="0" smtClean="0"/>
              <a:t>33</a:t>
            </a:r>
            <a:r>
              <a:rPr lang="el-GR" dirty="0" smtClean="0"/>
              <a:t> = 1, &amp; διαγράφονται τα: </a:t>
            </a:r>
            <a:r>
              <a:rPr lang="el-GR" i="1" dirty="0" smtClean="0"/>
              <a:t>Χ</a:t>
            </a:r>
            <a:r>
              <a:rPr lang="el-GR" i="1" baseline="-25000" dirty="0" smtClean="0"/>
              <a:t>35</a:t>
            </a:r>
            <a:r>
              <a:rPr lang="el-GR" dirty="0" smtClean="0"/>
              <a:t>,</a:t>
            </a:r>
            <a:r>
              <a:rPr lang="el-GR" i="1" dirty="0" smtClean="0"/>
              <a:t> Χ</a:t>
            </a:r>
            <a:r>
              <a:rPr lang="el-GR" i="1" baseline="-25000" dirty="0" smtClean="0"/>
              <a:t>36</a:t>
            </a:r>
            <a:r>
              <a:rPr lang="el-GR" dirty="0" smtClean="0"/>
              <a:t>.</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 xmlns:p14="http://schemas.microsoft.com/office/powerpoint/2010/main" val="1474830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Επίλυση του </a:t>
            </a:r>
            <a:r>
              <a:rPr lang="el-GR" dirty="0" smtClean="0"/>
              <a:t>Προβλήματος </a:t>
            </a:r>
            <a:r>
              <a:rPr lang="el-GR" sz="3200" b="0" dirty="0" smtClean="0">
                <a:solidFill>
                  <a:prstClr val="white"/>
                </a:solidFill>
              </a:rPr>
              <a:t>2/2</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graphicFrame>
        <p:nvGraphicFramePr>
          <p:cNvPr id="5" name="Πίνακας 4"/>
          <p:cNvGraphicFramePr>
            <a:graphicFrameLocks noGrp="1"/>
          </p:cNvGraphicFramePr>
          <p:nvPr>
            <p:extLst>
              <p:ext uri="{D42A27DB-BD31-4B8C-83A1-F6EECF244321}">
                <p14:modId xmlns="" xmlns:p14="http://schemas.microsoft.com/office/powerpoint/2010/main" val="148851484"/>
              </p:ext>
            </p:extLst>
          </p:nvPr>
        </p:nvGraphicFramePr>
        <p:xfrm>
          <a:off x="1098550" y="1700808"/>
          <a:ext cx="5489673" cy="3252936"/>
        </p:xfrm>
        <a:graphic>
          <a:graphicData uri="http://schemas.openxmlformats.org/drawingml/2006/table">
            <a:tbl>
              <a:tblPr firstRow="1" firstCol="1" lastRow="1" lastCol="1">
                <a:tableStyleId>{5C22544A-7EE6-4342-B048-85BDC9FD1C3A}</a:tableStyleId>
              </a:tblPr>
              <a:tblGrid>
                <a:gridCol w="392658"/>
                <a:gridCol w="797556"/>
                <a:gridCol w="798498"/>
                <a:gridCol w="798498"/>
                <a:gridCol w="797556"/>
                <a:gridCol w="798498"/>
                <a:gridCol w="798498"/>
                <a:gridCol w="307911"/>
              </a:tblGrid>
              <a:tr h="399483">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Β</a:t>
                      </a:r>
                      <a:r>
                        <a:rPr lang="en-US" sz="1800" baseline="-25000" dirty="0">
                          <a:effectLst/>
                        </a:rPr>
                        <a:t>1</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Β</a:t>
                      </a:r>
                      <a:r>
                        <a:rPr lang="en-US" sz="1800" baseline="-25000" dirty="0">
                          <a:effectLst/>
                        </a:rPr>
                        <a:t>2</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Β</a:t>
                      </a:r>
                      <a:r>
                        <a:rPr lang="el-GR" sz="1800" baseline="-25000" dirty="0">
                          <a:effectLst/>
                        </a:rPr>
                        <a:t>3</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Β</a:t>
                      </a:r>
                      <a:r>
                        <a:rPr lang="el-GR" sz="1800" baseline="-25000" dirty="0">
                          <a:effectLst/>
                        </a:rPr>
                        <a:t>4</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Β</a:t>
                      </a:r>
                      <a:r>
                        <a:rPr lang="el-GR" sz="1800" baseline="-25000" dirty="0">
                          <a:effectLst/>
                        </a:rPr>
                        <a:t>5</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Β</a:t>
                      </a:r>
                      <a:r>
                        <a:rPr lang="el-GR" sz="1800" baseline="-25000" dirty="0">
                          <a:effectLst/>
                        </a:rPr>
                        <a:t>6</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r>
              <a:tr h="856036">
                <a:tc>
                  <a:txBody>
                    <a:bodyPr/>
                    <a:lstStyle/>
                    <a:p>
                      <a:pPr algn="ctr">
                        <a:spcAft>
                          <a:spcPts val="0"/>
                        </a:spcAft>
                      </a:pPr>
                      <a:r>
                        <a:rPr lang="el-GR" sz="1800" dirty="0">
                          <a:effectLst/>
                        </a:rPr>
                        <a:t> </a:t>
                      </a:r>
                    </a:p>
                    <a:p>
                      <a:pPr algn="ctr">
                        <a:spcAft>
                          <a:spcPts val="0"/>
                        </a:spcAft>
                      </a:pPr>
                      <a:r>
                        <a:rPr lang="el-GR" sz="1800" dirty="0">
                          <a:effectLst/>
                        </a:rPr>
                        <a:t>Α</a:t>
                      </a:r>
                      <a:r>
                        <a:rPr lang="el-GR" sz="1800" baseline="-25000" dirty="0">
                          <a:effectLst/>
                        </a:rPr>
                        <a:t>1</a:t>
                      </a:r>
                      <a:endParaRPr lang="el-GR" sz="1800" dirty="0">
                        <a:effectLst/>
                      </a:endParaRPr>
                    </a:p>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spcAft>
                          <a:spcPts val="0"/>
                        </a:spcAft>
                      </a:pPr>
                      <a:r>
                        <a:rPr lang="el-GR" sz="1800" dirty="0">
                          <a:effectLst/>
                        </a:rPr>
                        <a:t>10</a:t>
                      </a:r>
                    </a:p>
                    <a:p>
                      <a:pPr>
                        <a:spcAft>
                          <a:spcPts val="0"/>
                        </a:spcAft>
                      </a:pPr>
                      <a:r>
                        <a:rPr lang="el-GR" sz="1800" dirty="0">
                          <a:effectLst/>
                        </a:rPr>
                        <a:t>     </a:t>
                      </a:r>
                      <a:r>
                        <a:rPr lang="en-US" sz="1800" dirty="0">
                          <a:effectLst/>
                        </a:rPr>
                        <a:t> 1</a:t>
                      </a:r>
                      <a:endParaRPr lang="el-GR" sz="1800" dirty="0">
                        <a:effectLst/>
                        <a:latin typeface="Courier New"/>
                        <a:ea typeface="Times New Roman"/>
                      </a:endParaRPr>
                    </a:p>
                  </a:txBody>
                  <a:tcPr marL="68580" marR="68580" marT="0" marB="0"/>
                </a:tc>
                <a:tc>
                  <a:txBody>
                    <a:bodyPr/>
                    <a:lstStyle/>
                    <a:p>
                      <a:pPr>
                        <a:spcAft>
                          <a:spcPts val="0"/>
                        </a:spcAft>
                      </a:pPr>
                      <a:r>
                        <a:rPr lang="el-GR" sz="1800" dirty="0">
                          <a:effectLst/>
                        </a:rPr>
                        <a:t>7</a:t>
                      </a:r>
                    </a:p>
                    <a:p>
                      <a:pPr>
                        <a:spcAft>
                          <a:spcPts val="0"/>
                        </a:spcAft>
                      </a:pPr>
                      <a:r>
                        <a:rPr lang="el-GR" sz="1800" dirty="0">
                          <a:effectLst/>
                        </a:rPr>
                        <a:t>     </a:t>
                      </a:r>
                      <a:endParaRPr lang="el-GR" sz="18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spcAft>
                          <a:spcPts val="0"/>
                        </a:spcAft>
                      </a:pPr>
                      <a:r>
                        <a:rPr lang="el-GR" sz="1800" dirty="0">
                          <a:effectLst/>
                        </a:rPr>
                        <a:t>7</a:t>
                      </a:r>
                    </a:p>
                    <a:p>
                      <a:pPr>
                        <a:spcAft>
                          <a:spcPts val="0"/>
                        </a:spcAft>
                      </a:pPr>
                      <a:r>
                        <a:rPr lang="el-GR" sz="1800" dirty="0">
                          <a:effectLst/>
                        </a:rPr>
                        <a:t>     </a:t>
                      </a:r>
                      <a:endParaRPr lang="el-GR" sz="18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spcAft>
                          <a:spcPts val="0"/>
                        </a:spcAft>
                      </a:pPr>
                      <a:r>
                        <a:rPr lang="el-GR" sz="1800" dirty="0">
                          <a:effectLst/>
                        </a:rPr>
                        <a:t>10</a:t>
                      </a:r>
                    </a:p>
                    <a:p>
                      <a:pPr>
                        <a:spcAft>
                          <a:spcPts val="0"/>
                        </a:spcAft>
                      </a:pPr>
                      <a:r>
                        <a:rPr lang="el-GR" sz="1800" dirty="0">
                          <a:effectLst/>
                        </a:rPr>
                        <a:t>      </a:t>
                      </a:r>
                      <a:r>
                        <a:rPr lang="en-US" sz="1800" dirty="0">
                          <a:effectLst/>
                        </a:rPr>
                        <a:t>1</a:t>
                      </a:r>
                      <a:endParaRPr lang="el-GR" sz="1800" dirty="0">
                        <a:effectLst/>
                        <a:latin typeface="Courier New"/>
                        <a:ea typeface="Times New Roman"/>
                      </a:endParaRPr>
                    </a:p>
                  </a:txBody>
                  <a:tcPr marL="68580" marR="68580" marT="0" marB="0"/>
                </a:tc>
                <a:tc>
                  <a:txBody>
                    <a:bodyPr/>
                    <a:lstStyle/>
                    <a:p>
                      <a:pPr>
                        <a:spcAft>
                          <a:spcPts val="0"/>
                        </a:spcAft>
                      </a:pPr>
                      <a:r>
                        <a:rPr lang="el-GR" sz="1800" dirty="0">
                          <a:effectLst/>
                        </a:rPr>
                        <a:t>5</a:t>
                      </a:r>
                    </a:p>
                    <a:p>
                      <a:pPr>
                        <a:spcAft>
                          <a:spcPts val="0"/>
                        </a:spcAft>
                      </a:pPr>
                      <a:r>
                        <a:rPr lang="el-GR" sz="1800" dirty="0">
                          <a:effectLst/>
                        </a:rPr>
                        <a:t>     </a:t>
                      </a:r>
                      <a:endParaRPr lang="el-GR" sz="18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spcAft>
                          <a:spcPts val="0"/>
                        </a:spcAft>
                      </a:pPr>
                      <a:r>
                        <a:rPr lang="el-GR" sz="1800" dirty="0">
                          <a:effectLst/>
                        </a:rPr>
                        <a:t>8</a:t>
                      </a:r>
                    </a:p>
                    <a:p>
                      <a:pPr>
                        <a:spcAft>
                          <a:spcPts val="0"/>
                        </a:spcAft>
                      </a:pPr>
                      <a:r>
                        <a:rPr lang="el-GR" sz="1800" dirty="0">
                          <a:effectLst/>
                        </a:rPr>
                        <a:t>     </a:t>
                      </a:r>
                      <a:endParaRPr lang="el-GR" sz="18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800" dirty="0">
                          <a:effectLst/>
                        </a:rPr>
                        <a:t> </a:t>
                      </a:r>
                    </a:p>
                    <a:p>
                      <a:pPr algn="ctr">
                        <a:spcAft>
                          <a:spcPts val="0"/>
                        </a:spcAft>
                      </a:pPr>
                      <a:r>
                        <a:rPr lang="el-GR" sz="1800" dirty="0">
                          <a:effectLst/>
                        </a:rPr>
                        <a:t>2</a:t>
                      </a:r>
                    </a:p>
                    <a:p>
                      <a:pPr algn="ctr">
                        <a:spcAft>
                          <a:spcPts val="0"/>
                        </a:spcAft>
                      </a:pPr>
                      <a:r>
                        <a:rPr lang="el-GR" sz="1800" dirty="0">
                          <a:effectLst/>
                        </a:rPr>
                        <a:t> </a:t>
                      </a:r>
                      <a:endParaRPr lang="el-GR" sz="1800" dirty="0">
                        <a:effectLst/>
                        <a:latin typeface="Courier New"/>
                        <a:ea typeface="Times New Roman"/>
                      </a:endParaRPr>
                    </a:p>
                  </a:txBody>
                  <a:tcPr marL="68580" marR="68580" marT="0" marB="0"/>
                </a:tc>
              </a:tr>
              <a:tr h="856036">
                <a:tc>
                  <a:txBody>
                    <a:bodyPr/>
                    <a:lstStyle/>
                    <a:p>
                      <a:pPr algn="ctr">
                        <a:spcAft>
                          <a:spcPts val="0"/>
                        </a:spcAft>
                      </a:pPr>
                      <a:r>
                        <a:rPr lang="el-GR" sz="1800" dirty="0">
                          <a:effectLst/>
                        </a:rPr>
                        <a:t> </a:t>
                      </a:r>
                    </a:p>
                    <a:p>
                      <a:pPr algn="ctr">
                        <a:spcAft>
                          <a:spcPts val="0"/>
                        </a:spcAft>
                      </a:pPr>
                      <a:r>
                        <a:rPr lang="el-GR" sz="1800" dirty="0">
                          <a:effectLst/>
                        </a:rPr>
                        <a:t>Α</a:t>
                      </a:r>
                      <a:r>
                        <a:rPr lang="el-GR" sz="1800" baseline="-25000" dirty="0">
                          <a:effectLst/>
                        </a:rPr>
                        <a:t>2</a:t>
                      </a:r>
                      <a:endParaRPr lang="el-GR" sz="1800" dirty="0">
                        <a:effectLst/>
                      </a:endParaRPr>
                    </a:p>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spcAft>
                          <a:spcPts val="0"/>
                        </a:spcAft>
                      </a:pPr>
                      <a:r>
                        <a:rPr lang="el-GR" sz="1800" dirty="0">
                          <a:effectLst/>
                        </a:rPr>
                        <a:t>8</a:t>
                      </a:r>
                    </a:p>
                    <a:p>
                      <a:pPr>
                        <a:spcAft>
                          <a:spcPts val="0"/>
                        </a:spcAft>
                      </a:pPr>
                      <a:r>
                        <a:rPr lang="el-GR" sz="1800" dirty="0">
                          <a:effectLst/>
                        </a:rPr>
                        <a:t>     </a:t>
                      </a:r>
                      <a:endParaRPr lang="el-GR" sz="18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spcAft>
                          <a:spcPts val="0"/>
                        </a:spcAft>
                      </a:pPr>
                      <a:r>
                        <a:rPr lang="el-GR" sz="1800" dirty="0">
                          <a:effectLst/>
                        </a:rPr>
                        <a:t>8</a:t>
                      </a:r>
                    </a:p>
                    <a:p>
                      <a:pPr>
                        <a:spcAft>
                          <a:spcPts val="0"/>
                        </a:spcAft>
                      </a:pPr>
                      <a:r>
                        <a:rPr lang="el-GR" sz="1800" dirty="0">
                          <a:effectLst/>
                        </a:rPr>
                        <a:t>     </a:t>
                      </a:r>
                      <a:endParaRPr lang="el-GR" sz="18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spcAft>
                          <a:spcPts val="0"/>
                        </a:spcAft>
                      </a:pPr>
                      <a:r>
                        <a:rPr lang="el-GR" sz="1800" dirty="0">
                          <a:effectLst/>
                        </a:rPr>
                        <a:t>6</a:t>
                      </a:r>
                    </a:p>
                    <a:p>
                      <a:pPr>
                        <a:spcAft>
                          <a:spcPts val="0"/>
                        </a:spcAft>
                      </a:pPr>
                      <a:r>
                        <a:rPr lang="el-GR" sz="1800" dirty="0">
                          <a:effectLst/>
                        </a:rPr>
                        <a:t>     </a:t>
                      </a:r>
                      <a:endParaRPr lang="el-GR" sz="18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spcAft>
                          <a:spcPts val="0"/>
                        </a:spcAft>
                      </a:pPr>
                      <a:r>
                        <a:rPr lang="el-GR" sz="1800" dirty="0">
                          <a:effectLst/>
                        </a:rPr>
                        <a:t>9</a:t>
                      </a:r>
                    </a:p>
                    <a:p>
                      <a:pPr>
                        <a:spcAft>
                          <a:spcPts val="0"/>
                        </a:spcAft>
                      </a:pPr>
                      <a:r>
                        <a:rPr lang="el-GR" sz="1800" dirty="0">
                          <a:effectLst/>
                        </a:rPr>
                        <a:t>     </a:t>
                      </a:r>
                      <a:endParaRPr lang="el-GR" sz="18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spcAft>
                          <a:spcPts val="0"/>
                        </a:spcAft>
                      </a:pPr>
                      <a:r>
                        <a:rPr lang="el-GR" sz="1800" dirty="0">
                          <a:effectLst/>
                        </a:rPr>
                        <a:t>6</a:t>
                      </a:r>
                    </a:p>
                    <a:p>
                      <a:pPr>
                        <a:spcAft>
                          <a:spcPts val="0"/>
                        </a:spcAft>
                      </a:pPr>
                      <a:r>
                        <a:rPr lang="el-GR" sz="1800" dirty="0">
                          <a:effectLst/>
                        </a:rPr>
                        <a:t>     </a:t>
                      </a:r>
                      <a:r>
                        <a:rPr lang="en-US" sz="1800" dirty="0">
                          <a:effectLst/>
                        </a:rPr>
                        <a:t> 1</a:t>
                      </a:r>
                      <a:endParaRPr lang="el-GR" sz="1800" dirty="0">
                        <a:effectLst/>
                        <a:latin typeface="Courier New"/>
                        <a:ea typeface="Times New Roman"/>
                      </a:endParaRPr>
                    </a:p>
                  </a:txBody>
                  <a:tcPr marL="68580" marR="68580" marT="0" marB="0"/>
                </a:tc>
                <a:tc>
                  <a:txBody>
                    <a:bodyPr/>
                    <a:lstStyle/>
                    <a:p>
                      <a:pPr>
                        <a:spcAft>
                          <a:spcPts val="0"/>
                        </a:spcAft>
                      </a:pPr>
                      <a:r>
                        <a:rPr lang="el-GR" sz="1800" dirty="0">
                          <a:effectLst/>
                        </a:rPr>
                        <a:t>5</a:t>
                      </a:r>
                    </a:p>
                    <a:p>
                      <a:pPr>
                        <a:spcAft>
                          <a:spcPts val="0"/>
                        </a:spcAft>
                      </a:pPr>
                      <a:r>
                        <a:rPr lang="el-GR" sz="1800" dirty="0">
                          <a:effectLst/>
                        </a:rPr>
                        <a:t>     </a:t>
                      </a:r>
                      <a:r>
                        <a:rPr lang="en-US" sz="1800" dirty="0">
                          <a:effectLst/>
                        </a:rPr>
                        <a:t> 1</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 </a:t>
                      </a:r>
                    </a:p>
                    <a:p>
                      <a:pPr algn="ctr">
                        <a:spcAft>
                          <a:spcPts val="0"/>
                        </a:spcAft>
                      </a:pPr>
                      <a:r>
                        <a:rPr lang="el-GR" sz="1800" dirty="0">
                          <a:effectLst/>
                        </a:rPr>
                        <a:t>2</a:t>
                      </a:r>
                    </a:p>
                    <a:p>
                      <a:pPr algn="ctr">
                        <a:spcAft>
                          <a:spcPts val="0"/>
                        </a:spcAft>
                      </a:pPr>
                      <a:r>
                        <a:rPr lang="el-GR" sz="1800" dirty="0">
                          <a:effectLst/>
                        </a:rPr>
                        <a:t> </a:t>
                      </a:r>
                      <a:endParaRPr lang="el-GR" sz="1800" dirty="0">
                        <a:effectLst/>
                        <a:latin typeface="Courier New"/>
                        <a:ea typeface="Times New Roman"/>
                      </a:endParaRPr>
                    </a:p>
                  </a:txBody>
                  <a:tcPr marL="68580" marR="68580" marT="0" marB="0"/>
                </a:tc>
              </a:tr>
              <a:tr h="856036">
                <a:tc>
                  <a:txBody>
                    <a:bodyPr/>
                    <a:lstStyle/>
                    <a:p>
                      <a:pPr algn="ctr">
                        <a:spcAft>
                          <a:spcPts val="0"/>
                        </a:spcAft>
                      </a:pPr>
                      <a:r>
                        <a:rPr lang="el-GR" sz="1800" dirty="0">
                          <a:effectLst/>
                        </a:rPr>
                        <a:t> </a:t>
                      </a:r>
                    </a:p>
                    <a:p>
                      <a:pPr algn="ctr">
                        <a:spcAft>
                          <a:spcPts val="0"/>
                        </a:spcAft>
                      </a:pPr>
                      <a:r>
                        <a:rPr lang="el-GR" sz="1800" dirty="0">
                          <a:effectLst/>
                        </a:rPr>
                        <a:t>Α</a:t>
                      </a:r>
                      <a:r>
                        <a:rPr lang="el-GR" sz="1800" baseline="-25000" dirty="0">
                          <a:effectLst/>
                        </a:rPr>
                        <a:t>3</a:t>
                      </a:r>
                      <a:endParaRPr lang="el-GR" sz="1800" dirty="0">
                        <a:effectLst/>
                      </a:endParaRPr>
                    </a:p>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spcAft>
                          <a:spcPts val="0"/>
                        </a:spcAft>
                      </a:pPr>
                      <a:r>
                        <a:rPr lang="el-GR" sz="1800" dirty="0">
                          <a:effectLst/>
                        </a:rPr>
                        <a:t>9</a:t>
                      </a:r>
                    </a:p>
                    <a:p>
                      <a:pPr>
                        <a:spcAft>
                          <a:spcPts val="0"/>
                        </a:spcAft>
                      </a:pPr>
                      <a:r>
                        <a:rPr lang="el-GR" sz="1800" dirty="0" smtClean="0">
                          <a:effectLst/>
                        </a:rPr>
                        <a:t>     </a:t>
                      </a:r>
                      <a:endParaRPr lang="el-GR" sz="18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spcAft>
                          <a:spcPts val="0"/>
                        </a:spcAft>
                      </a:pPr>
                      <a:r>
                        <a:rPr lang="el-GR" sz="1800" dirty="0">
                          <a:effectLst/>
                        </a:rPr>
                        <a:t>7</a:t>
                      </a:r>
                    </a:p>
                    <a:p>
                      <a:pPr>
                        <a:spcAft>
                          <a:spcPts val="0"/>
                        </a:spcAft>
                      </a:pPr>
                      <a:r>
                        <a:rPr lang="el-GR" sz="1800" dirty="0">
                          <a:effectLst/>
                        </a:rPr>
                        <a:t>     </a:t>
                      </a:r>
                      <a:r>
                        <a:rPr lang="en-US" sz="1800" dirty="0">
                          <a:effectLst/>
                        </a:rPr>
                        <a:t> 1</a:t>
                      </a:r>
                      <a:endParaRPr lang="el-GR" sz="1800" dirty="0">
                        <a:effectLst/>
                        <a:latin typeface="Courier New"/>
                        <a:ea typeface="Times New Roman"/>
                      </a:endParaRPr>
                    </a:p>
                  </a:txBody>
                  <a:tcPr marL="68580" marR="68580" marT="0" marB="0"/>
                </a:tc>
                <a:tc>
                  <a:txBody>
                    <a:bodyPr/>
                    <a:lstStyle/>
                    <a:p>
                      <a:pPr>
                        <a:spcAft>
                          <a:spcPts val="0"/>
                        </a:spcAft>
                      </a:pPr>
                      <a:r>
                        <a:rPr lang="el-GR" sz="1800" dirty="0">
                          <a:effectLst/>
                        </a:rPr>
                        <a:t>8</a:t>
                      </a:r>
                    </a:p>
                    <a:p>
                      <a:pPr>
                        <a:spcAft>
                          <a:spcPts val="0"/>
                        </a:spcAft>
                      </a:pPr>
                      <a:r>
                        <a:rPr lang="el-GR" sz="1800" dirty="0">
                          <a:effectLst/>
                        </a:rPr>
                        <a:t>     </a:t>
                      </a:r>
                      <a:r>
                        <a:rPr lang="en-US" sz="1800" dirty="0">
                          <a:effectLst/>
                        </a:rPr>
                        <a:t> 1</a:t>
                      </a:r>
                      <a:endParaRPr lang="el-GR" sz="1800" dirty="0">
                        <a:effectLst/>
                        <a:latin typeface="Courier New"/>
                        <a:ea typeface="Times New Roman"/>
                      </a:endParaRPr>
                    </a:p>
                  </a:txBody>
                  <a:tcPr marL="68580" marR="68580" marT="0" marB="0"/>
                </a:tc>
                <a:tc>
                  <a:txBody>
                    <a:bodyPr/>
                    <a:lstStyle/>
                    <a:p>
                      <a:pPr>
                        <a:spcAft>
                          <a:spcPts val="0"/>
                        </a:spcAft>
                      </a:pPr>
                      <a:r>
                        <a:rPr lang="el-GR" sz="1800" dirty="0">
                          <a:effectLst/>
                        </a:rPr>
                        <a:t>8</a:t>
                      </a:r>
                    </a:p>
                    <a:p>
                      <a:pPr>
                        <a:spcAft>
                          <a:spcPts val="0"/>
                        </a:spcAft>
                      </a:pPr>
                      <a:r>
                        <a:rPr lang="el-GR" sz="1800" dirty="0">
                          <a:effectLst/>
                        </a:rPr>
                        <a:t>     </a:t>
                      </a:r>
                      <a:endParaRPr lang="el-GR" sz="18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spcAft>
                          <a:spcPts val="0"/>
                        </a:spcAft>
                      </a:pPr>
                      <a:r>
                        <a:rPr lang="en-US" sz="1800" dirty="0">
                          <a:effectLst/>
                        </a:rPr>
                        <a:t>-M</a:t>
                      </a:r>
                      <a:endParaRPr lang="el-GR" sz="1800" dirty="0">
                        <a:effectLst/>
                      </a:endParaRPr>
                    </a:p>
                    <a:p>
                      <a:pPr>
                        <a:spcAft>
                          <a:spcPts val="0"/>
                        </a:spcAft>
                      </a:pPr>
                      <a:r>
                        <a:rPr lang="el-GR" sz="1800" dirty="0">
                          <a:effectLst/>
                        </a:rPr>
                        <a:t>     </a:t>
                      </a:r>
                      <a:endParaRPr lang="el-GR" sz="18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spcAft>
                          <a:spcPts val="0"/>
                        </a:spcAft>
                      </a:pPr>
                      <a:r>
                        <a:rPr lang="en-US" sz="1800" dirty="0">
                          <a:effectLst/>
                        </a:rPr>
                        <a:t>-M</a:t>
                      </a:r>
                      <a:endParaRPr lang="el-GR" sz="1800" dirty="0">
                        <a:effectLst/>
                      </a:endParaRPr>
                    </a:p>
                    <a:p>
                      <a:pPr>
                        <a:spcAft>
                          <a:spcPts val="0"/>
                        </a:spcAft>
                      </a:pPr>
                      <a:r>
                        <a:rPr lang="el-GR" sz="1800" dirty="0">
                          <a:effectLst/>
                        </a:rPr>
                        <a:t>     </a:t>
                      </a:r>
                      <a:endParaRPr lang="el-GR" sz="1800" dirty="0">
                        <a:effectLst/>
                        <a:latin typeface="Courier New"/>
                        <a:ea typeface="Times New Roman"/>
                      </a:endParaRPr>
                    </a:p>
                  </a:txBody>
                  <a:tcPr marL="68580" marR="68580" marT="0" marB="0">
                    <a:lnBlToTr w="12700" cap="flat" cmpd="sng" algn="ctr">
                      <a:solidFill>
                        <a:schemeClr val="tx1"/>
                      </a:solidFill>
                      <a:prstDash val="solid"/>
                      <a:round/>
                      <a:headEnd type="none" w="med" len="med"/>
                      <a:tailEnd type="none" w="med" len="med"/>
                    </a:lnBlToTr>
                  </a:tcPr>
                </a:tc>
                <a:tc>
                  <a:txBody>
                    <a:bodyPr/>
                    <a:lstStyle/>
                    <a:p>
                      <a:pPr algn="ctr">
                        <a:spcAft>
                          <a:spcPts val="0"/>
                        </a:spcAft>
                      </a:pPr>
                      <a:r>
                        <a:rPr lang="el-GR" sz="1800" dirty="0">
                          <a:effectLst/>
                        </a:rPr>
                        <a:t> </a:t>
                      </a:r>
                    </a:p>
                    <a:p>
                      <a:pPr algn="ctr">
                        <a:spcAft>
                          <a:spcPts val="0"/>
                        </a:spcAft>
                      </a:pPr>
                      <a:r>
                        <a:rPr lang="el-GR" sz="1800" dirty="0">
                          <a:effectLst/>
                        </a:rPr>
                        <a:t>2</a:t>
                      </a:r>
                    </a:p>
                    <a:p>
                      <a:pPr algn="ctr">
                        <a:spcAft>
                          <a:spcPts val="0"/>
                        </a:spcAft>
                      </a:pPr>
                      <a:r>
                        <a:rPr lang="el-GR" sz="1800" dirty="0">
                          <a:effectLst/>
                        </a:rPr>
                        <a:t> </a:t>
                      </a:r>
                      <a:endParaRPr lang="el-GR" sz="1800" dirty="0">
                        <a:effectLst/>
                        <a:latin typeface="Courier New"/>
                        <a:ea typeface="Times New Roman"/>
                      </a:endParaRPr>
                    </a:p>
                  </a:txBody>
                  <a:tcPr marL="68580" marR="68580" marT="0" marB="0"/>
                </a:tc>
              </a:tr>
              <a:tr h="285345">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1</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1</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1</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1</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1</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1</a:t>
                      </a:r>
                      <a:endParaRPr lang="el-GR" sz="1800" dirty="0">
                        <a:effectLst/>
                        <a:latin typeface="Courier New"/>
                        <a:ea typeface="Times New Roman"/>
                      </a:endParaRPr>
                    </a:p>
                  </a:txBody>
                  <a:tcPr marL="68580" marR="68580" marT="0" marB="0"/>
                </a:tc>
                <a:tc>
                  <a:txBody>
                    <a:bodyPr/>
                    <a:lstStyle/>
                    <a:p>
                      <a:pPr algn="ctr">
                        <a:spcAft>
                          <a:spcPts val="0"/>
                        </a:spcAft>
                      </a:pPr>
                      <a:r>
                        <a:rPr lang="el-GR" sz="1800" dirty="0">
                          <a:effectLst/>
                        </a:rPr>
                        <a:t> </a:t>
                      </a:r>
                      <a:endParaRPr lang="el-GR" sz="1800" dirty="0">
                        <a:effectLst/>
                        <a:latin typeface="Courier New"/>
                        <a:ea typeface="Times New Roman"/>
                      </a:endParaRPr>
                    </a:p>
                  </a:txBody>
                  <a:tcPr marL="68580" marR="68580" marT="0" marB="0"/>
                </a:tc>
              </a:tr>
            </a:tbl>
          </a:graphicData>
        </a:graphic>
      </p:graphicFrame>
      <p:sp>
        <p:nvSpPr>
          <p:cNvPr id="11" name="Oval 2"/>
          <p:cNvSpPr>
            <a:spLocks noChangeArrowheads="1"/>
          </p:cNvSpPr>
          <p:nvPr/>
        </p:nvSpPr>
        <p:spPr bwMode="auto">
          <a:xfrm>
            <a:off x="4139952" y="2276872"/>
            <a:ext cx="432048" cy="504056"/>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2" name="Oval 2"/>
          <p:cNvSpPr>
            <a:spLocks noChangeArrowheads="1"/>
          </p:cNvSpPr>
          <p:nvPr/>
        </p:nvSpPr>
        <p:spPr bwMode="auto">
          <a:xfrm>
            <a:off x="1691680" y="2276872"/>
            <a:ext cx="432048" cy="504056"/>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3" name="Oval 2"/>
          <p:cNvSpPr>
            <a:spLocks noChangeArrowheads="1"/>
          </p:cNvSpPr>
          <p:nvPr/>
        </p:nvSpPr>
        <p:spPr bwMode="auto">
          <a:xfrm>
            <a:off x="4932040" y="3140968"/>
            <a:ext cx="432048" cy="504056"/>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4" name="Oval 2"/>
          <p:cNvSpPr>
            <a:spLocks noChangeArrowheads="1"/>
          </p:cNvSpPr>
          <p:nvPr/>
        </p:nvSpPr>
        <p:spPr bwMode="auto">
          <a:xfrm>
            <a:off x="5652120" y="3140968"/>
            <a:ext cx="432048" cy="504056"/>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5" name="Oval 2"/>
          <p:cNvSpPr>
            <a:spLocks noChangeArrowheads="1"/>
          </p:cNvSpPr>
          <p:nvPr/>
        </p:nvSpPr>
        <p:spPr bwMode="auto">
          <a:xfrm>
            <a:off x="2555776" y="4005064"/>
            <a:ext cx="432048" cy="504056"/>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6" name="Oval 2"/>
          <p:cNvSpPr>
            <a:spLocks noChangeArrowheads="1"/>
          </p:cNvSpPr>
          <p:nvPr/>
        </p:nvSpPr>
        <p:spPr bwMode="auto">
          <a:xfrm>
            <a:off x="3347864" y="4005064"/>
            <a:ext cx="432048" cy="504056"/>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7" name="Ορθογώνιο 16"/>
          <p:cNvSpPr/>
          <p:nvPr/>
        </p:nvSpPr>
        <p:spPr>
          <a:xfrm>
            <a:off x="395536" y="5373215"/>
            <a:ext cx="8352928" cy="461665"/>
          </a:xfrm>
          <a:prstGeom prst="rect">
            <a:avLst/>
          </a:prstGeom>
        </p:spPr>
        <p:txBody>
          <a:bodyPr wrap="square">
            <a:spAutoFit/>
          </a:bodyPr>
          <a:lstStyle/>
          <a:p>
            <a:r>
              <a:rPr lang="el-GR" sz="2400" dirty="0">
                <a:latin typeface="+mn-lt"/>
              </a:rPr>
              <a:t>Η απόδοση της αρχικής λύσης είναι: 10 +10 +6 +5 +7 +8 = 46</a:t>
            </a:r>
            <a:r>
              <a:rPr lang="el-GR" sz="2400" dirty="0" smtClean="0">
                <a:latin typeface="+mn-lt"/>
              </a:rPr>
              <a:t>.</a:t>
            </a:r>
            <a:endParaRPr lang="el-GR" sz="2400" dirty="0">
              <a:latin typeface="+mn-lt"/>
            </a:endParaRPr>
          </a:p>
        </p:txBody>
      </p:sp>
    </p:spTree>
    <p:extLst>
      <p:ext uri="{BB962C8B-B14F-4D97-AF65-F5344CB8AC3E}">
        <p14:creationId xmlns="" xmlns:p14="http://schemas.microsoft.com/office/powerpoint/2010/main" val="559459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Βέλτιστη λύση – μέθοδος </a:t>
            </a:r>
            <a:r>
              <a:rPr lang="en-US" dirty="0" smtClean="0"/>
              <a:t>stepping</a:t>
            </a:r>
            <a:r>
              <a:rPr lang="el-GR" dirty="0" smtClean="0"/>
              <a:t>-</a:t>
            </a:r>
            <a:r>
              <a:rPr lang="en-US" dirty="0" smtClean="0"/>
              <a:t>stone</a:t>
            </a:r>
            <a:r>
              <a:rPr lang="el-GR" dirty="0" smtClean="0"/>
              <a:t> </a:t>
            </a:r>
            <a:r>
              <a:rPr lang="el-GR" sz="3200" b="0" dirty="0" smtClean="0"/>
              <a:t>1/7</a:t>
            </a:r>
            <a:endParaRPr lang="el-GR" sz="3200" b="0" dirty="0"/>
          </a:p>
        </p:txBody>
      </p:sp>
      <p:sp>
        <p:nvSpPr>
          <p:cNvPr id="3" name="2 - Θέση περιεχομένου"/>
          <p:cNvSpPr>
            <a:spLocks noGrp="1"/>
          </p:cNvSpPr>
          <p:nvPr>
            <p:ph idx="1"/>
          </p:nvPr>
        </p:nvSpPr>
        <p:spPr/>
        <p:txBody>
          <a:bodyPr/>
          <a:lstStyle/>
          <a:p>
            <a:r>
              <a:rPr lang="el-GR" dirty="0" smtClean="0"/>
              <a:t>Λόγω των περιορισμών, η αρχική λύση έχει μόνο 6 β.μ. ενώ θα έπρεπε να έχει </a:t>
            </a:r>
            <a:r>
              <a:rPr lang="en-US" dirty="0" smtClean="0"/>
              <a:t>m</a:t>
            </a:r>
            <a:r>
              <a:rPr lang="el-GR" dirty="0" smtClean="0"/>
              <a:t>+</a:t>
            </a:r>
            <a:r>
              <a:rPr lang="en-US" dirty="0" smtClean="0"/>
              <a:t>n</a:t>
            </a:r>
            <a:r>
              <a:rPr lang="el-GR" dirty="0" smtClean="0"/>
              <a:t>-1=8 ανεξάρτητες βασικές μεταβλητές. Για να μπορούμε να προχωρήσουμε στη λύση, προσθέτουμε 2 ακόμη μεταβλητές στη βάση δίνοντας τους μια πολύ μικρή τιμή </a:t>
            </a:r>
            <a:r>
              <a:rPr lang="el-GR" b="1" i="1" dirty="0" smtClean="0"/>
              <a:t>ε</a:t>
            </a:r>
            <a:r>
              <a:rPr lang="el-GR" dirty="0" smtClean="0"/>
              <a:t> ώστε να μην επηρεάζουν το αποτέλεσμα. Επιλέγουμε δυο ανεξάρτητες μη β.μ., τις </a:t>
            </a:r>
            <a:r>
              <a:rPr lang="el-GR" i="1" dirty="0" smtClean="0"/>
              <a:t>Χ</a:t>
            </a:r>
            <a:r>
              <a:rPr lang="el-GR" i="1" baseline="-25000" dirty="0" smtClean="0"/>
              <a:t>21</a:t>
            </a:r>
            <a:r>
              <a:rPr lang="el-GR" dirty="0" smtClean="0"/>
              <a:t> = </a:t>
            </a:r>
            <a:r>
              <a:rPr lang="el-GR" i="1" dirty="0" smtClean="0"/>
              <a:t>Χ</a:t>
            </a:r>
            <a:r>
              <a:rPr lang="el-GR" i="1" baseline="-25000" dirty="0" smtClean="0"/>
              <a:t>13</a:t>
            </a:r>
            <a:r>
              <a:rPr lang="el-GR" dirty="0" smtClean="0"/>
              <a:t> = </a:t>
            </a:r>
            <a:r>
              <a:rPr lang="el-GR" b="1" i="1" dirty="0" smtClean="0"/>
              <a:t>ε</a:t>
            </a:r>
            <a:r>
              <a:rPr lang="el-GR" dirty="0" smtClean="0"/>
              <a:t>, και διορθώνουμε ανάλογα και τα </a:t>
            </a:r>
            <a:r>
              <a:rPr lang="el-GR" i="1" dirty="0" smtClean="0"/>
              <a:t>α</a:t>
            </a:r>
            <a:r>
              <a:rPr lang="en-US" i="1" baseline="-25000" dirty="0" smtClean="0"/>
              <a:t>i</a:t>
            </a:r>
            <a:r>
              <a:rPr lang="el-GR" dirty="0" smtClean="0"/>
              <a:t>, </a:t>
            </a:r>
            <a:r>
              <a:rPr lang="el-GR" i="1" dirty="0" smtClean="0"/>
              <a:t>β</a:t>
            </a:r>
            <a:r>
              <a:rPr lang="en-US" i="1" baseline="-25000" dirty="0" smtClean="0"/>
              <a:t>j</a:t>
            </a:r>
            <a:r>
              <a:rPr lang="el-GR" dirty="0" smtClean="0"/>
              <a:t>.</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 xmlns:p14="http://schemas.microsoft.com/office/powerpoint/2010/main" val="1094050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Βέλτιστη λύση – μέθοδος </a:t>
            </a:r>
            <a:r>
              <a:rPr lang="en-US" dirty="0"/>
              <a:t>stepping</a:t>
            </a:r>
            <a:r>
              <a:rPr lang="el-GR" dirty="0"/>
              <a:t>-</a:t>
            </a:r>
            <a:r>
              <a:rPr lang="en-US" dirty="0" smtClean="0"/>
              <a:t>stone</a:t>
            </a:r>
            <a:r>
              <a:rPr lang="el-GR" dirty="0" smtClean="0"/>
              <a:t> </a:t>
            </a:r>
            <a:r>
              <a:rPr lang="el-GR" sz="3200" b="0" dirty="0" smtClean="0">
                <a:solidFill>
                  <a:prstClr val="white"/>
                </a:solidFill>
              </a:rPr>
              <a:t>2/7</a:t>
            </a:r>
            <a:endParaRPr lang="el-GR" dirty="0"/>
          </a:p>
        </p:txBody>
      </p:sp>
      <p:sp>
        <p:nvSpPr>
          <p:cNvPr id="3" name="2 - Θέση περιεχομένου"/>
          <p:cNvSpPr>
            <a:spLocks noGrp="1"/>
          </p:cNvSpPr>
          <p:nvPr>
            <p:ph idx="1"/>
          </p:nvPr>
        </p:nvSpPr>
        <p:spPr>
          <a:xfrm>
            <a:off x="457200" y="1340768"/>
            <a:ext cx="8229600" cy="2880320"/>
          </a:xfrm>
        </p:spPr>
        <p:txBody>
          <a:bodyPr>
            <a:normAutofit lnSpcReduction="10000"/>
          </a:bodyPr>
          <a:lstStyle/>
          <a:p>
            <a:r>
              <a:rPr lang="el-GR" dirty="0" smtClean="0"/>
              <a:t>Μπορούμε τώρα να βρούμε για όλες τις μη β.μ. την οριακή επίδραση τους στην απόδοση αν αυξηθούν κατά 1 μονάδα: </a:t>
            </a:r>
            <a:r>
              <a:rPr lang="en-US" dirty="0" smtClean="0"/>
              <a:t>d</a:t>
            </a:r>
            <a:r>
              <a:rPr lang="el-GR" i="1" baseline="-25000" dirty="0" smtClean="0"/>
              <a:t>12</a:t>
            </a:r>
            <a:r>
              <a:rPr lang="el-GR" dirty="0" smtClean="0"/>
              <a:t> =+7-7+8-7= +1,  </a:t>
            </a:r>
            <a:r>
              <a:rPr lang="en-US" dirty="0" smtClean="0"/>
              <a:t>d</a:t>
            </a:r>
            <a:r>
              <a:rPr lang="el-GR" i="1" baseline="-25000" dirty="0" smtClean="0"/>
              <a:t>15</a:t>
            </a:r>
            <a:r>
              <a:rPr lang="el-GR" dirty="0" smtClean="0"/>
              <a:t> =+5-10+8-6= -3,  </a:t>
            </a:r>
            <a:r>
              <a:rPr lang="en-US" dirty="0" smtClean="0"/>
              <a:t>d</a:t>
            </a:r>
            <a:r>
              <a:rPr lang="el-GR" i="1" baseline="-25000" dirty="0" smtClean="0"/>
              <a:t>16</a:t>
            </a:r>
            <a:r>
              <a:rPr lang="el-GR" dirty="0" smtClean="0"/>
              <a:t> =+8-10+8-5= +1, </a:t>
            </a:r>
            <a:r>
              <a:rPr lang="en-US" dirty="0" smtClean="0"/>
              <a:t>d</a:t>
            </a:r>
            <a:r>
              <a:rPr lang="el-GR" i="1" baseline="-25000" dirty="0" smtClean="0"/>
              <a:t>22</a:t>
            </a:r>
            <a:r>
              <a:rPr lang="el-GR" dirty="0" smtClean="0"/>
              <a:t> =+8-8+10-7+8-7= +4, </a:t>
            </a:r>
            <a:r>
              <a:rPr lang="en-US" dirty="0" smtClean="0"/>
              <a:t>d</a:t>
            </a:r>
            <a:r>
              <a:rPr lang="el-GR" i="1" baseline="-25000" dirty="0" smtClean="0"/>
              <a:t>23</a:t>
            </a:r>
            <a:r>
              <a:rPr lang="el-GR" dirty="0" smtClean="0"/>
              <a:t> =+6-7+10-8= +1, </a:t>
            </a:r>
            <a:r>
              <a:rPr lang="en-US" dirty="0" smtClean="0"/>
              <a:t>d</a:t>
            </a:r>
            <a:r>
              <a:rPr lang="el-GR" i="1" baseline="-25000" dirty="0" smtClean="0"/>
              <a:t>24</a:t>
            </a:r>
            <a:r>
              <a:rPr lang="el-GR" dirty="0" smtClean="0"/>
              <a:t> = +9-10+10-8= +1, </a:t>
            </a:r>
            <a:r>
              <a:rPr lang="en-US" dirty="0" smtClean="0"/>
              <a:t>d</a:t>
            </a:r>
            <a:r>
              <a:rPr lang="el-GR" i="1" baseline="-25000" dirty="0" smtClean="0"/>
              <a:t>31</a:t>
            </a:r>
            <a:r>
              <a:rPr lang="el-GR" dirty="0" smtClean="0"/>
              <a:t> = +9-8+7-10 = -2, </a:t>
            </a:r>
            <a:r>
              <a:rPr lang="en-US" dirty="0" smtClean="0"/>
              <a:t>d</a:t>
            </a:r>
            <a:r>
              <a:rPr lang="el-GR" i="1" baseline="-25000" dirty="0" smtClean="0"/>
              <a:t>34</a:t>
            </a:r>
            <a:r>
              <a:rPr lang="el-GR" dirty="0" smtClean="0"/>
              <a:t> =+8-10+7-8= -3. Από τις 4 θετικές τιμές διαλέγουμε την μεγαλύτερη δηλ. αυτή που θα αυξάνει περισσότερο την απόδοση: </a:t>
            </a:r>
            <a:r>
              <a:rPr lang="en-US" dirty="0" smtClean="0"/>
              <a:t>d</a:t>
            </a:r>
            <a:r>
              <a:rPr lang="el-GR" i="1" baseline="-25000" dirty="0" smtClean="0"/>
              <a:t>22</a:t>
            </a:r>
            <a:r>
              <a:rPr lang="el-GR" dirty="0" smtClean="0"/>
              <a:t>=+4.</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graphicFrame>
        <p:nvGraphicFramePr>
          <p:cNvPr id="5" name="Πίνακας 4"/>
          <p:cNvGraphicFramePr>
            <a:graphicFrameLocks noGrp="1"/>
          </p:cNvGraphicFramePr>
          <p:nvPr>
            <p:extLst>
              <p:ext uri="{D42A27DB-BD31-4B8C-83A1-F6EECF244321}">
                <p14:modId xmlns="" xmlns:p14="http://schemas.microsoft.com/office/powerpoint/2010/main" val="1954802675"/>
              </p:ext>
            </p:extLst>
          </p:nvPr>
        </p:nvGraphicFramePr>
        <p:xfrm>
          <a:off x="1691680" y="4149080"/>
          <a:ext cx="5472608" cy="2543878"/>
        </p:xfrm>
        <a:graphic>
          <a:graphicData uri="http://schemas.openxmlformats.org/drawingml/2006/table">
            <a:tbl>
              <a:tblPr firstRow="1" firstCol="1" lastRow="1" lastCol="1">
                <a:tableStyleId>{5C22544A-7EE6-4342-B048-85BDC9FD1C3A}</a:tableStyleId>
              </a:tblPr>
              <a:tblGrid>
                <a:gridCol w="375986"/>
                <a:gridCol w="763692"/>
                <a:gridCol w="764594"/>
                <a:gridCol w="764594"/>
                <a:gridCol w="763692"/>
                <a:gridCol w="764594"/>
                <a:gridCol w="764594"/>
                <a:gridCol w="510862"/>
              </a:tblGrid>
              <a:tr h="222570">
                <a:tc>
                  <a:txBody>
                    <a:bodyPr/>
                    <a:lstStyle/>
                    <a:p>
                      <a:pPr algn="ctr">
                        <a:spcAft>
                          <a:spcPts val="0"/>
                        </a:spcAft>
                      </a:pPr>
                      <a:r>
                        <a:rPr lang="el-GR" sz="1200" dirty="0">
                          <a:effectLst/>
                        </a:rPr>
                        <a:t> </a:t>
                      </a:r>
                      <a:endParaRPr lang="el-GR" sz="1200" dirty="0">
                        <a:effectLst/>
                        <a:latin typeface="Courier New"/>
                        <a:ea typeface="Times New Roman"/>
                      </a:endParaRPr>
                    </a:p>
                  </a:txBody>
                  <a:tcPr marL="68580" marR="68580" marT="0" marB="0"/>
                </a:tc>
                <a:tc>
                  <a:txBody>
                    <a:bodyPr/>
                    <a:lstStyle/>
                    <a:p>
                      <a:pPr algn="ctr">
                        <a:spcAft>
                          <a:spcPts val="0"/>
                        </a:spcAft>
                      </a:pPr>
                      <a:r>
                        <a:rPr lang="el-GR" sz="1200" dirty="0">
                          <a:effectLst/>
                        </a:rPr>
                        <a:t>Β</a:t>
                      </a:r>
                      <a:r>
                        <a:rPr lang="en-US" sz="1200" baseline="-25000" dirty="0">
                          <a:effectLst/>
                        </a:rPr>
                        <a:t>1</a:t>
                      </a:r>
                      <a:endParaRPr lang="el-GR" sz="1200" dirty="0">
                        <a:effectLst/>
                        <a:latin typeface="Courier New"/>
                        <a:ea typeface="Times New Roman"/>
                      </a:endParaRPr>
                    </a:p>
                  </a:txBody>
                  <a:tcPr marL="68580" marR="68580" marT="0" marB="0"/>
                </a:tc>
                <a:tc>
                  <a:txBody>
                    <a:bodyPr/>
                    <a:lstStyle/>
                    <a:p>
                      <a:pPr algn="ctr">
                        <a:spcAft>
                          <a:spcPts val="0"/>
                        </a:spcAft>
                      </a:pPr>
                      <a:r>
                        <a:rPr lang="el-GR" sz="1200" dirty="0">
                          <a:effectLst/>
                        </a:rPr>
                        <a:t>Β</a:t>
                      </a:r>
                      <a:r>
                        <a:rPr lang="en-US" sz="1200" baseline="-25000" dirty="0">
                          <a:effectLst/>
                        </a:rPr>
                        <a:t>2</a:t>
                      </a:r>
                      <a:endParaRPr lang="el-GR" sz="1200" dirty="0">
                        <a:effectLst/>
                        <a:latin typeface="Courier New"/>
                        <a:ea typeface="Times New Roman"/>
                      </a:endParaRPr>
                    </a:p>
                  </a:txBody>
                  <a:tcPr marL="68580" marR="68580" marT="0" marB="0"/>
                </a:tc>
                <a:tc>
                  <a:txBody>
                    <a:bodyPr/>
                    <a:lstStyle/>
                    <a:p>
                      <a:pPr algn="ctr">
                        <a:spcAft>
                          <a:spcPts val="0"/>
                        </a:spcAft>
                      </a:pPr>
                      <a:r>
                        <a:rPr lang="el-GR" sz="1200" dirty="0">
                          <a:effectLst/>
                        </a:rPr>
                        <a:t>Β</a:t>
                      </a:r>
                      <a:r>
                        <a:rPr lang="el-GR" sz="1200" baseline="-25000" dirty="0">
                          <a:effectLst/>
                        </a:rPr>
                        <a:t>3</a:t>
                      </a:r>
                      <a:endParaRPr lang="el-GR" sz="1200" dirty="0">
                        <a:effectLst/>
                        <a:latin typeface="Courier New"/>
                        <a:ea typeface="Times New Roman"/>
                      </a:endParaRPr>
                    </a:p>
                  </a:txBody>
                  <a:tcPr marL="68580" marR="68580" marT="0" marB="0"/>
                </a:tc>
                <a:tc>
                  <a:txBody>
                    <a:bodyPr/>
                    <a:lstStyle/>
                    <a:p>
                      <a:pPr algn="ctr">
                        <a:spcAft>
                          <a:spcPts val="0"/>
                        </a:spcAft>
                      </a:pPr>
                      <a:r>
                        <a:rPr lang="el-GR" sz="1200" dirty="0">
                          <a:effectLst/>
                        </a:rPr>
                        <a:t>Β</a:t>
                      </a:r>
                      <a:r>
                        <a:rPr lang="el-GR" sz="1200" baseline="-25000" dirty="0">
                          <a:effectLst/>
                        </a:rPr>
                        <a:t>4</a:t>
                      </a:r>
                      <a:endParaRPr lang="el-GR" sz="1200" dirty="0">
                        <a:effectLst/>
                        <a:latin typeface="Courier New"/>
                        <a:ea typeface="Times New Roman"/>
                      </a:endParaRPr>
                    </a:p>
                  </a:txBody>
                  <a:tcPr marL="68580" marR="68580" marT="0" marB="0"/>
                </a:tc>
                <a:tc>
                  <a:txBody>
                    <a:bodyPr/>
                    <a:lstStyle/>
                    <a:p>
                      <a:pPr algn="ctr">
                        <a:spcAft>
                          <a:spcPts val="0"/>
                        </a:spcAft>
                      </a:pPr>
                      <a:r>
                        <a:rPr lang="el-GR" sz="1200" dirty="0">
                          <a:effectLst/>
                        </a:rPr>
                        <a:t>Β</a:t>
                      </a:r>
                      <a:r>
                        <a:rPr lang="el-GR" sz="1200" baseline="-25000" dirty="0">
                          <a:effectLst/>
                        </a:rPr>
                        <a:t>5</a:t>
                      </a:r>
                      <a:endParaRPr lang="el-GR" sz="1200" dirty="0">
                        <a:effectLst/>
                        <a:latin typeface="Courier New"/>
                        <a:ea typeface="Times New Roman"/>
                      </a:endParaRPr>
                    </a:p>
                  </a:txBody>
                  <a:tcPr marL="68580" marR="68580" marT="0" marB="0"/>
                </a:tc>
                <a:tc>
                  <a:txBody>
                    <a:bodyPr/>
                    <a:lstStyle/>
                    <a:p>
                      <a:pPr algn="ctr">
                        <a:spcAft>
                          <a:spcPts val="0"/>
                        </a:spcAft>
                      </a:pPr>
                      <a:r>
                        <a:rPr lang="el-GR" sz="1200" dirty="0">
                          <a:effectLst/>
                        </a:rPr>
                        <a:t>Β</a:t>
                      </a:r>
                      <a:r>
                        <a:rPr lang="el-GR" sz="1200" baseline="-25000" dirty="0">
                          <a:effectLst/>
                        </a:rPr>
                        <a:t>6</a:t>
                      </a:r>
                      <a:endParaRPr lang="el-GR" sz="1200" dirty="0">
                        <a:effectLst/>
                        <a:latin typeface="Courier New"/>
                        <a:ea typeface="Times New Roman"/>
                      </a:endParaRPr>
                    </a:p>
                  </a:txBody>
                  <a:tcPr marL="68580" marR="68580" marT="0" marB="0"/>
                </a:tc>
                <a:tc>
                  <a:txBody>
                    <a:bodyPr/>
                    <a:lstStyle/>
                    <a:p>
                      <a:pPr algn="ctr">
                        <a:spcAft>
                          <a:spcPts val="0"/>
                        </a:spcAft>
                      </a:pPr>
                      <a:r>
                        <a:rPr lang="el-GR" sz="1200" dirty="0">
                          <a:effectLst/>
                        </a:rPr>
                        <a:t> </a:t>
                      </a:r>
                      <a:endParaRPr lang="el-GR" sz="1200" dirty="0">
                        <a:effectLst/>
                        <a:latin typeface="Courier New"/>
                        <a:ea typeface="Times New Roman"/>
                      </a:endParaRPr>
                    </a:p>
                  </a:txBody>
                  <a:tcPr marL="68580" marR="68580" marT="0" marB="0"/>
                </a:tc>
              </a:tr>
              <a:tr h="794894">
                <a:tc>
                  <a:txBody>
                    <a:bodyPr/>
                    <a:lstStyle/>
                    <a:p>
                      <a:pPr algn="ctr">
                        <a:spcAft>
                          <a:spcPts val="0"/>
                        </a:spcAft>
                      </a:pPr>
                      <a:r>
                        <a:rPr lang="el-GR" sz="1200" dirty="0">
                          <a:effectLst/>
                        </a:rPr>
                        <a:t> </a:t>
                      </a:r>
                    </a:p>
                    <a:p>
                      <a:pPr algn="ctr">
                        <a:spcAft>
                          <a:spcPts val="0"/>
                        </a:spcAft>
                      </a:pPr>
                      <a:r>
                        <a:rPr lang="el-GR" sz="1200" dirty="0">
                          <a:effectLst/>
                        </a:rPr>
                        <a:t>Α</a:t>
                      </a:r>
                      <a:r>
                        <a:rPr lang="el-GR" sz="1200" baseline="-25000" dirty="0">
                          <a:effectLst/>
                        </a:rPr>
                        <a:t>1</a:t>
                      </a:r>
                      <a:endParaRPr lang="el-GR" sz="1200" dirty="0">
                        <a:effectLst/>
                      </a:endParaRPr>
                    </a:p>
                    <a:p>
                      <a:pPr algn="ctr">
                        <a:spcAft>
                          <a:spcPts val="0"/>
                        </a:spcAft>
                      </a:pPr>
                      <a:r>
                        <a:rPr lang="el-GR" sz="1200" dirty="0">
                          <a:effectLst/>
                        </a:rPr>
                        <a:t> </a:t>
                      </a:r>
                      <a:endParaRPr lang="el-GR" sz="1200" dirty="0">
                        <a:effectLst/>
                        <a:latin typeface="Courier New"/>
                        <a:ea typeface="Times New Roman"/>
                      </a:endParaRPr>
                    </a:p>
                  </a:txBody>
                  <a:tcPr marL="68580" marR="68580" marT="0" marB="0"/>
                </a:tc>
                <a:tc>
                  <a:txBody>
                    <a:bodyPr/>
                    <a:lstStyle/>
                    <a:p>
                      <a:pPr>
                        <a:spcAft>
                          <a:spcPts val="0"/>
                        </a:spcAft>
                      </a:pPr>
                      <a:r>
                        <a:rPr lang="el-GR" sz="1200" dirty="0">
                          <a:effectLst/>
                        </a:rPr>
                        <a:t>10</a:t>
                      </a:r>
                    </a:p>
                    <a:p>
                      <a:pPr>
                        <a:spcAft>
                          <a:spcPts val="0"/>
                        </a:spcAft>
                      </a:pPr>
                      <a:r>
                        <a:rPr lang="el-GR" sz="1200" dirty="0">
                          <a:effectLst/>
                        </a:rPr>
                        <a:t>     </a:t>
                      </a:r>
                      <a:r>
                        <a:rPr lang="en-US" sz="1200" dirty="0">
                          <a:effectLst/>
                        </a:rPr>
                        <a:t> 1</a:t>
                      </a:r>
                      <a:endParaRPr lang="el-GR" sz="1200" dirty="0">
                        <a:effectLst/>
                        <a:latin typeface="Courier New"/>
                        <a:ea typeface="Times New Roman"/>
                      </a:endParaRPr>
                    </a:p>
                  </a:txBody>
                  <a:tcPr marL="68580" marR="68580" marT="0" marB="0"/>
                </a:tc>
                <a:tc>
                  <a:txBody>
                    <a:bodyPr/>
                    <a:lstStyle/>
                    <a:p>
                      <a:pPr>
                        <a:spcAft>
                          <a:spcPts val="0"/>
                        </a:spcAft>
                      </a:pPr>
                      <a:r>
                        <a:rPr lang="el-GR" sz="1200" dirty="0">
                          <a:effectLst/>
                        </a:rPr>
                        <a:t>7</a:t>
                      </a:r>
                    </a:p>
                    <a:p>
                      <a:pPr>
                        <a:spcAft>
                          <a:spcPts val="0"/>
                        </a:spcAft>
                      </a:pPr>
                      <a:r>
                        <a:rPr lang="el-GR" sz="1200" dirty="0">
                          <a:effectLst/>
                        </a:rPr>
                        <a:t>     +1</a:t>
                      </a:r>
                      <a:endParaRPr lang="el-GR" sz="1200" dirty="0">
                        <a:effectLst/>
                        <a:latin typeface="Courier New"/>
                        <a:ea typeface="Times New Roman"/>
                      </a:endParaRPr>
                    </a:p>
                  </a:txBody>
                  <a:tcPr marL="68580" marR="68580" marT="0" marB="0"/>
                </a:tc>
                <a:tc>
                  <a:txBody>
                    <a:bodyPr/>
                    <a:lstStyle/>
                    <a:p>
                      <a:pPr>
                        <a:spcAft>
                          <a:spcPts val="0"/>
                        </a:spcAft>
                      </a:pPr>
                      <a:r>
                        <a:rPr lang="el-GR" sz="1200" dirty="0">
                          <a:effectLst/>
                        </a:rPr>
                        <a:t>7</a:t>
                      </a:r>
                    </a:p>
                    <a:p>
                      <a:pPr>
                        <a:spcAft>
                          <a:spcPts val="0"/>
                        </a:spcAft>
                      </a:pPr>
                      <a:r>
                        <a:rPr lang="el-GR" sz="1200" dirty="0">
                          <a:effectLst/>
                        </a:rPr>
                        <a:t>      ε</a:t>
                      </a:r>
                      <a:endParaRPr lang="el-GR" sz="1200" dirty="0">
                        <a:effectLst/>
                        <a:latin typeface="Courier New"/>
                        <a:ea typeface="Times New Roman"/>
                      </a:endParaRPr>
                    </a:p>
                  </a:txBody>
                  <a:tcPr marL="68580" marR="68580" marT="0" marB="0"/>
                </a:tc>
                <a:tc>
                  <a:txBody>
                    <a:bodyPr/>
                    <a:lstStyle/>
                    <a:p>
                      <a:pPr>
                        <a:spcAft>
                          <a:spcPts val="0"/>
                        </a:spcAft>
                      </a:pPr>
                      <a:r>
                        <a:rPr lang="el-GR" sz="1200" dirty="0">
                          <a:effectLst/>
                        </a:rPr>
                        <a:t>10</a:t>
                      </a:r>
                    </a:p>
                    <a:p>
                      <a:pPr>
                        <a:spcAft>
                          <a:spcPts val="0"/>
                        </a:spcAft>
                      </a:pPr>
                      <a:r>
                        <a:rPr lang="el-GR" sz="1200" dirty="0">
                          <a:effectLst/>
                        </a:rPr>
                        <a:t>      </a:t>
                      </a:r>
                      <a:r>
                        <a:rPr lang="en-US" sz="1200" dirty="0">
                          <a:effectLst/>
                        </a:rPr>
                        <a:t>1</a:t>
                      </a:r>
                      <a:endParaRPr lang="el-GR" sz="1200" dirty="0">
                        <a:effectLst/>
                        <a:latin typeface="Courier New"/>
                        <a:ea typeface="Times New Roman"/>
                      </a:endParaRPr>
                    </a:p>
                  </a:txBody>
                  <a:tcPr marL="68580" marR="68580" marT="0" marB="0"/>
                </a:tc>
                <a:tc>
                  <a:txBody>
                    <a:bodyPr/>
                    <a:lstStyle/>
                    <a:p>
                      <a:pPr>
                        <a:spcAft>
                          <a:spcPts val="0"/>
                        </a:spcAft>
                      </a:pPr>
                      <a:r>
                        <a:rPr lang="el-GR" sz="1200" dirty="0">
                          <a:effectLst/>
                        </a:rPr>
                        <a:t>5</a:t>
                      </a:r>
                    </a:p>
                    <a:p>
                      <a:pPr>
                        <a:spcAft>
                          <a:spcPts val="0"/>
                        </a:spcAft>
                      </a:pPr>
                      <a:r>
                        <a:rPr lang="el-GR" sz="1200" dirty="0">
                          <a:effectLst/>
                        </a:rPr>
                        <a:t>     -3</a:t>
                      </a:r>
                      <a:endParaRPr lang="el-GR" sz="1200" dirty="0">
                        <a:effectLst/>
                        <a:latin typeface="Courier New"/>
                        <a:ea typeface="Times New Roman"/>
                      </a:endParaRPr>
                    </a:p>
                  </a:txBody>
                  <a:tcPr marL="68580" marR="68580" marT="0" marB="0"/>
                </a:tc>
                <a:tc>
                  <a:txBody>
                    <a:bodyPr/>
                    <a:lstStyle/>
                    <a:p>
                      <a:pPr>
                        <a:spcAft>
                          <a:spcPts val="0"/>
                        </a:spcAft>
                      </a:pPr>
                      <a:r>
                        <a:rPr lang="el-GR" sz="1200" dirty="0">
                          <a:effectLst/>
                        </a:rPr>
                        <a:t>8</a:t>
                      </a:r>
                    </a:p>
                    <a:p>
                      <a:pPr>
                        <a:spcAft>
                          <a:spcPts val="0"/>
                        </a:spcAft>
                      </a:pPr>
                      <a:r>
                        <a:rPr lang="el-GR" sz="1200" dirty="0">
                          <a:effectLst/>
                        </a:rPr>
                        <a:t>     +1</a:t>
                      </a:r>
                      <a:endParaRPr lang="el-GR" sz="1200" dirty="0">
                        <a:effectLst/>
                        <a:latin typeface="Courier New"/>
                        <a:ea typeface="Times New Roman"/>
                      </a:endParaRPr>
                    </a:p>
                  </a:txBody>
                  <a:tcPr marL="68580" marR="68580" marT="0" marB="0"/>
                </a:tc>
                <a:tc>
                  <a:txBody>
                    <a:bodyPr/>
                    <a:lstStyle/>
                    <a:p>
                      <a:pPr algn="ctr">
                        <a:spcAft>
                          <a:spcPts val="0"/>
                        </a:spcAft>
                      </a:pPr>
                      <a:r>
                        <a:rPr lang="el-GR" sz="1200" dirty="0">
                          <a:effectLst/>
                        </a:rPr>
                        <a:t> </a:t>
                      </a:r>
                    </a:p>
                    <a:p>
                      <a:pPr algn="ctr">
                        <a:spcAft>
                          <a:spcPts val="0"/>
                        </a:spcAft>
                      </a:pPr>
                      <a:r>
                        <a:rPr lang="el-GR" sz="1200" dirty="0">
                          <a:effectLst/>
                        </a:rPr>
                        <a:t>2+ε</a:t>
                      </a:r>
                    </a:p>
                    <a:p>
                      <a:pPr algn="ctr">
                        <a:spcAft>
                          <a:spcPts val="0"/>
                        </a:spcAft>
                      </a:pPr>
                      <a:r>
                        <a:rPr lang="el-GR" sz="1200" dirty="0">
                          <a:effectLst/>
                        </a:rPr>
                        <a:t> </a:t>
                      </a:r>
                      <a:endParaRPr lang="el-GR" sz="1200" dirty="0">
                        <a:effectLst/>
                        <a:latin typeface="Courier New"/>
                        <a:ea typeface="Times New Roman"/>
                      </a:endParaRPr>
                    </a:p>
                  </a:txBody>
                  <a:tcPr marL="68580" marR="68580" marT="0" marB="0"/>
                </a:tc>
              </a:tr>
              <a:tr h="794894">
                <a:tc>
                  <a:txBody>
                    <a:bodyPr/>
                    <a:lstStyle/>
                    <a:p>
                      <a:pPr algn="ctr">
                        <a:spcAft>
                          <a:spcPts val="0"/>
                        </a:spcAft>
                      </a:pPr>
                      <a:r>
                        <a:rPr lang="el-GR" sz="1200" dirty="0">
                          <a:effectLst/>
                        </a:rPr>
                        <a:t> </a:t>
                      </a:r>
                    </a:p>
                    <a:p>
                      <a:pPr algn="ctr">
                        <a:spcAft>
                          <a:spcPts val="0"/>
                        </a:spcAft>
                      </a:pPr>
                      <a:r>
                        <a:rPr lang="el-GR" sz="1200" dirty="0">
                          <a:effectLst/>
                        </a:rPr>
                        <a:t>Α</a:t>
                      </a:r>
                      <a:r>
                        <a:rPr lang="el-GR" sz="1200" baseline="-25000" dirty="0">
                          <a:effectLst/>
                        </a:rPr>
                        <a:t>2</a:t>
                      </a:r>
                      <a:endParaRPr lang="el-GR" sz="1200" dirty="0">
                        <a:effectLst/>
                      </a:endParaRPr>
                    </a:p>
                    <a:p>
                      <a:pPr algn="ctr">
                        <a:spcAft>
                          <a:spcPts val="0"/>
                        </a:spcAft>
                      </a:pPr>
                      <a:r>
                        <a:rPr lang="el-GR" sz="1200" dirty="0">
                          <a:effectLst/>
                        </a:rPr>
                        <a:t> </a:t>
                      </a:r>
                      <a:endParaRPr lang="el-GR" sz="1200" dirty="0">
                        <a:effectLst/>
                        <a:latin typeface="Courier New"/>
                        <a:ea typeface="Times New Roman"/>
                      </a:endParaRPr>
                    </a:p>
                  </a:txBody>
                  <a:tcPr marL="68580" marR="68580" marT="0" marB="0"/>
                </a:tc>
                <a:tc>
                  <a:txBody>
                    <a:bodyPr/>
                    <a:lstStyle/>
                    <a:p>
                      <a:pPr>
                        <a:spcAft>
                          <a:spcPts val="0"/>
                        </a:spcAft>
                      </a:pPr>
                      <a:r>
                        <a:rPr lang="el-GR" sz="1200" dirty="0">
                          <a:effectLst/>
                        </a:rPr>
                        <a:t>8</a:t>
                      </a:r>
                    </a:p>
                    <a:p>
                      <a:pPr>
                        <a:spcAft>
                          <a:spcPts val="0"/>
                        </a:spcAft>
                      </a:pPr>
                      <a:r>
                        <a:rPr lang="el-GR" sz="1200" dirty="0">
                          <a:effectLst/>
                        </a:rPr>
                        <a:t>      ε</a:t>
                      </a:r>
                      <a:endParaRPr lang="el-GR" sz="1200" dirty="0">
                        <a:effectLst/>
                        <a:latin typeface="Courier New"/>
                        <a:ea typeface="Times New Roman"/>
                      </a:endParaRPr>
                    </a:p>
                  </a:txBody>
                  <a:tcPr marL="68580" marR="68580" marT="0" marB="0"/>
                </a:tc>
                <a:tc>
                  <a:txBody>
                    <a:bodyPr/>
                    <a:lstStyle/>
                    <a:p>
                      <a:pPr>
                        <a:spcAft>
                          <a:spcPts val="0"/>
                        </a:spcAft>
                      </a:pPr>
                      <a:r>
                        <a:rPr lang="el-GR" sz="1200" dirty="0">
                          <a:effectLst/>
                        </a:rPr>
                        <a:t>8</a:t>
                      </a:r>
                    </a:p>
                    <a:p>
                      <a:pPr>
                        <a:spcAft>
                          <a:spcPts val="0"/>
                        </a:spcAft>
                      </a:pPr>
                      <a:r>
                        <a:rPr lang="el-GR" sz="1200" dirty="0">
                          <a:effectLst/>
                        </a:rPr>
                        <a:t>     +4</a:t>
                      </a:r>
                      <a:endParaRPr lang="el-GR" sz="1200" dirty="0">
                        <a:effectLst/>
                        <a:latin typeface="Courier New"/>
                        <a:ea typeface="Times New Roman"/>
                      </a:endParaRPr>
                    </a:p>
                  </a:txBody>
                  <a:tcPr marL="68580" marR="68580" marT="0" marB="0"/>
                </a:tc>
                <a:tc>
                  <a:txBody>
                    <a:bodyPr/>
                    <a:lstStyle/>
                    <a:p>
                      <a:pPr>
                        <a:spcAft>
                          <a:spcPts val="0"/>
                        </a:spcAft>
                      </a:pPr>
                      <a:r>
                        <a:rPr lang="el-GR" sz="1200" dirty="0">
                          <a:effectLst/>
                        </a:rPr>
                        <a:t>6</a:t>
                      </a:r>
                    </a:p>
                    <a:p>
                      <a:pPr>
                        <a:spcAft>
                          <a:spcPts val="0"/>
                        </a:spcAft>
                      </a:pPr>
                      <a:r>
                        <a:rPr lang="el-GR" sz="1200" dirty="0">
                          <a:effectLst/>
                        </a:rPr>
                        <a:t>     +1</a:t>
                      </a:r>
                      <a:endParaRPr lang="el-GR" sz="1200" dirty="0">
                        <a:effectLst/>
                        <a:latin typeface="Courier New"/>
                        <a:ea typeface="Times New Roman"/>
                      </a:endParaRPr>
                    </a:p>
                  </a:txBody>
                  <a:tcPr marL="68580" marR="68580" marT="0" marB="0"/>
                </a:tc>
                <a:tc>
                  <a:txBody>
                    <a:bodyPr/>
                    <a:lstStyle/>
                    <a:p>
                      <a:pPr>
                        <a:spcAft>
                          <a:spcPts val="0"/>
                        </a:spcAft>
                      </a:pPr>
                      <a:r>
                        <a:rPr lang="el-GR" sz="1200" dirty="0">
                          <a:effectLst/>
                        </a:rPr>
                        <a:t>9</a:t>
                      </a:r>
                    </a:p>
                    <a:p>
                      <a:pPr>
                        <a:spcAft>
                          <a:spcPts val="0"/>
                        </a:spcAft>
                      </a:pPr>
                      <a:r>
                        <a:rPr lang="el-GR" sz="1200" dirty="0">
                          <a:effectLst/>
                        </a:rPr>
                        <a:t>     +1</a:t>
                      </a:r>
                      <a:endParaRPr lang="el-GR" sz="1200" dirty="0">
                        <a:effectLst/>
                        <a:latin typeface="Courier New"/>
                        <a:ea typeface="Times New Roman"/>
                      </a:endParaRPr>
                    </a:p>
                  </a:txBody>
                  <a:tcPr marL="68580" marR="68580" marT="0" marB="0"/>
                </a:tc>
                <a:tc>
                  <a:txBody>
                    <a:bodyPr/>
                    <a:lstStyle/>
                    <a:p>
                      <a:pPr>
                        <a:spcAft>
                          <a:spcPts val="0"/>
                        </a:spcAft>
                      </a:pPr>
                      <a:r>
                        <a:rPr lang="el-GR" sz="1200" dirty="0">
                          <a:effectLst/>
                        </a:rPr>
                        <a:t>6</a:t>
                      </a:r>
                    </a:p>
                    <a:p>
                      <a:pPr>
                        <a:spcAft>
                          <a:spcPts val="0"/>
                        </a:spcAft>
                      </a:pPr>
                      <a:r>
                        <a:rPr lang="el-GR" sz="1200" dirty="0">
                          <a:effectLst/>
                        </a:rPr>
                        <a:t>     </a:t>
                      </a:r>
                      <a:r>
                        <a:rPr lang="en-US" sz="1200" dirty="0">
                          <a:effectLst/>
                        </a:rPr>
                        <a:t> 1</a:t>
                      </a:r>
                      <a:endParaRPr lang="el-GR" sz="1200" dirty="0">
                        <a:effectLst/>
                        <a:latin typeface="Courier New"/>
                        <a:ea typeface="Times New Roman"/>
                      </a:endParaRPr>
                    </a:p>
                  </a:txBody>
                  <a:tcPr marL="68580" marR="68580" marT="0" marB="0"/>
                </a:tc>
                <a:tc>
                  <a:txBody>
                    <a:bodyPr/>
                    <a:lstStyle/>
                    <a:p>
                      <a:pPr>
                        <a:spcAft>
                          <a:spcPts val="0"/>
                        </a:spcAft>
                      </a:pPr>
                      <a:r>
                        <a:rPr lang="el-GR" sz="1200" dirty="0">
                          <a:effectLst/>
                        </a:rPr>
                        <a:t>5</a:t>
                      </a:r>
                    </a:p>
                    <a:p>
                      <a:pPr>
                        <a:spcAft>
                          <a:spcPts val="0"/>
                        </a:spcAft>
                      </a:pPr>
                      <a:r>
                        <a:rPr lang="el-GR" sz="1200" dirty="0">
                          <a:effectLst/>
                        </a:rPr>
                        <a:t>     </a:t>
                      </a:r>
                      <a:r>
                        <a:rPr lang="en-US" sz="1200" dirty="0">
                          <a:effectLst/>
                        </a:rPr>
                        <a:t> 1</a:t>
                      </a:r>
                      <a:endParaRPr lang="el-GR" sz="1200" dirty="0">
                        <a:effectLst/>
                        <a:latin typeface="Courier New"/>
                        <a:ea typeface="Times New Roman"/>
                      </a:endParaRPr>
                    </a:p>
                  </a:txBody>
                  <a:tcPr marL="68580" marR="68580" marT="0" marB="0"/>
                </a:tc>
                <a:tc>
                  <a:txBody>
                    <a:bodyPr/>
                    <a:lstStyle/>
                    <a:p>
                      <a:pPr algn="ctr">
                        <a:spcAft>
                          <a:spcPts val="0"/>
                        </a:spcAft>
                      </a:pPr>
                      <a:r>
                        <a:rPr lang="el-GR" sz="1200" dirty="0">
                          <a:effectLst/>
                        </a:rPr>
                        <a:t> </a:t>
                      </a:r>
                    </a:p>
                    <a:p>
                      <a:pPr algn="ctr">
                        <a:spcAft>
                          <a:spcPts val="0"/>
                        </a:spcAft>
                      </a:pPr>
                      <a:r>
                        <a:rPr lang="el-GR" sz="1200" dirty="0">
                          <a:effectLst/>
                        </a:rPr>
                        <a:t>2+ε</a:t>
                      </a:r>
                    </a:p>
                    <a:p>
                      <a:pPr algn="ctr">
                        <a:spcAft>
                          <a:spcPts val="0"/>
                        </a:spcAft>
                      </a:pPr>
                      <a:r>
                        <a:rPr lang="el-GR" sz="1200" dirty="0">
                          <a:effectLst/>
                        </a:rPr>
                        <a:t> </a:t>
                      </a:r>
                      <a:endParaRPr lang="el-GR" sz="1200" dirty="0">
                        <a:effectLst/>
                        <a:latin typeface="Courier New"/>
                        <a:ea typeface="Times New Roman"/>
                      </a:endParaRPr>
                    </a:p>
                  </a:txBody>
                  <a:tcPr marL="68580" marR="68580" marT="0" marB="0"/>
                </a:tc>
              </a:tr>
              <a:tr h="476936">
                <a:tc>
                  <a:txBody>
                    <a:bodyPr/>
                    <a:lstStyle/>
                    <a:p>
                      <a:pPr algn="ctr">
                        <a:spcAft>
                          <a:spcPts val="0"/>
                        </a:spcAft>
                      </a:pPr>
                      <a:r>
                        <a:rPr lang="el-GR" sz="1200" dirty="0">
                          <a:effectLst/>
                        </a:rPr>
                        <a:t> </a:t>
                      </a:r>
                    </a:p>
                    <a:p>
                      <a:pPr algn="ctr">
                        <a:spcAft>
                          <a:spcPts val="0"/>
                        </a:spcAft>
                      </a:pPr>
                      <a:r>
                        <a:rPr lang="el-GR" sz="1200" dirty="0">
                          <a:effectLst/>
                        </a:rPr>
                        <a:t>Α</a:t>
                      </a:r>
                      <a:r>
                        <a:rPr lang="el-GR" sz="1200" baseline="-25000" dirty="0">
                          <a:effectLst/>
                        </a:rPr>
                        <a:t>3</a:t>
                      </a:r>
                      <a:endParaRPr lang="el-GR" sz="1200" dirty="0">
                        <a:effectLst/>
                      </a:endParaRPr>
                    </a:p>
                    <a:p>
                      <a:pPr algn="ctr">
                        <a:spcAft>
                          <a:spcPts val="0"/>
                        </a:spcAft>
                      </a:pPr>
                      <a:r>
                        <a:rPr lang="el-GR" sz="1200" dirty="0">
                          <a:effectLst/>
                        </a:rPr>
                        <a:t> </a:t>
                      </a:r>
                      <a:endParaRPr lang="el-GR" sz="1200" dirty="0">
                        <a:effectLst/>
                        <a:latin typeface="Courier New"/>
                        <a:ea typeface="Times New Roman"/>
                      </a:endParaRPr>
                    </a:p>
                  </a:txBody>
                  <a:tcPr marL="68580" marR="68580" marT="0" marB="0"/>
                </a:tc>
                <a:tc>
                  <a:txBody>
                    <a:bodyPr/>
                    <a:lstStyle/>
                    <a:p>
                      <a:pPr>
                        <a:spcAft>
                          <a:spcPts val="0"/>
                        </a:spcAft>
                      </a:pPr>
                      <a:r>
                        <a:rPr lang="el-GR" sz="1200" dirty="0">
                          <a:effectLst/>
                        </a:rPr>
                        <a:t>9</a:t>
                      </a:r>
                    </a:p>
                    <a:p>
                      <a:pPr>
                        <a:spcAft>
                          <a:spcPts val="0"/>
                        </a:spcAft>
                      </a:pPr>
                      <a:r>
                        <a:rPr lang="el-GR" sz="1200" dirty="0">
                          <a:effectLst/>
                        </a:rPr>
                        <a:t>     -2</a:t>
                      </a:r>
                      <a:endParaRPr lang="el-GR" sz="1200" dirty="0">
                        <a:effectLst/>
                        <a:latin typeface="Courier New"/>
                        <a:ea typeface="Times New Roman"/>
                      </a:endParaRPr>
                    </a:p>
                  </a:txBody>
                  <a:tcPr marL="68580" marR="68580" marT="0" marB="0"/>
                </a:tc>
                <a:tc>
                  <a:txBody>
                    <a:bodyPr/>
                    <a:lstStyle/>
                    <a:p>
                      <a:pPr>
                        <a:spcAft>
                          <a:spcPts val="0"/>
                        </a:spcAft>
                      </a:pPr>
                      <a:r>
                        <a:rPr lang="el-GR" sz="1200" dirty="0">
                          <a:effectLst/>
                        </a:rPr>
                        <a:t>7</a:t>
                      </a:r>
                    </a:p>
                    <a:p>
                      <a:pPr>
                        <a:spcAft>
                          <a:spcPts val="0"/>
                        </a:spcAft>
                      </a:pPr>
                      <a:r>
                        <a:rPr lang="el-GR" sz="1200" dirty="0">
                          <a:effectLst/>
                        </a:rPr>
                        <a:t>     </a:t>
                      </a:r>
                      <a:r>
                        <a:rPr lang="en-US" sz="1200" dirty="0">
                          <a:effectLst/>
                        </a:rPr>
                        <a:t> 1</a:t>
                      </a:r>
                      <a:endParaRPr lang="el-GR" sz="1200" dirty="0">
                        <a:effectLst/>
                        <a:latin typeface="Courier New"/>
                        <a:ea typeface="Times New Roman"/>
                      </a:endParaRPr>
                    </a:p>
                  </a:txBody>
                  <a:tcPr marL="68580" marR="68580" marT="0" marB="0"/>
                </a:tc>
                <a:tc>
                  <a:txBody>
                    <a:bodyPr/>
                    <a:lstStyle/>
                    <a:p>
                      <a:pPr>
                        <a:spcAft>
                          <a:spcPts val="0"/>
                        </a:spcAft>
                      </a:pPr>
                      <a:r>
                        <a:rPr lang="el-GR" sz="1200" dirty="0">
                          <a:effectLst/>
                        </a:rPr>
                        <a:t>8</a:t>
                      </a:r>
                    </a:p>
                    <a:p>
                      <a:pPr>
                        <a:spcAft>
                          <a:spcPts val="0"/>
                        </a:spcAft>
                      </a:pPr>
                      <a:r>
                        <a:rPr lang="el-GR" sz="1200" dirty="0">
                          <a:effectLst/>
                        </a:rPr>
                        <a:t>     </a:t>
                      </a:r>
                      <a:r>
                        <a:rPr lang="en-US" sz="1200" dirty="0">
                          <a:effectLst/>
                        </a:rPr>
                        <a:t> 1</a:t>
                      </a:r>
                      <a:endParaRPr lang="el-GR" sz="1200" dirty="0">
                        <a:effectLst/>
                        <a:latin typeface="Courier New"/>
                        <a:ea typeface="Times New Roman"/>
                      </a:endParaRPr>
                    </a:p>
                  </a:txBody>
                  <a:tcPr marL="68580" marR="68580" marT="0" marB="0"/>
                </a:tc>
                <a:tc>
                  <a:txBody>
                    <a:bodyPr/>
                    <a:lstStyle/>
                    <a:p>
                      <a:pPr>
                        <a:spcAft>
                          <a:spcPts val="0"/>
                        </a:spcAft>
                      </a:pPr>
                      <a:r>
                        <a:rPr lang="el-GR" sz="1200" dirty="0">
                          <a:effectLst/>
                        </a:rPr>
                        <a:t>8</a:t>
                      </a:r>
                    </a:p>
                    <a:p>
                      <a:pPr>
                        <a:spcAft>
                          <a:spcPts val="0"/>
                        </a:spcAft>
                      </a:pPr>
                      <a:r>
                        <a:rPr lang="el-GR" sz="1200" dirty="0">
                          <a:effectLst/>
                        </a:rPr>
                        <a:t>     -3</a:t>
                      </a:r>
                      <a:endParaRPr lang="el-GR" sz="1200" dirty="0">
                        <a:effectLst/>
                        <a:latin typeface="Courier New"/>
                        <a:ea typeface="Times New Roman"/>
                      </a:endParaRPr>
                    </a:p>
                  </a:txBody>
                  <a:tcPr marL="68580" marR="68580" marT="0" marB="0"/>
                </a:tc>
                <a:tc>
                  <a:txBody>
                    <a:bodyPr/>
                    <a:lstStyle/>
                    <a:p>
                      <a:pPr>
                        <a:spcAft>
                          <a:spcPts val="0"/>
                        </a:spcAft>
                      </a:pPr>
                      <a:r>
                        <a:rPr lang="en-US" sz="1200" dirty="0">
                          <a:effectLst/>
                        </a:rPr>
                        <a:t>-M</a:t>
                      </a:r>
                      <a:endParaRPr lang="el-GR" sz="1200" dirty="0">
                        <a:effectLst/>
                      </a:endParaRPr>
                    </a:p>
                    <a:p>
                      <a:pPr>
                        <a:spcAft>
                          <a:spcPts val="0"/>
                        </a:spcAft>
                      </a:pPr>
                      <a:r>
                        <a:rPr lang="el-GR" sz="1200" dirty="0">
                          <a:effectLst/>
                        </a:rPr>
                        <a:t>     -Μ</a:t>
                      </a:r>
                      <a:endParaRPr lang="el-GR" sz="1200" dirty="0">
                        <a:effectLst/>
                        <a:latin typeface="Courier New"/>
                        <a:ea typeface="Times New Roman"/>
                      </a:endParaRPr>
                    </a:p>
                  </a:txBody>
                  <a:tcPr marL="68580" marR="68580" marT="0" marB="0"/>
                </a:tc>
                <a:tc>
                  <a:txBody>
                    <a:bodyPr/>
                    <a:lstStyle/>
                    <a:p>
                      <a:pPr>
                        <a:spcAft>
                          <a:spcPts val="0"/>
                        </a:spcAft>
                      </a:pPr>
                      <a:r>
                        <a:rPr lang="en-US" sz="1200" dirty="0">
                          <a:effectLst/>
                        </a:rPr>
                        <a:t>-M</a:t>
                      </a:r>
                      <a:endParaRPr lang="el-GR" sz="1200" dirty="0">
                        <a:effectLst/>
                      </a:endParaRPr>
                    </a:p>
                    <a:p>
                      <a:pPr>
                        <a:spcAft>
                          <a:spcPts val="0"/>
                        </a:spcAft>
                      </a:pPr>
                      <a:r>
                        <a:rPr lang="el-GR" sz="1200" dirty="0">
                          <a:effectLst/>
                        </a:rPr>
                        <a:t>     -Μ</a:t>
                      </a:r>
                      <a:endParaRPr lang="el-GR" sz="1200" dirty="0">
                        <a:effectLst/>
                        <a:latin typeface="Courier New"/>
                        <a:ea typeface="Times New Roman"/>
                      </a:endParaRPr>
                    </a:p>
                  </a:txBody>
                  <a:tcPr marL="68580" marR="68580" marT="0" marB="0"/>
                </a:tc>
                <a:tc>
                  <a:txBody>
                    <a:bodyPr/>
                    <a:lstStyle/>
                    <a:p>
                      <a:pPr algn="ctr">
                        <a:spcAft>
                          <a:spcPts val="0"/>
                        </a:spcAft>
                      </a:pPr>
                      <a:r>
                        <a:rPr lang="el-GR" sz="1200" dirty="0">
                          <a:effectLst/>
                        </a:rPr>
                        <a:t> </a:t>
                      </a:r>
                    </a:p>
                    <a:p>
                      <a:pPr algn="ctr">
                        <a:spcAft>
                          <a:spcPts val="0"/>
                        </a:spcAft>
                      </a:pPr>
                      <a:r>
                        <a:rPr lang="el-GR" sz="1200" dirty="0">
                          <a:effectLst/>
                        </a:rPr>
                        <a:t>2</a:t>
                      </a:r>
                    </a:p>
                    <a:p>
                      <a:pPr algn="ctr">
                        <a:spcAft>
                          <a:spcPts val="0"/>
                        </a:spcAft>
                      </a:pPr>
                      <a:r>
                        <a:rPr lang="el-GR" sz="1200" dirty="0">
                          <a:effectLst/>
                        </a:rPr>
                        <a:t> </a:t>
                      </a:r>
                      <a:endParaRPr lang="el-GR" sz="1200" dirty="0">
                        <a:effectLst/>
                        <a:latin typeface="Courier New"/>
                        <a:ea typeface="Times New Roman"/>
                      </a:endParaRPr>
                    </a:p>
                  </a:txBody>
                  <a:tcPr marL="68580" marR="68580" marT="0" marB="0"/>
                </a:tc>
              </a:tr>
              <a:tr h="158979">
                <a:tc>
                  <a:txBody>
                    <a:bodyPr/>
                    <a:lstStyle/>
                    <a:p>
                      <a:pPr algn="ctr">
                        <a:spcAft>
                          <a:spcPts val="0"/>
                        </a:spcAft>
                      </a:pPr>
                      <a:r>
                        <a:rPr lang="el-GR" sz="1200" dirty="0">
                          <a:effectLst/>
                        </a:rPr>
                        <a:t> </a:t>
                      </a:r>
                      <a:endParaRPr lang="el-GR" sz="1200" dirty="0">
                        <a:effectLst/>
                        <a:latin typeface="Courier New"/>
                        <a:ea typeface="Times New Roman"/>
                      </a:endParaRPr>
                    </a:p>
                  </a:txBody>
                  <a:tcPr marL="68580" marR="68580" marT="0" marB="0"/>
                </a:tc>
                <a:tc>
                  <a:txBody>
                    <a:bodyPr/>
                    <a:lstStyle/>
                    <a:p>
                      <a:pPr algn="ctr">
                        <a:spcAft>
                          <a:spcPts val="0"/>
                        </a:spcAft>
                      </a:pPr>
                      <a:r>
                        <a:rPr lang="el-GR" sz="1200" dirty="0">
                          <a:effectLst/>
                        </a:rPr>
                        <a:t>1+ε</a:t>
                      </a:r>
                      <a:endParaRPr lang="el-GR" sz="1200" dirty="0">
                        <a:effectLst/>
                        <a:latin typeface="Courier New"/>
                        <a:ea typeface="Times New Roman"/>
                      </a:endParaRPr>
                    </a:p>
                  </a:txBody>
                  <a:tcPr marL="68580" marR="68580" marT="0" marB="0"/>
                </a:tc>
                <a:tc>
                  <a:txBody>
                    <a:bodyPr/>
                    <a:lstStyle/>
                    <a:p>
                      <a:pPr algn="ctr">
                        <a:spcAft>
                          <a:spcPts val="0"/>
                        </a:spcAft>
                      </a:pPr>
                      <a:r>
                        <a:rPr lang="el-GR" sz="1200" dirty="0">
                          <a:effectLst/>
                        </a:rPr>
                        <a:t>1</a:t>
                      </a:r>
                      <a:endParaRPr lang="el-GR" sz="1200" dirty="0">
                        <a:effectLst/>
                        <a:latin typeface="Courier New"/>
                        <a:ea typeface="Times New Roman"/>
                      </a:endParaRPr>
                    </a:p>
                  </a:txBody>
                  <a:tcPr marL="68580" marR="68580" marT="0" marB="0"/>
                </a:tc>
                <a:tc>
                  <a:txBody>
                    <a:bodyPr/>
                    <a:lstStyle/>
                    <a:p>
                      <a:pPr algn="ctr">
                        <a:spcAft>
                          <a:spcPts val="0"/>
                        </a:spcAft>
                      </a:pPr>
                      <a:r>
                        <a:rPr lang="el-GR" sz="1200" dirty="0">
                          <a:effectLst/>
                        </a:rPr>
                        <a:t>1+ε</a:t>
                      </a:r>
                      <a:endParaRPr lang="el-GR" sz="1200" dirty="0">
                        <a:effectLst/>
                        <a:latin typeface="Courier New"/>
                        <a:ea typeface="Times New Roman"/>
                      </a:endParaRPr>
                    </a:p>
                  </a:txBody>
                  <a:tcPr marL="68580" marR="68580" marT="0" marB="0"/>
                </a:tc>
                <a:tc>
                  <a:txBody>
                    <a:bodyPr/>
                    <a:lstStyle/>
                    <a:p>
                      <a:pPr algn="ctr">
                        <a:spcAft>
                          <a:spcPts val="0"/>
                        </a:spcAft>
                      </a:pPr>
                      <a:r>
                        <a:rPr lang="el-GR" sz="1200" dirty="0">
                          <a:effectLst/>
                        </a:rPr>
                        <a:t>1</a:t>
                      </a:r>
                      <a:endParaRPr lang="el-GR" sz="1200" dirty="0">
                        <a:effectLst/>
                        <a:latin typeface="Courier New"/>
                        <a:ea typeface="Times New Roman"/>
                      </a:endParaRPr>
                    </a:p>
                  </a:txBody>
                  <a:tcPr marL="68580" marR="68580" marT="0" marB="0"/>
                </a:tc>
                <a:tc>
                  <a:txBody>
                    <a:bodyPr/>
                    <a:lstStyle/>
                    <a:p>
                      <a:pPr algn="ctr">
                        <a:spcAft>
                          <a:spcPts val="0"/>
                        </a:spcAft>
                      </a:pPr>
                      <a:r>
                        <a:rPr lang="el-GR" sz="1200" dirty="0">
                          <a:effectLst/>
                        </a:rPr>
                        <a:t>1</a:t>
                      </a:r>
                      <a:endParaRPr lang="el-GR" sz="1200" dirty="0">
                        <a:effectLst/>
                        <a:latin typeface="Courier New"/>
                        <a:ea typeface="Times New Roman"/>
                      </a:endParaRPr>
                    </a:p>
                  </a:txBody>
                  <a:tcPr marL="68580" marR="68580" marT="0" marB="0"/>
                </a:tc>
                <a:tc>
                  <a:txBody>
                    <a:bodyPr/>
                    <a:lstStyle/>
                    <a:p>
                      <a:pPr algn="ctr">
                        <a:spcAft>
                          <a:spcPts val="0"/>
                        </a:spcAft>
                      </a:pPr>
                      <a:r>
                        <a:rPr lang="el-GR" sz="1200" dirty="0">
                          <a:effectLst/>
                        </a:rPr>
                        <a:t>1</a:t>
                      </a:r>
                      <a:endParaRPr lang="el-GR" sz="1200" dirty="0">
                        <a:effectLst/>
                        <a:latin typeface="Courier New"/>
                        <a:ea typeface="Times New Roman"/>
                      </a:endParaRPr>
                    </a:p>
                  </a:txBody>
                  <a:tcPr marL="68580" marR="68580" marT="0" marB="0"/>
                </a:tc>
                <a:tc>
                  <a:txBody>
                    <a:bodyPr/>
                    <a:lstStyle/>
                    <a:p>
                      <a:pPr algn="ctr">
                        <a:spcAft>
                          <a:spcPts val="0"/>
                        </a:spcAft>
                      </a:pPr>
                      <a:r>
                        <a:rPr lang="el-GR" sz="1200" dirty="0">
                          <a:effectLst/>
                        </a:rPr>
                        <a:t> </a:t>
                      </a:r>
                      <a:endParaRPr lang="el-GR" sz="1200" dirty="0">
                        <a:effectLst/>
                        <a:latin typeface="Courier New"/>
                        <a:ea typeface="Times New Roman"/>
                      </a:endParaRPr>
                    </a:p>
                  </a:txBody>
                  <a:tcPr marL="68580" marR="68580" marT="0" marB="0"/>
                </a:tc>
              </a:tr>
            </a:tbl>
          </a:graphicData>
        </a:graphic>
      </p:graphicFrame>
      <p:sp>
        <p:nvSpPr>
          <p:cNvPr id="13" name="Oval 5"/>
          <p:cNvSpPr>
            <a:spLocks noChangeArrowheads="1"/>
          </p:cNvSpPr>
          <p:nvPr/>
        </p:nvSpPr>
        <p:spPr bwMode="auto">
          <a:xfrm>
            <a:off x="5292080" y="5301208"/>
            <a:ext cx="357327" cy="36004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4" name="Oval 5"/>
          <p:cNvSpPr>
            <a:spLocks noChangeArrowheads="1"/>
          </p:cNvSpPr>
          <p:nvPr/>
        </p:nvSpPr>
        <p:spPr bwMode="auto">
          <a:xfrm>
            <a:off x="6012160" y="5301208"/>
            <a:ext cx="357327" cy="36004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5" name="Oval 5"/>
          <p:cNvSpPr>
            <a:spLocks noChangeArrowheads="1"/>
          </p:cNvSpPr>
          <p:nvPr/>
        </p:nvSpPr>
        <p:spPr bwMode="auto">
          <a:xfrm>
            <a:off x="3779912" y="4494802"/>
            <a:ext cx="357327" cy="36004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6" name="Oval 5"/>
          <p:cNvSpPr>
            <a:spLocks noChangeArrowheads="1"/>
          </p:cNvSpPr>
          <p:nvPr/>
        </p:nvSpPr>
        <p:spPr bwMode="auto">
          <a:xfrm>
            <a:off x="2215552" y="5237584"/>
            <a:ext cx="357327" cy="36004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7" name="Oval 5"/>
          <p:cNvSpPr>
            <a:spLocks noChangeArrowheads="1"/>
          </p:cNvSpPr>
          <p:nvPr/>
        </p:nvSpPr>
        <p:spPr bwMode="auto">
          <a:xfrm>
            <a:off x="2267744" y="4517504"/>
            <a:ext cx="357327" cy="36004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8" name="Oval 5"/>
          <p:cNvSpPr>
            <a:spLocks noChangeArrowheads="1"/>
          </p:cNvSpPr>
          <p:nvPr/>
        </p:nvSpPr>
        <p:spPr bwMode="auto">
          <a:xfrm>
            <a:off x="4499992" y="4494802"/>
            <a:ext cx="357327" cy="36004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20" name="Oval 5"/>
          <p:cNvSpPr>
            <a:spLocks noChangeArrowheads="1"/>
          </p:cNvSpPr>
          <p:nvPr/>
        </p:nvSpPr>
        <p:spPr bwMode="auto">
          <a:xfrm>
            <a:off x="2987824" y="6074768"/>
            <a:ext cx="357327" cy="36004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21" name="Oval 5"/>
          <p:cNvSpPr>
            <a:spLocks noChangeArrowheads="1"/>
          </p:cNvSpPr>
          <p:nvPr/>
        </p:nvSpPr>
        <p:spPr bwMode="auto">
          <a:xfrm>
            <a:off x="3779911" y="6093296"/>
            <a:ext cx="357327" cy="36004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Tree>
    <p:extLst>
      <p:ext uri="{BB962C8B-B14F-4D97-AF65-F5344CB8AC3E}">
        <p14:creationId xmlns="" xmlns:p14="http://schemas.microsoft.com/office/powerpoint/2010/main" val="3016013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Βέλτιστη λύση – μέθοδος </a:t>
            </a:r>
            <a:r>
              <a:rPr lang="en-US" dirty="0"/>
              <a:t>stepping</a:t>
            </a:r>
            <a:r>
              <a:rPr lang="el-GR" dirty="0"/>
              <a:t>-</a:t>
            </a:r>
            <a:r>
              <a:rPr lang="en-US" dirty="0" smtClean="0"/>
              <a:t>stone</a:t>
            </a:r>
            <a:r>
              <a:rPr lang="el-GR" dirty="0" smtClean="0"/>
              <a:t> </a:t>
            </a:r>
            <a:r>
              <a:rPr lang="el-GR" sz="3200" b="0" dirty="0" smtClean="0">
                <a:solidFill>
                  <a:prstClr val="white"/>
                </a:solidFill>
              </a:rPr>
              <a:t>3/7</a:t>
            </a:r>
            <a:endParaRPr lang="el-GR" dirty="0"/>
          </a:p>
        </p:txBody>
      </p:sp>
      <p:sp>
        <p:nvSpPr>
          <p:cNvPr id="3" name="2 - Θέση περιεχομένου"/>
          <p:cNvSpPr>
            <a:spLocks noGrp="1"/>
          </p:cNvSpPr>
          <p:nvPr>
            <p:ph idx="1"/>
          </p:nvPr>
        </p:nvSpPr>
        <p:spPr>
          <a:xfrm>
            <a:off x="457200" y="1340768"/>
            <a:ext cx="8229600" cy="1152128"/>
          </a:xfrm>
        </p:spPr>
        <p:txBody>
          <a:bodyPr/>
          <a:lstStyle/>
          <a:p>
            <a:r>
              <a:rPr lang="el-GR" dirty="0"/>
              <a:t>Κάνουμε το </a:t>
            </a:r>
            <a:r>
              <a:rPr lang="el-GR" i="1" dirty="0"/>
              <a:t>Χ</a:t>
            </a:r>
            <a:r>
              <a:rPr lang="el-GR" i="1" baseline="-25000" dirty="0"/>
              <a:t>22</a:t>
            </a:r>
            <a:r>
              <a:rPr lang="el-GR" dirty="0"/>
              <a:t> = </a:t>
            </a:r>
            <a:r>
              <a:rPr lang="en-US" i="1" dirty="0"/>
              <a:t>min</a:t>
            </a:r>
            <a:r>
              <a:rPr lang="el-GR" dirty="0"/>
              <a:t>{1, </a:t>
            </a:r>
            <a:r>
              <a:rPr lang="el-GR" i="1" dirty="0"/>
              <a:t>ε</a:t>
            </a:r>
            <a:r>
              <a:rPr lang="el-GR" dirty="0"/>
              <a:t>} = </a:t>
            </a:r>
            <a:r>
              <a:rPr lang="el-GR" i="1" dirty="0"/>
              <a:t>ε</a:t>
            </a:r>
            <a:r>
              <a:rPr lang="el-GR" dirty="0"/>
              <a:t>, και προσαρμόζουμε ανάλογα τις υπόλοιπες β.μ. του βρόγχου. </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graphicFrame>
        <p:nvGraphicFramePr>
          <p:cNvPr id="5" name="Πίνακας 4"/>
          <p:cNvGraphicFramePr>
            <a:graphicFrameLocks noGrp="1"/>
          </p:cNvGraphicFramePr>
          <p:nvPr>
            <p:extLst>
              <p:ext uri="{D42A27DB-BD31-4B8C-83A1-F6EECF244321}">
                <p14:modId xmlns="" xmlns:p14="http://schemas.microsoft.com/office/powerpoint/2010/main" val="3158487529"/>
              </p:ext>
            </p:extLst>
          </p:nvPr>
        </p:nvGraphicFramePr>
        <p:xfrm>
          <a:off x="1043608" y="2788920"/>
          <a:ext cx="5256583" cy="2872329"/>
        </p:xfrm>
        <a:graphic>
          <a:graphicData uri="http://schemas.openxmlformats.org/drawingml/2006/table">
            <a:tbl>
              <a:tblPr firstRow="1" firstCol="1" lastRow="1" lastCol="1">
                <a:tableStyleId>{5C22544A-7EE6-4342-B048-85BDC9FD1C3A}</a:tableStyleId>
              </a:tblPr>
              <a:tblGrid>
                <a:gridCol w="363515"/>
                <a:gridCol w="738363"/>
                <a:gridCol w="739234"/>
                <a:gridCol w="739234"/>
                <a:gridCol w="738363"/>
                <a:gridCol w="739234"/>
                <a:gridCol w="739234"/>
                <a:gridCol w="459406"/>
              </a:tblGrid>
              <a:tr h="352742">
                <a:tc>
                  <a:txBody>
                    <a:bodyPr/>
                    <a:lstStyle/>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Β</a:t>
                      </a:r>
                      <a:r>
                        <a:rPr lang="en-US" sz="1600" baseline="-25000" dirty="0">
                          <a:effectLst/>
                        </a:rPr>
                        <a:t>1</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Β</a:t>
                      </a:r>
                      <a:r>
                        <a:rPr lang="en-US" sz="1600" baseline="-25000" dirty="0">
                          <a:effectLst/>
                        </a:rPr>
                        <a:t>2</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Β</a:t>
                      </a:r>
                      <a:r>
                        <a:rPr lang="el-GR" sz="1600" baseline="-25000" dirty="0">
                          <a:effectLst/>
                        </a:rPr>
                        <a:t>3</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Β</a:t>
                      </a:r>
                      <a:r>
                        <a:rPr lang="el-GR" sz="1600" baseline="-25000" dirty="0">
                          <a:effectLst/>
                        </a:rPr>
                        <a:t>4</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Β</a:t>
                      </a:r>
                      <a:r>
                        <a:rPr lang="el-GR" sz="1600" baseline="-25000" dirty="0">
                          <a:effectLst/>
                        </a:rPr>
                        <a:t>5</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Β</a:t>
                      </a:r>
                      <a:r>
                        <a:rPr lang="el-GR" sz="1600" baseline="-25000" dirty="0">
                          <a:effectLst/>
                        </a:rPr>
                        <a:t>6</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 </a:t>
                      </a:r>
                      <a:endParaRPr lang="el-GR" sz="1600" dirty="0">
                        <a:effectLst/>
                        <a:latin typeface="Courier New"/>
                        <a:ea typeface="Times New Roman"/>
                      </a:endParaRPr>
                    </a:p>
                  </a:txBody>
                  <a:tcPr marL="68580" marR="68580" marT="0" marB="0"/>
                </a:tc>
              </a:tr>
              <a:tr h="755876">
                <a:tc>
                  <a:txBody>
                    <a:bodyPr/>
                    <a:lstStyle/>
                    <a:p>
                      <a:pPr algn="ctr">
                        <a:spcAft>
                          <a:spcPts val="0"/>
                        </a:spcAft>
                      </a:pPr>
                      <a:r>
                        <a:rPr lang="el-GR" sz="1600" dirty="0">
                          <a:effectLst/>
                        </a:rPr>
                        <a:t> </a:t>
                      </a:r>
                    </a:p>
                    <a:p>
                      <a:pPr algn="ctr">
                        <a:spcAft>
                          <a:spcPts val="0"/>
                        </a:spcAft>
                      </a:pPr>
                      <a:r>
                        <a:rPr lang="el-GR" sz="1600" dirty="0">
                          <a:effectLst/>
                        </a:rPr>
                        <a:t>Α</a:t>
                      </a:r>
                      <a:r>
                        <a:rPr lang="el-GR" sz="1600" baseline="-25000" dirty="0">
                          <a:effectLst/>
                        </a:rPr>
                        <a:t>1</a:t>
                      </a:r>
                      <a:endParaRPr lang="el-GR" sz="1600" dirty="0">
                        <a:effectLst/>
                      </a:endParaRPr>
                    </a:p>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10</a:t>
                      </a:r>
                    </a:p>
                    <a:p>
                      <a:pPr>
                        <a:spcAft>
                          <a:spcPts val="0"/>
                        </a:spcAft>
                      </a:pPr>
                      <a:r>
                        <a:rPr lang="el-GR" sz="1600" dirty="0">
                          <a:effectLst/>
                        </a:rPr>
                        <a:t>    </a:t>
                      </a:r>
                      <a:r>
                        <a:rPr lang="en-US" sz="1600" dirty="0">
                          <a:effectLst/>
                        </a:rPr>
                        <a:t>1</a:t>
                      </a:r>
                      <a:r>
                        <a:rPr lang="el-GR" sz="1600" dirty="0">
                          <a:effectLst/>
                        </a:rPr>
                        <a:t>+ε</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7</a:t>
                      </a:r>
                    </a:p>
                    <a:p>
                      <a:pP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7</a:t>
                      </a:r>
                    </a:p>
                    <a:p>
                      <a:pP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10</a:t>
                      </a:r>
                    </a:p>
                    <a:p>
                      <a:pPr>
                        <a:spcAft>
                          <a:spcPts val="0"/>
                        </a:spcAft>
                      </a:pPr>
                      <a:r>
                        <a:rPr lang="el-GR" sz="1600" dirty="0">
                          <a:effectLst/>
                        </a:rPr>
                        <a:t>      </a:t>
                      </a:r>
                      <a:r>
                        <a:rPr lang="en-US" sz="1600" dirty="0">
                          <a:effectLst/>
                        </a:rPr>
                        <a:t>1</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5</a:t>
                      </a:r>
                    </a:p>
                    <a:p>
                      <a:pP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8</a:t>
                      </a:r>
                    </a:p>
                    <a:p>
                      <a:pP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 </a:t>
                      </a:r>
                    </a:p>
                    <a:p>
                      <a:pPr algn="ctr">
                        <a:spcAft>
                          <a:spcPts val="0"/>
                        </a:spcAft>
                      </a:pPr>
                      <a:r>
                        <a:rPr lang="el-GR" sz="1600" dirty="0">
                          <a:effectLst/>
                        </a:rPr>
                        <a:t>2+ε</a:t>
                      </a:r>
                    </a:p>
                    <a:p>
                      <a:pPr algn="ctr">
                        <a:spcAft>
                          <a:spcPts val="0"/>
                        </a:spcAft>
                      </a:pPr>
                      <a:r>
                        <a:rPr lang="el-GR" sz="1600" dirty="0">
                          <a:effectLst/>
                        </a:rPr>
                        <a:t> </a:t>
                      </a:r>
                      <a:endParaRPr lang="el-GR" sz="1600" dirty="0">
                        <a:effectLst/>
                        <a:latin typeface="Courier New"/>
                        <a:ea typeface="Times New Roman"/>
                      </a:endParaRPr>
                    </a:p>
                  </a:txBody>
                  <a:tcPr marL="68580" marR="68580" marT="0" marB="0"/>
                </a:tc>
              </a:tr>
              <a:tr h="755876">
                <a:tc>
                  <a:txBody>
                    <a:bodyPr/>
                    <a:lstStyle/>
                    <a:p>
                      <a:pPr algn="ctr">
                        <a:spcAft>
                          <a:spcPts val="0"/>
                        </a:spcAft>
                      </a:pPr>
                      <a:r>
                        <a:rPr lang="el-GR" sz="1600" dirty="0">
                          <a:effectLst/>
                        </a:rPr>
                        <a:t> </a:t>
                      </a:r>
                    </a:p>
                    <a:p>
                      <a:pPr algn="ctr">
                        <a:spcAft>
                          <a:spcPts val="0"/>
                        </a:spcAft>
                      </a:pPr>
                      <a:r>
                        <a:rPr lang="el-GR" sz="1600" dirty="0">
                          <a:effectLst/>
                        </a:rPr>
                        <a:t>Α</a:t>
                      </a:r>
                      <a:r>
                        <a:rPr lang="el-GR" sz="1600" baseline="-25000" dirty="0">
                          <a:effectLst/>
                        </a:rPr>
                        <a:t>2</a:t>
                      </a:r>
                      <a:endParaRPr lang="el-GR" sz="1600" dirty="0">
                        <a:effectLst/>
                      </a:endParaRPr>
                    </a:p>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8</a:t>
                      </a:r>
                    </a:p>
                    <a:p>
                      <a:pP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8</a:t>
                      </a:r>
                    </a:p>
                    <a:p>
                      <a:pPr>
                        <a:spcAft>
                          <a:spcPts val="0"/>
                        </a:spcAft>
                      </a:pPr>
                      <a:r>
                        <a:rPr lang="el-GR" sz="1600" dirty="0">
                          <a:effectLst/>
                        </a:rPr>
                        <a:t>      ε</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6</a:t>
                      </a:r>
                    </a:p>
                    <a:p>
                      <a:pP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9</a:t>
                      </a:r>
                    </a:p>
                    <a:p>
                      <a:pP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6</a:t>
                      </a:r>
                    </a:p>
                    <a:p>
                      <a:pPr>
                        <a:spcAft>
                          <a:spcPts val="0"/>
                        </a:spcAft>
                      </a:pPr>
                      <a:r>
                        <a:rPr lang="el-GR" sz="1600" dirty="0">
                          <a:effectLst/>
                        </a:rPr>
                        <a:t>     </a:t>
                      </a:r>
                      <a:r>
                        <a:rPr lang="en-US" sz="1600" dirty="0">
                          <a:effectLst/>
                        </a:rPr>
                        <a:t> 1</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5</a:t>
                      </a:r>
                    </a:p>
                    <a:p>
                      <a:pPr>
                        <a:spcAft>
                          <a:spcPts val="0"/>
                        </a:spcAft>
                      </a:pPr>
                      <a:r>
                        <a:rPr lang="el-GR" sz="1600" dirty="0">
                          <a:effectLst/>
                        </a:rPr>
                        <a:t>     </a:t>
                      </a:r>
                      <a:r>
                        <a:rPr lang="en-US" sz="1600" dirty="0">
                          <a:effectLst/>
                        </a:rPr>
                        <a:t> 1</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 </a:t>
                      </a:r>
                    </a:p>
                    <a:p>
                      <a:pPr algn="ctr">
                        <a:spcAft>
                          <a:spcPts val="0"/>
                        </a:spcAft>
                      </a:pPr>
                      <a:r>
                        <a:rPr lang="el-GR" sz="1600" dirty="0">
                          <a:effectLst/>
                        </a:rPr>
                        <a:t>2+ε</a:t>
                      </a:r>
                    </a:p>
                    <a:p>
                      <a:pPr algn="ctr">
                        <a:spcAft>
                          <a:spcPts val="0"/>
                        </a:spcAft>
                      </a:pPr>
                      <a:r>
                        <a:rPr lang="el-GR" sz="1600" dirty="0">
                          <a:effectLst/>
                        </a:rPr>
                        <a:t> </a:t>
                      </a:r>
                      <a:endParaRPr lang="el-GR" sz="1600" dirty="0">
                        <a:effectLst/>
                        <a:latin typeface="Courier New"/>
                        <a:ea typeface="Times New Roman"/>
                      </a:endParaRPr>
                    </a:p>
                  </a:txBody>
                  <a:tcPr marL="68580" marR="68580" marT="0" marB="0"/>
                </a:tc>
              </a:tr>
              <a:tr h="755876">
                <a:tc>
                  <a:txBody>
                    <a:bodyPr/>
                    <a:lstStyle/>
                    <a:p>
                      <a:pPr algn="ctr">
                        <a:spcAft>
                          <a:spcPts val="0"/>
                        </a:spcAft>
                      </a:pPr>
                      <a:r>
                        <a:rPr lang="el-GR" sz="1600" dirty="0">
                          <a:effectLst/>
                        </a:rPr>
                        <a:t> </a:t>
                      </a:r>
                    </a:p>
                    <a:p>
                      <a:pPr algn="ctr">
                        <a:spcAft>
                          <a:spcPts val="0"/>
                        </a:spcAft>
                      </a:pPr>
                      <a:r>
                        <a:rPr lang="el-GR" sz="1600" dirty="0">
                          <a:effectLst/>
                        </a:rPr>
                        <a:t>Α</a:t>
                      </a:r>
                      <a:r>
                        <a:rPr lang="el-GR" sz="1600" baseline="-25000" dirty="0">
                          <a:effectLst/>
                        </a:rPr>
                        <a:t>3</a:t>
                      </a:r>
                      <a:endParaRPr lang="el-GR" sz="1600" dirty="0">
                        <a:effectLst/>
                      </a:endParaRPr>
                    </a:p>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9</a:t>
                      </a:r>
                    </a:p>
                    <a:p>
                      <a:pP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7</a:t>
                      </a:r>
                    </a:p>
                    <a:p>
                      <a:pPr>
                        <a:spcAft>
                          <a:spcPts val="0"/>
                        </a:spcAft>
                      </a:pPr>
                      <a:r>
                        <a:rPr lang="el-GR" sz="1600" dirty="0">
                          <a:effectLst/>
                        </a:rPr>
                        <a:t>    </a:t>
                      </a:r>
                      <a:r>
                        <a:rPr lang="en-US" sz="1600" dirty="0">
                          <a:effectLst/>
                        </a:rPr>
                        <a:t>1</a:t>
                      </a:r>
                      <a:r>
                        <a:rPr lang="el-GR" sz="1600" dirty="0">
                          <a:effectLst/>
                        </a:rPr>
                        <a:t>-ε</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8</a:t>
                      </a:r>
                    </a:p>
                    <a:p>
                      <a:pPr>
                        <a:spcAft>
                          <a:spcPts val="0"/>
                        </a:spcAft>
                      </a:pPr>
                      <a:r>
                        <a:rPr lang="el-GR" sz="1600" dirty="0">
                          <a:effectLst/>
                        </a:rPr>
                        <a:t>    </a:t>
                      </a:r>
                      <a:r>
                        <a:rPr lang="en-US" sz="1600" dirty="0">
                          <a:effectLst/>
                        </a:rPr>
                        <a:t>1</a:t>
                      </a:r>
                      <a:r>
                        <a:rPr lang="el-GR" sz="1600" dirty="0">
                          <a:effectLst/>
                        </a:rPr>
                        <a:t>+ε</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8</a:t>
                      </a:r>
                    </a:p>
                    <a:p>
                      <a:pP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spcAft>
                          <a:spcPts val="0"/>
                        </a:spcAft>
                      </a:pPr>
                      <a:r>
                        <a:rPr lang="en-US" sz="1600" dirty="0">
                          <a:effectLst/>
                        </a:rPr>
                        <a:t>-M</a:t>
                      </a:r>
                      <a:endParaRPr lang="el-GR" sz="1600" dirty="0">
                        <a:effectLst/>
                      </a:endParaRPr>
                    </a:p>
                    <a:p>
                      <a:pP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spcAft>
                          <a:spcPts val="0"/>
                        </a:spcAft>
                      </a:pPr>
                      <a:r>
                        <a:rPr lang="en-US" sz="1600" dirty="0">
                          <a:effectLst/>
                        </a:rPr>
                        <a:t>-M</a:t>
                      </a:r>
                      <a:endParaRPr lang="el-GR" sz="1600" dirty="0">
                        <a:effectLst/>
                      </a:endParaRPr>
                    </a:p>
                    <a:p>
                      <a:pP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 </a:t>
                      </a:r>
                    </a:p>
                    <a:p>
                      <a:pPr algn="ctr">
                        <a:spcAft>
                          <a:spcPts val="0"/>
                        </a:spcAft>
                      </a:pPr>
                      <a:r>
                        <a:rPr lang="el-GR" sz="1600" dirty="0">
                          <a:effectLst/>
                        </a:rPr>
                        <a:t>2</a:t>
                      </a:r>
                    </a:p>
                    <a:p>
                      <a:pPr algn="ctr">
                        <a:spcAft>
                          <a:spcPts val="0"/>
                        </a:spcAft>
                      </a:pPr>
                      <a:r>
                        <a:rPr lang="el-GR" sz="1600" dirty="0">
                          <a:effectLst/>
                        </a:rPr>
                        <a:t> </a:t>
                      </a:r>
                      <a:endParaRPr lang="el-GR" sz="1600" dirty="0">
                        <a:effectLst/>
                        <a:latin typeface="Courier New"/>
                        <a:ea typeface="Times New Roman"/>
                      </a:endParaRPr>
                    </a:p>
                  </a:txBody>
                  <a:tcPr marL="68580" marR="68580" marT="0" marB="0"/>
                </a:tc>
              </a:tr>
              <a:tr h="251959">
                <a:tc>
                  <a:txBody>
                    <a:bodyPr/>
                    <a:lstStyle/>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1+ε</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1</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1+ε</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1</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1</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1</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 </a:t>
                      </a:r>
                      <a:endParaRPr lang="el-GR" sz="1600" dirty="0">
                        <a:effectLst/>
                        <a:latin typeface="Courier New"/>
                        <a:ea typeface="Times New Roman"/>
                      </a:endParaRPr>
                    </a:p>
                  </a:txBody>
                  <a:tcPr marL="68580" marR="68580" marT="0" marB="0"/>
                </a:tc>
              </a:tr>
            </a:tbl>
          </a:graphicData>
        </a:graphic>
      </p:graphicFrame>
      <p:sp>
        <p:nvSpPr>
          <p:cNvPr id="12" name="Oval 5"/>
          <p:cNvSpPr>
            <a:spLocks noChangeArrowheads="1"/>
          </p:cNvSpPr>
          <p:nvPr/>
        </p:nvSpPr>
        <p:spPr bwMode="auto">
          <a:xfrm>
            <a:off x="1619672" y="3354469"/>
            <a:ext cx="432048" cy="42537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29" name="Oval 5"/>
          <p:cNvSpPr>
            <a:spLocks noChangeArrowheads="1"/>
          </p:cNvSpPr>
          <p:nvPr/>
        </p:nvSpPr>
        <p:spPr bwMode="auto">
          <a:xfrm>
            <a:off x="2339752" y="4030216"/>
            <a:ext cx="432048" cy="42537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30" name="Oval 5"/>
          <p:cNvSpPr>
            <a:spLocks noChangeArrowheads="1"/>
          </p:cNvSpPr>
          <p:nvPr/>
        </p:nvSpPr>
        <p:spPr bwMode="auto">
          <a:xfrm>
            <a:off x="3779912" y="3336884"/>
            <a:ext cx="432048" cy="42537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31" name="Oval 5"/>
          <p:cNvSpPr>
            <a:spLocks noChangeArrowheads="1"/>
          </p:cNvSpPr>
          <p:nvPr/>
        </p:nvSpPr>
        <p:spPr bwMode="auto">
          <a:xfrm>
            <a:off x="2314418" y="4797152"/>
            <a:ext cx="432048" cy="42537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32" name="Oval 5"/>
          <p:cNvSpPr>
            <a:spLocks noChangeArrowheads="1"/>
          </p:cNvSpPr>
          <p:nvPr/>
        </p:nvSpPr>
        <p:spPr bwMode="auto">
          <a:xfrm>
            <a:off x="4572000" y="4035224"/>
            <a:ext cx="432048" cy="42537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33" name="Oval 5"/>
          <p:cNvSpPr>
            <a:spLocks noChangeArrowheads="1"/>
          </p:cNvSpPr>
          <p:nvPr/>
        </p:nvSpPr>
        <p:spPr bwMode="auto">
          <a:xfrm>
            <a:off x="3059832" y="4797152"/>
            <a:ext cx="432048" cy="42537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34" name="Oval 5"/>
          <p:cNvSpPr>
            <a:spLocks noChangeArrowheads="1"/>
          </p:cNvSpPr>
          <p:nvPr/>
        </p:nvSpPr>
        <p:spPr bwMode="auto">
          <a:xfrm>
            <a:off x="5220072" y="4035224"/>
            <a:ext cx="432048" cy="42537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Tree>
    <p:extLst>
      <p:ext uri="{BB962C8B-B14F-4D97-AF65-F5344CB8AC3E}">
        <p14:creationId xmlns="" xmlns:p14="http://schemas.microsoft.com/office/powerpoint/2010/main" val="1234366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Επιλογή &amp; Αξιολόγηση Προσωπικού</a:t>
            </a:r>
            <a:r>
              <a:rPr lang="en-US" dirty="0" smtClean="0"/>
              <a:t> </a:t>
            </a:r>
            <a:r>
              <a:rPr lang="en-US" sz="3200" b="0" dirty="0" smtClean="0"/>
              <a:t>1/2</a:t>
            </a:r>
            <a:endParaRPr lang="el-GR" sz="3200" b="0" dirty="0"/>
          </a:p>
        </p:txBody>
      </p:sp>
      <p:sp>
        <p:nvSpPr>
          <p:cNvPr id="3" name="2 - Θέση περιεχομένου"/>
          <p:cNvSpPr>
            <a:spLocks noGrp="1"/>
          </p:cNvSpPr>
          <p:nvPr>
            <p:ph idx="1"/>
          </p:nvPr>
        </p:nvSpPr>
        <p:spPr/>
        <p:txBody>
          <a:bodyPr>
            <a:noAutofit/>
          </a:bodyPr>
          <a:lstStyle/>
          <a:p>
            <a:pPr lvl="0">
              <a:buFont typeface="+mj-lt"/>
              <a:buAutoNum type="arabicPeriod"/>
            </a:pPr>
            <a:r>
              <a:rPr lang="el-GR" dirty="0" smtClean="0">
                <a:ea typeface="Times New Roman"/>
                <a:cs typeface="Times New Roman"/>
              </a:rPr>
              <a:t>Προσέλκυση ενδιαφερομένων που έχουν τα κατάλληλα επαγγελματικά προσόντα</a:t>
            </a:r>
          </a:p>
          <a:p>
            <a:pPr lvl="0">
              <a:buFont typeface="+mj-lt"/>
              <a:buAutoNum type="arabicPeriod"/>
            </a:pPr>
            <a:r>
              <a:rPr lang="el-GR" dirty="0" smtClean="0">
                <a:ea typeface="Times New Roman"/>
                <a:cs typeface="Times New Roman"/>
              </a:rPr>
              <a:t>Επιλογή και δοκιμαστική περίοδος όσων ικανοποιούν καλύτερα τις απαιτήσεις κάθε θέσης σε </a:t>
            </a:r>
            <a:r>
              <a:rPr lang="el-GR" b="1" dirty="0" smtClean="0">
                <a:ea typeface="Times New Roman"/>
                <a:cs typeface="Times New Roman"/>
              </a:rPr>
              <a:t>γνώσεις &amp; προσόντα</a:t>
            </a:r>
            <a:r>
              <a:rPr lang="el-GR" dirty="0" smtClean="0">
                <a:ea typeface="Times New Roman"/>
                <a:cs typeface="Times New Roman"/>
              </a:rPr>
              <a:t>.</a:t>
            </a:r>
          </a:p>
          <a:p>
            <a:pPr>
              <a:spcAft>
                <a:spcPts val="0"/>
              </a:spcAft>
              <a:buNone/>
            </a:pPr>
            <a:r>
              <a:rPr lang="el-GR" dirty="0" smtClean="0">
                <a:ea typeface="Times New Roman"/>
                <a:cs typeface="Times New Roman"/>
              </a:rPr>
              <a:t>Άλλοι παράγοντες της ικανότητας για μια εργασία:</a:t>
            </a:r>
          </a:p>
          <a:p>
            <a:pPr lvl="0">
              <a:buFont typeface="Symbol"/>
              <a:buChar char=""/>
            </a:pPr>
            <a:r>
              <a:rPr lang="el-GR" b="1" dirty="0" smtClean="0">
                <a:ea typeface="Times New Roman"/>
                <a:cs typeface="Times New Roman"/>
              </a:rPr>
              <a:t>Δεξιότητες</a:t>
            </a:r>
            <a:r>
              <a:rPr lang="el-GR" dirty="0" smtClean="0">
                <a:ea typeface="Times New Roman"/>
                <a:cs typeface="Times New Roman"/>
              </a:rPr>
              <a:t> (φυσικές – δύναμη, επιδεξιότητα χεριών, ισορροπία, κλπ., &amp; ψυχικές – νοημοσύνη, μνήμη, κρίση, οργανωτικό πνεύμα, κλπ.)</a:t>
            </a:r>
          </a:p>
          <a:p>
            <a:pPr lvl="0">
              <a:buFont typeface="Symbol"/>
              <a:buChar char=""/>
            </a:pPr>
            <a:r>
              <a:rPr lang="el-GR" b="1" dirty="0" smtClean="0">
                <a:ea typeface="Times New Roman"/>
                <a:cs typeface="Times New Roman"/>
              </a:rPr>
              <a:t>Προσωπικότητα</a:t>
            </a:r>
            <a:r>
              <a:rPr lang="el-GR" dirty="0" smtClean="0">
                <a:ea typeface="Times New Roman"/>
                <a:cs typeface="Times New Roman"/>
              </a:rPr>
              <a:t> (χαρακτήρας ή ιδιοσυγκρασία – έμφυτες κλίσεις, ορμές, επιθυμίες, ένστικτα, ωριμότητα, κλπ</a:t>
            </a:r>
            <a:r>
              <a:rPr lang="el-GR" dirty="0" smtClean="0">
                <a:ea typeface="Times New Roman"/>
                <a:cs typeface="Times New Roman"/>
              </a:rPr>
              <a:t>.)</a:t>
            </a:r>
            <a:endParaRPr lang="el-GR" dirty="0" smtClean="0">
              <a:ea typeface="Times New Roman"/>
              <a:cs typeface="Times New Roman"/>
            </a:endParaRP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Βέλτιστη λύση – μέθοδος </a:t>
            </a:r>
            <a:r>
              <a:rPr lang="en-US" dirty="0"/>
              <a:t>stepping</a:t>
            </a:r>
            <a:r>
              <a:rPr lang="el-GR" dirty="0"/>
              <a:t>-</a:t>
            </a:r>
            <a:r>
              <a:rPr lang="en-US" dirty="0" smtClean="0"/>
              <a:t>stone</a:t>
            </a:r>
            <a:r>
              <a:rPr lang="el-GR" dirty="0" smtClean="0"/>
              <a:t> </a:t>
            </a:r>
            <a:r>
              <a:rPr lang="el-GR" sz="3200" b="0" dirty="0" smtClean="0">
                <a:solidFill>
                  <a:prstClr val="white"/>
                </a:solidFill>
              </a:rPr>
              <a:t>4/7</a:t>
            </a:r>
            <a:endParaRPr lang="el-GR" dirty="0"/>
          </a:p>
        </p:txBody>
      </p:sp>
      <p:sp>
        <p:nvSpPr>
          <p:cNvPr id="3" name="2 - Θέση περιεχομένου"/>
          <p:cNvSpPr>
            <a:spLocks noGrp="1"/>
          </p:cNvSpPr>
          <p:nvPr>
            <p:ph idx="1"/>
          </p:nvPr>
        </p:nvSpPr>
        <p:spPr>
          <a:xfrm>
            <a:off x="457200" y="1340768"/>
            <a:ext cx="8229600" cy="2520280"/>
          </a:xfrm>
        </p:spPr>
        <p:txBody>
          <a:bodyPr/>
          <a:lstStyle/>
          <a:p>
            <a:pPr marL="0" indent="0">
              <a:buNone/>
            </a:pPr>
            <a:r>
              <a:rPr lang="el-GR" dirty="0"/>
              <a:t>Στη νέα αυτή λύση οι β.μ. είναι πάλι λιγότερες (7 αντί 8) οπότε πρέπει να προσθέσουμε άλλη μια ανεξάρτητη μεταβλητή στη βάση δίνοντάς της μια πολύ μικρή τιμή </a:t>
            </a:r>
            <a:r>
              <a:rPr lang="el-GR" i="1" dirty="0"/>
              <a:t>ε</a:t>
            </a:r>
            <a:r>
              <a:rPr lang="el-GR" dirty="0"/>
              <a:t>. Επιλέγουμε να κάνουμε τη Χ16 = ε και διορθώνουμε αντίστοιχα </a:t>
            </a:r>
            <a:r>
              <a:rPr lang="el-GR" dirty="0" smtClean="0"/>
              <a:t>τα </a:t>
            </a:r>
            <a:r>
              <a:rPr lang="el-GR" i="1" dirty="0"/>
              <a:t>α</a:t>
            </a:r>
            <a:r>
              <a:rPr lang="en-US" i="1" baseline="-25000" dirty="0"/>
              <a:t>i</a:t>
            </a:r>
            <a:r>
              <a:rPr lang="el-GR" dirty="0"/>
              <a:t>, </a:t>
            </a:r>
            <a:r>
              <a:rPr lang="el-GR" i="1" dirty="0"/>
              <a:t>β</a:t>
            </a:r>
            <a:r>
              <a:rPr lang="en-US" i="1" baseline="-25000" dirty="0"/>
              <a:t>j</a:t>
            </a:r>
            <a:r>
              <a:rPr lang="el-GR" dirty="0"/>
              <a:t>. Στη συνέχεια βρίσκουμε πάλι για όλες τις μη β.μ. την οριακή επίδραση τους στην απόδοση αν αυξηθούν κατά 1 μονάδα:</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graphicFrame>
        <p:nvGraphicFramePr>
          <p:cNvPr id="5" name="Πίνακας 4"/>
          <p:cNvGraphicFramePr>
            <a:graphicFrameLocks noGrp="1"/>
          </p:cNvGraphicFramePr>
          <p:nvPr>
            <p:extLst>
              <p:ext uri="{D42A27DB-BD31-4B8C-83A1-F6EECF244321}">
                <p14:modId xmlns="" xmlns:p14="http://schemas.microsoft.com/office/powerpoint/2010/main" val="1510208297"/>
              </p:ext>
            </p:extLst>
          </p:nvPr>
        </p:nvGraphicFramePr>
        <p:xfrm>
          <a:off x="1187624" y="4077072"/>
          <a:ext cx="5472608" cy="2615248"/>
        </p:xfrm>
        <a:graphic>
          <a:graphicData uri="http://schemas.openxmlformats.org/drawingml/2006/table">
            <a:tbl>
              <a:tblPr firstRow="1" firstCol="1" lastRow="1" lastCol="1">
                <a:tableStyleId>{5C22544A-7EE6-4342-B048-85BDC9FD1C3A}</a:tableStyleId>
              </a:tblPr>
              <a:tblGrid>
                <a:gridCol w="378454"/>
                <a:gridCol w="768706"/>
                <a:gridCol w="769614"/>
                <a:gridCol w="769614"/>
                <a:gridCol w="768706"/>
                <a:gridCol w="769614"/>
                <a:gridCol w="769614"/>
                <a:gridCol w="478286"/>
              </a:tblGrid>
              <a:tr h="268288">
                <a:tc>
                  <a:txBody>
                    <a:bodyPr/>
                    <a:lstStyle/>
                    <a:p>
                      <a:pPr algn="ctr">
                        <a:spcAft>
                          <a:spcPts val="0"/>
                        </a:spcAft>
                      </a:pPr>
                      <a:r>
                        <a:rPr lang="el-GR" sz="1400" dirty="0">
                          <a:effectLst/>
                        </a:rPr>
                        <a:t> </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Β</a:t>
                      </a:r>
                      <a:r>
                        <a:rPr lang="el-GR" sz="1400" baseline="-25000" dirty="0">
                          <a:effectLst/>
                        </a:rPr>
                        <a:t>1</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Β</a:t>
                      </a:r>
                      <a:r>
                        <a:rPr lang="el-GR" sz="1400" baseline="-25000" dirty="0">
                          <a:effectLst/>
                        </a:rPr>
                        <a:t>2</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Β</a:t>
                      </a:r>
                      <a:r>
                        <a:rPr lang="el-GR" sz="1400" baseline="-25000" dirty="0">
                          <a:effectLst/>
                        </a:rPr>
                        <a:t>3</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Β</a:t>
                      </a:r>
                      <a:r>
                        <a:rPr lang="el-GR" sz="1400" baseline="-25000" dirty="0">
                          <a:effectLst/>
                        </a:rPr>
                        <a:t>4</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Β</a:t>
                      </a:r>
                      <a:r>
                        <a:rPr lang="el-GR" sz="1400" baseline="-25000" dirty="0">
                          <a:effectLst/>
                        </a:rPr>
                        <a:t>5</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Β</a:t>
                      </a:r>
                      <a:r>
                        <a:rPr lang="el-GR" sz="1400" baseline="-25000" dirty="0">
                          <a:effectLst/>
                        </a:rPr>
                        <a:t>6</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 </a:t>
                      </a:r>
                      <a:endParaRPr lang="el-GR" sz="1400" dirty="0">
                        <a:effectLst/>
                        <a:latin typeface="Courier New"/>
                        <a:ea typeface="Times New Roman"/>
                      </a:endParaRPr>
                    </a:p>
                  </a:txBody>
                  <a:tcPr marL="68580" marR="68580" marT="0" marB="0"/>
                </a:tc>
              </a:tr>
              <a:tr h="766537">
                <a:tc>
                  <a:txBody>
                    <a:bodyPr/>
                    <a:lstStyle/>
                    <a:p>
                      <a:pPr algn="ctr">
                        <a:spcAft>
                          <a:spcPts val="0"/>
                        </a:spcAft>
                      </a:pPr>
                      <a:r>
                        <a:rPr lang="el-GR" sz="1400" dirty="0">
                          <a:effectLst/>
                        </a:rPr>
                        <a:t> </a:t>
                      </a:r>
                    </a:p>
                    <a:p>
                      <a:pPr algn="ctr">
                        <a:spcAft>
                          <a:spcPts val="0"/>
                        </a:spcAft>
                      </a:pPr>
                      <a:r>
                        <a:rPr lang="el-GR" sz="1400" dirty="0">
                          <a:effectLst/>
                        </a:rPr>
                        <a:t>Α</a:t>
                      </a:r>
                      <a:r>
                        <a:rPr lang="el-GR" sz="1400" baseline="-25000" dirty="0">
                          <a:effectLst/>
                        </a:rPr>
                        <a:t>1</a:t>
                      </a:r>
                      <a:endParaRPr lang="el-GR" sz="1400" dirty="0">
                        <a:effectLst/>
                      </a:endParaRPr>
                    </a:p>
                    <a:p>
                      <a:pPr algn="ctr">
                        <a:spcAft>
                          <a:spcPts val="0"/>
                        </a:spcAft>
                      </a:pPr>
                      <a:r>
                        <a:rPr lang="el-GR" sz="1400" dirty="0">
                          <a:effectLst/>
                        </a:rPr>
                        <a:t> </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10</a:t>
                      </a:r>
                    </a:p>
                    <a:p>
                      <a:pPr>
                        <a:spcAft>
                          <a:spcPts val="0"/>
                        </a:spcAft>
                      </a:pPr>
                      <a:r>
                        <a:rPr lang="el-GR" sz="1400" dirty="0">
                          <a:effectLst/>
                        </a:rPr>
                        <a:t>    </a:t>
                      </a:r>
                      <a:r>
                        <a:rPr lang="en-US" sz="1400" dirty="0">
                          <a:effectLst/>
                        </a:rPr>
                        <a:t>1</a:t>
                      </a:r>
                      <a:r>
                        <a:rPr lang="el-GR" sz="1400" dirty="0">
                          <a:effectLst/>
                        </a:rPr>
                        <a:t>+ε</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7</a:t>
                      </a:r>
                    </a:p>
                    <a:p>
                      <a:pPr>
                        <a:spcAft>
                          <a:spcPts val="0"/>
                        </a:spcAft>
                      </a:pPr>
                      <a:r>
                        <a:rPr lang="el-GR" sz="1400" dirty="0">
                          <a:effectLst/>
                        </a:rPr>
                        <a:t>     -4</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7</a:t>
                      </a:r>
                    </a:p>
                    <a:p>
                      <a:pPr>
                        <a:spcAft>
                          <a:spcPts val="0"/>
                        </a:spcAft>
                      </a:pPr>
                      <a:r>
                        <a:rPr lang="el-GR" sz="1400" dirty="0">
                          <a:effectLst/>
                        </a:rPr>
                        <a:t>     -5</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10</a:t>
                      </a:r>
                    </a:p>
                    <a:p>
                      <a:pPr>
                        <a:spcAft>
                          <a:spcPts val="0"/>
                        </a:spcAft>
                      </a:pPr>
                      <a:r>
                        <a:rPr lang="el-GR" sz="1400" dirty="0">
                          <a:effectLst/>
                        </a:rPr>
                        <a:t>      </a:t>
                      </a:r>
                      <a:r>
                        <a:rPr lang="en-US" sz="1400" dirty="0">
                          <a:effectLst/>
                        </a:rPr>
                        <a:t>1</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5</a:t>
                      </a:r>
                    </a:p>
                    <a:p>
                      <a:pPr>
                        <a:spcAft>
                          <a:spcPts val="0"/>
                        </a:spcAft>
                      </a:pPr>
                      <a:r>
                        <a:rPr lang="el-GR" sz="1400" dirty="0">
                          <a:effectLst/>
                        </a:rPr>
                        <a:t>     -4</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8</a:t>
                      </a:r>
                    </a:p>
                    <a:p>
                      <a:pPr>
                        <a:spcAft>
                          <a:spcPts val="0"/>
                        </a:spcAft>
                      </a:pPr>
                      <a:r>
                        <a:rPr lang="el-GR" sz="1400" dirty="0">
                          <a:effectLst/>
                        </a:rPr>
                        <a:t>      ε</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 </a:t>
                      </a:r>
                    </a:p>
                    <a:p>
                      <a:pPr algn="ctr">
                        <a:spcAft>
                          <a:spcPts val="0"/>
                        </a:spcAft>
                      </a:pPr>
                      <a:r>
                        <a:rPr lang="el-GR" sz="1400" dirty="0">
                          <a:effectLst/>
                        </a:rPr>
                        <a:t>2+2ε</a:t>
                      </a:r>
                    </a:p>
                    <a:p>
                      <a:pPr algn="ctr">
                        <a:spcAft>
                          <a:spcPts val="0"/>
                        </a:spcAft>
                      </a:pPr>
                      <a:r>
                        <a:rPr lang="el-GR" sz="1400" dirty="0">
                          <a:effectLst/>
                        </a:rPr>
                        <a:t> </a:t>
                      </a:r>
                      <a:endParaRPr lang="el-GR" sz="1400" dirty="0">
                        <a:effectLst/>
                        <a:latin typeface="Courier New"/>
                        <a:ea typeface="Times New Roman"/>
                      </a:endParaRPr>
                    </a:p>
                  </a:txBody>
                  <a:tcPr marL="68580" marR="68580" marT="0" marB="0"/>
                </a:tc>
              </a:tr>
              <a:tr h="574903">
                <a:tc>
                  <a:txBody>
                    <a:bodyPr/>
                    <a:lstStyle/>
                    <a:p>
                      <a:pPr algn="ctr">
                        <a:spcAft>
                          <a:spcPts val="0"/>
                        </a:spcAft>
                      </a:pPr>
                      <a:r>
                        <a:rPr lang="el-GR" sz="1400" dirty="0">
                          <a:effectLst/>
                        </a:rPr>
                        <a:t> </a:t>
                      </a:r>
                    </a:p>
                    <a:p>
                      <a:pPr algn="ctr">
                        <a:spcAft>
                          <a:spcPts val="0"/>
                        </a:spcAft>
                      </a:pPr>
                      <a:r>
                        <a:rPr lang="el-GR" sz="1400" dirty="0">
                          <a:effectLst/>
                        </a:rPr>
                        <a:t>Α</a:t>
                      </a:r>
                      <a:r>
                        <a:rPr lang="el-GR" sz="1400" baseline="-25000" dirty="0">
                          <a:effectLst/>
                        </a:rPr>
                        <a:t>2</a:t>
                      </a:r>
                      <a:endParaRPr lang="el-GR" sz="1400" dirty="0">
                        <a:effectLst/>
                      </a:endParaRPr>
                    </a:p>
                    <a:p>
                      <a:pPr algn="ctr">
                        <a:spcAft>
                          <a:spcPts val="0"/>
                        </a:spcAft>
                      </a:pPr>
                      <a:r>
                        <a:rPr lang="el-GR" sz="1400" dirty="0">
                          <a:effectLst/>
                        </a:rPr>
                        <a:t> </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8</a:t>
                      </a:r>
                    </a:p>
                    <a:p>
                      <a:pPr>
                        <a:spcAft>
                          <a:spcPts val="0"/>
                        </a:spcAft>
                      </a:pPr>
                      <a:r>
                        <a:rPr lang="el-GR" sz="1400" dirty="0">
                          <a:effectLst/>
                        </a:rPr>
                        <a:t>      +1</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8</a:t>
                      </a:r>
                    </a:p>
                    <a:p>
                      <a:pPr>
                        <a:spcAft>
                          <a:spcPts val="0"/>
                        </a:spcAft>
                      </a:pPr>
                      <a:r>
                        <a:rPr lang="el-GR" sz="1400" dirty="0">
                          <a:effectLst/>
                        </a:rPr>
                        <a:t>      ε</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6</a:t>
                      </a:r>
                    </a:p>
                    <a:p>
                      <a:pPr>
                        <a:spcAft>
                          <a:spcPts val="0"/>
                        </a:spcAft>
                      </a:pPr>
                      <a:r>
                        <a:rPr lang="el-GR" sz="1400" dirty="0">
                          <a:effectLst/>
                        </a:rPr>
                        <a:t>     -3</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9</a:t>
                      </a:r>
                    </a:p>
                    <a:p>
                      <a:pPr>
                        <a:spcAft>
                          <a:spcPts val="0"/>
                        </a:spcAft>
                      </a:pPr>
                      <a:r>
                        <a:rPr lang="el-GR" sz="1400" dirty="0">
                          <a:effectLst/>
                        </a:rPr>
                        <a:t>     +2</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6</a:t>
                      </a:r>
                    </a:p>
                    <a:p>
                      <a:pPr>
                        <a:spcAft>
                          <a:spcPts val="0"/>
                        </a:spcAft>
                      </a:pPr>
                      <a:r>
                        <a:rPr lang="el-GR" sz="1400" dirty="0">
                          <a:effectLst/>
                        </a:rPr>
                        <a:t>     </a:t>
                      </a:r>
                      <a:r>
                        <a:rPr lang="en-US" sz="1400" dirty="0">
                          <a:effectLst/>
                        </a:rPr>
                        <a:t> 1</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5</a:t>
                      </a:r>
                    </a:p>
                    <a:p>
                      <a:pPr>
                        <a:spcAft>
                          <a:spcPts val="0"/>
                        </a:spcAft>
                      </a:pPr>
                      <a:r>
                        <a:rPr lang="el-GR" sz="1400" dirty="0">
                          <a:effectLst/>
                        </a:rPr>
                        <a:t>     </a:t>
                      </a:r>
                      <a:r>
                        <a:rPr lang="en-US" sz="1400" dirty="0">
                          <a:effectLst/>
                        </a:rPr>
                        <a:t> 1</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 </a:t>
                      </a:r>
                    </a:p>
                    <a:p>
                      <a:pPr algn="ctr">
                        <a:spcAft>
                          <a:spcPts val="0"/>
                        </a:spcAft>
                      </a:pPr>
                      <a:r>
                        <a:rPr lang="el-GR" sz="1400" dirty="0">
                          <a:effectLst/>
                        </a:rPr>
                        <a:t>2+ε</a:t>
                      </a:r>
                    </a:p>
                    <a:p>
                      <a:pPr algn="ctr">
                        <a:spcAft>
                          <a:spcPts val="0"/>
                        </a:spcAft>
                      </a:pPr>
                      <a:r>
                        <a:rPr lang="el-GR" sz="1400" dirty="0">
                          <a:effectLst/>
                        </a:rPr>
                        <a:t> </a:t>
                      </a:r>
                      <a:endParaRPr lang="el-GR" sz="1400" dirty="0">
                        <a:effectLst/>
                        <a:latin typeface="Courier New"/>
                        <a:ea typeface="Times New Roman"/>
                      </a:endParaRPr>
                    </a:p>
                  </a:txBody>
                  <a:tcPr marL="68580" marR="68580" marT="0" marB="0"/>
                </a:tc>
              </a:tr>
              <a:tr h="574903">
                <a:tc>
                  <a:txBody>
                    <a:bodyPr/>
                    <a:lstStyle/>
                    <a:p>
                      <a:pPr algn="ctr">
                        <a:spcAft>
                          <a:spcPts val="0"/>
                        </a:spcAft>
                      </a:pPr>
                      <a:r>
                        <a:rPr lang="el-GR" sz="1400" dirty="0">
                          <a:effectLst/>
                        </a:rPr>
                        <a:t> </a:t>
                      </a:r>
                    </a:p>
                    <a:p>
                      <a:pPr algn="ctr">
                        <a:spcAft>
                          <a:spcPts val="0"/>
                        </a:spcAft>
                      </a:pPr>
                      <a:r>
                        <a:rPr lang="el-GR" sz="1400" dirty="0">
                          <a:effectLst/>
                        </a:rPr>
                        <a:t>Α</a:t>
                      </a:r>
                      <a:r>
                        <a:rPr lang="el-GR" sz="1400" baseline="-25000" dirty="0">
                          <a:effectLst/>
                        </a:rPr>
                        <a:t>3</a:t>
                      </a:r>
                      <a:endParaRPr lang="el-GR" sz="1400" dirty="0">
                        <a:effectLst/>
                      </a:endParaRPr>
                    </a:p>
                    <a:p>
                      <a:pPr algn="ctr">
                        <a:spcAft>
                          <a:spcPts val="0"/>
                        </a:spcAft>
                      </a:pPr>
                      <a:r>
                        <a:rPr lang="el-GR" sz="1400" dirty="0">
                          <a:effectLst/>
                        </a:rPr>
                        <a:t> </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9</a:t>
                      </a:r>
                    </a:p>
                    <a:p>
                      <a:pPr>
                        <a:spcAft>
                          <a:spcPts val="0"/>
                        </a:spcAft>
                      </a:pPr>
                      <a:r>
                        <a:rPr lang="el-GR" sz="1400" dirty="0">
                          <a:effectLst/>
                        </a:rPr>
                        <a:t>     +4</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7</a:t>
                      </a:r>
                    </a:p>
                    <a:p>
                      <a:pPr>
                        <a:spcAft>
                          <a:spcPts val="0"/>
                        </a:spcAft>
                      </a:pPr>
                      <a:r>
                        <a:rPr lang="el-GR" sz="1400" dirty="0">
                          <a:effectLst/>
                        </a:rPr>
                        <a:t>    </a:t>
                      </a:r>
                      <a:r>
                        <a:rPr lang="en-US" sz="1400" dirty="0">
                          <a:effectLst/>
                        </a:rPr>
                        <a:t>1</a:t>
                      </a:r>
                      <a:r>
                        <a:rPr lang="el-GR" sz="1400" dirty="0">
                          <a:effectLst/>
                        </a:rPr>
                        <a:t>-ε</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8</a:t>
                      </a:r>
                    </a:p>
                    <a:p>
                      <a:pPr>
                        <a:spcAft>
                          <a:spcPts val="0"/>
                        </a:spcAft>
                      </a:pPr>
                      <a:r>
                        <a:rPr lang="el-GR" sz="1400" dirty="0">
                          <a:effectLst/>
                        </a:rPr>
                        <a:t>    </a:t>
                      </a:r>
                      <a:r>
                        <a:rPr lang="en-US" sz="1400" dirty="0">
                          <a:effectLst/>
                        </a:rPr>
                        <a:t>1</a:t>
                      </a:r>
                      <a:r>
                        <a:rPr lang="el-GR" sz="1400" dirty="0">
                          <a:effectLst/>
                        </a:rPr>
                        <a:t>+ε</a:t>
                      </a:r>
                      <a:endParaRPr lang="el-GR" sz="1400" dirty="0">
                        <a:effectLst/>
                        <a:latin typeface="Courier New"/>
                        <a:ea typeface="Times New Roman"/>
                      </a:endParaRPr>
                    </a:p>
                  </a:txBody>
                  <a:tcPr marL="68580" marR="68580" marT="0" marB="0"/>
                </a:tc>
                <a:tc>
                  <a:txBody>
                    <a:bodyPr/>
                    <a:lstStyle/>
                    <a:p>
                      <a:pPr>
                        <a:spcAft>
                          <a:spcPts val="0"/>
                        </a:spcAft>
                      </a:pPr>
                      <a:r>
                        <a:rPr lang="el-GR" sz="1400" dirty="0">
                          <a:effectLst/>
                        </a:rPr>
                        <a:t>8</a:t>
                      </a:r>
                    </a:p>
                    <a:p>
                      <a:pPr>
                        <a:spcAft>
                          <a:spcPts val="0"/>
                        </a:spcAft>
                      </a:pPr>
                      <a:r>
                        <a:rPr lang="el-GR" sz="1400" dirty="0">
                          <a:effectLst/>
                        </a:rPr>
                        <a:t>     +2</a:t>
                      </a:r>
                      <a:endParaRPr lang="el-GR" sz="1400" dirty="0">
                        <a:effectLst/>
                        <a:latin typeface="Courier New"/>
                        <a:ea typeface="Times New Roman"/>
                      </a:endParaRPr>
                    </a:p>
                  </a:txBody>
                  <a:tcPr marL="68580" marR="68580" marT="0" marB="0"/>
                </a:tc>
                <a:tc>
                  <a:txBody>
                    <a:bodyPr/>
                    <a:lstStyle/>
                    <a:p>
                      <a:pPr>
                        <a:spcAft>
                          <a:spcPts val="0"/>
                        </a:spcAft>
                      </a:pPr>
                      <a:r>
                        <a:rPr lang="en-US" sz="1400" dirty="0">
                          <a:effectLst/>
                        </a:rPr>
                        <a:t>-M</a:t>
                      </a:r>
                      <a:endParaRPr lang="el-GR" sz="1400" dirty="0">
                        <a:effectLst/>
                      </a:endParaRPr>
                    </a:p>
                    <a:p>
                      <a:pPr>
                        <a:spcAft>
                          <a:spcPts val="0"/>
                        </a:spcAft>
                      </a:pPr>
                      <a:r>
                        <a:rPr lang="el-GR" sz="1400" dirty="0">
                          <a:effectLst/>
                        </a:rPr>
                        <a:t>     -Μ</a:t>
                      </a:r>
                      <a:endParaRPr lang="el-GR" sz="1400" dirty="0">
                        <a:effectLst/>
                        <a:latin typeface="Courier New"/>
                        <a:ea typeface="Times New Roman"/>
                      </a:endParaRPr>
                    </a:p>
                  </a:txBody>
                  <a:tcPr marL="68580" marR="68580" marT="0" marB="0"/>
                </a:tc>
                <a:tc>
                  <a:txBody>
                    <a:bodyPr/>
                    <a:lstStyle/>
                    <a:p>
                      <a:pPr>
                        <a:spcAft>
                          <a:spcPts val="0"/>
                        </a:spcAft>
                      </a:pPr>
                      <a:r>
                        <a:rPr lang="en-US" sz="1400" dirty="0">
                          <a:effectLst/>
                        </a:rPr>
                        <a:t>-M</a:t>
                      </a:r>
                      <a:endParaRPr lang="el-GR" sz="1400" dirty="0">
                        <a:effectLst/>
                      </a:endParaRPr>
                    </a:p>
                    <a:p>
                      <a:pPr>
                        <a:spcAft>
                          <a:spcPts val="0"/>
                        </a:spcAft>
                      </a:pPr>
                      <a:r>
                        <a:rPr lang="el-GR" sz="1400" dirty="0">
                          <a:effectLst/>
                        </a:rPr>
                        <a:t>     -Μ</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 </a:t>
                      </a:r>
                    </a:p>
                    <a:p>
                      <a:pPr algn="ctr">
                        <a:spcAft>
                          <a:spcPts val="0"/>
                        </a:spcAft>
                      </a:pPr>
                      <a:r>
                        <a:rPr lang="el-GR" sz="1400" dirty="0">
                          <a:effectLst/>
                        </a:rPr>
                        <a:t>2</a:t>
                      </a:r>
                    </a:p>
                    <a:p>
                      <a:pPr algn="ctr">
                        <a:spcAft>
                          <a:spcPts val="0"/>
                        </a:spcAft>
                      </a:pPr>
                      <a:r>
                        <a:rPr lang="el-GR" sz="1400" dirty="0">
                          <a:effectLst/>
                        </a:rPr>
                        <a:t> </a:t>
                      </a:r>
                      <a:endParaRPr lang="el-GR" sz="1400" dirty="0">
                        <a:effectLst/>
                        <a:latin typeface="Courier New"/>
                        <a:ea typeface="Times New Roman"/>
                      </a:endParaRPr>
                    </a:p>
                  </a:txBody>
                  <a:tcPr marL="68580" marR="68580" marT="0" marB="0"/>
                </a:tc>
              </a:tr>
              <a:tr h="191634">
                <a:tc>
                  <a:txBody>
                    <a:bodyPr/>
                    <a:lstStyle/>
                    <a:p>
                      <a:pPr algn="ctr">
                        <a:spcAft>
                          <a:spcPts val="0"/>
                        </a:spcAft>
                      </a:pPr>
                      <a:r>
                        <a:rPr lang="el-GR" sz="1400" dirty="0">
                          <a:effectLst/>
                        </a:rPr>
                        <a:t> </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1+ε</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1</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1+ε</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1</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1</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1+ε</a:t>
                      </a:r>
                      <a:endParaRPr lang="el-GR" sz="1400" dirty="0">
                        <a:effectLst/>
                        <a:latin typeface="Courier New"/>
                        <a:ea typeface="Times New Roman"/>
                      </a:endParaRPr>
                    </a:p>
                  </a:txBody>
                  <a:tcPr marL="68580" marR="68580" marT="0" marB="0"/>
                </a:tc>
                <a:tc>
                  <a:txBody>
                    <a:bodyPr/>
                    <a:lstStyle/>
                    <a:p>
                      <a:pPr algn="ctr">
                        <a:spcAft>
                          <a:spcPts val="0"/>
                        </a:spcAft>
                      </a:pPr>
                      <a:r>
                        <a:rPr lang="el-GR" sz="1400" dirty="0">
                          <a:effectLst/>
                        </a:rPr>
                        <a:t> </a:t>
                      </a:r>
                      <a:endParaRPr lang="el-GR" sz="1400" dirty="0">
                        <a:effectLst/>
                        <a:latin typeface="Courier New"/>
                        <a:ea typeface="Times New Roman"/>
                      </a:endParaRPr>
                    </a:p>
                  </a:txBody>
                  <a:tcPr marL="68580" marR="68580" marT="0" marB="0"/>
                </a:tc>
              </a:tr>
            </a:tbl>
          </a:graphicData>
        </a:graphic>
      </p:graphicFrame>
      <p:sp>
        <p:nvSpPr>
          <p:cNvPr id="11" name="Oval 4"/>
          <p:cNvSpPr>
            <a:spLocks noChangeArrowheads="1"/>
          </p:cNvSpPr>
          <p:nvPr/>
        </p:nvSpPr>
        <p:spPr bwMode="auto">
          <a:xfrm>
            <a:off x="1763688" y="4491463"/>
            <a:ext cx="360040" cy="36004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4" name="Oval 4"/>
          <p:cNvSpPr>
            <a:spLocks noChangeArrowheads="1"/>
          </p:cNvSpPr>
          <p:nvPr/>
        </p:nvSpPr>
        <p:spPr bwMode="auto">
          <a:xfrm>
            <a:off x="4067944" y="4491463"/>
            <a:ext cx="360040" cy="36004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5" name="Oval 4"/>
          <p:cNvSpPr>
            <a:spLocks noChangeArrowheads="1"/>
          </p:cNvSpPr>
          <p:nvPr/>
        </p:nvSpPr>
        <p:spPr bwMode="auto">
          <a:xfrm>
            <a:off x="5580112" y="4491463"/>
            <a:ext cx="360040" cy="36004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6" name="Oval 4"/>
          <p:cNvSpPr>
            <a:spLocks noChangeArrowheads="1"/>
          </p:cNvSpPr>
          <p:nvPr/>
        </p:nvSpPr>
        <p:spPr bwMode="auto">
          <a:xfrm>
            <a:off x="2483768" y="5343872"/>
            <a:ext cx="360040" cy="36004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7" name="Oval 4"/>
          <p:cNvSpPr>
            <a:spLocks noChangeArrowheads="1"/>
          </p:cNvSpPr>
          <p:nvPr/>
        </p:nvSpPr>
        <p:spPr bwMode="auto">
          <a:xfrm>
            <a:off x="2483768" y="5949171"/>
            <a:ext cx="360040" cy="36004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8" name="Oval 4"/>
          <p:cNvSpPr>
            <a:spLocks noChangeArrowheads="1"/>
          </p:cNvSpPr>
          <p:nvPr/>
        </p:nvSpPr>
        <p:spPr bwMode="auto">
          <a:xfrm>
            <a:off x="4788024" y="5343872"/>
            <a:ext cx="360040" cy="36004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9" name="Oval 4"/>
          <p:cNvSpPr>
            <a:spLocks noChangeArrowheads="1"/>
          </p:cNvSpPr>
          <p:nvPr/>
        </p:nvSpPr>
        <p:spPr bwMode="auto">
          <a:xfrm>
            <a:off x="5580112" y="5338646"/>
            <a:ext cx="360040" cy="36004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20" name="Oval 4"/>
          <p:cNvSpPr>
            <a:spLocks noChangeArrowheads="1"/>
          </p:cNvSpPr>
          <p:nvPr/>
        </p:nvSpPr>
        <p:spPr bwMode="auto">
          <a:xfrm>
            <a:off x="3275856" y="5949171"/>
            <a:ext cx="360040" cy="36004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Tree>
    <p:extLst>
      <p:ext uri="{BB962C8B-B14F-4D97-AF65-F5344CB8AC3E}">
        <p14:creationId xmlns="" xmlns:p14="http://schemas.microsoft.com/office/powerpoint/2010/main" val="30507022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Βέλτιστη λύση – μέθοδος </a:t>
            </a:r>
            <a:r>
              <a:rPr lang="en-US" dirty="0"/>
              <a:t>stepping</a:t>
            </a:r>
            <a:r>
              <a:rPr lang="el-GR" dirty="0"/>
              <a:t>-</a:t>
            </a:r>
            <a:r>
              <a:rPr lang="en-US" dirty="0" smtClean="0"/>
              <a:t>stone</a:t>
            </a:r>
            <a:r>
              <a:rPr lang="el-GR" dirty="0" smtClean="0"/>
              <a:t> </a:t>
            </a:r>
            <a:r>
              <a:rPr lang="el-GR" sz="3200" b="0" dirty="0" smtClean="0">
                <a:solidFill>
                  <a:prstClr val="white"/>
                </a:solidFill>
              </a:rPr>
              <a:t>5/7</a:t>
            </a:r>
            <a:endParaRPr lang="el-GR" dirty="0"/>
          </a:p>
        </p:txBody>
      </p:sp>
      <p:sp>
        <p:nvSpPr>
          <p:cNvPr id="3" name="2 - Θέση περιεχομένου"/>
          <p:cNvSpPr>
            <a:spLocks noGrp="1"/>
          </p:cNvSpPr>
          <p:nvPr>
            <p:ph idx="1"/>
          </p:nvPr>
        </p:nvSpPr>
        <p:spPr>
          <a:xfrm>
            <a:off x="457200" y="1340768"/>
            <a:ext cx="8229600" cy="2160240"/>
          </a:xfrm>
        </p:spPr>
        <p:txBody>
          <a:bodyPr/>
          <a:lstStyle/>
          <a:p>
            <a:r>
              <a:rPr lang="el-GR" dirty="0"/>
              <a:t>Από τις 4 θετικές τιμές διαλέγουμε την μεγαλύτερη: </a:t>
            </a:r>
            <a:r>
              <a:rPr lang="en-US" dirty="0"/>
              <a:t>d</a:t>
            </a:r>
            <a:r>
              <a:rPr lang="el-GR" i="1" baseline="-25000" dirty="0"/>
              <a:t>31</a:t>
            </a:r>
            <a:r>
              <a:rPr lang="el-GR" dirty="0"/>
              <a:t>=+4. Κάνουμε το </a:t>
            </a:r>
            <a:r>
              <a:rPr lang="el-GR" i="1" dirty="0"/>
              <a:t>Χ</a:t>
            </a:r>
            <a:r>
              <a:rPr lang="el-GR" i="1" baseline="-25000" dirty="0"/>
              <a:t>31</a:t>
            </a:r>
            <a:r>
              <a:rPr lang="el-GR" dirty="0"/>
              <a:t> = </a:t>
            </a:r>
            <a:r>
              <a:rPr lang="en-US" i="1" dirty="0"/>
              <a:t>min</a:t>
            </a:r>
            <a:r>
              <a:rPr lang="el-GR" dirty="0"/>
              <a:t>{1-</a:t>
            </a:r>
            <a:r>
              <a:rPr lang="el-GR" i="1" dirty="0"/>
              <a:t>ε</a:t>
            </a:r>
            <a:r>
              <a:rPr lang="el-GR" dirty="0"/>
              <a:t>, 1+</a:t>
            </a:r>
            <a:r>
              <a:rPr lang="el-GR" i="1" dirty="0"/>
              <a:t>ε</a:t>
            </a:r>
            <a:r>
              <a:rPr lang="el-GR" dirty="0"/>
              <a:t>} = 1-</a:t>
            </a:r>
            <a:r>
              <a:rPr lang="el-GR" i="1" dirty="0"/>
              <a:t>ε</a:t>
            </a:r>
            <a:r>
              <a:rPr lang="el-GR" dirty="0"/>
              <a:t>, και προσαρμόζουμε ανάλογα τις υπόλοιπες β.μ. του βρόγχου. Στη νέα αυτή λύση βρίσκουμε πάλι για όλες τις μη β.μ. την οριακή επίδραση τους στην απόδοση αν αυξηθούν κατά 1 μονάδα:</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graphicFrame>
        <p:nvGraphicFramePr>
          <p:cNvPr id="5" name="Πίνακας 4"/>
          <p:cNvGraphicFramePr>
            <a:graphicFrameLocks noGrp="1"/>
          </p:cNvGraphicFramePr>
          <p:nvPr>
            <p:extLst>
              <p:ext uri="{D42A27DB-BD31-4B8C-83A1-F6EECF244321}">
                <p14:modId xmlns="" xmlns:p14="http://schemas.microsoft.com/office/powerpoint/2010/main" val="3678850451"/>
              </p:ext>
            </p:extLst>
          </p:nvPr>
        </p:nvGraphicFramePr>
        <p:xfrm>
          <a:off x="971600" y="3645024"/>
          <a:ext cx="6624737" cy="2957930"/>
        </p:xfrm>
        <a:graphic>
          <a:graphicData uri="http://schemas.openxmlformats.org/drawingml/2006/table">
            <a:tbl>
              <a:tblPr firstRow="1" firstCol="1" lastRow="1" lastCol="1">
                <a:tableStyleId>{5C22544A-7EE6-4342-B048-85BDC9FD1C3A}</a:tableStyleId>
              </a:tblPr>
              <a:tblGrid>
                <a:gridCol w="473843"/>
                <a:gridCol w="962463"/>
                <a:gridCol w="963598"/>
                <a:gridCol w="963598"/>
                <a:gridCol w="962463"/>
                <a:gridCol w="963598"/>
                <a:gridCol w="687101"/>
                <a:gridCol w="648073"/>
              </a:tblGrid>
              <a:tr h="221293">
                <a:tc>
                  <a:txBody>
                    <a:bodyPr/>
                    <a:lstStyle/>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Β</a:t>
                      </a:r>
                      <a:r>
                        <a:rPr lang="en-US" sz="1600" baseline="-25000" dirty="0">
                          <a:effectLst/>
                        </a:rPr>
                        <a:t>1</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Β</a:t>
                      </a:r>
                      <a:r>
                        <a:rPr lang="en-US" sz="1600" baseline="-25000" dirty="0">
                          <a:effectLst/>
                        </a:rPr>
                        <a:t>2</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Β</a:t>
                      </a:r>
                      <a:r>
                        <a:rPr lang="el-GR" sz="1600" baseline="-25000" dirty="0">
                          <a:effectLst/>
                        </a:rPr>
                        <a:t>3</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Β</a:t>
                      </a:r>
                      <a:r>
                        <a:rPr lang="el-GR" sz="1600" baseline="-25000" dirty="0">
                          <a:effectLst/>
                        </a:rPr>
                        <a:t>4</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Β</a:t>
                      </a:r>
                      <a:r>
                        <a:rPr lang="el-GR" sz="1600" baseline="-25000" dirty="0">
                          <a:effectLst/>
                        </a:rPr>
                        <a:t>5</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Β</a:t>
                      </a:r>
                      <a:r>
                        <a:rPr lang="el-GR" sz="1600" baseline="-25000" dirty="0">
                          <a:effectLst/>
                        </a:rPr>
                        <a:t>6</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 </a:t>
                      </a:r>
                      <a:endParaRPr lang="el-GR" sz="1600" dirty="0">
                        <a:effectLst/>
                        <a:latin typeface="Courier New"/>
                        <a:ea typeface="Times New Roman"/>
                      </a:endParaRPr>
                    </a:p>
                  </a:txBody>
                  <a:tcPr marL="68580" marR="68580" marT="0" marB="0"/>
                </a:tc>
              </a:tr>
              <a:tr h="948398">
                <a:tc>
                  <a:txBody>
                    <a:bodyPr/>
                    <a:lstStyle/>
                    <a:p>
                      <a:pPr algn="ctr">
                        <a:spcAft>
                          <a:spcPts val="0"/>
                        </a:spcAft>
                      </a:pPr>
                      <a:r>
                        <a:rPr lang="el-GR" sz="1600" dirty="0">
                          <a:effectLst/>
                        </a:rPr>
                        <a:t> </a:t>
                      </a:r>
                    </a:p>
                    <a:p>
                      <a:pPr algn="ctr">
                        <a:spcAft>
                          <a:spcPts val="0"/>
                        </a:spcAft>
                      </a:pPr>
                      <a:r>
                        <a:rPr lang="el-GR" sz="1600" dirty="0">
                          <a:effectLst/>
                        </a:rPr>
                        <a:t>Α</a:t>
                      </a:r>
                      <a:r>
                        <a:rPr lang="el-GR" sz="1600" baseline="-25000" dirty="0">
                          <a:effectLst/>
                        </a:rPr>
                        <a:t>1</a:t>
                      </a:r>
                      <a:endParaRPr lang="el-GR" sz="1600" dirty="0">
                        <a:effectLst/>
                      </a:endParaRPr>
                    </a:p>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10</a:t>
                      </a:r>
                    </a:p>
                    <a:p>
                      <a:pPr>
                        <a:spcAft>
                          <a:spcPts val="0"/>
                        </a:spcAft>
                      </a:pPr>
                      <a:r>
                        <a:rPr lang="el-GR" sz="1600" dirty="0">
                          <a:effectLst/>
                        </a:rPr>
                        <a:t>    2ε</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7</a:t>
                      </a:r>
                    </a:p>
                    <a:p>
                      <a:pPr>
                        <a:spcAft>
                          <a:spcPts val="0"/>
                        </a:spcAft>
                      </a:pPr>
                      <a:r>
                        <a:rPr lang="el-GR" sz="1600" dirty="0">
                          <a:effectLst/>
                        </a:rPr>
                        <a:t>     -4</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7</a:t>
                      </a:r>
                    </a:p>
                    <a:p>
                      <a:pPr>
                        <a:spcAft>
                          <a:spcPts val="0"/>
                        </a:spcAft>
                      </a:pPr>
                      <a:r>
                        <a:rPr lang="el-GR" sz="1600" dirty="0">
                          <a:effectLst/>
                        </a:rPr>
                        <a:t>     -2</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10</a:t>
                      </a:r>
                    </a:p>
                    <a:p>
                      <a:pPr>
                        <a:spcAft>
                          <a:spcPts val="0"/>
                        </a:spcAft>
                      </a:pPr>
                      <a:r>
                        <a:rPr lang="el-GR" sz="1600" dirty="0">
                          <a:effectLst/>
                        </a:rPr>
                        <a:t>      </a:t>
                      </a:r>
                      <a:r>
                        <a:rPr lang="en-US" sz="1600" dirty="0">
                          <a:effectLst/>
                        </a:rPr>
                        <a:t>1</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5</a:t>
                      </a:r>
                    </a:p>
                    <a:p>
                      <a:pPr>
                        <a:spcAft>
                          <a:spcPts val="0"/>
                        </a:spcAft>
                      </a:pPr>
                      <a:r>
                        <a:rPr lang="el-GR" sz="1600" dirty="0">
                          <a:effectLst/>
                        </a:rPr>
                        <a:t>     -4</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8</a:t>
                      </a:r>
                    </a:p>
                    <a:p>
                      <a:pPr>
                        <a:spcAft>
                          <a:spcPts val="0"/>
                        </a:spcAft>
                      </a:pPr>
                      <a:r>
                        <a:rPr lang="el-GR" sz="1600" dirty="0">
                          <a:effectLst/>
                        </a:rPr>
                        <a:t>      1</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 </a:t>
                      </a:r>
                    </a:p>
                    <a:p>
                      <a:pPr algn="ctr">
                        <a:spcAft>
                          <a:spcPts val="0"/>
                        </a:spcAft>
                      </a:pPr>
                      <a:r>
                        <a:rPr lang="el-GR" sz="1600" dirty="0">
                          <a:effectLst/>
                        </a:rPr>
                        <a:t>2+2ε</a:t>
                      </a:r>
                    </a:p>
                    <a:p>
                      <a:pPr algn="ctr">
                        <a:spcAft>
                          <a:spcPts val="0"/>
                        </a:spcAft>
                      </a:pPr>
                      <a:r>
                        <a:rPr lang="el-GR" sz="1600" dirty="0">
                          <a:effectLst/>
                        </a:rPr>
                        <a:t> </a:t>
                      </a:r>
                      <a:endParaRPr lang="el-GR" sz="1600" dirty="0">
                        <a:effectLst/>
                        <a:latin typeface="Courier New"/>
                        <a:ea typeface="Times New Roman"/>
                      </a:endParaRPr>
                    </a:p>
                  </a:txBody>
                  <a:tcPr marL="68580" marR="68580" marT="0" marB="0"/>
                </a:tc>
              </a:tr>
              <a:tr h="790332">
                <a:tc>
                  <a:txBody>
                    <a:bodyPr/>
                    <a:lstStyle/>
                    <a:p>
                      <a:pPr algn="ctr">
                        <a:spcAft>
                          <a:spcPts val="0"/>
                        </a:spcAft>
                      </a:pPr>
                      <a:r>
                        <a:rPr lang="el-GR" sz="1600" dirty="0">
                          <a:effectLst/>
                        </a:rPr>
                        <a:t> </a:t>
                      </a:r>
                    </a:p>
                    <a:p>
                      <a:pPr algn="ctr">
                        <a:spcAft>
                          <a:spcPts val="0"/>
                        </a:spcAft>
                      </a:pPr>
                      <a:r>
                        <a:rPr lang="el-GR" sz="1600" dirty="0">
                          <a:effectLst/>
                        </a:rPr>
                        <a:t>Α</a:t>
                      </a:r>
                      <a:r>
                        <a:rPr lang="el-GR" sz="1600" baseline="-25000" dirty="0">
                          <a:effectLst/>
                        </a:rPr>
                        <a:t>2</a:t>
                      </a:r>
                      <a:endParaRPr lang="el-GR" sz="1600" dirty="0">
                        <a:effectLst/>
                      </a:endParaRPr>
                    </a:p>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8</a:t>
                      </a:r>
                    </a:p>
                    <a:p>
                      <a:pPr>
                        <a:spcAft>
                          <a:spcPts val="0"/>
                        </a:spcAft>
                      </a:pPr>
                      <a:r>
                        <a:rPr lang="el-GR" sz="1600" dirty="0">
                          <a:effectLst/>
                        </a:rPr>
                        <a:t>     +1</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8</a:t>
                      </a:r>
                    </a:p>
                    <a:p>
                      <a:pPr>
                        <a:spcAft>
                          <a:spcPts val="0"/>
                        </a:spcAft>
                      </a:pPr>
                      <a:r>
                        <a:rPr lang="el-GR" sz="1600" dirty="0">
                          <a:effectLst/>
                        </a:rPr>
                        <a:t>      1</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6</a:t>
                      </a:r>
                    </a:p>
                    <a:p>
                      <a:pPr>
                        <a:spcAft>
                          <a:spcPts val="0"/>
                        </a:spcAft>
                      </a:pPr>
                      <a:r>
                        <a:rPr lang="el-GR" sz="1600" dirty="0">
                          <a:effectLst/>
                        </a:rPr>
                        <a:t>     0</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9</a:t>
                      </a:r>
                    </a:p>
                    <a:p>
                      <a:pPr>
                        <a:spcAft>
                          <a:spcPts val="0"/>
                        </a:spcAft>
                      </a:pPr>
                      <a:r>
                        <a:rPr lang="el-GR" sz="1600" dirty="0">
                          <a:effectLst/>
                        </a:rPr>
                        <a:t>     +2</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6</a:t>
                      </a:r>
                    </a:p>
                    <a:p>
                      <a:pPr>
                        <a:spcAft>
                          <a:spcPts val="0"/>
                        </a:spcAft>
                      </a:pPr>
                      <a:r>
                        <a:rPr lang="el-GR" sz="1600" dirty="0">
                          <a:effectLst/>
                        </a:rPr>
                        <a:t>     </a:t>
                      </a:r>
                      <a:r>
                        <a:rPr lang="en-US" sz="1600" dirty="0">
                          <a:effectLst/>
                        </a:rPr>
                        <a:t> 1</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5</a:t>
                      </a:r>
                    </a:p>
                    <a:p>
                      <a:pPr>
                        <a:spcAft>
                          <a:spcPts val="0"/>
                        </a:spcAft>
                      </a:pPr>
                      <a:r>
                        <a:rPr lang="el-GR" sz="1600" dirty="0">
                          <a:effectLst/>
                        </a:rPr>
                        <a:t>      ε</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 </a:t>
                      </a:r>
                    </a:p>
                    <a:p>
                      <a:pPr algn="ctr">
                        <a:spcAft>
                          <a:spcPts val="0"/>
                        </a:spcAft>
                      </a:pPr>
                      <a:r>
                        <a:rPr lang="el-GR" sz="1600" dirty="0">
                          <a:effectLst/>
                        </a:rPr>
                        <a:t>2+ε</a:t>
                      </a:r>
                    </a:p>
                    <a:p>
                      <a:pPr algn="ctr">
                        <a:spcAft>
                          <a:spcPts val="0"/>
                        </a:spcAft>
                      </a:pPr>
                      <a:r>
                        <a:rPr lang="el-GR" sz="1600" dirty="0">
                          <a:effectLst/>
                        </a:rPr>
                        <a:t> </a:t>
                      </a:r>
                      <a:endParaRPr lang="el-GR" sz="1600" dirty="0">
                        <a:effectLst/>
                        <a:latin typeface="Courier New"/>
                        <a:ea typeface="Times New Roman"/>
                      </a:endParaRPr>
                    </a:p>
                  </a:txBody>
                  <a:tcPr marL="68580" marR="68580" marT="0" marB="0"/>
                </a:tc>
              </a:tr>
              <a:tr h="474199">
                <a:tc>
                  <a:txBody>
                    <a:bodyPr/>
                    <a:lstStyle/>
                    <a:p>
                      <a:pPr algn="ctr">
                        <a:spcAft>
                          <a:spcPts val="0"/>
                        </a:spcAft>
                      </a:pPr>
                      <a:r>
                        <a:rPr lang="el-GR" sz="1600" dirty="0">
                          <a:effectLst/>
                        </a:rPr>
                        <a:t> </a:t>
                      </a:r>
                    </a:p>
                    <a:p>
                      <a:pPr algn="ctr">
                        <a:spcAft>
                          <a:spcPts val="0"/>
                        </a:spcAft>
                      </a:pPr>
                      <a:r>
                        <a:rPr lang="el-GR" sz="1600" dirty="0">
                          <a:effectLst/>
                        </a:rPr>
                        <a:t>Α</a:t>
                      </a:r>
                      <a:r>
                        <a:rPr lang="el-GR" sz="1600" baseline="-25000" dirty="0">
                          <a:effectLst/>
                        </a:rPr>
                        <a:t>3</a:t>
                      </a:r>
                      <a:endParaRPr lang="el-GR" sz="1600" dirty="0">
                        <a:effectLst/>
                      </a:endParaRPr>
                    </a:p>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9</a:t>
                      </a:r>
                    </a:p>
                    <a:p>
                      <a:pPr>
                        <a:spcAft>
                          <a:spcPts val="0"/>
                        </a:spcAft>
                      </a:pPr>
                      <a:r>
                        <a:rPr lang="el-GR" sz="1600" dirty="0">
                          <a:effectLst/>
                        </a:rPr>
                        <a:t>     </a:t>
                      </a:r>
                      <a:r>
                        <a:rPr lang="en-US" sz="1600" dirty="0">
                          <a:effectLst/>
                        </a:rPr>
                        <a:t>1</a:t>
                      </a:r>
                      <a:r>
                        <a:rPr lang="el-GR" sz="1600" dirty="0">
                          <a:effectLst/>
                        </a:rPr>
                        <a:t>-ε</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7</a:t>
                      </a:r>
                    </a:p>
                    <a:p>
                      <a:pPr>
                        <a:spcAft>
                          <a:spcPts val="0"/>
                        </a:spcAft>
                      </a:pPr>
                      <a:r>
                        <a:rPr lang="el-GR" sz="1600" dirty="0">
                          <a:effectLst/>
                        </a:rPr>
                        <a:t>     -3</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8</a:t>
                      </a:r>
                    </a:p>
                    <a:p>
                      <a:pPr>
                        <a:spcAft>
                          <a:spcPts val="0"/>
                        </a:spcAft>
                      </a:pPr>
                      <a:r>
                        <a:rPr lang="el-GR" sz="1600" dirty="0">
                          <a:effectLst/>
                        </a:rPr>
                        <a:t>    </a:t>
                      </a:r>
                      <a:r>
                        <a:rPr lang="en-US" sz="1600" dirty="0">
                          <a:effectLst/>
                        </a:rPr>
                        <a:t>1</a:t>
                      </a:r>
                      <a:r>
                        <a:rPr lang="el-GR" sz="1600" dirty="0">
                          <a:effectLst/>
                        </a:rPr>
                        <a:t>+ε</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8</a:t>
                      </a:r>
                    </a:p>
                    <a:p>
                      <a:pPr>
                        <a:spcAft>
                          <a:spcPts val="0"/>
                        </a:spcAft>
                      </a:pPr>
                      <a:r>
                        <a:rPr lang="el-GR" sz="1600" dirty="0">
                          <a:effectLst/>
                        </a:rPr>
                        <a:t>     -1</a:t>
                      </a:r>
                      <a:endParaRPr lang="el-GR" sz="1600" dirty="0">
                        <a:effectLst/>
                        <a:latin typeface="Courier New"/>
                        <a:ea typeface="Times New Roman"/>
                      </a:endParaRPr>
                    </a:p>
                  </a:txBody>
                  <a:tcPr marL="68580" marR="68580" marT="0" marB="0"/>
                </a:tc>
                <a:tc>
                  <a:txBody>
                    <a:bodyPr/>
                    <a:lstStyle/>
                    <a:p>
                      <a:pPr>
                        <a:spcAft>
                          <a:spcPts val="0"/>
                        </a:spcAft>
                      </a:pPr>
                      <a:r>
                        <a:rPr lang="en-US" sz="1600" dirty="0">
                          <a:effectLst/>
                        </a:rPr>
                        <a:t>-M</a:t>
                      </a:r>
                      <a:endParaRPr lang="el-GR" sz="1600" dirty="0">
                        <a:effectLst/>
                      </a:endParaRPr>
                    </a:p>
                    <a:p>
                      <a:pPr>
                        <a:spcAft>
                          <a:spcPts val="0"/>
                        </a:spcAft>
                      </a:pPr>
                      <a:r>
                        <a:rPr lang="el-GR" sz="1600" dirty="0">
                          <a:effectLst/>
                        </a:rPr>
                        <a:t>     -Μ</a:t>
                      </a:r>
                      <a:endParaRPr lang="el-GR" sz="1600" dirty="0">
                        <a:effectLst/>
                        <a:latin typeface="Courier New"/>
                        <a:ea typeface="Times New Roman"/>
                      </a:endParaRPr>
                    </a:p>
                  </a:txBody>
                  <a:tcPr marL="68580" marR="68580" marT="0" marB="0"/>
                </a:tc>
                <a:tc>
                  <a:txBody>
                    <a:bodyPr/>
                    <a:lstStyle/>
                    <a:p>
                      <a:pPr>
                        <a:spcAft>
                          <a:spcPts val="0"/>
                        </a:spcAft>
                      </a:pPr>
                      <a:r>
                        <a:rPr lang="en-US" sz="1600" dirty="0">
                          <a:effectLst/>
                        </a:rPr>
                        <a:t>-M</a:t>
                      </a:r>
                      <a:endParaRPr lang="el-GR" sz="1600" dirty="0">
                        <a:effectLst/>
                      </a:endParaRPr>
                    </a:p>
                    <a:p>
                      <a:pPr>
                        <a:spcAft>
                          <a:spcPts val="0"/>
                        </a:spcAft>
                      </a:pPr>
                      <a:r>
                        <a:rPr lang="el-GR" sz="1600" dirty="0">
                          <a:effectLst/>
                        </a:rPr>
                        <a:t>     -Μ</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 </a:t>
                      </a:r>
                    </a:p>
                    <a:p>
                      <a:pPr algn="ctr">
                        <a:spcAft>
                          <a:spcPts val="0"/>
                        </a:spcAft>
                      </a:pPr>
                      <a:r>
                        <a:rPr lang="el-GR" sz="1600" dirty="0">
                          <a:effectLst/>
                        </a:rPr>
                        <a:t>2</a:t>
                      </a:r>
                    </a:p>
                    <a:p>
                      <a:pPr algn="ctr">
                        <a:spcAft>
                          <a:spcPts val="0"/>
                        </a:spcAft>
                      </a:pPr>
                      <a:r>
                        <a:rPr lang="el-GR" sz="1600" dirty="0">
                          <a:effectLst/>
                        </a:rPr>
                        <a:t> </a:t>
                      </a:r>
                      <a:endParaRPr lang="el-GR" sz="1600" dirty="0">
                        <a:effectLst/>
                        <a:latin typeface="Courier New"/>
                        <a:ea typeface="Times New Roman"/>
                      </a:endParaRPr>
                    </a:p>
                  </a:txBody>
                  <a:tcPr marL="68580" marR="68580" marT="0" marB="0"/>
                </a:tc>
              </a:tr>
              <a:tr h="158066">
                <a:tc>
                  <a:txBody>
                    <a:bodyPr/>
                    <a:lstStyle/>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1+ε</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1</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1+ε</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1</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1</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1+ε</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 </a:t>
                      </a:r>
                      <a:endParaRPr lang="el-GR" sz="1600" dirty="0">
                        <a:effectLst/>
                        <a:latin typeface="Courier New"/>
                        <a:ea typeface="Times New Roman"/>
                      </a:endParaRPr>
                    </a:p>
                  </a:txBody>
                  <a:tcPr marL="68580" marR="68580" marT="0" marB="0"/>
                </a:tc>
              </a:tr>
            </a:tbl>
          </a:graphicData>
        </a:graphic>
      </p:graphicFrame>
      <p:sp>
        <p:nvSpPr>
          <p:cNvPr id="7" name="Oval 2"/>
          <p:cNvSpPr>
            <a:spLocks noChangeArrowheads="1"/>
          </p:cNvSpPr>
          <p:nvPr/>
        </p:nvSpPr>
        <p:spPr bwMode="auto">
          <a:xfrm>
            <a:off x="1737447" y="5805264"/>
            <a:ext cx="360040" cy="36004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4" name="Oval 2"/>
          <p:cNvSpPr>
            <a:spLocks noChangeArrowheads="1"/>
          </p:cNvSpPr>
          <p:nvPr/>
        </p:nvSpPr>
        <p:spPr bwMode="auto">
          <a:xfrm>
            <a:off x="6516216" y="4042701"/>
            <a:ext cx="360040" cy="36004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5" name="Oval 2"/>
          <p:cNvSpPr>
            <a:spLocks noChangeArrowheads="1"/>
          </p:cNvSpPr>
          <p:nvPr/>
        </p:nvSpPr>
        <p:spPr bwMode="auto">
          <a:xfrm>
            <a:off x="6516216" y="5013176"/>
            <a:ext cx="360040" cy="36004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7" name="Oval 2"/>
          <p:cNvSpPr>
            <a:spLocks noChangeArrowheads="1"/>
          </p:cNvSpPr>
          <p:nvPr/>
        </p:nvSpPr>
        <p:spPr bwMode="auto">
          <a:xfrm>
            <a:off x="1619672" y="4093822"/>
            <a:ext cx="360040" cy="36004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8" name="Oval 2"/>
          <p:cNvSpPr>
            <a:spLocks noChangeArrowheads="1"/>
          </p:cNvSpPr>
          <p:nvPr/>
        </p:nvSpPr>
        <p:spPr bwMode="auto">
          <a:xfrm>
            <a:off x="4572000" y="4093822"/>
            <a:ext cx="360040" cy="36004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9" name="Oval 2"/>
          <p:cNvSpPr>
            <a:spLocks noChangeArrowheads="1"/>
          </p:cNvSpPr>
          <p:nvPr/>
        </p:nvSpPr>
        <p:spPr bwMode="auto">
          <a:xfrm>
            <a:off x="3635896" y="5805264"/>
            <a:ext cx="360040" cy="36004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20" name="Oval 2"/>
          <p:cNvSpPr>
            <a:spLocks noChangeArrowheads="1"/>
          </p:cNvSpPr>
          <p:nvPr/>
        </p:nvSpPr>
        <p:spPr bwMode="auto">
          <a:xfrm>
            <a:off x="5580112" y="5016497"/>
            <a:ext cx="360040" cy="36004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21" name="Oval 2"/>
          <p:cNvSpPr>
            <a:spLocks noChangeArrowheads="1"/>
          </p:cNvSpPr>
          <p:nvPr/>
        </p:nvSpPr>
        <p:spPr bwMode="auto">
          <a:xfrm>
            <a:off x="2627784" y="5035715"/>
            <a:ext cx="360040" cy="36004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Tree>
    <p:extLst>
      <p:ext uri="{BB962C8B-B14F-4D97-AF65-F5344CB8AC3E}">
        <p14:creationId xmlns="" xmlns:p14="http://schemas.microsoft.com/office/powerpoint/2010/main" val="27391323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Βέλτιστη λύση – μέθοδος </a:t>
            </a:r>
            <a:r>
              <a:rPr lang="en-US" dirty="0"/>
              <a:t>stepping</a:t>
            </a:r>
            <a:r>
              <a:rPr lang="el-GR" dirty="0"/>
              <a:t>-</a:t>
            </a:r>
            <a:r>
              <a:rPr lang="en-US" dirty="0" smtClean="0"/>
              <a:t>stone</a:t>
            </a:r>
            <a:r>
              <a:rPr lang="el-GR" dirty="0" smtClean="0"/>
              <a:t> </a:t>
            </a:r>
            <a:r>
              <a:rPr lang="el-GR" sz="3200" b="0" dirty="0" smtClean="0">
                <a:solidFill>
                  <a:prstClr val="white"/>
                </a:solidFill>
              </a:rPr>
              <a:t>6/7</a:t>
            </a:r>
            <a:endParaRPr lang="el-GR" dirty="0"/>
          </a:p>
        </p:txBody>
      </p:sp>
      <p:sp>
        <p:nvSpPr>
          <p:cNvPr id="3" name="2 - Θέση περιεχομένου"/>
          <p:cNvSpPr>
            <a:spLocks noGrp="1"/>
          </p:cNvSpPr>
          <p:nvPr>
            <p:ph idx="1"/>
          </p:nvPr>
        </p:nvSpPr>
        <p:spPr>
          <a:xfrm>
            <a:off x="457200" y="1340768"/>
            <a:ext cx="8229600" cy="2304256"/>
          </a:xfrm>
        </p:spPr>
        <p:txBody>
          <a:bodyPr/>
          <a:lstStyle/>
          <a:p>
            <a:r>
              <a:rPr lang="el-GR" dirty="0"/>
              <a:t>Από τις 2 θετικές τιμές διαλέγουμε την μεγαλύτερη: </a:t>
            </a:r>
            <a:r>
              <a:rPr lang="en-US" dirty="0"/>
              <a:t>d</a:t>
            </a:r>
            <a:r>
              <a:rPr lang="el-GR" i="1" baseline="-25000" dirty="0"/>
              <a:t>24</a:t>
            </a:r>
            <a:r>
              <a:rPr lang="el-GR" dirty="0"/>
              <a:t>=+2. Κάνουμε το </a:t>
            </a:r>
            <a:r>
              <a:rPr lang="el-GR" i="1" dirty="0"/>
              <a:t>Χ</a:t>
            </a:r>
            <a:r>
              <a:rPr lang="el-GR" i="1" baseline="-25000" dirty="0"/>
              <a:t>24</a:t>
            </a:r>
            <a:r>
              <a:rPr lang="el-GR" dirty="0"/>
              <a:t> = </a:t>
            </a:r>
            <a:r>
              <a:rPr lang="en-US" i="1" dirty="0"/>
              <a:t>min</a:t>
            </a:r>
            <a:r>
              <a:rPr lang="el-GR" dirty="0"/>
              <a:t>{1, </a:t>
            </a:r>
            <a:r>
              <a:rPr lang="el-GR" i="1" dirty="0"/>
              <a:t>ε</a:t>
            </a:r>
            <a:r>
              <a:rPr lang="el-GR" dirty="0"/>
              <a:t>} = </a:t>
            </a:r>
            <a:r>
              <a:rPr lang="el-GR" i="1" dirty="0"/>
              <a:t>ε</a:t>
            </a:r>
            <a:r>
              <a:rPr lang="el-GR" dirty="0"/>
              <a:t>, και προσαρμόζουμε ανάλογα τις υπόλοιπες β.μ. του βρόγχου. Στη νέα αυτή λύση βρίσκουμε πάλι για όλες τις μη β.μ. την οριακή επίδραση τους στην απόδοση αν αυξηθούν κατά 1 μονάδα:</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graphicFrame>
        <p:nvGraphicFramePr>
          <p:cNvPr id="5" name="Πίνακας 4"/>
          <p:cNvGraphicFramePr>
            <a:graphicFrameLocks noGrp="1"/>
          </p:cNvGraphicFramePr>
          <p:nvPr>
            <p:extLst>
              <p:ext uri="{D42A27DB-BD31-4B8C-83A1-F6EECF244321}">
                <p14:modId xmlns="" xmlns:p14="http://schemas.microsoft.com/office/powerpoint/2010/main" val="2872704343"/>
              </p:ext>
            </p:extLst>
          </p:nvPr>
        </p:nvGraphicFramePr>
        <p:xfrm>
          <a:off x="1209674" y="3717032"/>
          <a:ext cx="6170637" cy="3054526"/>
        </p:xfrm>
        <a:graphic>
          <a:graphicData uri="http://schemas.openxmlformats.org/drawingml/2006/table">
            <a:tbl>
              <a:tblPr firstRow="1" firstCol="1" lastRow="1" lastCol="1">
                <a:tableStyleId>{5C22544A-7EE6-4342-B048-85BDC9FD1C3A}</a:tableStyleId>
              </a:tblPr>
              <a:tblGrid>
                <a:gridCol w="441365"/>
                <a:gridCol w="896489"/>
                <a:gridCol w="897547"/>
                <a:gridCol w="897547"/>
                <a:gridCol w="896489"/>
                <a:gridCol w="897547"/>
                <a:gridCol w="667590"/>
                <a:gridCol w="576063"/>
              </a:tblGrid>
              <a:tr h="233587">
                <a:tc>
                  <a:txBody>
                    <a:bodyPr/>
                    <a:lstStyle/>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Β</a:t>
                      </a:r>
                      <a:r>
                        <a:rPr lang="en-US" sz="1600" baseline="-25000" dirty="0">
                          <a:effectLst/>
                        </a:rPr>
                        <a:t>1</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Β</a:t>
                      </a:r>
                      <a:r>
                        <a:rPr lang="en-US" sz="1600" baseline="-25000" dirty="0">
                          <a:effectLst/>
                        </a:rPr>
                        <a:t>2</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Β</a:t>
                      </a:r>
                      <a:r>
                        <a:rPr lang="el-GR" sz="1600" baseline="-25000" dirty="0">
                          <a:effectLst/>
                        </a:rPr>
                        <a:t>3</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Β</a:t>
                      </a:r>
                      <a:r>
                        <a:rPr lang="el-GR" sz="1600" baseline="-25000" dirty="0">
                          <a:effectLst/>
                        </a:rPr>
                        <a:t>4</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Β</a:t>
                      </a:r>
                      <a:r>
                        <a:rPr lang="el-GR" sz="1600" baseline="-25000" dirty="0">
                          <a:effectLst/>
                        </a:rPr>
                        <a:t>5</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Β</a:t>
                      </a:r>
                      <a:r>
                        <a:rPr lang="el-GR" sz="1600" baseline="-25000" dirty="0">
                          <a:effectLst/>
                        </a:rPr>
                        <a:t>6</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 </a:t>
                      </a:r>
                      <a:endParaRPr lang="el-GR" sz="1600" dirty="0">
                        <a:effectLst/>
                        <a:latin typeface="Courier New"/>
                        <a:ea typeface="Times New Roman"/>
                      </a:endParaRPr>
                    </a:p>
                  </a:txBody>
                  <a:tcPr marL="68580" marR="68580" marT="0" marB="0"/>
                </a:tc>
              </a:tr>
              <a:tr h="1001087">
                <a:tc>
                  <a:txBody>
                    <a:bodyPr/>
                    <a:lstStyle/>
                    <a:p>
                      <a:pPr algn="ctr">
                        <a:spcAft>
                          <a:spcPts val="0"/>
                        </a:spcAft>
                      </a:pPr>
                      <a:r>
                        <a:rPr lang="el-GR" sz="1600" dirty="0">
                          <a:effectLst/>
                        </a:rPr>
                        <a:t> </a:t>
                      </a:r>
                    </a:p>
                    <a:p>
                      <a:pPr algn="ctr">
                        <a:spcAft>
                          <a:spcPts val="0"/>
                        </a:spcAft>
                      </a:pPr>
                      <a:r>
                        <a:rPr lang="el-GR" sz="1600" dirty="0">
                          <a:effectLst/>
                        </a:rPr>
                        <a:t>Α</a:t>
                      </a:r>
                      <a:r>
                        <a:rPr lang="el-GR" sz="1600" baseline="-25000" dirty="0">
                          <a:effectLst/>
                        </a:rPr>
                        <a:t>1</a:t>
                      </a:r>
                      <a:endParaRPr lang="el-GR" sz="1600" dirty="0">
                        <a:effectLst/>
                      </a:endParaRPr>
                    </a:p>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10</a:t>
                      </a:r>
                    </a:p>
                    <a:p>
                      <a:pPr>
                        <a:spcAft>
                          <a:spcPts val="0"/>
                        </a:spcAft>
                      </a:pPr>
                      <a:r>
                        <a:rPr lang="el-GR" sz="1600" dirty="0">
                          <a:effectLst/>
                        </a:rPr>
                        <a:t>    2ε</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7</a:t>
                      </a:r>
                    </a:p>
                    <a:p>
                      <a:pPr>
                        <a:spcAft>
                          <a:spcPts val="0"/>
                        </a:spcAft>
                      </a:pPr>
                      <a:r>
                        <a:rPr lang="el-GR" sz="1600" dirty="0">
                          <a:effectLst/>
                        </a:rPr>
                        <a:t>     -2</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7</a:t>
                      </a:r>
                    </a:p>
                    <a:p>
                      <a:pPr>
                        <a:spcAft>
                          <a:spcPts val="0"/>
                        </a:spcAft>
                      </a:pPr>
                      <a:r>
                        <a:rPr lang="el-GR" sz="1600" dirty="0">
                          <a:effectLst/>
                        </a:rPr>
                        <a:t>     -2</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10</a:t>
                      </a:r>
                    </a:p>
                    <a:p>
                      <a:pPr>
                        <a:spcAft>
                          <a:spcPts val="0"/>
                        </a:spcAft>
                      </a:pPr>
                      <a:r>
                        <a:rPr lang="el-GR" sz="1600" dirty="0">
                          <a:effectLst/>
                        </a:rPr>
                        <a:t>    </a:t>
                      </a:r>
                      <a:r>
                        <a:rPr lang="en-US" sz="1600" dirty="0">
                          <a:effectLst/>
                        </a:rPr>
                        <a:t>1</a:t>
                      </a:r>
                      <a:r>
                        <a:rPr lang="el-GR" sz="1600" dirty="0">
                          <a:effectLst/>
                        </a:rPr>
                        <a:t>-ε</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5</a:t>
                      </a:r>
                    </a:p>
                    <a:p>
                      <a:pPr>
                        <a:spcAft>
                          <a:spcPts val="0"/>
                        </a:spcAft>
                      </a:pPr>
                      <a:r>
                        <a:rPr lang="el-GR" sz="1600" dirty="0">
                          <a:effectLst/>
                        </a:rPr>
                        <a:t>     -2</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8</a:t>
                      </a:r>
                    </a:p>
                    <a:p>
                      <a:pPr>
                        <a:spcAft>
                          <a:spcPts val="0"/>
                        </a:spcAft>
                      </a:pPr>
                      <a:r>
                        <a:rPr lang="el-GR" sz="1600" dirty="0">
                          <a:effectLst/>
                        </a:rPr>
                        <a:t>    1+ε</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 </a:t>
                      </a:r>
                    </a:p>
                    <a:p>
                      <a:pPr algn="ctr">
                        <a:spcAft>
                          <a:spcPts val="0"/>
                        </a:spcAft>
                      </a:pPr>
                      <a:r>
                        <a:rPr lang="el-GR" sz="1600" dirty="0">
                          <a:effectLst/>
                        </a:rPr>
                        <a:t>2+2ε</a:t>
                      </a:r>
                    </a:p>
                    <a:p>
                      <a:pPr algn="ctr">
                        <a:spcAft>
                          <a:spcPts val="0"/>
                        </a:spcAft>
                      </a:pPr>
                      <a:r>
                        <a:rPr lang="el-GR" sz="1600" dirty="0">
                          <a:effectLst/>
                        </a:rPr>
                        <a:t> </a:t>
                      </a:r>
                      <a:endParaRPr lang="el-GR" sz="1600" dirty="0">
                        <a:effectLst/>
                        <a:latin typeface="Courier New"/>
                        <a:ea typeface="Times New Roman"/>
                      </a:endParaRPr>
                    </a:p>
                  </a:txBody>
                  <a:tcPr marL="68580" marR="68580" marT="0" marB="0"/>
                </a:tc>
              </a:tr>
              <a:tr h="834239">
                <a:tc>
                  <a:txBody>
                    <a:bodyPr/>
                    <a:lstStyle/>
                    <a:p>
                      <a:pPr algn="ctr">
                        <a:spcAft>
                          <a:spcPts val="0"/>
                        </a:spcAft>
                      </a:pPr>
                      <a:r>
                        <a:rPr lang="el-GR" sz="1600" dirty="0">
                          <a:effectLst/>
                        </a:rPr>
                        <a:t> </a:t>
                      </a:r>
                    </a:p>
                    <a:p>
                      <a:pPr algn="ctr">
                        <a:spcAft>
                          <a:spcPts val="0"/>
                        </a:spcAft>
                      </a:pPr>
                      <a:r>
                        <a:rPr lang="el-GR" sz="1600" dirty="0">
                          <a:effectLst/>
                        </a:rPr>
                        <a:t>Α</a:t>
                      </a:r>
                      <a:r>
                        <a:rPr lang="el-GR" sz="1600" baseline="-25000" dirty="0">
                          <a:effectLst/>
                        </a:rPr>
                        <a:t>2</a:t>
                      </a:r>
                      <a:endParaRPr lang="el-GR" sz="1600" dirty="0">
                        <a:effectLst/>
                      </a:endParaRPr>
                    </a:p>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8</a:t>
                      </a:r>
                    </a:p>
                    <a:p>
                      <a:pPr>
                        <a:spcAft>
                          <a:spcPts val="0"/>
                        </a:spcAft>
                      </a:pPr>
                      <a:r>
                        <a:rPr lang="el-GR" sz="1600" dirty="0">
                          <a:effectLst/>
                        </a:rPr>
                        <a:t>     -1</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8</a:t>
                      </a:r>
                    </a:p>
                    <a:p>
                      <a:pPr>
                        <a:spcAft>
                          <a:spcPts val="0"/>
                        </a:spcAft>
                      </a:pPr>
                      <a:r>
                        <a:rPr lang="el-GR" sz="1600" dirty="0">
                          <a:effectLst/>
                        </a:rPr>
                        <a:t>      1</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6</a:t>
                      </a:r>
                    </a:p>
                    <a:p>
                      <a:pPr>
                        <a:spcAft>
                          <a:spcPts val="0"/>
                        </a:spcAft>
                      </a:pPr>
                      <a:r>
                        <a:rPr lang="el-GR" sz="1600" dirty="0">
                          <a:effectLst/>
                        </a:rPr>
                        <a:t>     -2</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9</a:t>
                      </a:r>
                    </a:p>
                    <a:p>
                      <a:pPr>
                        <a:spcAft>
                          <a:spcPts val="0"/>
                        </a:spcAft>
                      </a:pPr>
                      <a:r>
                        <a:rPr lang="el-GR" sz="1600" dirty="0">
                          <a:effectLst/>
                        </a:rPr>
                        <a:t>      ε</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6</a:t>
                      </a:r>
                    </a:p>
                    <a:p>
                      <a:pPr>
                        <a:spcAft>
                          <a:spcPts val="0"/>
                        </a:spcAft>
                      </a:pPr>
                      <a:r>
                        <a:rPr lang="el-GR" sz="1600" dirty="0">
                          <a:effectLst/>
                        </a:rPr>
                        <a:t>     </a:t>
                      </a:r>
                      <a:r>
                        <a:rPr lang="en-US" sz="1600" dirty="0">
                          <a:effectLst/>
                        </a:rPr>
                        <a:t> 1</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5</a:t>
                      </a:r>
                    </a:p>
                    <a:p>
                      <a:pPr>
                        <a:spcAft>
                          <a:spcPts val="0"/>
                        </a:spcAft>
                      </a:pPr>
                      <a:r>
                        <a:rPr lang="el-GR" sz="1600" dirty="0">
                          <a:effectLst/>
                        </a:rPr>
                        <a:t>      -2</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 </a:t>
                      </a:r>
                    </a:p>
                    <a:p>
                      <a:pPr algn="ctr">
                        <a:spcAft>
                          <a:spcPts val="0"/>
                        </a:spcAft>
                      </a:pPr>
                      <a:r>
                        <a:rPr lang="el-GR" sz="1600" dirty="0">
                          <a:effectLst/>
                        </a:rPr>
                        <a:t>2+ε</a:t>
                      </a:r>
                    </a:p>
                    <a:p>
                      <a:pPr algn="ctr">
                        <a:spcAft>
                          <a:spcPts val="0"/>
                        </a:spcAft>
                      </a:pPr>
                      <a:r>
                        <a:rPr lang="el-GR" sz="1600" dirty="0">
                          <a:effectLst/>
                        </a:rPr>
                        <a:t> </a:t>
                      </a:r>
                      <a:endParaRPr lang="el-GR" sz="1600" dirty="0">
                        <a:effectLst/>
                        <a:latin typeface="Courier New"/>
                        <a:ea typeface="Times New Roman"/>
                      </a:endParaRPr>
                    </a:p>
                  </a:txBody>
                  <a:tcPr marL="68580" marR="68580" marT="0" marB="0"/>
                </a:tc>
              </a:tr>
              <a:tr h="500543">
                <a:tc>
                  <a:txBody>
                    <a:bodyPr/>
                    <a:lstStyle/>
                    <a:p>
                      <a:pPr algn="ctr">
                        <a:spcAft>
                          <a:spcPts val="0"/>
                        </a:spcAft>
                      </a:pPr>
                      <a:r>
                        <a:rPr lang="el-GR" sz="1600" dirty="0">
                          <a:effectLst/>
                        </a:rPr>
                        <a:t> </a:t>
                      </a:r>
                    </a:p>
                    <a:p>
                      <a:pPr algn="ctr">
                        <a:spcAft>
                          <a:spcPts val="0"/>
                        </a:spcAft>
                      </a:pPr>
                      <a:r>
                        <a:rPr lang="el-GR" sz="1600" dirty="0">
                          <a:effectLst/>
                        </a:rPr>
                        <a:t>Α</a:t>
                      </a:r>
                      <a:r>
                        <a:rPr lang="el-GR" sz="1600" baseline="-25000" dirty="0">
                          <a:effectLst/>
                        </a:rPr>
                        <a:t>3</a:t>
                      </a:r>
                      <a:endParaRPr lang="el-GR" sz="1600" dirty="0">
                        <a:effectLst/>
                      </a:endParaRPr>
                    </a:p>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9</a:t>
                      </a:r>
                    </a:p>
                    <a:p>
                      <a:pPr>
                        <a:spcAft>
                          <a:spcPts val="0"/>
                        </a:spcAft>
                      </a:pPr>
                      <a:r>
                        <a:rPr lang="el-GR" sz="1600" dirty="0">
                          <a:effectLst/>
                        </a:rPr>
                        <a:t>     </a:t>
                      </a:r>
                      <a:r>
                        <a:rPr lang="en-US" sz="1600" dirty="0">
                          <a:effectLst/>
                        </a:rPr>
                        <a:t>1</a:t>
                      </a:r>
                      <a:r>
                        <a:rPr lang="el-GR" sz="1600" dirty="0">
                          <a:effectLst/>
                        </a:rPr>
                        <a:t>-ε</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7</a:t>
                      </a:r>
                    </a:p>
                    <a:p>
                      <a:pPr>
                        <a:spcAft>
                          <a:spcPts val="0"/>
                        </a:spcAft>
                      </a:pPr>
                      <a:r>
                        <a:rPr lang="el-GR" sz="1600" dirty="0">
                          <a:effectLst/>
                        </a:rPr>
                        <a:t>     -1</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8</a:t>
                      </a:r>
                    </a:p>
                    <a:p>
                      <a:pPr>
                        <a:spcAft>
                          <a:spcPts val="0"/>
                        </a:spcAft>
                      </a:pPr>
                      <a:r>
                        <a:rPr lang="el-GR" sz="1600" dirty="0">
                          <a:effectLst/>
                        </a:rPr>
                        <a:t>    </a:t>
                      </a:r>
                      <a:r>
                        <a:rPr lang="en-US" sz="1600" dirty="0">
                          <a:effectLst/>
                        </a:rPr>
                        <a:t>1</a:t>
                      </a:r>
                      <a:r>
                        <a:rPr lang="el-GR" sz="1600" dirty="0">
                          <a:effectLst/>
                        </a:rPr>
                        <a:t>+ε</a:t>
                      </a:r>
                      <a:endParaRPr lang="el-GR" sz="1600" dirty="0">
                        <a:effectLst/>
                        <a:latin typeface="Courier New"/>
                        <a:ea typeface="Times New Roman"/>
                      </a:endParaRPr>
                    </a:p>
                  </a:txBody>
                  <a:tcPr marL="68580" marR="68580" marT="0" marB="0"/>
                </a:tc>
                <a:tc>
                  <a:txBody>
                    <a:bodyPr/>
                    <a:lstStyle/>
                    <a:p>
                      <a:pPr>
                        <a:spcAft>
                          <a:spcPts val="0"/>
                        </a:spcAft>
                      </a:pPr>
                      <a:r>
                        <a:rPr lang="el-GR" sz="1600" dirty="0">
                          <a:effectLst/>
                        </a:rPr>
                        <a:t>8</a:t>
                      </a:r>
                    </a:p>
                    <a:p>
                      <a:pPr>
                        <a:spcAft>
                          <a:spcPts val="0"/>
                        </a:spcAft>
                      </a:pPr>
                      <a:r>
                        <a:rPr lang="el-GR" sz="1600" dirty="0">
                          <a:effectLst/>
                        </a:rPr>
                        <a:t>     -1</a:t>
                      </a:r>
                      <a:endParaRPr lang="el-GR" sz="1600" dirty="0">
                        <a:effectLst/>
                        <a:latin typeface="Courier New"/>
                        <a:ea typeface="Times New Roman"/>
                      </a:endParaRPr>
                    </a:p>
                  </a:txBody>
                  <a:tcPr marL="68580" marR="68580" marT="0" marB="0"/>
                </a:tc>
                <a:tc>
                  <a:txBody>
                    <a:bodyPr/>
                    <a:lstStyle/>
                    <a:p>
                      <a:pPr>
                        <a:spcAft>
                          <a:spcPts val="0"/>
                        </a:spcAft>
                      </a:pPr>
                      <a:r>
                        <a:rPr lang="en-US" sz="1600" dirty="0">
                          <a:effectLst/>
                        </a:rPr>
                        <a:t>-M</a:t>
                      </a:r>
                      <a:endParaRPr lang="el-GR" sz="1600" dirty="0">
                        <a:effectLst/>
                      </a:endParaRPr>
                    </a:p>
                    <a:p>
                      <a:pPr>
                        <a:spcAft>
                          <a:spcPts val="0"/>
                        </a:spcAft>
                      </a:pPr>
                      <a:r>
                        <a:rPr lang="el-GR" sz="1600" dirty="0">
                          <a:effectLst/>
                        </a:rPr>
                        <a:t>     -Μ</a:t>
                      </a:r>
                      <a:endParaRPr lang="el-GR" sz="1600" dirty="0">
                        <a:effectLst/>
                        <a:latin typeface="Courier New"/>
                        <a:ea typeface="Times New Roman"/>
                      </a:endParaRPr>
                    </a:p>
                  </a:txBody>
                  <a:tcPr marL="68580" marR="68580" marT="0" marB="0"/>
                </a:tc>
                <a:tc>
                  <a:txBody>
                    <a:bodyPr/>
                    <a:lstStyle/>
                    <a:p>
                      <a:pPr>
                        <a:spcAft>
                          <a:spcPts val="0"/>
                        </a:spcAft>
                      </a:pPr>
                      <a:r>
                        <a:rPr lang="en-US" sz="1600" dirty="0">
                          <a:effectLst/>
                        </a:rPr>
                        <a:t>-M</a:t>
                      </a:r>
                      <a:endParaRPr lang="el-GR" sz="1600" dirty="0">
                        <a:effectLst/>
                      </a:endParaRPr>
                    </a:p>
                    <a:p>
                      <a:pPr>
                        <a:spcAft>
                          <a:spcPts val="0"/>
                        </a:spcAft>
                      </a:pPr>
                      <a:r>
                        <a:rPr lang="el-GR" sz="1600" dirty="0">
                          <a:effectLst/>
                        </a:rPr>
                        <a:t>     -Μ</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 </a:t>
                      </a:r>
                    </a:p>
                    <a:p>
                      <a:pPr algn="ctr">
                        <a:spcAft>
                          <a:spcPts val="0"/>
                        </a:spcAft>
                      </a:pPr>
                      <a:r>
                        <a:rPr lang="el-GR" sz="1600" dirty="0">
                          <a:effectLst/>
                        </a:rPr>
                        <a:t>2</a:t>
                      </a:r>
                    </a:p>
                    <a:p>
                      <a:pPr algn="ctr">
                        <a:spcAft>
                          <a:spcPts val="0"/>
                        </a:spcAft>
                      </a:pPr>
                      <a:r>
                        <a:rPr lang="el-GR" sz="1600" dirty="0">
                          <a:effectLst/>
                        </a:rPr>
                        <a:t> </a:t>
                      </a:r>
                      <a:endParaRPr lang="el-GR" sz="1600" dirty="0">
                        <a:effectLst/>
                        <a:latin typeface="Courier New"/>
                        <a:ea typeface="Times New Roman"/>
                      </a:endParaRPr>
                    </a:p>
                  </a:txBody>
                  <a:tcPr marL="68580" marR="68580" marT="0" marB="0"/>
                </a:tc>
              </a:tr>
              <a:tr h="166848">
                <a:tc>
                  <a:txBody>
                    <a:bodyPr/>
                    <a:lstStyle/>
                    <a:p>
                      <a:pPr algn="ctr">
                        <a:spcAft>
                          <a:spcPts val="0"/>
                        </a:spcAft>
                      </a:pPr>
                      <a:r>
                        <a:rPr lang="el-GR" sz="1600" dirty="0">
                          <a:effectLst/>
                        </a:rPr>
                        <a:t> </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1+ε</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1</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1+ε</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1</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1</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1+ε</a:t>
                      </a:r>
                      <a:endParaRPr lang="el-GR" sz="1600" dirty="0">
                        <a:effectLst/>
                        <a:latin typeface="Courier New"/>
                        <a:ea typeface="Times New Roman"/>
                      </a:endParaRPr>
                    </a:p>
                  </a:txBody>
                  <a:tcPr marL="68580" marR="68580" marT="0" marB="0"/>
                </a:tc>
                <a:tc>
                  <a:txBody>
                    <a:bodyPr/>
                    <a:lstStyle/>
                    <a:p>
                      <a:pPr algn="ctr">
                        <a:spcAft>
                          <a:spcPts val="0"/>
                        </a:spcAft>
                      </a:pPr>
                      <a:r>
                        <a:rPr lang="el-GR" sz="1600" dirty="0">
                          <a:effectLst/>
                        </a:rPr>
                        <a:t> </a:t>
                      </a:r>
                      <a:endParaRPr lang="el-GR" sz="1600" dirty="0">
                        <a:effectLst/>
                        <a:latin typeface="Courier New"/>
                        <a:ea typeface="Times New Roman"/>
                      </a:endParaRPr>
                    </a:p>
                  </a:txBody>
                  <a:tcPr marL="68580" marR="68580" marT="0" marB="0"/>
                </a:tc>
              </a:tr>
            </a:tbl>
          </a:graphicData>
        </a:graphic>
      </p:graphicFrame>
      <p:sp>
        <p:nvSpPr>
          <p:cNvPr id="13" name="Oval 5"/>
          <p:cNvSpPr>
            <a:spLocks noChangeArrowheads="1"/>
          </p:cNvSpPr>
          <p:nvPr/>
        </p:nvSpPr>
        <p:spPr bwMode="auto">
          <a:xfrm>
            <a:off x="1835696" y="4182616"/>
            <a:ext cx="360040" cy="36004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4" name="Oval 5"/>
          <p:cNvSpPr>
            <a:spLocks noChangeArrowheads="1"/>
          </p:cNvSpPr>
          <p:nvPr/>
        </p:nvSpPr>
        <p:spPr bwMode="auto">
          <a:xfrm>
            <a:off x="6372200" y="4164923"/>
            <a:ext cx="360040" cy="36004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5" name="Oval 5"/>
          <p:cNvSpPr>
            <a:spLocks noChangeArrowheads="1"/>
          </p:cNvSpPr>
          <p:nvPr/>
        </p:nvSpPr>
        <p:spPr bwMode="auto">
          <a:xfrm>
            <a:off x="4572000" y="4157446"/>
            <a:ext cx="360040" cy="36004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6" name="Oval 5"/>
          <p:cNvSpPr>
            <a:spLocks noChangeArrowheads="1"/>
          </p:cNvSpPr>
          <p:nvPr/>
        </p:nvSpPr>
        <p:spPr bwMode="auto">
          <a:xfrm>
            <a:off x="1889847" y="5949280"/>
            <a:ext cx="360040" cy="36004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7" name="Oval 5"/>
          <p:cNvSpPr>
            <a:spLocks noChangeArrowheads="1"/>
          </p:cNvSpPr>
          <p:nvPr/>
        </p:nvSpPr>
        <p:spPr bwMode="auto">
          <a:xfrm>
            <a:off x="3635896" y="5949280"/>
            <a:ext cx="360040" cy="36004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8" name="Oval 5"/>
          <p:cNvSpPr>
            <a:spLocks noChangeArrowheads="1"/>
          </p:cNvSpPr>
          <p:nvPr/>
        </p:nvSpPr>
        <p:spPr bwMode="auto">
          <a:xfrm>
            <a:off x="5508104" y="5116161"/>
            <a:ext cx="360040" cy="36004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19" name="Oval 5"/>
          <p:cNvSpPr>
            <a:spLocks noChangeArrowheads="1"/>
          </p:cNvSpPr>
          <p:nvPr/>
        </p:nvSpPr>
        <p:spPr bwMode="auto">
          <a:xfrm>
            <a:off x="2771800" y="5149607"/>
            <a:ext cx="360040" cy="36004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20" name="Oval 5"/>
          <p:cNvSpPr>
            <a:spLocks noChangeArrowheads="1"/>
          </p:cNvSpPr>
          <p:nvPr/>
        </p:nvSpPr>
        <p:spPr bwMode="auto">
          <a:xfrm>
            <a:off x="4572000" y="5179876"/>
            <a:ext cx="360040" cy="36004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Tree>
    <p:extLst>
      <p:ext uri="{BB962C8B-B14F-4D97-AF65-F5344CB8AC3E}">
        <p14:creationId xmlns="" xmlns:p14="http://schemas.microsoft.com/office/powerpoint/2010/main" val="8568685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Βέλτιστη λύση – μέθοδος </a:t>
            </a:r>
            <a:r>
              <a:rPr lang="en-US" dirty="0"/>
              <a:t>stepping</a:t>
            </a:r>
            <a:r>
              <a:rPr lang="el-GR" dirty="0"/>
              <a:t>-</a:t>
            </a:r>
            <a:r>
              <a:rPr lang="en-US" dirty="0" smtClean="0"/>
              <a:t>stone</a:t>
            </a:r>
            <a:r>
              <a:rPr lang="el-GR" dirty="0" smtClean="0"/>
              <a:t> </a:t>
            </a:r>
            <a:r>
              <a:rPr lang="el-GR" sz="3200" b="0" dirty="0" smtClean="0">
                <a:solidFill>
                  <a:prstClr val="white"/>
                </a:solidFill>
              </a:rPr>
              <a:t>7/7</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Εφόσον δεν υπάρχουν θετικές οριακές αποδώσεις, η λύση είναι η βέλτιστη.</a:t>
            </a:r>
          </a:p>
          <a:p>
            <a:endParaRPr lang="el-GR" dirty="0" smtClean="0"/>
          </a:p>
          <a:p>
            <a:r>
              <a:rPr lang="el-GR" dirty="0" smtClean="0"/>
              <a:t>Η απόδοσή της θα είναι (αγνοούμε τα </a:t>
            </a:r>
            <a:r>
              <a:rPr lang="el-GR" i="1" dirty="0" smtClean="0"/>
              <a:t>ε</a:t>
            </a:r>
            <a:r>
              <a:rPr lang="el-GR" dirty="0" smtClean="0"/>
              <a:t>): 10+8+8+6+9+8 = 49, μεγαλύτερη της αρχικής.</a:t>
            </a:r>
          </a:p>
          <a:p>
            <a:endParaRPr lang="el-GR" dirty="0" smtClean="0"/>
          </a:p>
          <a:p>
            <a:r>
              <a:rPr lang="el-GR" dirty="0" smtClean="0"/>
              <a:t>Η παραπάνω λύση του προβλήματος κατανομής σημαίνει ότι στο φορτωτή θα εργαστούν οι Β4 &amp; Β6, στον γαιοπροωθητή (</a:t>
            </a:r>
            <a:r>
              <a:rPr lang="en-US" dirty="0" smtClean="0"/>
              <a:t>bulldozer</a:t>
            </a:r>
            <a:r>
              <a:rPr lang="el-GR" dirty="0" smtClean="0"/>
              <a:t>) θα εργαστούν οι Β2 &amp; Β5, και στον γαιοδιαμορφωτή (</a:t>
            </a:r>
            <a:r>
              <a:rPr lang="en-US" dirty="0" smtClean="0"/>
              <a:t>grader</a:t>
            </a:r>
            <a:r>
              <a:rPr lang="el-GR" dirty="0" smtClean="0"/>
              <a:t>) θα εργαστούν οι Β1 &amp; Β3. Επιπλέον για καλύτερη συνεργασία οι χειριστές από κάθε ζευγάρι με την μεγαλύτερη απόδοση (Β4, Β2, &amp; Β1) τοποθετούνται στην ίδια βάρδια και οι άλλοι (Β6, Β5, &amp; Β3) στην άλλη βάρδια.</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 xmlns:p14="http://schemas.microsoft.com/office/powerpoint/2010/main" val="1272534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20867910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 xmlns:p14="http://schemas.microsoft.com/office/powerpoint/2010/main" val="11813368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Βασίλειος Μούσας 2014. Βασίλειος Μούσας. «Διαχείριση έργων και εργοταξίων . Ενότητα 9: Βέλτιστη Κατανομή </a:t>
            </a:r>
            <a:r>
              <a:rPr lang="el-GR" sz="2000" dirty="0" smtClean="0"/>
              <a:t>Προσωπικού».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 xmlns:p14="http://schemas.microsoft.com/office/powerpoint/2010/main" val="20672931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 xmlns:p14="http://schemas.microsoft.com/office/powerpoint/2010/main" val="11809098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626249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 xmlns:p14="http://schemas.microsoft.com/office/powerpoint/2010/main" val="4171927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Επιλογή &amp; Αξιολόγηση Προσωπικού</a:t>
            </a:r>
            <a:r>
              <a:rPr lang="en-US" dirty="0" smtClean="0"/>
              <a:t> </a:t>
            </a:r>
            <a:r>
              <a:rPr lang="en-US" sz="3200" b="0" dirty="0" smtClean="0"/>
              <a:t>2/2</a:t>
            </a:r>
            <a:endParaRPr lang="el-GR" sz="3200" b="0" dirty="0"/>
          </a:p>
        </p:txBody>
      </p:sp>
      <p:sp>
        <p:nvSpPr>
          <p:cNvPr id="3" name="2 - Θέση περιεχομένου"/>
          <p:cNvSpPr>
            <a:spLocks noGrp="1"/>
          </p:cNvSpPr>
          <p:nvPr>
            <p:ph idx="1"/>
          </p:nvPr>
        </p:nvSpPr>
        <p:spPr/>
        <p:txBody>
          <a:bodyPr>
            <a:normAutofit/>
          </a:bodyPr>
          <a:lstStyle/>
          <a:p>
            <a:pPr>
              <a:spcAft>
                <a:spcPts val="0"/>
              </a:spcAft>
              <a:buNone/>
            </a:pPr>
            <a:r>
              <a:rPr lang="el-GR" dirty="0" smtClean="0">
                <a:ea typeface="Times New Roman"/>
                <a:cs typeface="Times New Roman"/>
              </a:rPr>
              <a:t>Οι μεγαλύτερες διαφορές συμπεριφοράς/στάσης μεταξύ εργαζομένων απέναντι στα επαγγελματικά προβλήματα προέρχονται από τρεις κύριες κατηγορίες:</a:t>
            </a:r>
            <a:endParaRPr lang="en-US" dirty="0" smtClean="0">
              <a:ea typeface="Times New Roman"/>
              <a:cs typeface="Times New Roman"/>
            </a:endParaRPr>
          </a:p>
          <a:p>
            <a:pPr>
              <a:spcAft>
                <a:spcPts val="0"/>
              </a:spcAft>
              <a:buNone/>
            </a:pPr>
            <a:endParaRPr lang="el-GR" dirty="0" smtClean="0">
              <a:ea typeface="Times New Roman"/>
              <a:cs typeface="Times New Roman"/>
            </a:endParaRPr>
          </a:p>
          <a:p>
            <a:pPr lvl="0">
              <a:buFont typeface="Symbol"/>
              <a:buChar char=""/>
            </a:pPr>
            <a:r>
              <a:rPr lang="el-GR" dirty="0" smtClean="0">
                <a:ea typeface="Times New Roman"/>
                <a:cs typeface="Times New Roman"/>
              </a:rPr>
              <a:t>Διαφορές που οφείλονται στο φύλο</a:t>
            </a:r>
          </a:p>
          <a:p>
            <a:pPr lvl="0">
              <a:buFont typeface="Symbol"/>
              <a:buChar char=""/>
            </a:pPr>
            <a:r>
              <a:rPr lang="el-GR" dirty="0" smtClean="0">
                <a:ea typeface="Times New Roman"/>
                <a:cs typeface="Times New Roman"/>
              </a:rPr>
              <a:t>Διαφορές που οφείλονται στην ηλικία</a:t>
            </a:r>
          </a:p>
          <a:p>
            <a:pPr lvl="0">
              <a:buFont typeface="Symbol"/>
              <a:buChar char=""/>
            </a:pPr>
            <a:r>
              <a:rPr lang="el-GR" dirty="0" smtClean="0">
                <a:ea typeface="Times New Roman"/>
                <a:cs typeface="Times New Roman"/>
              </a:rPr>
              <a:t>Διαφορές που οφείλονται στο επάγγελμα που </a:t>
            </a:r>
            <a:r>
              <a:rPr lang="el-GR" dirty="0" smtClean="0">
                <a:ea typeface="Times New Roman"/>
                <a:cs typeface="Times New Roman"/>
              </a:rPr>
              <a:t>ασκούν</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Τρόποι Επιλογής Προσωπικού</a:t>
            </a:r>
            <a:endParaRPr lang="el-GR" dirty="0"/>
          </a:p>
        </p:txBody>
      </p:sp>
      <p:sp>
        <p:nvSpPr>
          <p:cNvPr id="3" name="2 - Θέση περιεχομένου"/>
          <p:cNvSpPr>
            <a:spLocks noGrp="1"/>
          </p:cNvSpPr>
          <p:nvPr>
            <p:ph idx="1"/>
          </p:nvPr>
        </p:nvSpPr>
        <p:spPr/>
        <p:txBody>
          <a:bodyPr>
            <a:normAutofit/>
          </a:bodyPr>
          <a:lstStyle/>
          <a:p>
            <a:pPr marL="457200" indent="-457200">
              <a:buFont typeface="+mj-lt"/>
              <a:buAutoNum type="arabicPeriod"/>
            </a:pPr>
            <a:r>
              <a:rPr lang="el-GR" dirty="0" smtClean="0"/>
              <a:t>Βιογραφικά Σημειώματα</a:t>
            </a:r>
          </a:p>
          <a:p>
            <a:pPr marL="457200" indent="-457200">
              <a:buFont typeface="+mj-lt"/>
              <a:buAutoNum type="arabicPeriod"/>
            </a:pPr>
            <a:r>
              <a:rPr lang="el-GR" dirty="0" smtClean="0"/>
              <a:t>Συνέντευξη</a:t>
            </a:r>
          </a:p>
          <a:p>
            <a:pPr marL="457200" indent="-457200">
              <a:buFont typeface="+mj-lt"/>
              <a:buAutoNum type="arabicPeriod"/>
            </a:pPr>
            <a:r>
              <a:rPr lang="el-GR" dirty="0" smtClean="0"/>
              <a:t>Δοκιμασίες (Τεστ)</a:t>
            </a:r>
          </a:p>
          <a:p>
            <a:pPr lvl="1"/>
            <a:r>
              <a:rPr lang="el-GR" dirty="0" smtClean="0"/>
              <a:t>Τεστ Επίδοσης</a:t>
            </a:r>
          </a:p>
          <a:p>
            <a:pPr lvl="1"/>
            <a:r>
              <a:rPr lang="el-GR" dirty="0" smtClean="0"/>
              <a:t>Τεστ Νοημοσύνης</a:t>
            </a:r>
          </a:p>
          <a:p>
            <a:pPr lvl="1"/>
            <a:r>
              <a:rPr lang="el-GR" dirty="0" smtClean="0"/>
              <a:t>Τεστ Προσωπικότητας</a:t>
            </a:r>
          </a:p>
          <a:p>
            <a:pPr lvl="1"/>
            <a:r>
              <a:rPr lang="el-GR" dirty="0" smtClean="0"/>
              <a:t>Ψυχολογικά Τεστ</a:t>
            </a:r>
          </a:p>
          <a:p>
            <a:pPr lvl="1"/>
            <a:r>
              <a:rPr lang="el-GR" dirty="0" smtClean="0"/>
              <a:t>κλπ.</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Μέθοδοι Αξιολόγησης Προσωπικού </a:t>
            </a:r>
            <a:r>
              <a:rPr lang="el-GR" sz="3200" b="0" dirty="0" smtClean="0"/>
              <a:t>1/2</a:t>
            </a:r>
            <a:endParaRPr lang="el-GR" sz="3200" b="0" dirty="0"/>
          </a:p>
        </p:txBody>
      </p:sp>
      <p:sp>
        <p:nvSpPr>
          <p:cNvPr id="3" name="2 - Θέση περιεχομένου"/>
          <p:cNvSpPr>
            <a:spLocks noGrp="1"/>
          </p:cNvSpPr>
          <p:nvPr>
            <p:ph idx="1"/>
          </p:nvPr>
        </p:nvSpPr>
        <p:spPr/>
        <p:txBody>
          <a:bodyPr>
            <a:normAutofit fontScale="92500"/>
          </a:bodyPr>
          <a:lstStyle/>
          <a:p>
            <a:pPr marL="0" indent="0">
              <a:buNone/>
            </a:pPr>
            <a:r>
              <a:rPr lang="el-GR" dirty="0" smtClean="0"/>
              <a:t>Συγκριτικές Μέθοδοι (βασίζονται στη γενική εικόνα, δεν αναλύουν επιμέρους χαρακτηριστικά):</a:t>
            </a:r>
          </a:p>
          <a:p>
            <a:r>
              <a:rPr lang="el-GR" dirty="0" smtClean="0"/>
              <a:t>Μέθοδος Κατάταξης (1ος , 2ος, 3ος, …)</a:t>
            </a:r>
          </a:p>
          <a:p>
            <a:r>
              <a:rPr lang="el-GR" dirty="0" smtClean="0"/>
              <a:t>Μέθοδος υποχρεωτικής Διασποράς (10%, 20%, 40%, 20%, 10%)</a:t>
            </a:r>
          </a:p>
          <a:p>
            <a:pPr>
              <a:buNone/>
            </a:pPr>
            <a:endParaRPr lang="el-GR" dirty="0" smtClean="0"/>
          </a:p>
          <a:p>
            <a:pPr marL="0" indent="0">
              <a:buNone/>
            </a:pPr>
            <a:r>
              <a:rPr lang="el-GR" dirty="0" smtClean="0"/>
              <a:t>Μέθοδοι Σταθερών Κριτηρίων (βαθμολογούνται ορισμένα χαρακτηριστικά χωρίς σύγκριση με άλλους):</a:t>
            </a:r>
          </a:p>
          <a:p>
            <a:r>
              <a:rPr lang="el-GR" dirty="0" smtClean="0"/>
              <a:t>Ποιοτικές (κρισίμων γεγονότων, σταθμισμένου καταλόγου)</a:t>
            </a:r>
          </a:p>
          <a:p>
            <a:r>
              <a:rPr lang="el-GR" dirty="0" smtClean="0"/>
              <a:t>Ποσοτικές (συμβατική κατάταξη, 1…5, χαμηλό-μέσο-υψηλό, κλπ.)</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Μέθοδοι Αξιολόγησης Προσωπικού </a:t>
            </a:r>
            <a:r>
              <a:rPr lang="el-GR" sz="3200" b="0" dirty="0" smtClean="0"/>
              <a:t>2/2</a:t>
            </a:r>
            <a:endParaRPr lang="el-GR" sz="3200" b="0" dirty="0"/>
          </a:p>
        </p:txBody>
      </p:sp>
      <p:sp>
        <p:nvSpPr>
          <p:cNvPr id="3" name="2 - Θέση περιεχομένου"/>
          <p:cNvSpPr>
            <a:spLocks noGrp="1"/>
          </p:cNvSpPr>
          <p:nvPr>
            <p:ph idx="1"/>
          </p:nvPr>
        </p:nvSpPr>
        <p:spPr/>
        <p:txBody>
          <a:bodyPr>
            <a:normAutofit/>
          </a:bodyPr>
          <a:lstStyle/>
          <a:p>
            <a:pPr marL="0" indent="0">
              <a:buNone/>
            </a:pPr>
            <a:r>
              <a:rPr lang="el-GR" dirty="0" smtClean="0"/>
              <a:t>Αξιολόγηση βάσει Αποτελεσμάτων. Περιλαμβάνει σειρά βημάτων:</a:t>
            </a:r>
          </a:p>
          <a:p>
            <a:pPr marL="457200" indent="-457200">
              <a:buFont typeface="+mj-lt"/>
              <a:buAutoNum type="arabicPeriod"/>
            </a:pPr>
            <a:r>
              <a:rPr lang="el-GR" dirty="0" smtClean="0"/>
              <a:t>Καθορισμός μετρήσιμων στόχων προς επίτευξη</a:t>
            </a:r>
          </a:p>
          <a:p>
            <a:pPr marL="457200" indent="-457200">
              <a:buFont typeface="+mj-lt"/>
              <a:buAutoNum type="arabicPeriod"/>
            </a:pPr>
            <a:r>
              <a:rPr lang="el-GR" dirty="0" smtClean="0"/>
              <a:t>Επίτευξη στόχων</a:t>
            </a:r>
          </a:p>
          <a:p>
            <a:pPr marL="457200" indent="-457200">
              <a:buFont typeface="+mj-lt"/>
              <a:buAutoNum type="arabicPeriod"/>
            </a:pPr>
            <a:r>
              <a:rPr lang="el-GR" dirty="0" smtClean="0"/>
              <a:t>Αξιολόγηση επιτευγμάτων – αιτιών απόκλισης</a:t>
            </a:r>
          </a:p>
          <a:p>
            <a:pPr marL="457200" indent="-457200">
              <a:buFont typeface="+mj-lt"/>
              <a:buAutoNum type="arabicPeriod"/>
            </a:pPr>
            <a:r>
              <a:rPr lang="el-GR" dirty="0" smtClean="0"/>
              <a:t>Καθορισμός νέων στόχων</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Προβλήματα Αξιολόγησης Προσωπικού</a:t>
            </a:r>
            <a:endParaRPr lang="el-GR" dirty="0"/>
          </a:p>
        </p:txBody>
      </p:sp>
      <p:sp>
        <p:nvSpPr>
          <p:cNvPr id="3" name="2 - Θέση περιεχομένου"/>
          <p:cNvSpPr>
            <a:spLocks noGrp="1"/>
          </p:cNvSpPr>
          <p:nvPr>
            <p:ph idx="1"/>
          </p:nvPr>
        </p:nvSpPr>
        <p:spPr/>
        <p:txBody>
          <a:bodyPr/>
          <a:lstStyle/>
          <a:p>
            <a:pPr marL="0" indent="0">
              <a:buNone/>
            </a:pPr>
            <a:r>
              <a:rPr lang="el-GR" dirty="0" smtClean="0"/>
              <a:t>Σαν ανθρώπινη δραστηριότητα, η αξιολόγηση υπόκειται σε λάθη και αδυναμίες όπως:</a:t>
            </a:r>
          </a:p>
          <a:p>
            <a:r>
              <a:rPr lang="el-GR" dirty="0" smtClean="0"/>
              <a:t>Επιείκεια (υψηλή βαθμολογία χωρίς αντικειμενικό λόγο)</a:t>
            </a:r>
          </a:p>
          <a:p>
            <a:r>
              <a:rPr lang="el-GR" dirty="0" smtClean="0"/>
              <a:t>Αυστηρότητα (χαμηλή βαθμολογία χωρίς αντικειμενικό λόγο)</a:t>
            </a:r>
          </a:p>
          <a:p>
            <a:r>
              <a:rPr lang="el-GR" dirty="0" err="1" smtClean="0"/>
              <a:t>Hallo</a:t>
            </a:r>
            <a:r>
              <a:rPr lang="el-GR" dirty="0" smtClean="0"/>
              <a:t> </a:t>
            </a:r>
            <a:r>
              <a:rPr lang="el-GR" dirty="0" err="1" smtClean="0"/>
              <a:t>effect</a:t>
            </a:r>
            <a:r>
              <a:rPr lang="el-GR" dirty="0" smtClean="0"/>
              <a:t> (βαθμολογία επηρεασμένη από άλλη βαθμολογία σε άλλη ικανότητα)</a:t>
            </a:r>
          </a:p>
          <a:p>
            <a:r>
              <a:rPr lang="el-GR" dirty="0" smtClean="0"/>
              <a:t>Τάση προς το κέντρο (ομοιόμορφη βαθμολόγηση όλων και σε ένα μόνο μέρος της κλίμακας) </a:t>
            </a:r>
          </a:p>
          <a:p>
            <a:r>
              <a:rPr lang="el-GR" dirty="0" smtClean="0"/>
              <a:t>Επίδραση της θέσης κάποιου (βαθμολογία επηρεασμένη από τη θέση που κατέχει ο υπάλληλος</a:t>
            </a:r>
            <a:r>
              <a:rPr lang="el-GR" dirty="0" smtClean="0"/>
              <a:t>)</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Προβλήματα Κατανομής Προσωπικού</a:t>
            </a:r>
            <a:endParaRPr lang="el-GR" dirty="0"/>
          </a:p>
        </p:txBody>
      </p:sp>
      <p:sp>
        <p:nvSpPr>
          <p:cNvPr id="3" name="2 - Θέση περιεχομένου"/>
          <p:cNvSpPr>
            <a:spLocks noGrp="1"/>
          </p:cNvSpPr>
          <p:nvPr>
            <p:ph idx="1"/>
          </p:nvPr>
        </p:nvSpPr>
        <p:spPr/>
        <p:txBody>
          <a:bodyPr>
            <a:normAutofit/>
          </a:bodyPr>
          <a:lstStyle/>
          <a:p>
            <a:r>
              <a:rPr lang="el-GR" dirty="0" smtClean="0"/>
              <a:t>Μία άλλη κατηγορία προβλημάτων που αντιμετωπίζονται με τη βοήθεια του Γραμμικού Προγραμματισμού είναι τα προβλήματα κατανομής. </a:t>
            </a:r>
          </a:p>
          <a:p>
            <a:pPr>
              <a:buNone/>
            </a:pPr>
            <a:r>
              <a:rPr lang="el-GR" dirty="0" smtClean="0"/>
              <a:t> </a:t>
            </a:r>
          </a:p>
          <a:p>
            <a:r>
              <a:rPr lang="el-GR" dirty="0" smtClean="0"/>
              <a:t>Τέτοια προβλήματα παρουσιάζονται συχνά στη δομικές επιχειρήσεις όταν πρέπει να κατανείμουν το εργατικό δυναμικό, ανάλογα με την ειδίκευση και την απόδοσή του, ώστε να πετύχουν βέλτιστα αποτελέσματα. Για παράδειγμα, ένα συχνό πρόβλημα είναι η βέλτιστη κατανομή των χειριστών &amp; οδηγών στις δομικές μηχανές ενός εργοταξίου ώστε να αποδώσουν το μέγιστο</a:t>
            </a:r>
            <a:r>
              <a:rPr lang="el-GR" dirty="0" smtClean="0"/>
              <a:t>.</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 xmlns:p14="http://schemas.microsoft.com/office/powerpoint/2010/main" val="216071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Μοντελοποίηση του Προβλήματος Κατανομής </a:t>
            </a:r>
            <a:r>
              <a:rPr lang="el-GR" sz="3200" b="0" dirty="0" smtClean="0"/>
              <a:t>1/3</a:t>
            </a:r>
            <a:endParaRPr lang="el-GR" sz="3200" b="0" dirty="0"/>
          </a:p>
        </p:txBody>
      </p:sp>
      <p:sp>
        <p:nvSpPr>
          <p:cNvPr id="3" name="2 - Θέση περιεχομένου"/>
          <p:cNvSpPr>
            <a:spLocks noGrp="1"/>
          </p:cNvSpPr>
          <p:nvPr>
            <p:ph idx="1"/>
          </p:nvPr>
        </p:nvSpPr>
        <p:spPr/>
        <p:txBody>
          <a:bodyPr>
            <a:normAutofit/>
          </a:bodyPr>
          <a:lstStyle/>
          <a:p>
            <a:r>
              <a:rPr lang="el-GR" dirty="0" smtClean="0"/>
              <a:t>Τα μοντέλα και η λύση των προβλημάτων κατανομής μοιάζουν με αυτά των προβλημάτων μεταφοράς. Τα δεδομένα τοποθετούνται με τον ίδιο τρόπο σε πίνακα όπου: τα Α</a:t>
            </a:r>
            <a:r>
              <a:rPr lang="en-US" i="1" baseline="-25000" dirty="0" smtClean="0"/>
              <a:t>i</a:t>
            </a:r>
            <a:r>
              <a:rPr lang="el-GR" dirty="0" smtClean="0"/>
              <a:t> είναι οι αποστολές ή δουλειές προς εκτέλεση, τα Β</a:t>
            </a:r>
            <a:r>
              <a:rPr lang="en-US" i="1" baseline="-25000" dirty="0" smtClean="0"/>
              <a:t>j</a:t>
            </a:r>
            <a:r>
              <a:rPr lang="el-GR" dirty="0" smtClean="0"/>
              <a:t> είναι το διαθέσιμο δυναμικό, και, αντί του δείκτη κόστους </a:t>
            </a:r>
            <a:r>
              <a:rPr lang="en-US" i="1" dirty="0" smtClean="0"/>
              <a:t>C</a:t>
            </a:r>
            <a:r>
              <a:rPr lang="en-US" i="1" baseline="-25000" dirty="0" smtClean="0"/>
              <a:t>ij</a:t>
            </a:r>
            <a:r>
              <a:rPr lang="en-US" dirty="0" smtClean="0"/>
              <a:t> </a:t>
            </a:r>
            <a:r>
              <a:rPr lang="el-GR" dirty="0" smtClean="0"/>
              <a:t>έχουμε τον δείκτη απόδοσης ή ικανότητας </a:t>
            </a:r>
            <a:r>
              <a:rPr lang="en-US" i="1" dirty="0" smtClean="0"/>
              <a:t>D</a:t>
            </a:r>
            <a:r>
              <a:rPr lang="en-US" i="1" baseline="-25000" dirty="0" smtClean="0"/>
              <a:t>ij</a:t>
            </a:r>
            <a:r>
              <a:rPr lang="en-US" dirty="0" smtClean="0"/>
              <a:t> </a:t>
            </a:r>
            <a:r>
              <a:rPr lang="el-GR" dirty="0" smtClean="0"/>
              <a:t>των υποψηφίων. Τέλος, κάθε εργασία Α</a:t>
            </a:r>
            <a:r>
              <a:rPr lang="en-US" i="1" baseline="-25000" dirty="0" smtClean="0"/>
              <a:t>i</a:t>
            </a:r>
            <a:r>
              <a:rPr lang="el-GR" dirty="0" smtClean="0"/>
              <a:t> απαιτεί </a:t>
            </a:r>
            <a:r>
              <a:rPr lang="el-GR" i="1" dirty="0" smtClean="0"/>
              <a:t>α</a:t>
            </a:r>
            <a:r>
              <a:rPr lang="en-US" i="1" baseline="-25000" dirty="0" smtClean="0"/>
              <a:t>i</a:t>
            </a:r>
            <a:r>
              <a:rPr lang="el-GR" dirty="0" smtClean="0"/>
              <a:t> προσωπικό και κάθε υποψήφιος Β</a:t>
            </a:r>
            <a:r>
              <a:rPr lang="en-US" i="1" baseline="-25000" dirty="0" smtClean="0"/>
              <a:t>j</a:t>
            </a:r>
            <a:r>
              <a:rPr lang="el-GR" dirty="0" smtClean="0"/>
              <a:t> συμμετέχει σε β</a:t>
            </a:r>
            <a:r>
              <a:rPr lang="en-US" i="1" baseline="-25000" dirty="0" smtClean="0"/>
              <a:t>j</a:t>
            </a:r>
            <a:r>
              <a:rPr lang="el-GR" dirty="0" smtClean="0"/>
              <a:t> εργασίες.  </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 xmlns:p14="http://schemas.microsoft.com/office/powerpoint/2010/main" val="22299445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515</TotalTime>
  <Words>2562</Words>
  <Application>Microsoft Office PowerPoint</Application>
  <PresentationFormat>On-screen Show (4:3)</PresentationFormat>
  <Paragraphs>749</Paragraphs>
  <Slides>30</Slides>
  <Notes>9</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template</vt:lpstr>
      <vt:lpstr>OC_template_updated</vt:lpstr>
      <vt:lpstr>1_OC_template_updated</vt:lpstr>
      <vt:lpstr>Διαχείριση Έργων &amp; Εργοταξίων</vt:lpstr>
      <vt:lpstr>Επιλογή &amp; Αξιολόγηση Προσωπικού 1/2</vt:lpstr>
      <vt:lpstr>Επιλογή &amp; Αξιολόγηση Προσωπικού 2/2</vt:lpstr>
      <vt:lpstr>Τρόποι Επιλογής Προσωπικού</vt:lpstr>
      <vt:lpstr>Μέθοδοι Αξιολόγησης Προσωπικού 1/2</vt:lpstr>
      <vt:lpstr>Μέθοδοι Αξιολόγησης Προσωπικού 2/2</vt:lpstr>
      <vt:lpstr>Προβλήματα Αξιολόγησης Προσωπικού</vt:lpstr>
      <vt:lpstr>Προβλήματα Κατανομής Προσωπικού</vt:lpstr>
      <vt:lpstr>Μοντελοποίηση του Προβλήματος Κατανομής 1/3</vt:lpstr>
      <vt:lpstr>Μοντελοποίηση του Προβλήματος Κατανομής 2/3</vt:lpstr>
      <vt:lpstr>Μοντελοποίηση του Προβλήματος Κατανομής 3/3</vt:lpstr>
      <vt:lpstr>Παράδειγμα: Το Πρόβλημα Κατανομής της Εταιρείας «Δομικές Μηχανές ΑΕ» 1/2</vt:lpstr>
      <vt:lpstr>Παράδειγμα: Το Πρόβλημα Κατανομής της Εταιρείας «Δομικές Μηχανές ΑΕ» 2/2</vt:lpstr>
      <vt:lpstr>Μοντελοποιηση του προβληματος κατανομης χειριστων σε δομικες μηχανες</vt:lpstr>
      <vt:lpstr>Επίλυση του Προβλήματος 1/2</vt:lpstr>
      <vt:lpstr>Επίλυση του Προβλήματος 2/2</vt:lpstr>
      <vt:lpstr>Βέλτιστη λύση – μέθοδος stepping-stone 1/7</vt:lpstr>
      <vt:lpstr>Βέλτιστη λύση – μέθοδος stepping-stone 2/7</vt:lpstr>
      <vt:lpstr>Βέλτιστη λύση – μέθοδος stepping-stone 3/7</vt:lpstr>
      <vt:lpstr>Βέλτιστη λύση – μέθοδος stepping-stone 4/7</vt:lpstr>
      <vt:lpstr>Βέλτιστη λύση – μέθοδος stepping-stone 5/7</vt:lpstr>
      <vt:lpstr>Βέλτιστη λύση – μέθοδος stepping-stone 6/7</vt:lpstr>
      <vt:lpstr>Βέλτιστη λύση – μέθοδος stepping-stone 7/7</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Διεθνείς Συστήματα Κρατήσεων στον Τουρισμό</dc:title>
  <dc:creator>natasakar new</dc:creator>
  <cp:lastModifiedBy>Author</cp:lastModifiedBy>
  <cp:revision>68</cp:revision>
  <dcterms:created xsi:type="dcterms:W3CDTF">2015-07-23T11:35:20Z</dcterms:created>
  <dcterms:modified xsi:type="dcterms:W3CDTF">2015-09-02T08:56:35Z</dcterms:modified>
</cp:coreProperties>
</file>