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57" r:id="rId16"/>
    <p:sldId id="262" r:id="rId17"/>
    <p:sldId id="264" r:id="rId18"/>
    <p:sldId id="281" r:id="rId19"/>
    <p:sldId id="282" r:id="rId20"/>
    <p:sldId id="266" r:id="rId21"/>
    <p:sldId id="267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7" autoAdjust="0"/>
    <p:restoredTop sz="94660"/>
  </p:normalViewPr>
  <p:slideViewPr>
    <p:cSldViewPr>
      <p:cViewPr>
        <p:scale>
          <a:sx n="80" d="100"/>
          <a:sy n="80" d="100"/>
        </p:scale>
        <p:origin x="-2712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Ιστοπαθολογία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Οι κυριότερες παθήσεις του ΚΝΣ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Χρώση </a:t>
            </a:r>
            <a:r>
              <a:rPr lang="en-US" dirty="0"/>
              <a:t>G</a:t>
            </a:r>
            <a:r>
              <a:rPr lang="el-GR" dirty="0"/>
              <a:t>r</a:t>
            </a:r>
            <a:r>
              <a:rPr lang="en-GB" dirty="0"/>
              <a:t>am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Χρώση </a:t>
            </a:r>
            <a:r>
              <a:rPr lang="en-US" sz="2000" dirty="0"/>
              <a:t>G</a:t>
            </a:r>
            <a:r>
              <a:rPr lang="el-GR" sz="2000" dirty="0"/>
              <a:t>r</a:t>
            </a:r>
            <a:r>
              <a:rPr lang="en-GB" sz="2000" dirty="0"/>
              <a:t>am</a:t>
            </a:r>
            <a:r>
              <a:rPr lang="el-GR" sz="2000" dirty="0"/>
              <a:t> για την ανεύρεση του παθογόνου μικροοργανισμού της οξείας μηνιγγίτιδας. Μικροσκοπικά, η χρώση </a:t>
            </a:r>
            <a:r>
              <a:rPr lang="en-US" sz="2000" dirty="0"/>
              <a:t>G</a:t>
            </a:r>
            <a:r>
              <a:rPr lang="el-GR" sz="2000" dirty="0"/>
              <a:t>r</a:t>
            </a:r>
            <a:r>
              <a:rPr lang="en-GB" sz="2000" dirty="0"/>
              <a:t>am</a:t>
            </a:r>
            <a:r>
              <a:rPr lang="el-GR" sz="2000" dirty="0"/>
              <a:t>, αποκαλύπτει τον </a:t>
            </a:r>
            <a:r>
              <a:rPr lang="en-US" sz="2000" dirty="0"/>
              <a:t>G</a:t>
            </a:r>
            <a:r>
              <a:rPr lang="el-GR" sz="2000" dirty="0"/>
              <a:t>r</a:t>
            </a:r>
            <a:r>
              <a:rPr lang="en-GB" sz="2000" dirty="0"/>
              <a:t>am</a:t>
            </a:r>
            <a:r>
              <a:rPr lang="el-GR" sz="2000" dirty="0"/>
              <a:t> αρνητικό διπλόκοκκο μέσα σε ένα ουδετερόφιλο λευκοκύτταρο, που υποδηλώνει την παρουσία της </a:t>
            </a:r>
            <a:r>
              <a:rPr lang="en-GB" sz="2000" dirty="0"/>
              <a:t>Neisseria</a:t>
            </a:r>
            <a:r>
              <a:rPr lang="el-GR" sz="2000" dirty="0"/>
              <a:t> της μηνιγγίτιδας.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15" y="2708920"/>
            <a:ext cx="5160640" cy="339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610598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H </a:t>
            </a:r>
            <a:r>
              <a:rPr lang="el-GR" sz="2000" dirty="0">
                <a:latin typeface="+mn-lt"/>
              </a:rPr>
              <a:t>χρώση </a:t>
            </a:r>
            <a:r>
              <a:rPr lang="en-US" sz="2000" dirty="0">
                <a:latin typeface="+mn-lt"/>
              </a:rPr>
              <a:t>Gram </a:t>
            </a:r>
            <a:r>
              <a:rPr lang="el-GR" sz="2000" dirty="0">
                <a:latin typeface="+mn-lt"/>
              </a:rPr>
              <a:t>και η καλλιέργεια δύνανται να διενεργούνται στο εγκεφαλονωτιαίο υγρό (Ε.Ν.Υ) μετά από τη λήψη του με την οσφυονωτιαία παρακέντηση.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039" y="6096261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3059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Βακτήρια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Μία ποικιλία βακτηρίων δύναται να προκαλέσει μηνιγγίτιδα, αλλά μερικά είναι πιο συχνά, και απαντώνται  συχνότερα σε συγκεκριμένες ηλικίες: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6951"/>
              </p:ext>
            </p:extLst>
          </p:nvPr>
        </p:nvGraphicFramePr>
        <p:xfrm>
          <a:off x="539551" y="1988840"/>
          <a:ext cx="7776864" cy="443865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592288"/>
                <a:gridCol w="2592288"/>
                <a:gridCol w="259228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l-GR" sz="2000" dirty="0">
                          <a:effectLst/>
                        </a:rPr>
                        <a:t>ΡΓΑΝΙΣΜΟΣ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ΚΥΡΙΑ ΗΛΙΚΙΑ ΠΡΟΣΒΟΛΗΣ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GRAM ΧΡΩΣΗ 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Escherichia coli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Κολοβακτηρίδιο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Νεογέννητα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Gram αρνητικά βακτήρια σε σχήμα ράβδου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Hemophilus influenzae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Αιμόφιλος της ινφλουέντζας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Βρέφη και παιδιά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Gram αρνητικά κοκκοβακτηρίδια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Neisseria meningitidis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Ναϊσσέρια της μηνιγγίτιδας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Έφηβοι και νεαροί ενήλικες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Gram αρνητικοί διπλόκοκκοι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Στρεπτόκοκκος της πνευμονίας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Ενήλικες και παιδιά 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Gram </a:t>
                      </a:r>
                      <a:r>
                        <a:rPr lang="el-GR" sz="2000" dirty="0">
                          <a:effectLst/>
                        </a:rPr>
                        <a:t>θετικοί κόκκοι σε μορφή αλυσίδας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9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Εγκεφαλική ατροφία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εγκεφαλικής ατροφίας εντοπιζόμενης στη βρεγματική και μετωπιαία χώρα του δεξιού εγκεφαλικού ημισφαιρίου. Η ατροφία χαρακτηρίζεται από στένωση των ελίκων και από διεύρυνση των πρωτογενών και δευτερογενών αυλάκων. Η ατροφία αυτή οφείλεται σε γεροντική άνοια τύπου </a:t>
            </a:r>
            <a:r>
              <a:rPr lang="en-GB" sz="2000" dirty="0"/>
              <a:t>Alzheimer</a:t>
            </a:r>
            <a:r>
              <a:rPr lang="el-GR" sz="2000" dirty="0"/>
              <a:t> (</a:t>
            </a:r>
            <a:r>
              <a:rPr lang="en-GB" sz="2000" dirty="0"/>
              <a:t>Alzheimer</a:t>
            </a:r>
            <a:r>
              <a:rPr lang="el-GR" sz="2000" dirty="0"/>
              <a:t>'</a:t>
            </a:r>
            <a:r>
              <a:rPr lang="en-GB" sz="2000" dirty="0"/>
              <a:t>s disease</a:t>
            </a:r>
            <a:r>
              <a:rPr lang="el-GR" sz="2000" dirty="0"/>
              <a:t>).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3"/>
            <a:ext cx="5184576" cy="339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99830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632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Νόσος </a:t>
            </a:r>
            <a:r>
              <a:rPr lang="en-GB" dirty="0"/>
              <a:t>Alzheimer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Χαρακτηριστική μικροσκοπική εικόνα νόσου </a:t>
            </a:r>
            <a:r>
              <a:rPr lang="en-GB" sz="2000" dirty="0"/>
              <a:t>Alzheimer</a:t>
            </a:r>
            <a:r>
              <a:rPr lang="el-GR" sz="2000" dirty="0"/>
              <a:t>. Παρουσία γεροντικών πλακών ("</a:t>
            </a:r>
            <a:r>
              <a:rPr lang="en-GB" sz="2000" dirty="0"/>
              <a:t>senile plaques</a:t>
            </a:r>
            <a:r>
              <a:rPr lang="el-GR" sz="2000" dirty="0"/>
              <a:t>"), οι οποίες αποτελούν αθροίσεις εκφυλισμένων προσυναπτικών νευραξονικών απολήξεων, μαζί με αστροκύτταρα και μικρόγλοια.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23" y="2557869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557869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Οι πλάκες αυτές φαίνονται καλύτερα με χρώση, ειδική για το νευρικό ιστό (</a:t>
            </a:r>
            <a:r>
              <a:rPr lang="en-GB" sz="2000" dirty="0">
                <a:latin typeface="+mn-lt"/>
              </a:rPr>
              <a:t>silver stain</a:t>
            </a:r>
            <a:r>
              <a:rPr lang="el-GR" sz="2000" dirty="0">
                <a:latin typeface="+mn-lt"/>
              </a:rPr>
              <a:t>), όπως της παρούσας περίπτωσης, η οποία εμφανίζει πολλές τέτοιες πλάκες, ποικίλου μεγέθους.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5415369"/>
            <a:ext cx="4942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5475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Πλάκες </a:t>
            </a:r>
            <a:r>
              <a:rPr lang="el-GR" dirty="0"/>
              <a:t>της νόσου </a:t>
            </a:r>
            <a:r>
              <a:rPr lang="en-GB" dirty="0"/>
              <a:t>Alzheimer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των πλακών της νόσου </a:t>
            </a:r>
            <a:r>
              <a:rPr lang="en-GB" sz="2000" dirty="0"/>
              <a:t>Alzheimer </a:t>
            </a:r>
            <a:r>
              <a:rPr lang="el-GR" sz="2000" dirty="0"/>
              <a:t>με χρώση αργύρου (</a:t>
            </a:r>
            <a:r>
              <a:rPr lang="en-GB" sz="2000" dirty="0"/>
              <a:t>silver stain</a:t>
            </a:r>
            <a:r>
              <a:rPr lang="el-GR" sz="2000" dirty="0"/>
              <a:t>) σε μεγαλύτερη μεγέθυνση (χ200). Τέτοιες πλάκες είναι περισσότερες στον εγκεφαλικό φλοιό και στον ιππόκαμπο. Η άνοια αυτή χαρακτηρίζεται κυρίως από την προοδευτική απώλεια της μνήμης.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6192688" cy="335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071" y="6013740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4339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«</a:t>
            </a:r>
            <a:r>
              <a:rPr lang="el-GR" sz="2000" dirty="0" smtClean="0"/>
              <a:t>Ιστοπαθολογία (Θ).</a:t>
            </a:r>
            <a:r>
              <a:rPr lang="en-US" sz="2000" dirty="0" smtClean="0"/>
              <a:t> </a:t>
            </a:r>
            <a:r>
              <a:rPr lang="el-GR" sz="2000" dirty="0" smtClean="0"/>
              <a:t>Ενότητα </a:t>
            </a:r>
            <a:r>
              <a:rPr lang="el-GR" sz="2000" dirty="0"/>
              <a:t>12: Οι κυριότερες παθήσεις του </a:t>
            </a:r>
            <a:r>
              <a:rPr lang="el-GR" sz="2000" dirty="0" smtClean="0"/>
              <a:t>ΚΝΣ».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8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ρτηριακό έμφρακτο </a:t>
            </a:r>
            <a:r>
              <a:rPr lang="el-GR" dirty="0"/>
              <a:t>της γέφυρας του </a:t>
            </a:r>
            <a:r>
              <a:rPr lang="el-GR" dirty="0" smtClean="0"/>
              <a:t>εγκεφάλου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αρτηριακού εμφράκτου της γέφυρας του εγκεφάλου.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αρτηριακή σκλήρυνση,  που προέρχεται από χρόνια υπέρταση, οδηγεί στο σχηματισμό μικρών σχισμοειδών εμφράκτων ή βοθρίων ("</a:t>
            </a:r>
            <a:r>
              <a:rPr lang="en-GB" sz="2000" dirty="0"/>
              <a:t>lacunes</a:t>
            </a:r>
            <a:r>
              <a:rPr lang="el-GR" sz="2000" dirty="0"/>
              <a:t>").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Τέτοιας </a:t>
            </a:r>
            <a:r>
              <a:rPr lang="el-GR" sz="2000" dirty="0"/>
              <a:t>μορφής αλλοιώσεις είναι πολύ συχνές στα βασικά γάγγλια, στο εσωτερικό της λευκής ουσίας του εγκεφάλου, και στο εγκεφαλικό στέλεχος.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39646"/>
            <a:ext cx="30099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51074" y="5940221"/>
            <a:ext cx="33971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0977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1994-2015. 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Σχισμοειδές έμφρακτο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ενός σχισμοειδούς εμφράκτου (</a:t>
            </a:r>
            <a:r>
              <a:rPr lang="en-GB" sz="2000" dirty="0"/>
              <a:t>lacunar infarct</a:t>
            </a:r>
            <a:r>
              <a:rPr lang="el-GR" sz="2000" dirty="0"/>
              <a:t>). Πρόκειται για κυστικό χώρο που δημιουργείται μετά από την απορρόφηση του υγροποιημένου νεκρωτικού υλικού. Λόγω της αιμορραγίας μπορεί να υπάρχει και εναπόθεση της χρωστικής ουσίας αιμοσιδηρίνης.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760640" cy="37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336752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5821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Θρόμβωση </a:t>
            </a:r>
            <a:r>
              <a:rPr lang="el-GR" dirty="0"/>
              <a:t>της έσω καρωτίδας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θρόμβωσης της έσω καρωτίδας (βέλος). Οι αρτηριακές θρομβώσεις είναι πολύ περισσότερο συχνές στον εγκέφαλο από τις αντίστοιχες φλεβικές θρομβώσεις (συχνότητα περίπου 100/1)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192688" cy="40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403616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Αγγειογραφία της αριστερής κοινής καρωτίδας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1786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Αγγειογραφία της αριστερής κοινής καρωτίδας.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Παρουσία </a:t>
            </a:r>
            <a:r>
              <a:rPr lang="el-GR" sz="2000" dirty="0"/>
              <a:t>απόφραξης από έμβολο (</a:t>
            </a:r>
            <a:r>
              <a:rPr lang="el-GR" sz="2000" b="1" dirty="0">
                <a:solidFill>
                  <a:srgbClr val="820000"/>
                </a:solidFill>
              </a:rPr>
              <a:t>embolic </a:t>
            </a:r>
            <a:r>
              <a:rPr lang="el-GR" sz="2000" b="1" dirty="0" smtClean="0">
                <a:solidFill>
                  <a:srgbClr val="820000"/>
                </a:solidFill>
              </a:rPr>
              <a:t>obstruction </a:t>
            </a:r>
            <a:r>
              <a:rPr lang="el-GR" sz="2000" dirty="0" smtClean="0"/>
              <a:t>= θρόμβος</a:t>
            </a:r>
            <a:r>
              <a:rPr lang="el-GR" sz="2000" dirty="0"/>
              <a:t>) της αριστερής κοινής καρωτίδας αμέσως μετά από την κύρια διακλάδωσή της (έξω και έσω καρωτίδα).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04" y="1340768"/>
            <a:ext cx="4718298" cy="41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920" y="5479699"/>
            <a:ext cx="4608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6489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Θρομβωτικό έμβολο προερχόμενο </a:t>
            </a:r>
            <a:r>
              <a:rPr lang="el-GR" dirty="0"/>
              <a:t>από το τοίχωμα της αριστερής κοιλίας της καρδιάς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θρομβωτικού εμβόλου προερχομένου από το τοίχωμα της αριστερής κοιλίας της καρδιάς.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64" y="2054269"/>
            <a:ext cx="504360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971516"/>
            <a:ext cx="3168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Τα θρομβωτικά έμβολα μπορούν να στεγάζονται στις εγκεφαλικές αρτηρίες, κυρίως στις περιοχές που αιματώνονται από τη μέση εγκεφαλική αρτηρία, και περιφερικά κοντά σε </a:t>
            </a:r>
            <a:r>
              <a:rPr lang="el-GR" sz="2000" dirty="0" smtClean="0">
                <a:latin typeface="+mn-lt"/>
              </a:rPr>
              <a:t> σημεία </a:t>
            </a:r>
            <a:r>
              <a:rPr lang="el-GR" sz="2000" dirty="0">
                <a:latin typeface="+mn-lt"/>
              </a:rPr>
              <a:t>διακλαδώσεων. </a:t>
            </a:r>
            <a:endParaRPr lang="el-GR" sz="2000" dirty="0" smtClean="0">
              <a:latin typeface="+mn-lt"/>
            </a:endParaRPr>
          </a:p>
          <a:p>
            <a:pPr marL="0" indent="0">
              <a:buNone/>
            </a:pPr>
            <a:r>
              <a:rPr lang="el-GR" sz="2000" dirty="0" smtClean="0">
                <a:latin typeface="+mn-lt"/>
              </a:rPr>
              <a:t>Τέτοια </a:t>
            </a:r>
            <a:r>
              <a:rPr lang="el-GR" sz="2000" dirty="0">
                <a:latin typeface="+mn-lt"/>
              </a:rPr>
              <a:t>έμβολα είναι συνήθως καρδιακής προέλευσης.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8971" y="5366637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468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Εγκεφαλικό οίδημα </a:t>
            </a:r>
            <a:r>
              <a:rPr lang="el-GR" dirty="0"/>
              <a:t>στο δεξί εγκεφαλικό ημισφαίριο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εγκεφαλικού οιδήματος στο δεξί εγκεφαλικό ημισφαίριο, το οποίο συμπιέζει τον εγκεφαλικό ιστό.</a:t>
            </a:r>
          </a:p>
          <a:p>
            <a:pPr marL="0" indent="0">
              <a:buNone/>
            </a:pPr>
            <a:r>
              <a:rPr lang="el-GR" sz="2000" dirty="0"/>
              <a:t>Παρατηρείται μία μετατόπιση της μέσης γραμμής προς τα αριστερά.</a:t>
            </a:r>
          </a:p>
          <a:p>
            <a:pPr marL="0" indent="0">
              <a:buNone/>
            </a:pPr>
            <a:r>
              <a:rPr lang="el-GR" sz="2000" dirty="0"/>
              <a:t>Πολλαπλές μικρές μεταστάσεις ήταν η αιτία του οιδήματος στην περίπτωση αυτή.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5760640" cy="328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77316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0097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Οξεία μηνιγγίτιδα </a:t>
            </a:r>
            <a:r>
              <a:rPr lang="el-GR" dirty="0"/>
              <a:t>μικροβιακής αιτιολογίας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Μακροσκοπική </a:t>
            </a:r>
            <a:r>
              <a:rPr lang="el-GR" sz="2000" dirty="0"/>
              <a:t>εικόνα οξείας μηνιγγίτιδας μικροβιακής αιτιολογίας. Το Ε.Ν.Υ. (εγκεφαλονωτιαίο υγρό) σε τέτοιες περιπτώσεις, έχει χαρακτηριστικά χαμηλή τιμή γλυκόζης, υψηλή τιμή λευκώματος, και πολλά πολυμορφοπύρηνα ουδετερόφιλα λευκοκύτταρα. Απαιτείται χρώση </a:t>
            </a:r>
            <a:r>
              <a:rPr lang="en-US" sz="2000" dirty="0"/>
              <a:t>G</a:t>
            </a:r>
            <a:r>
              <a:rPr lang="el-GR" sz="2000" dirty="0"/>
              <a:t>ram</a:t>
            </a:r>
            <a:r>
              <a:rPr lang="en-US" sz="2000" dirty="0"/>
              <a:t>, γ</a:t>
            </a:r>
            <a:r>
              <a:rPr lang="el-GR" sz="2000" dirty="0"/>
              <a:t>ι</a:t>
            </a:r>
            <a:r>
              <a:rPr lang="en-US" sz="2000" dirty="0"/>
              <a:t>α</a:t>
            </a:r>
            <a:r>
              <a:rPr lang="el-GR" sz="2000" dirty="0"/>
              <a:t> τον προσδιορισμό των παθογόνων μικροοργανισμών.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24944"/>
            <a:ext cx="5112569" cy="334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72459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941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μηνιγγίτιδα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οξείας μηνιγγίτιδας</a:t>
            </a:r>
            <a:r>
              <a:rPr lang="en-GB" sz="2000" dirty="0"/>
              <a:t>. </a:t>
            </a:r>
            <a:r>
              <a:rPr lang="el-GR" sz="2000" dirty="0"/>
              <a:t>Παρουσία φλεγμονώδους εξιδρώματος αποτελούμενο από πολυμορφοπύρηνα ουδετερόφιλα λευκοκύτταρα, με εμφανή διευρυμένα αγγεία, στο αριστερό τμήμα της εικόνας. Υπάρχει οίδημα και τοπική φλεγμονή (επεκτεινόμενη προς τα κάτω μέσω του </a:t>
            </a:r>
            <a:r>
              <a:rPr lang="en-GB" sz="2000" dirty="0"/>
              <a:t>Virchow</a:t>
            </a:r>
            <a:r>
              <a:rPr lang="el-GR" sz="2000" dirty="0"/>
              <a:t>-</a:t>
            </a:r>
            <a:r>
              <a:rPr lang="en-GB" sz="2000" dirty="0"/>
              <a:t>Robin</a:t>
            </a:r>
            <a:r>
              <a:rPr lang="el-GR" sz="2000" dirty="0"/>
              <a:t> χώρου) στο φλοιό στο δεξί της εικόνας.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57200" y="2860880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Το οίδημα δύναται να προκαλέσει το σχηματισμό εξογκώματος και θάνατο. </a:t>
            </a:r>
            <a:endParaRPr lang="el-GR" sz="2000" dirty="0" smtClean="0">
              <a:latin typeface="+mn-lt"/>
            </a:endParaRPr>
          </a:p>
          <a:p>
            <a:pPr marL="0" indent="0">
              <a:buNone/>
            </a:pPr>
            <a:endParaRPr lang="el-GR" sz="2000" dirty="0">
              <a:latin typeface="+mn-lt"/>
            </a:endParaRPr>
          </a:p>
          <a:p>
            <a:pPr marL="0" indent="0">
              <a:buNone/>
            </a:pPr>
            <a:r>
              <a:rPr lang="el-GR" sz="2000" dirty="0" smtClean="0">
                <a:latin typeface="+mn-lt"/>
              </a:rPr>
              <a:t>Η </a:t>
            </a:r>
            <a:r>
              <a:rPr lang="el-GR" sz="2000" dirty="0">
                <a:latin typeface="+mn-lt"/>
              </a:rPr>
              <a:t>αποδρομή της μόλυνσης δύναται να συνοδεύεται από συμφυτική αραχνοειδίτιδα με απόφραξη του υπαραχνοειδούς χώρου οδηγούσα σε αποφρακτικό υδροκέφαλο.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92" y="2894753"/>
            <a:ext cx="4800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0238" y="6030978"/>
            <a:ext cx="4789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157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82a62576f413ad2bec182e956f647c583b3bb"/>
</p:tagLst>
</file>

<file path=ppt/theme/theme1.xml><?xml version="1.0" encoding="utf-8"?>
<a:theme xmlns:a="http://schemas.openxmlformats.org/drawingml/2006/main" name="OC_template_updated">
  <a:themeElements>
    <a:clrScheme name="Custom 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1622</Words>
  <Application>Microsoft Office PowerPoint</Application>
  <PresentationFormat>Προβολή στην οθόνη (4:3)</PresentationFormat>
  <Paragraphs>152</Paragraphs>
  <Slides>22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OC_template_updated</vt:lpstr>
      <vt:lpstr>Ιστοπαθολογία (Θ)</vt:lpstr>
      <vt:lpstr>Aρτηριακό έμφρακτο της γέφυρας του εγκεφάλου</vt:lpstr>
      <vt:lpstr>Σχισμοειδές έμφρακτο</vt:lpstr>
      <vt:lpstr>Θρόμβωση της έσω καρωτίδας</vt:lpstr>
      <vt:lpstr>Αγγειογραφία της αριστερής κοινής καρωτίδας</vt:lpstr>
      <vt:lpstr>Θρομβωτικό έμβολο προερχόμενο από το τοίχωμα της αριστερής κοιλίας της καρδιάς</vt:lpstr>
      <vt:lpstr>Εγκεφαλικό οίδημα στο δεξί εγκεφαλικό ημισφαίριο</vt:lpstr>
      <vt:lpstr>Οξεία μηνιγγίτιδα μικροβιακής αιτιολογίας</vt:lpstr>
      <vt:lpstr>Οξεία μηνιγγίτιδα</vt:lpstr>
      <vt:lpstr>Χρώση Gram</vt:lpstr>
      <vt:lpstr>Βακτήρια</vt:lpstr>
      <vt:lpstr>Εγκεφαλική ατροφία</vt:lpstr>
      <vt:lpstr>Νόσος Alzheimer</vt:lpstr>
      <vt:lpstr>Πλάκες της νόσου Alzheimer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98</cp:revision>
  <dcterms:created xsi:type="dcterms:W3CDTF">2013-03-04T13:35:19Z</dcterms:created>
  <dcterms:modified xsi:type="dcterms:W3CDTF">2015-05-13T13:40:57Z</dcterms:modified>
</cp:coreProperties>
</file>