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6" r:id="rId36"/>
    <p:sldId id="297" r:id="rId37"/>
    <p:sldId id="293" r:id="rId38"/>
    <p:sldId id="295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Βελτιστοποίηση Ενεργειακών Συστημάτων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23885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948427" y="2924944"/>
            <a:ext cx="7247147" cy="2304255"/>
          </a:xfrm>
        </p:spPr>
        <p:txBody>
          <a:bodyPr>
            <a:normAutofit fontScale="62500" lnSpcReduction="20000"/>
          </a:bodyPr>
          <a:lstStyle/>
          <a:p>
            <a:r>
              <a:rPr lang="el-GR" sz="3700" b="1" dirty="0" smtClean="0"/>
              <a:t>Ενότητα </a:t>
            </a:r>
            <a:r>
              <a:rPr lang="en-US" sz="3700" b="1" dirty="0" smtClean="0"/>
              <a:t>13</a:t>
            </a:r>
            <a:r>
              <a:rPr lang="el-GR" sz="3700" dirty="0" smtClean="0"/>
              <a:t>:</a:t>
            </a:r>
            <a:r>
              <a:rPr lang="en-US" sz="3700" dirty="0" smtClean="0"/>
              <a:t> </a:t>
            </a:r>
            <a:r>
              <a:rPr lang="el-GR" sz="3700" dirty="0"/>
              <a:t>Γεωδαιτικά </a:t>
            </a:r>
            <a:r>
              <a:rPr lang="el-GR" sz="3700" dirty="0" smtClean="0"/>
              <a:t>Δίκτυα</a:t>
            </a:r>
            <a:endParaRPr lang="en-US" sz="3700" dirty="0" smtClean="0"/>
          </a:p>
          <a:p>
            <a:endParaRPr lang="en-US" dirty="0" smtClean="0"/>
          </a:p>
          <a:p>
            <a:r>
              <a:rPr lang="el-GR" dirty="0"/>
              <a:t>Βασίλης Δ. </a:t>
            </a:r>
            <a:r>
              <a:rPr lang="el-GR" dirty="0" err="1"/>
              <a:t>Ανδριτσάνος</a:t>
            </a:r>
            <a:endParaRPr lang="el-GR" dirty="0"/>
          </a:p>
          <a:p>
            <a:r>
              <a:rPr lang="el-GR" dirty="0"/>
              <a:t>Δρ. Αγρονόμος - Τοπογράφος Μηχανικός ΑΠΘ</a:t>
            </a:r>
          </a:p>
          <a:p>
            <a:r>
              <a:rPr lang="el-GR" dirty="0"/>
              <a:t>Επίκουρος Καθηγητής ΤΕΙ </a:t>
            </a:r>
            <a:r>
              <a:rPr lang="el-GR" dirty="0" smtClean="0"/>
              <a:t>Αθήνας</a:t>
            </a:r>
          </a:p>
          <a:p>
            <a:pPr fontAlgn="auto">
              <a:spcAft>
                <a:spcPts val="0"/>
              </a:spcAft>
            </a:pPr>
            <a:r>
              <a:rPr lang="el-GR" dirty="0"/>
              <a:t>Τμήμα Πολιτικών Μηχανικών ΤΕ </a:t>
            </a:r>
          </a:p>
          <a:p>
            <a:pPr fontAlgn="auto">
              <a:spcAft>
                <a:spcPts val="0"/>
              </a:spcAft>
            </a:pPr>
            <a:r>
              <a:rPr lang="el-GR" dirty="0"/>
              <a:t>Κατεύθυνση Μηχανικών Τοπογραφίας &amp; </a:t>
            </a:r>
            <a:r>
              <a:rPr lang="el-GR" dirty="0" err="1"/>
              <a:t>Γεωπληροφορικής</a:t>
            </a:r>
            <a:r>
              <a:rPr lang="el-GR" dirty="0"/>
              <a:t> ΤΕ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87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err="1" smtClean="0"/>
              <a:t>Συνόρθωση</a:t>
            </a:r>
            <a:r>
              <a:rPr lang="el-GR" dirty="0" smtClean="0"/>
              <a:t> </a:t>
            </a:r>
            <a:r>
              <a:rPr lang="el-GR" dirty="0" smtClean="0"/>
              <a:t>στο ελλειψοειδείς ή στο προβολικό επίπεδο;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Εξισώσεις παρατηρήσεων: </a:t>
            </a:r>
            <a:r>
              <a:rPr lang="el-GR" sz="2400" dirty="0"/>
              <a:t>μπορούν να εκφραστούν τόσο στο ελλειψοειδές όσο και στο προβολικό </a:t>
            </a:r>
            <a:r>
              <a:rPr lang="el-GR" sz="2400" dirty="0" smtClean="0"/>
              <a:t>επίπεδο.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 err="1"/>
              <a:t>Συνόρθωση</a:t>
            </a:r>
            <a:r>
              <a:rPr lang="el-GR" sz="2400" b="1" dirty="0"/>
              <a:t> στο ελλειψοειδές: </a:t>
            </a:r>
            <a:r>
              <a:rPr lang="el-GR" sz="2400" dirty="0"/>
              <a:t>κλασικά δίκτυα ανωτέρας τάξης μεγάλης έκτασης και αποστάσεις μεταξύ κόμβων μέχρι 200 </a:t>
            </a:r>
            <a:r>
              <a:rPr lang="el-GR" sz="2400" dirty="0" err="1" smtClean="0"/>
              <a:t>km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Κέρδος η αποφυγή των αναγωγών στο προβολικό επίπεδο ή/και των επαναλήψεων της </a:t>
            </a:r>
            <a:r>
              <a:rPr lang="el-GR" sz="2400" dirty="0" err="1" smtClean="0"/>
              <a:t>συνόρθωσης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Για μεγαλύτερες αποστάσεις: </a:t>
            </a:r>
            <a:r>
              <a:rPr lang="el-GR" sz="2400" b="1" dirty="0" err="1"/>
              <a:t>συνόρθωση</a:t>
            </a:r>
            <a:r>
              <a:rPr lang="el-GR" sz="2400" b="1" dirty="0"/>
              <a:t> στις 3 διαστάσεις </a:t>
            </a:r>
            <a:r>
              <a:rPr lang="el-GR" sz="2400" dirty="0"/>
              <a:t>π.χ. Δίκτυο </a:t>
            </a:r>
            <a:r>
              <a:rPr lang="el-GR" sz="2400" dirty="0" smtClean="0"/>
              <a:t>GPS.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Για την Ελλάδα και την προβολή TM το συνολικό εύρος ζώνης (</a:t>
            </a:r>
            <a:r>
              <a:rPr lang="el-GR" sz="2400" dirty="0" err="1"/>
              <a:t>Δλ</a:t>
            </a:r>
            <a:r>
              <a:rPr lang="el-GR" sz="2400" dirty="0"/>
              <a:t> &lt; 12°) επιτρέπει την ενιαία </a:t>
            </a:r>
            <a:r>
              <a:rPr lang="el-GR" sz="2400" dirty="0" err="1"/>
              <a:t>συνόρθωση</a:t>
            </a:r>
            <a:r>
              <a:rPr lang="el-GR" sz="2400" dirty="0"/>
              <a:t> στο επίπεδο της </a:t>
            </a:r>
            <a:r>
              <a:rPr lang="el-GR" sz="2400" dirty="0" smtClean="0"/>
              <a:t>ΤΜ.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0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Εξισώσεις </a:t>
            </a:r>
            <a:r>
              <a:rPr lang="el-GR" dirty="0" smtClean="0"/>
              <a:t>παρατηρήσεων και </a:t>
            </a:r>
            <a:r>
              <a:rPr lang="el-GR" dirty="0" err="1" smtClean="0"/>
              <a:t>συνόρθωση</a:t>
            </a:r>
            <a:r>
              <a:rPr lang="el-GR" dirty="0" smtClean="0"/>
              <a:t> </a:t>
            </a:r>
            <a:r>
              <a:rPr lang="el-GR" sz="3200" b="0" dirty="0" smtClean="0"/>
              <a:t>(</a:t>
            </a:r>
            <a:r>
              <a:rPr lang="el-GR" sz="3200" b="0" dirty="0" smtClean="0"/>
              <a:t>1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Εκφράζουν τη σχέση ανάμεσα στις παρατηρήσεις, τις άγνωστες παραμέτρους και τα σφάλματα των </a:t>
            </a:r>
            <a:r>
              <a:rPr lang="el-GR" sz="2400" dirty="0" smtClean="0"/>
              <a:t>παρατηρήσεων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Αρχικό μοντέλο μη γραμμικό: </a:t>
            </a:r>
            <a:r>
              <a:rPr lang="el-GR" sz="2400" b="1" dirty="0" err="1"/>
              <a:t>γραμμικοποίηση</a:t>
            </a:r>
            <a:r>
              <a:rPr lang="el-GR" sz="2400" b="1" dirty="0"/>
              <a:t> κατά </a:t>
            </a:r>
            <a:r>
              <a:rPr lang="el-GR" sz="2400" b="1" dirty="0" err="1" smtClean="0"/>
              <a:t>Taylor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Πλεονέκτημα μεθόδου εξισώσεων παρατηρήσεων: </a:t>
            </a:r>
            <a:r>
              <a:rPr lang="el-GR" sz="2400" dirty="0"/>
              <a:t>απλός σχηματισμός των εξισώσεων και άμεσος υπολογισμός των ακριβειών των εκτιμήσεων που χρησιμοποιούνται σε μετέπειτα στατιστικούς </a:t>
            </a:r>
            <a:r>
              <a:rPr lang="el-GR" sz="2400" dirty="0" smtClean="0"/>
              <a:t>ελέγχους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Αξιολόγηση των αποτελεσμάτων της </a:t>
            </a:r>
            <a:r>
              <a:rPr lang="el-GR" sz="2400" b="1" dirty="0" err="1"/>
              <a:t>συνόρθωσης</a:t>
            </a:r>
            <a:r>
              <a:rPr lang="el-GR" sz="2400" b="1" dirty="0"/>
              <a:t>: </a:t>
            </a:r>
            <a:r>
              <a:rPr lang="el-GR" sz="2400" dirty="0"/>
              <a:t>ακρίβεια, </a:t>
            </a:r>
            <a:r>
              <a:rPr lang="el-GR" sz="2400" dirty="0" smtClean="0"/>
              <a:t>αξιοπιστία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14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Εξισώσεις </a:t>
            </a:r>
            <a:r>
              <a:rPr lang="el-GR" dirty="0" smtClean="0"/>
              <a:t>παρατηρήσεων και </a:t>
            </a:r>
            <a:r>
              <a:rPr lang="el-GR" dirty="0" err="1" smtClean="0"/>
              <a:t>συνόρθωση</a:t>
            </a:r>
            <a:r>
              <a:rPr lang="el-GR" dirty="0" smtClean="0"/>
              <a:t> </a:t>
            </a:r>
            <a:r>
              <a:rPr lang="el-GR" sz="3200" b="0" dirty="0" smtClean="0"/>
              <a:t>(</a:t>
            </a:r>
            <a:r>
              <a:rPr lang="el-GR" sz="3200" b="0" dirty="0" smtClean="0"/>
              <a:t>2 από 4)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894201" y="1699380"/>
                <a:ext cx="1738536" cy="576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201" y="1699380"/>
                <a:ext cx="1738536" cy="576064"/>
              </a:xfrm>
              <a:blipFill rotWithShape="1">
                <a:blip r:embed="rId2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4"/>
              <p:cNvSpPr txBox="1">
                <a:spLocks/>
              </p:cNvSpPr>
              <p:nvPr/>
            </p:nvSpPr>
            <p:spPr>
              <a:xfrm>
                <a:off x="4176936" y="1556792"/>
                <a:ext cx="4752528" cy="861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US" sz="2400" dirty="0" smtClean="0"/>
                  <a:t> </a:t>
                </a:r>
                <a:endParaRPr lang="el-GR" sz="2400" dirty="0"/>
              </a:p>
            </p:txBody>
          </p:sp>
        </mc:Choice>
        <mc:Fallback xmlns="">
          <p:sp>
            <p:nvSpPr>
              <p:cNvPr id="6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936" y="1556792"/>
                <a:ext cx="4752528" cy="8612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673423" y="2924944"/>
                <a:ext cx="1964705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23" y="2924944"/>
                <a:ext cx="1964705" cy="468205"/>
              </a:xfrm>
              <a:prstGeom prst="rect">
                <a:avLst/>
              </a:prstGeom>
              <a:blipFill rotWithShape="0">
                <a:blip r:embed="rId4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5508104" y="2931484"/>
                <a:ext cx="23042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931484"/>
                <a:ext cx="230425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Θέση περιεχομένου 4"/>
              <p:cNvSpPr txBox="1">
                <a:spLocks/>
              </p:cNvSpPr>
              <p:nvPr/>
            </p:nvSpPr>
            <p:spPr>
              <a:xfrm>
                <a:off x="2123728" y="3960440"/>
                <a:ext cx="1738536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960440"/>
                <a:ext cx="1738536" cy="576064"/>
              </a:xfrm>
              <a:prstGeom prst="rect">
                <a:avLst/>
              </a:prstGeom>
              <a:blipFill rotWithShape="0">
                <a:blip r:embed="rId6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4565830" y="3960440"/>
                <a:ext cx="2304256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30" y="3960440"/>
                <a:ext cx="2304256" cy="468205"/>
              </a:xfrm>
              <a:prstGeom prst="rect">
                <a:avLst/>
              </a:prstGeom>
              <a:blipFill rotWithShape="0"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2222904" y="5292741"/>
                <a:ext cx="1639360" cy="964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904" y="5292741"/>
                <a:ext cx="1639360" cy="9641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5004048" y="5445224"/>
                <a:ext cx="23042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445224"/>
                <a:ext cx="230425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9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Εξισώσεις </a:t>
            </a:r>
            <a:r>
              <a:rPr lang="el-GR" dirty="0" err="1" smtClean="0"/>
              <a:t>παρατηρησεων</a:t>
            </a:r>
            <a:r>
              <a:rPr lang="el-GR" dirty="0" smtClean="0"/>
              <a:t> και </a:t>
            </a:r>
            <a:r>
              <a:rPr lang="el-GR" dirty="0" err="1" smtClean="0"/>
              <a:t>συνορθωση</a:t>
            </a:r>
            <a:r>
              <a:rPr lang="el-GR" dirty="0" smtClean="0"/>
              <a:t>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από 4)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700808"/>
                <a:ext cx="2026568" cy="57606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700808"/>
                <a:ext cx="2026568" cy="57606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2"/>
              <p:cNvSpPr txBox="1">
                <a:spLocks/>
              </p:cNvSpPr>
              <p:nvPr/>
            </p:nvSpPr>
            <p:spPr>
              <a:xfrm>
                <a:off x="4932040" y="1600966"/>
                <a:ext cx="2520280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𝑃𝐴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𝑃𝑏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600966"/>
                <a:ext cx="2520280" cy="576064"/>
              </a:xfrm>
              <a:prstGeom prst="rect">
                <a:avLst/>
              </a:prstGeom>
              <a:blipFill rotWithShape="0">
                <a:blip r:embed="rId3"/>
                <a:stretch>
                  <a:fillRect t="-31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Θέση περιεχομένου 2"/>
              <p:cNvSpPr txBox="1">
                <a:spLocks/>
              </p:cNvSpPr>
              <p:nvPr/>
            </p:nvSpPr>
            <p:spPr>
              <a:xfrm>
                <a:off x="5724128" y="2146931"/>
                <a:ext cx="1278498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𝑁</m:t>
                      </m:r>
                      <m:acc>
                        <m:accPr>
                          <m:chr m:val="̂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146931"/>
                <a:ext cx="1278498" cy="576064"/>
              </a:xfrm>
              <a:prstGeom prst="rect">
                <a:avLst/>
              </a:prstGeom>
              <a:blipFill rotWithShape="0">
                <a:blip r:embed="rId4"/>
                <a:stretch>
                  <a:fillRect l="-1429" t="-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Θέση περιεχομένου 2"/>
              <p:cNvSpPr txBox="1">
                <a:spLocks/>
              </p:cNvSpPr>
              <p:nvPr/>
            </p:nvSpPr>
            <p:spPr>
              <a:xfrm>
                <a:off x="2278088" y="3402594"/>
                <a:ext cx="4536504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l-GR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7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88" y="3402594"/>
                <a:ext cx="4536504" cy="5760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4762126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l-GR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62126"/>
                <a:ext cx="194421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316" r="-163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74232" y="4742557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̂"/>
                          <m:ctrlPr>
                            <a:rPr lang="el-GR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232" y="4742557"/>
                <a:ext cx="1944216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316" r="-131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Ορθογώνιο 18"/>
              <p:cNvSpPr/>
              <p:nvPr/>
            </p:nvSpPr>
            <p:spPr>
              <a:xfrm>
                <a:off x="6150580" y="4735923"/>
                <a:ext cx="1964705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580" y="4735923"/>
                <a:ext cx="1964705" cy="468205"/>
              </a:xfrm>
              <a:prstGeom prst="rect">
                <a:avLst/>
              </a:prstGeom>
              <a:blipFill rotWithShape="0">
                <a:blip r:embed="rId8"/>
                <a:stretch>
                  <a:fillRect r="-17702" b="-116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5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Εξισώσεις </a:t>
            </a:r>
            <a:r>
              <a:rPr lang="el-GR" dirty="0" smtClean="0"/>
              <a:t>παρατηρήσεων και </a:t>
            </a:r>
            <a:r>
              <a:rPr lang="el-GR" dirty="0" err="1" smtClean="0"/>
              <a:t>συνόρθωση</a:t>
            </a:r>
            <a:r>
              <a:rPr lang="el-GR" dirty="0" smtClean="0"/>
              <a:t> </a:t>
            </a:r>
            <a:r>
              <a:rPr lang="el-GR" sz="3200" b="0" dirty="0" smtClean="0"/>
              <a:t>(</a:t>
            </a:r>
            <a:r>
              <a:rPr lang="el-GR" sz="3200" b="0" dirty="0"/>
              <a:t>4</a:t>
            </a:r>
            <a:r>
              <a:rPr lang="el-GR" sz="3200" b="0" dirty="0" smtClean="0"/>
              <a:t> από 4)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3306688" y="1700808"/>
                <a:ext cx="1954560" cy="10801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6688" y="1700808"/>
                <a:ext cx="1954560" cy="10801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περιεχομένου 4"/>
              <p:cNvSpPr txBox="1">
                <a:spLocks/>
              </p:cNvSpPr>
              <p:nvPr/>
            </p:nvSpPr>
            <p:spPr>
              <a:xfrm>
                <a:off x="2915816" y="2924944"/>
                <a:ext cx="2736304" cy="764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p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2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924944"/>
                <a:ext cx="2736304" cy="7647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περιεχομένου 4"/>
              <p:cNvSpPr txBox="1">
                <a:spLocks/>
              </p:cNvSpPr>
              <p:nvPr/>
            </p:nvSpPr>
            <p:spPr>
              <a:xfrm>
                <a:off x="2736776" y="3833664"/>
                <a:ext cx="3816424" cy="7150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̂"/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3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776" y="3833664"/>
                <a:ext cx="3816424" cy="715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Θέση περιεχομένου 4"/>
              <p:cNvSpPr txBox="1">
                <a:spLocks/>
              </p:cNvSpPr>
              <p:nvPr/>
            </p:nvSpPr>
            <p:spPr>
              <a:xfrm>
                <a:off x="3491880" y="4721067"/>
                <a:ext cx="2556284" cy="7150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l-GR" sz="28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sz="2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sSup>
                            <m:sSup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p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4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721067"/>
                <a:ext cx="2556284" cy="715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8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Εξισώσεις </a:t>
            </a:r>
            <a:r>
              <a:rPr lang="el-GR" sz="4400" dirty="0" smtClean="0"/>
              <a:t>παρατηρήσεων στο ΕΕΠ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</a:t>
            </a:r>
            <a:r>
              <a:rPr lang="en-US" sz="3600" b="0" dirty="0" smtClean="0"/>
              <a:t>3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8861" y="1340768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Παρατηρήσεις: Μετρήσεις </a:t>
            </a:r>
            <a:r>
              <a:rPr lang="el-GR" sz="2400" dirty="0" err="1"/>
              <a:t>αζιμουθίου</a:t>
            </a:r>
            <a:r>
              <a:rPr lang="el-GR" sz="2400" dirty="0"/>
              <a:t>, διεύθυνσης, γωνίας και </a:t>
            </a:r>
            <a:r>
              <a:rPr lang="el-GR" sz="2400" dirty="0" smtClean="0"/>
              <a:t>απόστασης,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Άγνωστες παράμετροι: συντεταγμένες (φ, λ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grpSp>
        <p:nvGrpSpPr>
          <p:cNvPr id="20" name="Ομάδα 19" title="Εξισώσεις Παρατηρήσεων Στο ΕΕΠ"/>
          <p:cNvGrpSpPr/>
          <p:nvPr/>
        </p:nvGrpSpPr>
        <p:grpSpPr>
          <a:xfrm>
            <a:off x="2507860" y="3140968"/>
            <a:ext cx="4148968" cy="2881657"/>
            <a:chOff x="2486915" y="3182259"/>
            <a:chExt cx="4148968" cy="2881657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2820202" y="3542097"/>
              <a:ext cx="885524" cy="2512194"/>
            </a:xfrm>
            <a:custGeom>
              <a:avLst/>
              <a:gdLst>
                <a:gd name="connsiteX0" fmla="*/ 0 w 885524"/>
                <a:gd name="connsiteY0" fmla="*/ 0 h 2512194"/>
                <a:gd name="connsiteX1" fmla="*/ 173255 w 885524"/>
                <a:gd name="connsiteY1" fmla="*/ 163629 h 2512194"/>
                <a:gd name="connsiteX2" fmla="*/ 356135 w 885524"/>
                <a:gd name="connsiteY2" fmla="*/ 413886 h 2512194"/>
                <a:gd name="connsiteX3" fmla="*/ 577516 w 885524"/>
                <a:gd name="connsiteY3" fmla="*/ 808522 h 2512194"/>
                <a:gd name="connsiteX4" fmla="*/ 731520 w 885524"/>
                <a:gd name="connsiteY4" fmla="*/ 1232034 h 2512194"/>
                <a:gd name="connsiteX5" fmla="*/ 827773 w 885524"/>
                <a:gd name="connsiteY5" fmla="*/ 1780674 h 2512194"/>
                <a:gd name="connsiteX6" fmla="*/ 875899 w 885524"/>
                <a:gd name="connsiteY6" fmla="*/ 2098307 h 2512194"/>
                <a:gd name="connsiteX7" fmla="*/ 885524 w 885524"/>
                <a:gd name="connsiteY7" fmla="*/ 2512194 h 25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524" h="2512194">
                  <a:moveTo>
                    <a:pt x="0" y="0"/>
                  </a:moveTo>
                  <a:cubicBezTo>
                    <a:pt x="56949" y="47324"/>
                    <a:pt x="113899" y="94648"/>
                    <a:pt x="173255" y="163629"/>
                  </a:cubicBezTo>
                  <a:cubicBezTo>
                    <a:pt x="232611" y="232610"/>
                    <a:pt x="288758" y="306404"/>
                    <a:pt x="356135" y="413886"/>
                  </a:cubicBezTo>
                  <a:cubicBezTo>
                    <a:pt x="423512" y="521368"/>
                    <a:pt x="514952" y="672164"/>
                    <a:pt x="577516" y="808522"/>
                  </a:cubicBezTo>
                  <a:cubicBezTo>
                    <a:pt x="640080" y="944880"/>
                    <a:pt x="689811" y="1070009"/>
                    <a:pt x="731520" y="1232034"/>
                  </a:cubicBezTo>
                  <a:cubicBezTo>
                    <a:pt x="773229" y="1394059"/>
                    <a:pt x="803710" y="1636295"/>
                    <a:pt x="827773" y="1780674"/>
                  </a:cubicBezTo>
                  <a:cubicBezTo>
                    <a:pt x="851836" y="1925053"/>
                    <a:pt x="866274" y="1976387"/>
                    <a:pt x="875899" y="2098307"/>
                  </a:cubicBezTo>
                  <a:cubicBezTo>
                    <a:pt x="885524" y="2220227"/>
                    <a:pt x="885524" y="2366210"/>
                    <a:pt x="885524" y="251219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4649002" y="3551722"/>
              <a:ext cx="1674796" cy="2512194"/>
            </a:xfrm>
            <a:custGeom>
              <a:avLst/>
              <a:gdLst>
                <a:gd name="connsiteX0" fmla="*/ 0 w 1674796"/>
                <a:gd name="connsiteY0" fmla="*/ 0 h 2512194"/>
                <a:gd name="connsiteX1" fmla="*/ 231006 w 1674796"/>
                <a:gd name="connsiteY1" fmla="*/ 163630 h 2512194"/>
                <a:gd name="connsiteX2" fmla="*/ 462013 w 1674796"/>
                <a:gd name="connsiteY2" fmla="*/ 365760 h 2512194"/>
                <a:gd name="connsiteX3" fmla="*/ 673769 w 1674796"/>
                <a:gd name="connsiteY3" fmla="*/ 587141 h 2512194"/>
                <a:gd name="connsiteX4" fmla="*/ 818147 w 1674796"/>
                <a:gd name="connsiteY4" fmla="*/ 760396 h 2512194"/>
                <a:gd name="connsiteX5" fmla="*/ 1010653 w 1674796"/>
                <a:gd name="connsiteY5" fmla="*/ 1020278 h 2512194"/>
                <a:gd name="connsiteX6" fmla="*/ 1183907 w 1674796"/>
                <a:gd name="connsiteY6" fmla="*/ 1280160 h 2512194"/>
                <a:gd name="connsiteX7" fmla="*/ 1347537 w 1674796"/>
                <a:gd name="connsiteY7" fmla="*/ 1578543 h 2512194"/>
                <a:gd name="connsiteX8" fmla="*/ 1491916 w 1674796"/>
                <a:gd name="connsiteY8" fmla="*/ 1848051 h 2512194"/>
                <a:gd name="connsiteX9" fmla="*/ 1607419 w 1674796"/>
                <a:gd name="connsiteY9" fmla="*/ 2184935 h 2512194"/>
                <a:gd name="connsiteX10" fmla="*/ 1674796 w 1674796"/>
                <a:gd name="connsiteY10" fmla="*/ 2512194 h 251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4796" h="2512194">
                  <a:moveTo>
                    <a:pt x="0" y="0"/>
                  </a:moveTo>
                  <a:cubicBezTo>
                    <a:pt x="77002" y="51335"/>
                    <a:pt x="154004" y="102670"/>
                    <a:pt x="231006" y="163630"/>
                  </a:cubicBezTo>
                  <a:cubicBezTo>
                    <a:pt x="308008" y="224590"/>
                    <a:pt x="388219" y="295175"/>
                    <a:pt x="462013" y="365760"/>
                  </a:cubicBezTo>
                  <a:cubicBezTo>
                    <a:pt x="535807" y="436345"/>
                    <a:pt x="614413" y="521368"/>
                    <a:pt x="673769" y="587141"/>
                  </a:cubicBezTo>
                  <a:cubicBezTo>
                    <a:pt x="733125" y="652914"/>
                    <a:pt x="762000" y="688207"/>
                    <a:pt x="818147" y="760396"/>
                  </a:cubicBezTo>
                  <a:cubicBezTo>
                    <a:pt x="874294" y="832586"/>
                    <a:pt x="949693" y="933651"/>
                    <a:pt x="1010653" y="1020278"/>
                  </a:cubicBezTo>
                  <a:cubicBezTo>
                    <a:pt x="1071613" y="1106905"/>
                    <a:pt x="1127760" y="1187116"/>
                    <a:pt x="1183907" y="1280160"/>
                  </a:cubicBezTo>
                  <a:cubicBezTo>
                    <a:pt x="1240054" y="1373204"/>
                    <a:pt x="1296202" y="1483895"/>
                    <a:pt x="1347537" y="1578543"/>
                  </a:cubicBezTo>
                  <a:cubicBezTo>
                    <a:pt x="1398872" y="1673191"/>
                    <a:pt x="1448602" y="1746986"/>
                    <a:pt x="1491916" y="1848051"/>
                  </a:cubicBezTo>
                  <a:cubicBezTo>
                    <a:pt x="1535230" y="1949116"/>
                    <a:pt x="1576939" y="2074245"/>
                    <a:pt x="1607419" y="2184935"/>
                  </a:cubicBezTo>
                  <a:cubicBezTo>
                    <a:pt x="1637899" y="2295625"/>
                    <a:pt x="1656347" y="2403909"/>
                    <a:pt x="1674796" y="251219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3118585" y="5053263"/>
              <a:ext cx="3378468" cy="173255"/>
            </a:xfrm>
            <a:custGeom>
              <a:avLst/>
              <a:gdLst>
                <a:gd name="connsiteX0" fmla="*/ 0 w 3378468"/>
                <a:gd name="connsiteY0" fmla="*/ 173255 h 173255"/>
                <a:gd name="connsiteX1" fmla="*/ 96253 w 3378468"/>
                <a:gd name="connsiteY1" fmla="*/ 134754 h 173255"/>
                <a:gd name="connsiteX2" fmla="*/ 336884 w 3378468"/>
                <a:gd name="connsiteY2" fmla="*/ 115503 h 173255"/>
                <a:gd name="connsiteX3" fmla="*/ 567891 w 3378468"/>
                <a:gd name="connsiteY3" fmla="*/ 96253 h 173255"/>
                <a:gd name="connsiteX4" fmla="*/ 981777 w 3378468"/>
                <a:gd name="connsiteY4" fmla="*/ 77002 h 173255"/>
                <a:gd name="connsiteX5" fmla="*/ 1357162 w 3378468"/>
                <a:gd name="connsiteY5" fmla="*/ 96253 h 173255"/>
                <a:gd name="connsiteX6" fmla="*/ 1780674 w 3378468"/>
                <a:gd name="connsiteY6" fmla="*/ 96253 h 173255"/>
                <a:gd name="connsiteX7" fmla="*/ 2329314 w 3378468"/>
                <a:gd name="connsiteY7" fmla="*/ 115503 h 173255"/>
                <a:gd name="connsiteX8" fmla="*/ 2810577 w 3378468"/>
                <a:gd name="connsiteY8" fmla="*/ 96253 h 173255"/>
                <a:gd name="connsiteX9" fmla="*/ 3022333 w 3378468"/>
                <a:gd name="connsiteY9" fmla="*/ 67377 h 173255"/>
                <a:gd name="connsiteX10" fmla="*/ 3243714 w 3378468"/>
                <a:gd name="connsiteY10" fmla="*/ 38501 h 173255"/>
                <a:gd name="connsiteX11" fmla="*/ 3378468 w 3378468"/>
                <a:gd name="connsiteY11" fmla="*/ 0 h 17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8468" h="173255">
                  <a:moveTo>
                    <a:pt x="0" y="173255"/>
                  </a:moveTo>
                  <a:cubicBezTo>
                    <a:pt x="20053" y="158817"/>
                    <a:pt x="40106" y="144379"/>
                    <a:pt x="96253" y="134754"/>
                  </a:cubicBezTo>
                  <a:cubicBezTo>
                    <a:pt x="152400" y="125129"/>
                    <a:pt x="336884" y="115503"/>
                    <a:pt x="336884" y="115503"/>
                  </a:cubicBezTo>
                  <a:cubicBezTo>
                    <a:pt x="415490" y="109086"/>
                    <a:pt x="460409" y="102670"/>
                    <a:pt x="567891" y="96253"/>
                  </a:cubicBezTo>
                  <a:cubicBezTo>
                    <a:pt x="675373" y="89836"/>
                    <a:pt x="850232" y="77002"/>
                    <a:pt x="981777" y="77002"/>
                  </a:cubicBezTo>
                  <a:cubicBezTo>
                    <a:pt x="1113322" y="77002"/>
                    <a:pt x="1224013" y="93045"/>
                    <a:pt x="1357162" y="96253"/>
                  </a:cubicBezTo>
                  <a:cubicBezTo>
                    <a:pt x="1490311" y="99461"/>
                    <a:pt x="1618649" y="93045"/>
                    <a:pt x="1780674" y="96253"/>
                  </a:cubicBezTo>
                  <a:cubicBezTo>
                    <a:pt x="1942699" y="99461"/>
                    <a:pt x="2157664" y="115503"/>
                    <a:pt x="2329314" y="115503"/>
                  </a:cubicBezTo>
                  <a:cubicBezTo>
                    <a:pt x="2500964" y="115503"/>
                    <a:pt x="2695074" y="104274"/>
                    <a:pt x="2810577" y="96253"/>
                  </a:cubicBezTo>
                  <a:cubicBezTo>
                    <a:pt x="2926080" y="88232"/>
                    <a:pt x="3022333" y="67377"/>
                    <a:pt x="3022333" y="67377"/>
                  </a:cubicBezTo>
                  <a:cubicBezTo>
                    <a:pt x="3094523" y="57752"/>
                    <a:pt x="3184358" y="49730"/>
                    <a:pt x="3243714" y="38501"/>
                  </a:cubicBezTo>
                  <a:cubicBezTo>
                    <a:pt x="3303070" y="27272"/>
                    <a:pt x="3340769" y="13636"/>
                    <a:pt x="337846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3570973" y="4759334"/>
              <a:ext cx="519764" cy="351681"/>
            </a:xfrm>
            <a:custGeom>
              <a:avLst/>
              <a:gdLst>
                <a:gd name="connsiteX0" fmla="*/ 0 w 519764"/>
                <a:gd name="connsiteY0" fmla="*/ 5171 h 351681"/>
                <a:gd name="connsiteX1" fmla="*/ 202130 w 519764"/>
                <a:gd name="connsiteY1" fmla="*/ 14797 h 351681"/>
                <a:gd name="connsiteX2" fmla="*/ 404261 w 519764"/>
                <a:gd name="connsiteY2" fmla="*/ 130300 h 351681"/>
                <a:gd name="connsiteX3" fmla="*/ 500513 w 519764"/>
                <a:gd name="connsiteY3" fmla="*/ 255428 h 351681"/>
                <a:gd name="connsiteX4" fmla="*/ 519764 w 519764"/>
                <a:gd name="connsiteY4" fmla="*/ 351681 h 3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764" h="351681">
                  <a:moveTo>
                    <a:pt x="0" y="5171"/>
                  </a:moveTo>
                  <a:cubicBezTo>
                    <a:pt x="67376" y="-444"/>
                    <a:pt x="134753" y="-6058"/>
                    <a:pt x="202130" y="14797"/>
                  </a:cubicBezTo>
                  <a:cubicBezTo>
                    <a:pt x="269507" y="35652"/>
                    <a:pt x="354531" y="90195"/>
                    <a:pt x="404261" y="130300"/>
                  </a:cubicBezTo>
                  <a:cubicBezTo>
                    <a:pt x="453991" y="170405"/>
                    <a:pt x="481263" y="218531"/>
                    <a:pt x="500513" y="255428"/>
                  </a:cubicBezTo>
                  <a:cubicBezTo>
                    <a:pt x="519763" y="292325"/>
                    <a:pt x="519763" y="322003"/>
                    <a:pt x="519764" y="351681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5842535" y="4803006"/>
              <a:ext cx="520072" cy="269508"/>
            </a:xfrm>
            <a:custGeom>
              <a:avLst/>
              <a:gdLst>
                <a:gd name="connsiteX0" fmla="*/ 0 w 520072"/>
                <a:gd name="connsiteY0" fmla="*/ 0 h 269508"/>
                <a:gd name="connsiteX1" fmla="*/ 202130 w 520072"/>
                <a:gd name="connsiteY1" fmla="*/ 9626 h 269508"/>
                <a:gd name="connsiteX2" fmla="*/ 394636 w 520072"/>
                <a:gd name="connsiteY2" fmla="*/ 96253 h 269508"/>
                <a:gd name="connsiteX3" fmla="*/ 500513 w 520072"/>
                <a:gd name="connsiteY3" fmla="*/ 211756 h 269508"/>
                <a:gd name="connsiteX4" fmla="*/ 519764 w 520072"/>
                <a:gd name="connsiteY4" fmla="*/ 269508 h 2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072" h="269508">
                  <a:moveTo>
                    <a:pt x="0" y="0"/>
                  </a:moveTo>
                  <a:lnTo>
                    <a:pt x="202130" y="9626"/>
                  </a:lnTo>
                  <a:cubicBezTo>
                    <a:pt x="267903" y="25668"/>
                    <a:pt x="344906" y="62565"/>
                    <a:pt x="394636" y="96253"/>
                  </a:cubicBezTo>
                  <a:cubicBezTo>
                    <a:pt x="444366" y="129941"/>
                    <a:pt x="479658" y="182880"/>
                    <a:pt x="500513" y="211756"/>
                  </a:cubicBezTo>
                  <a:cubicBezTo>
                    <a:pt x="521368" y="240632"/>
                    <a:pt x="520566" y="255070"/>
                    <a:pt x="519764" y="269508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5727032" y="4901398"/>
              <a:ext cx="561542" cy="489967"/>
            </a:xfrm>
            <a:custGeom>
              <a:avLst/>
              <a:gdLst>
                <a:gd name="connsiteX0" fmla="*/ 173254 w 561542"/>
                <a:gd name="connsiteY0" fmla="*/ 17111 h 489967"/>
                <a:gd name="connsiteX1" fmla="*/ 327259 w 561542"/>
                <a:gd name="connsiteY1" fmla="*/ 7486 h 489967"/>
                <a:gd name="connsiteX2" fmla="*/ 539014 w 561542"/>
                <a:gd name="connsiteY2" fmla="*/ 113364 h 489967"/>
                <a:gd name="connsiteX3" fmla="*/ 529389 w 561542"/>
                <a:gd name="connsiteY3" fmla="*/ 363621 h 489967"/>
                <a:gd name="connsiteX4" fmla="*/ 308008 w 561542"/>
                <a:gd name="connsiteY4" fmla="*/ 488749 h 489967"/>
                <a:gd name="connsiteX5" fmla="*/ 96252 w 561542"/>
                <a:gd name="connsiteY5" fmla="*/ 421373 h 489967"/>
                <a:gd name="connsiteX6" fmla="*/ 19250 w 561542"/>
                <a:gd name="connsiteY6" fmla="*/ 325120 h 489967"/>
                <a:gd name="connsiteX7" fmla="*/ 0 w 561542"/>
                <a:gd name="connsiteY7" fmla="*/ 286619 h 48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542" h="489967">
                  <a:moveTo>
                    <a:pt x="173254" y="17111"/>
                  </a:moveTo>
                  <a:cubicBezTo>
                    <a:pt x="219776" y="4277"/>
                    <a:pt x="266299" y="-8556"/>
                    <a:pt x="327259" y="7486"/>
                  </a:cubicBezTo>
                  <a:cubicBezTo>
                    <a:pt x="388219" y="23528"/>
                    <a:pt x="505326" y="54008"/>
                    <a:pt x="539014" y="113364"/>
                  </a:cubicBezTo>
                  <a:cubicBezTo>
                    <a:pt x="572702" y="172720"/>
                    <a:pt x="567890" y="301057"/>
                    <a:pt x="529389" y="363621"/>
                  </a:cubicBezTo>
                  <a:cubicBezTo>
                    <a:pt x="490888" y="426185"/>
                    <a:pt x="380198" y="479124"/>
                    <a:pt x="308008" y="488749"/>
                  </a:cubicBezTo>
                  <a:cubicBezTo>
                    <a:pt x="235819" y="498374"/>
                    <a:pt x="144378" y="448644"/>
                    <a:pt x="96252" y="421373"/>
                  </a:cubicBezTo>
                  <a:cubicBezTo>
                    <a:pt x="48126" y="394102"/>
                    <a:pt x="35292" y="347579"/>
                    <a:pt x="19250" y="325120"/>
                  </a:cubicBezTo>
                  <a:cubicBezTo>
                    <a:pt x="3208" y="302661"/>
                    <a:pt x="1604" y="294640"/>
                    <a:pt x="0" y="286619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486915" y="3182259"/>
                  <a:ext cx="5889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915" y="3182259"/>
                  <a:ext cx="588956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363652" y="3182259"/>
                  <a:ext cx="588956" cy="424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3652" y="3182259"/>
                  <a:ext cx="588956" cy="4247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68890" y="4491637"/>
                  <a:ext cx="588956" cy="424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890" y="4491637"/>
                  <a:ext cx="588956" cy="42479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432554" y="5195730"/>
                  <a:ext cx="588956" cy="424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554" y="5195730"/>
                  <a:ext cx="588956" cy="42479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046927" y="4568948"/>
                  <a:ext cx="588956" cy="424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927" y="4568948"/>
                  <a:ext cx="588956" cy="4247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53756" y="4759334"/>
                  <a:ext cx="5889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756" y="4759334"/>
                  <a:ext cx="588956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52716" y="5089450"/>
                  <a:ext cx="5889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716" y="5089450"/>
                  <a:ext cx="58895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129770" y="4777276"/>
                  <a:ext cx="5889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770" y="4777276"/>
                  <a:ext cx="588956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7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Εξισώσεις </a:t>
            </a:r>
            <a:r>
              <a:rPr lang="el-GR" sz="4400" dirty="0" smtClean="0">
                <a:solidFill>
                  <a:prstClr val="black"/>
                </a:solidFill>
              </a:rPr>
              <a:t>παρατηρήσεων στο ΕΕΠ</a:t>
            </a:r>
            <a:r>
              <a:rPr lang="en-US" sz="4400" dirty="0">
                <a:solidFill>
                  <a:prstClr val="black"/>
                </a:solidFill>
              </a:rPr>
              <a:t/>
            </a:r>
            <a:br>
              <a:rPr lang="en-US" sz="4400" dirty="0">
                <a:solidFill>
                  <a:prstClr val="black"/>
                </a:solidFill>
              </a:rPr>
            </a:br>
            <a:r>
              <a:rPr lang="en-US" sz="3600" b="0" dirty="0" smtClean="0">
                <a:solidFill>
                  <a:prstClr val="black"/>
                </a:solidFill>
              </a:rPr>
              <a:t>(</a:t>
            </a:r>
            <a:r>
              <a:rPr lang="el-GR" sz="3600" b="0" dirty="0" smtClean="0">
                <a:solidFill>
                  <a:prstClr val="black"/>
                </a:solidFill>
              </a:rPr>
              <a:t>2</a:t>
            </a:r>
            <a:r>
              <a:rPr lang="en-US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n-US" sz="3600" b="0" dirty="0" smtClean="0">
                <a:solidFill>
                  <a:prstClr val="black"/>
                </a:solidFill>
              </a:rPr>
              <a:t>3</a:t>
            </a:r>
            <a:r>
              <a:rPr lang="el-GR" sz="3600" b="0" dirty="0" smtClean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Στο </a:t>
            </a:r>
            <a:r>
              <a:rPr lang="el-GR" sz="2400" b="1" dirty="0"/>
              <a:t>επίπεδο</a:t>
            </a:r>
            <a:r>
              <a:rPr lang="el-GR" sz="2400" dirty="0"/>
              <a:t> οι μαθηματικοί τύποι που συνδέουν παρατηρούμενες με τις άγνωστες ποσότητες είναι </a:t>
            </a:r>
            <a:r>
              <a:rPr lang="el-GR" sz="2400" b="1" dirty="0"/>
              <a:t>απλές κλειστές σχέσεις της αναλυτικής </a:t>
            </a:r>
            <a:r>
              <a:rPr lang="el-GR" sz="2400" b="1" dirty="0" smtClean="0"/>
              <a:t>γεωμετρίας.</a:t>
            </a:r>
            <a:endParaRPr lang="el-GR" sz="2400" b="1" dirty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Στο </a:t>
            </a:r>
            <a:r>
              <a:rPr lang="el-GR" sz="2400" b="1" dirty="0"/>
              <a:t>ΕΕΠ </a:t>
            </a:r>
            <a:r>
              <a:rPr lang="el-GR" sz="2400" dirty="0"/>
              <a:t>οι αντίστοιχες σχέσεις είναι </a:t>
            </a:r>
            <a:r>
              <a:rPr lang="el-GR" sz="2400" b="1" dirty="0"/>
              <a:t>ολοκληρώματα ελλειπτικής μορφής ακατάλληλα για </a:t>
            </a:r>
            <a:r>
              <a:rPr lang="el-GR" sz="2400" b="1" dirty="0" smtClean="0"/>
              <a:t>χρήση.</a:t>
            </a:r>
            <a:endParaRPr lang="el-GR" sz="2400" b="1" dirty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Για τον υπολογισμό των μερικών παραγώγων των παρατηρούμενων ως προς τις αγνώστους παραμέτρους αναπτύχθηκαν προσεγγιστικές </a:t>
            </a:r>
            <a:r>
              <a:rPr lang="el-GR" sz="2400" dirty="0" smtClean="0"/>
              <a:t>μέθοδοι.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Εξισώσεις </a:t>
            </a:r>
            <a:r>
              <a:rPr lang="el-GR" sz="4400" dirty="0" smtClean="0">
                <a:solidFill>
                  <a:prstClr val="black"/>
                </a:solidFill>
              </a:rPr>
              <a:t>παρατηρήσεων στο ΕΕΠ</a:t>
            </a:r>
            <a:r>
              <a:rPr lang="en-US" sz="4400" dirty="0">
                <a:solidFill>
                  <a:prstClr val="black"/>
                </a:solidFill>
              </a:rPr>
              <a:t/>
            </a:r>
            <a:br>
              <a:rPr lang="en-US" sz="4400" dirty="0">
                <a:solidFill>
                  <a:prstClr val="black"/>
                </a:solidFill>
              </a:rPr>
            </a:br>
            <a:r>
              <a:rPr lang="en-US" sz="3600" b="0" dirty="0" smtClean="0">
                <a:solidFill>
                  <a:prstClr val="black"/>
                </a:solidFill>
              </a:rPr>
              <a:t>(</a:t>
            </a:r>
            <a:r>
              <a:rPr lang="el-GR" sz="3600" b="0" dirty="0">
                <a:solidFill>
                  <a:prstClr val="black"/>
                </a:solidFill>
              </a:rPr>
              <a:t>3</a:t>
            </a:r>
            <a:r>
              <a:rPr lang="en-US" sz="3600" b="0" dirty="0" smtClean="0">
                <a:solidFill>
                  <a:prstClr val="black"/>
                </a:solidFill>
              </a:rPr>
              <a:t> </a:t>
            </a:r>
            <a:r>
              <a:rPr lang="el-GR" sz="3600" b="0" dirty="0">
                <a:solidFill>
                  <a:prstClr val="black"/>
                </a:solidFill>
              </a:rPr>
              <a:t>από </a:t>
            </a:r>
            <a:r>
              <a:rPr lang="en-US" sz="3600" b="0" dirty="0" smtClean="0">
                <a:solidFill>
                  <a:prstClr val="black"/>
                </a:solidFill>
              </a:rPr>
              <a:t>3</a:t>
            </a:r>
            <a:r>
              <a:rPr lang="el-GR" sz="3600" b="0" dirty="0" smtClean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2746648" cy="72008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2746648" cy="72008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4"/>
              <p:cNvSpPr txBox="1">
                <a:spLocks/>
              </p:cNvSpPr>
              <p:nvPr/>
            </p:nvSpPr>
            <p:spPr>
              <a:xfrm>
                <a:off x="323528" y="2204864"/>
                <a:ext cx="3346144" cy="764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04864"/>
                <a:ext cx="3346144" cy="7647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4"/>
              <p:cNvSpPr txBox="1">
                <a:spLocks/>
              </p:cNvSpPr>
              <p:nvPr/>
            </p:nvSpPr>
            <p:spPr>
              <a:xfrm>
                <a:off x="3828953" y="1196752"/>
                <a:ext cx="4944670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53" y="1196752"/>
                <a:ext cx="4944670" cy="1656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Θέση περιεχομένου 4"/>
              <p:cNvSpPr txBox="1">
                <a:spLocks/>
              </p:cNvSpPr>
              <p:nvPr/>
            </p:nvSpPr>
            <p:spPr>
              <a:xfrm>
                <a:off x="323528" y="3573016"/>
                <a:ext cx="3346144" cy="764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1′′</m:t>
                          </m:r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73016"/>
                <a:ext cx="3346144" cy="7647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4"/>
              <p:cNvSpPr txBox="1">
                <a:spLocks/>
              </p:cNvSpPr>
              <p:nvPr/>
            </p:nvSpPr>
            <p:spPr>
              <a:xfrm>
                <a:off x="323528" y="4293096"/>
                <a:ext cx="3346144" cy="764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1′′</m:t>
                          </m:r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293096"/>
                <a:ext cx="3346144" cy="7647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Θέση περιεχομένου 4"/>
              <p:cNvSpPr txBox="1">
                <a:spLocks/>
              </p:cNvSpPr>
              <p:nvPr/>
            </p:nvSpPr>
            <p:spPr>
              <a:xfrm>
                <a:off x="167796" y="5089358"/>
                <a:ext cx="3346144" cy="764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6" y="5089358"/>
                <a:ext cx="3346144" cy="7647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Θέση περιεχομένου 4"/>
              <p:cNvSpPr txBox="1">
                <a:spLocks/>
              </p:cNvSpPr>
              <p:nvPr/>
            </p:nvSpPr>
            <p:spPr>
              <a:xfrm>
                <a:off x="5004048" y="3573016"/>
                <a:ext cx="3836684" cy="620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1′′</m:t>
                          </m:r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573016"/>
                <a:ext cx="3836684" cy="620688"/>
              </a:xfrm>
              <a:prstGeom prst="rect">
                <a:avLst/>
              </a:prstGeom>
              <a:blipFill rotWithShape="0">
                <a:blip r:embed="rId8"/>
                <a:stretch>
                  <a:fillRect l="-4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περιεχομένου 4"/>
              <p:cNvSpPr txBox="1">
                <a:spLocks/>
              </p:cNvSpPr>
              <p:nvPr/>
            </p:nvSpPr>
            <p:spPr>
              <a:xfrm>
                <a:off x="5006676" y="4123844"/>
                <a:ext cx="3346144" cy="764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2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676" y="4123844"/>
                <a:ext cx="3346144" cy="7647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περιεχομένου 4"/>
              <p:cNvSpPr txBox="1">
                <a:spLocks/>
              </p:cNvSpPr>
              <p:nvPr/>
            </p:nvSpPr>
            <p:spPr>
              <a:xfrm>
                <a:off x="5006676" y="4915635"/>
                <a:ext cx="3346144" cy="764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3" name="Θέση περιεχομένου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676" y="4915635"/>
                <a:ext cx="3346144" cy="7647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4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Εξίσωση </a:t>
            </a:r>
            <a:r>
              <a:rPr lang="el-GR" dirty="0" smtClean="0"/>
              <a:t>απόστασης στο ΕΕΠ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979712" y="2060848"/>
                <a:ext cx="5410944" cy="187220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2060848"/>
                <a:ext cx="5410944" cy="187220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Εξίσωση </a:t>
            </a:r>
            <a:r>
              <a:rPr lang="el-GR" dirty="0" smtClean="0"/>
              <a:t>διεύθυνσης στο ΕΕΠ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2348880"/>
                <a:ext cx="8229600" cy="216024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2348880"/>
                <a:ext cx="8229600" cy="21602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4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παρουσίασης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Η έννοια του δικτύου,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Είδη δικτύων,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Γεωδαιτικό δίκτυο,</a:t>
            </a:r>
          </a:p>
          <a:p>
            <a:pPr>
              <a:spcBef>
                <a:spcPts val="3600"/>
              </a:spcBef>
            </a:pPr>
            <a:r>
              <a:rPr lang="el-GR" sz="2400" dirty="0" err="1"/>
              <a:t>Συνόρθωση</a:t>
            </a:r>
            <a:r>
              <a:rPr lang="el-GR" sz="2400" dirty="0"/>
              <a:t>,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Εξισώσεις παρατήρησης.</a:t>
            </a:r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7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Εξ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ί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σ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ω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σ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η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γωνίας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στο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Ε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ΕΠ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916832"/>
                <a:ext cx="8964488" cy="259228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916832"/>
                <a:ext cx="8964488" cy="259228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6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Εξ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ί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σ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ω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σ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η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ζιμο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ύ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θιου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στο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Ε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ΕΠ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547664" y="1916832"/>
                <a:ext cx="6336704" cy="25922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1916832"/>
                <a:ext cx="6336704" cy="259228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Εξισώσεις </a:t>
            </a:r>
            <a:r>
              <a:rPr lang="el-GR" dirty="0" smtClean="0"/>
              <a:t>παρατηρήσεων στο Επίπεδο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771800" y="1196752"/>
                <a:ext cx="3394720" cy="6480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1800" y="1196752"/>
                <a:ext cx="3394720" cy="648072"/>
              </a:xfrm>
              <a:blipFill rotWithShape="0">
                <a:blip r:embed="rId2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>
              <a:xfrm>
                <a:off x="2771800" y="1868659"/>
                <a:ext cx="3394720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a:rPr lang="el-GR" sz="240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68659"/>
                <a:ext cx="3394720" cy="648072"/>
              </a:xfrm>
              <a:prstGeom prst="rect">
                <a:avLst/>
              </a:prstGeom>
              <a:blipFill rotWithShape="0">
                <a:blip r:embed="rId3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>
              <a:xfrm>
                <a:off x="1691680" y="3212976"/>
                <a:ext cx="6048672" cy="15123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212976"/>
                <a:ext cx="6048672" cy="15123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9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Εξίσωση </a:t>
            </a:r>
            <a:r>
              <a:rPr lang="el-GR" dirty="0" smtClean="0"/>
              <a:t>απόστασης στο Επίπεδο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2276872"/>
                <a:ext cx="6912768" cy="20882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p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2276872"/>
                <a:ext cx="6912768" cy="208823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3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Εξίσωση </a:t>
            </a:r>
            <a:r>
              <a:rPr lang="el-GR" dirty="0" smtClean="0"/>
              <a:t>αζιμούθιου στο Επίπεδο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04864"/>
                <a:ext cx="8280920" cy="20882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04864"/>
                <a:ext cx="8280920" cy="208823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4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Εξίσωση </a:t>
            </a:r>
            <a:r>
              <a:rPr lang="el-GR" dirty="0" smtClean="0"/>
              <a:t>διεύθυνσης στο Επίπεδο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204864"/>
                <a:ext cx="8784976" cy="20882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  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204864"/>
                <a:ext cx="8784976" cy="208823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8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Εξίσωση </a:t>
            </a:r>
            <a:r>
              <a:rPr lang="el-GR" dirty="0" smtClean="0"/>
              <a:t>γωνίας στο Επίπεδο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196752"/>
                <a:ext cx="9108504" cy="50405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196752"/>
                <a:ext cx="9108504" cy="5040560"/>
              </a:xfrm>
              <a:blipFill rotWithShape="0">
                <a:blip r:embed="rId2"/>
                <a:stretch>
                  <a:fillRect l="-15462" t="-337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9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Ισοδυναμία </a:t>
            </a:r>
            <a:r>
              <a:rPr lang="el-GR" dirty="0" err="1" smtClean="0"/>
              <a:t>Συνορθ</a:t>
            </a:r>
            <a:r>
              <a:rPr lang="el-GR" dirty="0" err="1"/>
              <a:t>ώ</a:t>
            </a:r>
            <a:r>
              <a:rPr lang="el-GR" dirty="0" err="1" smtClean="0"/>
              <a:t>σεων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(ΕΕΠ - Επίπεδο)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772816"/>
                <a:ext cx="2818656" cy="6480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772816"/>
                <a:ext cx="2818656" cy="648072"/>
              </a:xfrm>
              <a:blipFill rotWithShape="0">
                <a:blip r:embed="rId2"/>
                <a:stretch>
                  <a:fillRect l="-6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>
              <a:xfrm>
                <a:off x="971600" y="2626877"/>
                <a:ext cx="1954836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26877"/>
                <a:ext cx="1954836" cy="648072"/>
              </a:xfrm>
              <a:prstGeom prst="rect">
                <a:avLst/>
              </a:prstGeom>
              <a:blipFill rotWithShape="0"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>
              <a:xfrm>
                <a:off x="5771227" y="1772816"/>
                <a:ext cx="2818656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227" y="1772816"/>
                <a:ext cx="2818656" cy="648072"/>
              </a:xfrm>
              <a:prstGeom prst="rect">
                <a:avLst/>
              </a:prstGeom>
              <a:blipFill rotWithShape="0">
                <a:blip r:embed="rId4"/>
                <a:stretch>
                  <a:fillRect l="-6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2"/>
              <p:cNvSpPr txBox="1">
                <a:spLocks/>
              </p:cNvSpPr>
              <p:nvPr/>
            </p:nvSpPr>
            <p:spPr>
              <a:xfrm>
                <a:off x="5771227" y="2626877"/>
                <a:ext cx="1954836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227" y="2626877"/>
                <a:ext cx="1954836" cy="648072"/>
              </a:xfrm>
              <a:prstGeom prst="rect">
                <a:avLst/>
              </a:prstGeom>
              <a:blipFill rotWithShape="0">
                <a:blip r:embed="rId5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8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Σφάλματα Παρατηρήσεων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200"/>
              </a:spcBef>
            </a:pPr>
            <a:r>
              <a:rPr lang="el-GR" sz="2400" b="1" dirty="0"/>
              <a:t>Χονδροειδή σφάλματα: </a:t>
            </a:r>
            <a:r>
              <a:rPr lang="el-GR" sz="2400" dirty="0"/>
              <a:t>οφείλονται σε ανθρώπινα λάθη. </a:t>
            </a:r>
          </a:p>
          <a:p>
            <a:pPr>
              <a:spcBef>
                <a:spcPts val="4200"/>
              </a:spcBef>
            </a:pPr>
            <a:r>
              <a:rPr lang="el-GR" sz="2400" b="1" dirty="0"/>
              <a:t>Συστηματικά σφάλματα: </a:t>
            </a:r>
            <a:r>
              <a:rPr lang="el-GR" sz="2400" dirty="0"/>
              <a:t>προκύπτουν σαν οι τιμές μίας συνάρτησης. Απαλοιφή τους προϋποθέτει γνώση του αιτίου που τα προκαλεί: </a:t>
            </a:r>
            <a:r>
              <a:rPr lang="el-GR" sz="2400" dirty="0" err="1"/>
              <a:t>σφαλματα</a:t>
            </a:r>
            <a:r>
              <a:rPr lang="el-GR" sz="2400" dirty="0"/>
              <a:t> </a:t>
            </a:r>
            <a:r>
              <a:rPr lang="el-GR" sz="2400" dirty="0" smtClean="0"/>
              <a:t>μοντέλου.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b="1" dirty="0"/>
              <a:t>Τυχαία σφάλματα: </a:t>
            </a:r>
            <a:r>
              <a:rPr lang="el-GR" sz="2400" dirty="0"/>
              <a:t>τυχαίες μεταβλητές, γνωστή η πιθανότητα εμφάνισής </a:t>
            </a:r>
            <a:r>
              <a:rPr lang="el-GR" sz="2400" dirty="0" smtClean="0"/>
              <a:t>τους.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3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Αξιολόγηση </a:t>
            </a:r>
            <a:r>
              <a:rPr lang="el-GR" dirty="0" smtClean="0"/>
              <a:t>της ποιότητας των δικτύων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Ποιότητα της </a:t>
            </a:r>
            <a:r>
              <a:rPr lang="el-GR" sz="2400" dirty="0" err="1"/>
              <a:t>συνόρθωσης</a:t>
            </a:r>
            <a:r>
              <a:rPr lang="el-GR" sz="2400" dirty="0"/>
              <a:t> ενός δικτύου: πόσο καλά έχουν εκτιμηθεί οι κορυφές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ποιότητα επηρεάζεται από δύο αιτίες: την </a:t>
            </a:r>
            <a:r>
              <a:rPr lang="el-GR" sz="2400" b="1" dirty="0"/>
              <a:t>ακρίβεια</a:t>
            </a:r>
            <a:r>
              <a:rPr lang="el-GR" sz="2400" dirty="0"/>
              <a:t> και την </a:t>
            </a:r>
            <a:r>
              <a:rPr lang="el-GR" sz="2400" b="1" dirty="0" smtClean="0"/>
              <a:t>αξιοπιστία.</a:t>
            </a:r>
            <a:endParaRPr lang="el-GR" sz="2400" b="1" dirty="0"/>
          </a:p>
          <a:p>
            <a:pPr>
              <a:spcBef>
                <a:spcPts val="3000"/>
              </a:spcBef>
            </a:pPr>
            <a:r>
              <a:rPr lang="el-GR" sz="2400" b="1" dirty="0" smtClean="0"/>
              <a:t>Ακρίβεια</a:t>
            </a:r>
            <a:r>
              <a:rPr lang="el-GR" sz="2400" b="1" dirty="0"/>
              <a:t>: </a:t>
            </a:r>
            <a:r>
              <a:rPr lang="el-GR" sz="2400" dirty="0"/>
              <a:t>εκφράζει το βαθμό επίδρασης των τυχαίων σφαλμάτων των παρατηρήσεων στις εκτιμήσεις των συντεταγμένων των κορυφών του </a:t>
            </a:r>
            <a:r>
              <a:rPr lang="el-GR" sz="2400" dirty="0" smtClean="0"/>
              <a:t>δικτύου.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b="1" dirty="0" smtClean="0"/>
              <a:t>Αξιοπιστία</a:t>
            </a:r>
            <a:r>
              <a:rPr lang="el-GR" sz="2400" b="1" dirty="0"/>
              <a:t>:</a:t>
            </a:r>
            <a:r>
              <a:rPr lang="el-GR" sz="2400" dirty="0"/>
              <a:t> εκφράζει το βαθμό επίδρασης των χονδροειδών σφαλμάτων που δεν εντοπίζονται, δηλ. εκφράζει το βαθμό εμπιστοσύνης στα αποτελέσματα της </a:t>
            </a:r>
            <a:r>
              <a:rPr lang="el-GR" sz="2400" dirty="0" err="1" smtClean="0"/>
              <a:t>συνόρθωσης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1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έννοια του Δικτύου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n-US" altLang="el-GR" sz="2400" dirty="0">
                <a:solidFill>
                  <a:srgbClr val="000000"/>
                </a:solidFill>
              </a:rPr>
              <a:t>Η </a:t>
            </a:r>
            <a:r>
              <a:rPr lang="en-US" altLang="el-GR" sz="2400" u="sng" dirty="0" err="1">
                <a:solidFill>
                  <a:srgbClr val="000000"/>
                </a:solidFill>
              </a:rPr>
              <a:t>δι</a:t>
            </a:r>
            <a:r>
              <a:rPr lang="en-US" altLang="el-GR" sz="2400" u="sng" dirty="0">
                <a:solidFill>
                  <a:srgbClr val="000000"/>
                </a:solidFill>
              </a:rPr>
              <a:t>αδικασία μεταφοράς στο χώρο</a:t>
            </a:r>
            <a:r>
              <a:rPr lang="en-US" altLang="el-GR" sz="2400" dirty="0">
                <a:solidFill>
                  <a:srgbClr val="000000"/>
                </a:solidFill>
              </a:rPr>
              <a:t> μέσω γεωμετρικών σχημάτων (γραμμών, τριγώνων, τετραγώνων, πυραμίδων, κ.λπ.) ποσοτήτων που ενδιαφέρουν την κάθε εφαρμογή</a:t>
            </a:r>
            <a:r>
              <a:rPr lang="el-GR" altLang="el-GR" sz="2400" dirty="0">
                <a:solidFill>
                  <a:srgbClr val="000000"/>
                </a:solidFill>
              </a:rPr>
              <a:t>.</a:t>
            </a:r>
            <a:endParaRPr lang="en-US" altLang="el-GR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n-US" altLang="el-GR" sz="2400" dirty="0">
                <a:solidFill>
                  <a:srgbClr val="000000"/>
                </a:solidFill>
              </a:rPr>
              <a:t>π.χ. </a:t>
            </a:r>
            <a:r>
              <a:rPr lang="en-US" altLang="el-GR" sz="2400" dirty="0" err="1">
                <a:solidFill>
                  <a:srgbClr val="000000"/>
                </a:solidFill>
              </a:rPr>
              <a:t>Δίκτυο</a:t>
            </a:r>
            <a:r>
              <a:rPr lang="en-US" altLang="el-GR" sz="2400" dirty="0">
                <a:solidFill>
                  <a:srgbClr val="000000"/>
                </a:solidFill>
              </a:rPr>
              <a:t> </a:t>
            </a:r>
            <a:r>
              <a:rPr lang="en-US" altLang="el-GR" sz="2400" dirty="0" err="1">
                <a:solidFill>
                  <a:srgbClr val="000000"/>
                </a:solidFill>
              </a:rPr>
              <a:t>δι</a:t>
            </a:r>
            <a:r>
              <a:rPr lang="en-US" altLang="el-GR" sz="2400" dirty="0">
                <a:solidFill>
                  <a:srgbClr val="000000"/>
                </a:solidFill>
              </a:rPr>
              <a:t>ανομής εφημερίδων, κυκλοφοριακό δίκτυο, δίκτυο υπολογιστών</a:t>
            </a:r>
            <a:r>
              <a:rPr lang="el-GR" altLang="el-GR" sz="2400" dirty="0">
                <a:solidFill>
                  <a:srgbClr val="000000"/>
                </a:solidFill>
              </a:rPr>
              <a:t>.</a:t>
            </a:r>
            <a:endParaRPr lang="en-US" altLang="el-GR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n-US" altLang="el-GR" sz="2400" dirty="0" err="1">
                <a:solidFill>
                  <a:srgbClr val="000000"/>
                </a:solidFill>
              </a:rPr>
              <a:t>Μετ</a:t>
            </a:r>
            <a:r>
              <a:rPr lang="en-US" altLang="el-GR" sz="2400" dirty="0">
                <a:solidFill>
                  <a:srgbClr val="000000"/>
                </a:solidFill>
              </a:rPr>
              <a:t>αφορά πληροφορίας από/προς τους κόμβους μέσω των  μεταξύ τους συνδέσεων</a:t>
            </a:r>
            <a:r>
              <a:rPr lang="el-GR" altLang="el-GR" sz="2400" dirty="0">
                <a:solidFill>
                  <a:srgbClr val="000000"/>
                </a:solidFill>
              </a:rPr>
              <a:t>.</a:t>
            </a:r>
            <a:endParaRPr lang="en-US" altLang="el-GR" sz="2400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6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Αξιολόγηση </a:t>
            </a:r>
            <a:r>
              <a:rPr lang="el-GR" dirty="0" smtClean="0"/>
              <a:t>της ποιότητας των δικτύων</a:t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l-GR" sz="3200" b="0" dirty="0" smtClean="0"/>
              <a:t>2 από 2)</a:t>
            </a:r>
            <a:endParaRPr lang="el-GR" sz="32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59228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b="1" dirty="0"/>
              <a:t>Εξωτερική ακρίβεια: </a:t>
            </a:r>
            <a:r>
              <a:rPr lang="el-GR" sz="2400" dirty="0"/>
              <a:t>εκφράζει το βαθμό εγγύτητας της εκτίμησης ως προς την άγνωστη πραγματική </a:t>
            </a:r>
            <a:r>
              <a:rPr lang="el-GR" sz="2400" dirty="0" smtClean="0"/>
              <a:t>τιμή.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</a:t>
            </a:r>
            <a:r>
              <a:rPr lang="el-GR" sz="2400" b="1" dirty="0"/>
              <a:t>Εσωτερική ακρίβεια: </a:t>
            </a:r>
            <a:r>
              <a:rPr lang="el-GR" sz="2400" dirty="0"/>
              <a:t>εκφράζει το βαθμό εγγύτητας μεταξύ επαναλαμβανόμενων μετρήσεων που χρησιμοποιούνται για τον υπολογισμό της </a:t>
            </a:r>
            <a:r>
              <a:rPr lang="el-GR" sz="2400" dirty="0" smtClean="0"/>
              <a:t>εκτίμησης.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pic>
        <p:nvPicPr>
          <p:cNvPr id="6" name="Εικόνα 5" title="Αξιολόγηση Της Ποιότητας Των Δικτύων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077072"/>
            <a:ext cx="8604448" cy="177251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911646" y="6028148"/>
            <a:ext cx="5155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Α. Φωτίου: "Γεωμετρική Γεωδαισία - Θεωρία και Πράξη", Εκδόσεις Ζήτη,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2007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4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Περίληψη – 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Ορισμός </a:t>
            </a:r>
            <a:r>
              <a:rPr lang="el-GR" sz="2400" dirty="0" smtClean="0"/>
              <a:t>δικτύου,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Κατηγορίες </a:t>
            </a:r>
            <a:r>
              <a:rPr lang="el-GR" sz="2400" dirty="0" smtClean="0"/>
              <a:t>δικτύων,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Ανασκόπηση θεωρίας </a:t>
            </a:r>
            <a:r>
              <a:rPr lang="el-GR" sz="2400" dirty="0" err="1" smtClean="0"/>
              <a:t>συνορθώσεων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Εξισώσεις παρατήρησης στο επίπεδο και στο </a:t>
            </a:r>
            <a:r>
              <a:rPr lang="el-GR" sz="2400" dirty="0" smtClean="0"/>
              <a:t>ΕΕΠ,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Είδη σφαλμάτων </a:t>
            </a:r>
            <a:r>
              <a:rPr lang="el-GR" sz="2400" dirty="0" smtClean="0"/>
              <a:t>μετρήσεων,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Αρχές αξιολόγησης της ποιότητας </a:t>
            </a:r>
            <a:r>
              <a:rPr lang="el-GR" sz="2400" dirty="0" smtClean="0"/>
              <a:t>δικτύου.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0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7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20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</a:t>
            </a:r>
            <a:r>
              <a:rPr lang="el-GR" sz="2000" smtClean="0"/>
              <a:t>«Γεωδαισία. </a:t>
            </a:r>
            <a:r>
              <a:rPr lang="el-GR" sz="2000" dirty="0"/>
              <a:t>Ενότητα 13: Γεωδαιτικά </a:t>
            </a:r>
            <a:r>
              <a:rPr lang="el-GR" sz="2000" dirty="0" smtClean="0"/>
              <a:t>Δίκτυα».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0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5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338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Γεωδαιτικό δίκτυο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3100" dirty="0"/>
              <a:t>Από ένα τμήμα του ορισμού της Γεωδαισίας (προσδιορισμός σημείων αναφοράς στη γήινη επιφάνεια) τα </a:t>
            </a:r>
            <a:r>
              <a:rPr lang="el-GR" sz="3100" b="1" dirty="0"/>
              <a:t>γεωδαιτικά δίκτυα λειτουργούν ως “αγωγοί” μεταφοράς συντεταγμένων από σημείο σε </a:t>
            </a:r>
            <a:r>
              <a:rPr lang="el-GR" sz="3100" b="1" dirty="0" err="1" smtClean="0"/>
              <a:t>σημέιο</a:t>
            </a:r>
            <a:r>
              <a:rPr lang="en-US" sz="3100" b="1" dirty="0" smtClean="0"/>
              <a:t>.</a:t>
            </a:r>
            <a:endParaRPr lang="el-GR" sz="3100" b="1" dirty="0"/>
          </a:p>
          <a:p>
            <a:pPr>
              <a:spcBef>
                <a:spcPts val="1800"/>
              </a:spcBef>
            </a:pPr>
            <a:r>
              <a:rPr lang="el-GR" sz="3100" b="1" dirty="0"/>
              <a:t>Κορυφές γεωδαιτικού δικτύου: </a:t>
            </a:r>
            <a:r>
              <a:rPr lang="el-GR" sz="3100" dirty="0"/>
              <a:t>σημεία του χώρου που συνδέονται με νοητές γραμμές παρατηρήσεων γεωδαιτικού </a:t>
            </a:r>
            <a:r>
              <a:rPr lang="el-GR" sz="3100" dirty="0" smtClean="0"/>
              <a:t>ενδιαφέροντος</a:t>
            </a:r>
            <a:r>
              <a:rPr lang="en-US" sz="3100" dirty="0" smtClean="0"/>
              <a:t>.</a:t>
            </a:r>
            <a:endParaRPr lang="el-GR" sz="3100" dirty="0"/>
          </a:p>
          <a:p>
            <a:pPr>
              <a:spcBef>
                <a:spcPts val="1800"/>
              </a:spcBef>
            </a:pPr>
            <a:r>
              <a:rPr lang="el-GR" sz="3100" b="1" dirty="0"/>
              <a:t>Γεωδαιτικό δίκτυο </a:t>
            </a:r>
            <a:r>
              <a:rPr lang="el-GR" sz="3100" dirty="0"/>
              <a:t>είναι ένα σύνολο σημείων της γήινης επιφάνειας με γνωστές συντεταγμένες ως προς ένα σύστημα αναφοράς που προέκυψαν από την επεξεργασία και </a:t>
            </a:r>
            <a:r>
              <a:rPr lang="el-GR" sz="3100" dirty="0" err="1"/>
              <a:t>συνόρθωση</a:t>
            </a:r>
            <a:r>
              <a:rPr lang="el-GR" sz="3100" dirty="0"/>
              <a:t> γεωδαιτικών </a:t>
            </a:r>
            <a:r>
              <a:rPr lang="el-GR" sz="3100" dirty="0" smtClean="0"/>
              <a:t>παρατηρήσεων</a:t>
            </a:r>
            <a:r>
              <a:rPr lang="en-US" sz="3100" dirty="0" smtClean="0"/>
              <a:t>.</a:t>
            </a:r>
            <a:endParaRPr lang="el-GR" sz="3100" dirty="0"/>
          </a:p>
          <a:p>
            <a:pPr>
              <a:spcBef>
                <a:spcPts val="1800"/>
              </a:spcBef>
            </a:pPr>
            <a:r>
              <a:rPr lang="el-GR" sz="3100" dirty="0"/>
              <a:t>Πρόσβαση – εισαγωγή – υλοποίηση του </a:t>
            </a:r>
            <a:r>
              <a:rPr lang="el-GR" sz="3100" dirty="0" err="1"/>
              <a:t>σύστηματος</a:t>
            </a:r>
            <a:r>
              <a:rPr lang="el-GR" sz="3100" dirty="0"/>
              <a:t> αναφοράς: Δίκτυο – Πλαίσιο – Σύστημα αναφοράς (ITRF – ITRS</a:t>
            </a:r>
            <a:r>
              <a:rPr lang="el-GR" sz="3100" dirty="0" smtClean="0"/>
              <a:t>)</a:t>
            </a:r>
            <a:r>
              <a:rPr lang="en-US" sz="3100" dirty="0" smtClean="0"/>
              <a:t>.</a:t>
            </a:r>
            <a:r>
              <a:rPr lang="el-GR" sz="3100" dirty="0" smtClean="0"/>
              <a:t> </a:t>
            </a:r>
            <a:endParaRPr lang="el-GR" sz="31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5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</a:t>
            </a:r>
            <a:r>
              <a:rPr lang="el-GR" dirty="0"/>
              <a:t>ά</a:t>
            </a:r>
            <a:r>
              <a:rPr lang="el-GR" dirty="0" smtClean="0"/>
              <a:t>σταση </a:t>
            </a:r>
            <a:r>
              <a:rPr lang="el-GR" dirty="0" smtClean="0"/>
              <a:t>δικτύων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lang="el-GR" sz="2400" dirty="0">
                <a:solidFill>
                  <a:prstClr val="black"/>
                </a:solidFill>
              </a:rPr>
              <a:t>Εξαρτάται από το εκάστοτε σύστημα αναφοράς</a:t>
            </a:r>
          </a:p>
          <a:p>
            <a:pPr marL="457200" lvl="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Μονοδιάστατο δίκτυο: μία παράμετρος – επιφάνεια αναφοράς (</a:t>
            </a:r>
            <a:r>
              <a:rPr lang="el-GR" sz="2400" dirty="0" err="1">
                <a:solidFill>
                  <a:prstClr val="black"/>
                </a:solidFill>
              </a:rPr>
              <a:t>π.χ</a:t>
            </a:r>
            <a:r>
              <a:rPr lang="el-GR" sz="2400" dirty="0">
                <a:solidFill>
                  <a:prstClr val="black"/>
                </a:solidFill>
              </a:rPr>
              <a:t> ορθομετρικά υψόμετρα – γεωειδές)</a:t>
            </a:r>
            <a:r>
              <a:rPr lang="en-US" sz="2400" dirty="0">
                <a:solidFill>
                  <a:prstClr val="black"/>
                </a:solidFill>
              </a:rPr>
              <a:t>,</a:t>
            </a:r>
            <a:endParaRPr lang="el-GR" sz="24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 err="1">
                <a:solidFill>
                  <a:prstClr val="black"/>
                </a:solidFill>
              </a:rPr>
              <a:t>Διδιάστατο</a:t>
            </a:r>
            <a:r>
              <a:rPr lang="el-GR" sz="2400" dirty="0">
                <a:solidFill>
                  <a:prstClr val="black"/>
                </a:solidFill>
              </a:rPr>
              <a:t> δίκτυο: ορισμός από επιφανειακές ή επίπεδες συντεταγμένες</a:t>
            </a:r>
            <a:r>
              <a:rPr lang="en-US" sz="2400" dirty="0">
                <a:solidFill>
                  <a:prstClr val="black"/>
                </a:solidFill>
              </a:rPr>
              <a:t>,</a:t>
            </a:r>
            <a:endParaRPr lang="el-GR" sz="24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 err="1">
                <a:solidFill>
                  <a:prstClr val="black"/>
                </a:solidFill>
              </a:rPr>
              <a:t>Τριδιάστατο</a:t>
            </a:r>
            <a:r>
              <a:rPr lang="el-GR" sz="2400" dirty="0">
                <a:solidFill>
                  <a:prstClr val="black"/>
                </a:solidFill>
              </a:rPr>
              <a:t> δίκτυο: </a:t>
            </a:r>
            <a:r>
              <a:rPr lang="el-GR" sz="2400" dirty="0" err="1">
                <a:solidFill>
                  <a:prstClr val="black"/>
                </a:solidFill>
              </a:rPr>
              <a:t>Τριδιάτατο</a:t>
            </a:r>
            <a:r>
              <a:rPr lang="el-GR" sz="2400" dirty="0">
                <a:solidFill>
                  <a:prstClr val="black"/>
                </a:solidFill>
              </a:rPr>
              <a:t> σύστημα αναφοράς χώρου</a:t>
            </a:r>
            <a:r>
              <a:rPr lang="en-US" sz="2400" dirty="0">
                <a:solidFill>
                  <a:prstClr val="black"/>
                </a:solidFill>
              </a:rPr>
              <a:t>,</a:t>
            </a:r>
            <a:endParaRPr lang="el-GR" sz="24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 err="1">
                <a:solidFill>
                  <a:prstClr val="black"/>
                </a:solidFill>
              </a:rPr>
              <a:t>Τετραδιάστατο</a:t>
            </a:r>
            <a:r>
              <a:rPr lang="el-GR" sz="2400" dirty="0">
                <a:solidFill>
                  <a:prstClr val="black"/>
                </a:solidFill>
              </a:rPr>
              <a:t> δίκτυο: επιπλέον παράμετρος: χρόνος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  <a:p>
            <a:pPr lvl="0"/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7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</a:t>
            </a:r>
            <a:r>
              <a:rPr lang="el-GR" dirty="0" smtClean="0"/>
              <a:t>δικτύων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Ανάλογα με το είδος των γεωδαιτικών παρατηρήσεων που σχετίζονται με </a:t>
            </a:r>
            <a:r>
              <a:rPr lang="el-GR" sz="2400" dirty="0" smtClean="0"/>
              <a:t>αυτό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i="1" dirty="0" smtClean="0"/>
              <a:t>Υψομετρικό</a:t>
            </a:r>
            <a:r>
              <a:rPr lang="el-GR" sz="2400" dirty="0" smtClean="0"/>
              <a:t> </a:t>
            </a:r>
            <a:r>
              <a:rPr lang="el-GR" sz="2400" dirty="0"/>
              <a:t>ή </a:t>
            </a:r>
            <a:r>
              <a:rPr lang="el-GR" sz="2400" dirty="0" err="1" smtClean="0"/>
              <a:t>χωροσταθμικό</a:t>
            </a:r>
            <a:r>
              <a:rPr lang="el-GR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i="1" dirty="0" err="1" smtClean="0"/>
              <a:t>Βαρυτημετρικό</a:t>
            </a:r>
            <a:r>
              <a:rPr lang="el-GR" sz="2400" i="1" dirty="0" smtClean="0"/>
              <a:t>,</a:t>
            </a:r>
            <a:endParaRPr lang="el-GR" sz="2400" i="1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i="1" dirty="0" smtClean="0"/>
              <a:t>Τριγωνομετρικό </a:t>
            </a:r>
            <a:r>
              <a:rPr lang="el-GR" sz="2400" i="1" dirty="0"/>
              <a:t>ή </a:t>
            </a:r>
            <a:r>
              <a:rPr lang="el-GR" sz="2400" i="1" dirty="0" err="1" smtClean="0"/>
              <a:t>τριπλευρικό</a:t>
            </a:r>
            <a:r>
              <a:rPr lang="el-GR" sz="2400" i="1" dirty="0" smtClean="0"/>
              <a:t>,</a:t>
            </a:r>
            <a:endParaRPr lang="el-GR" sz="2400" i="1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i="1" dirty="0" smtClean="0"/>
              <a:t>Σύνθετο γεωμετρικό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0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Τάξεις </a:t>
            </a:r>
            <a:r>
              <a:rPr lang="el-GR" sz="4400" dirty="0" smtClean="0"/>
              <a:t>δικτύων</a:t>
            </a:r>
            <a:br>
              <a:rPr lang="el-GR" sz="4400" dirty="0" smtClean="0"/>
            </a:br>
            <a:r>
              <a:rPr lang="el-GR" sz="3600" b="0" dirty="0" smtClean="0"/>
              <a:t>(</a:t>
            </a:r>
            <a:r>
              <a:rPr lang="el-GR" sz="3600" b="0" dirty="0" smtClean="0"/>
              <a:t>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Ανάλογα με την καλυπτόμενη έκταση τα γεωδαιτικά δίκτυα διακρίνονται σε</a:t>
            </a:r>
            <a:r>
              <a:rPr lang="el-GR" sz="2400" dirty="0" smtClean="0"/>
              <a:t>:</a:t>
            </a:r>
            <a:endParaRPr lang="el-GR" sz="2400" dirty="0"/>
          </a:p>
          <a:p>
            <a:pPr marL="452438" indent="-452438">
              <a:spcBef>
                <a:spcPts val="2400"/>
              </a:spcBef>
              <a:buFont typeface="+mj-lt"/>
              <a:buAutoNum type="arabicPeriod"/>
            </a:pPr>
            <a:r>
              <a:rPr lang="el-GR" sz="2400" u="sng" dirty="0" smtClean="0"/>
              <a:t>Μηδενικής </a:t>
            </a:r>
            <a:r>
              <a:rPr lang="el-GR" sz="2400" u="sng" dirty="0"/>
              <a:t>τάξης </a:t>
            </a:r>
            <a:r>
              <a:rPr lang="el-GR" sz="2400" dirty="0"/>
              <a:t>(διηπειρωτικά δίκτυα): αποστάσεις μεταξύ των κορυφών αρκετές εκατοντάδες μέχρι χιλιάδες χλμ.: Δορυφορικές παρατηρήσεις. Αντικείμενο της </a:t>
            </a:r>
            <a:r>
              <a:rPr lang="el-GR" sz="2400" dirty="0" err="1" smtClean="0"/>
              <a:t>Γεωδισίας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452438" indent="-452438">
              <a:spcBef>
                <a:spcPts val="2400"/>
              </a:spcBef>
              <a:buFont typeface="+mj-lt"/>
              <a:buAutoNum type="arabicPeriod"/>
            </a:pPr>
            <a:r>
              <a:rPr lang="el-GR" sz="2400" u="sng" dirty="0" smtClean="0"/>
              <a:t>Πρώτης </a:t>
            </a:r>
            <a:r>
              <a:rPr lang="el-GR" sz="2400" u="sng" dirty="0"/>
              <a:t>τάξης </a:t>
            </a:r>
            <a:r>
              <a:rPr lang="el-GR" sz="2400" dirty="0"/>
              <a:t>(εθνικά δίκτυα): αποστάσεις μερικές δεκάδες έως εκατοντάδες χλμ.: δορυφορικές παρατηρήσεις, </a:t>
            </a:r>
            <a:r>
              <a:rPr lang="el-GR" sz="2400" dirty="0" err="1"/>
              <a:t>τριδιάστατες</a:t>
            </a:r>
            <a:r>
              <a:rPr lang="el-GR" sz="2400" dirty="0"/>
              <a:t> συντεταγμένες – κλασικές παρατηρήσεις, ελλειψοειδείς συντεταγμένες. Αντικείμενο της </a:t>
            </a:r>
            <a:r>
              <a:rPr lang="el-GR" sz="2400" dirty="0" smtClean="0"/>
              <a:t>Γεωδαισίας.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1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Τάξεις </a:t>
            </a:r>
            <a:r>
              <a:rPr lang="el-GR" sz="4400" dirty="0" smtClean="0">
                <a:solidFill>
                  <a:prstClr val="black"/>
                </a:solidFill>
              </a:rPr>
              <a:t>δικτύων</a:t>
            </a:r>
            <a:br>
              <a:rPr lang="el-GR" sz="4400" dirty="0" smtClean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</a:t>
            </a:r>
            <a:r>
              <a:rPr lang="el-GR" sz="3600" b="0" dirty="0" smtClean="0">
                <a:solidFill>
                  <a:prstClr val="black"/>
                </a:solidFill>
              </a:rPr>
              <a:t>2 </a:t>
            </a:r>
            <a:r>
              <a:rPr lang="el-GR" sz="3600" b="0" dirty="0">
                <a:solidFill>
                  <a:prstClr val="black"/>
                </a:solidFill>
              </a:rPr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 startAt="3"/>
            </a:pPr>
            <a:r>
              <a:rPr lang="el-GR" sz="2400" u="sng" dirty="0" smtClean="0"/>
              <a:t>Δεύτερης </a:t>
            </a:r>
            <a:r>
              <a:rPr lang="el-GR" sz="2400" u="sng" dirty="0"/>
              <a:t>τάξης </a:t>
            </a:r>
            <a:r>
              <a:rPr lang="el-GR" sz="2400" dirty="0"/>
              <a:t>(πυκνώσεις εθνικών δικτύων): μερικές δεκάδες χλμ.: κλασικές παρατηρήσεις: ελλειψοειδείς ή και σφαιρικές συντεταγμένες. Αντικείμενο της Γεωδαισίας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 startAt="3"/>
            </a:pPr>
            <a:r>
              <a:rPr lang="el-GR" sz="2400" u="sng" dirty="0" smtClean="0"/>
              <a:t>Τρίτης </a:t>
            </a:r>
            <a:r>
              <a:rPr lang="el-GR" sz="2400" u="sng" dirty="0"/>
              <a:t>τάξης </a:t>
            </a:r>
            <a:r>
              <a:rPr lang="el-GR" sz="2400" dirty="0"/>
              <a:t>(5 – 15 </a:t>
            </a:r>
            <a:r>
              <a:rPr lang="el-GR" sz="2400" dirty="0" err="1"/>
              <a:t>χλμ</a:t>
            </a:r>
            <a:r>
              <a:rPr lang="el-GR" sz="2400" dirty="0"/>
              <a:t>) και Τέταρτης τάξης (&lt;5 </a:t>
            </a:r>
            <a:r>
              <a:rPr lang="el-GR" sz="2400" dirty="0" err="1"/>
              <a:t>χλμ</a:t>
            </a:r>
            <a:r>
              <a:rPr lang="el-GR" sz="2400" dirty="0"/>
              <a:t>): από πυκνώσεις του δικτύου Α' τάξης: επίπεδες προβολικές συντεταγμένες. Αντικείμενο της Τοπογραφίας - Φωτογραμμετρίας</a:t>
            </a:r>
          </a:p>
          <a:p>
            <a:pPr>
              <a:spcBef>
                <a:spcPts val="2400"/>
              </a:spcBef>
            </a:pP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0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Συνόρθωση</a:t>
            </a:r>
            <a:r>
              <a:rPr lang="el-GR" dirty="0" smtClean="0"/>
              <a:t> </a:t>
            </a:r>
            <a:r>
              <a:rPr lang="el-GR" dirty="0" smtClean="0"/>
              <a:t>δικτύων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Αποτέλεσμα: </a:t>
            </a:r>
            <a:r>
              <a:rPr lang="el-GR" sz="2400" b="1" dirty="0"/>
              <a:t>βέλτιστη γραμμική ανεπηρέαστη εκτίμηση (Best </a:t>
            </a:r>
            <a:r>
              <a:rPr lang="el-GR" sz="2400" b="1" dirty="0" err="1"/>
              <a:t>Linear</a:t>
            </a:r>
            <a:r>
              <a:rPr lang="el-GR" sz="2400" b="1" dirty="0"/>
              <a:t> </a:t>
            </a:r>
            <a:r>
              <a:rPr lang="el-GR" sz="2400" b="1" dirty="0" err="1"/>
              <a:t>Unbiased</a:t>
            </a:r>
            <a:r>
              <a:rPr lang="el-GR" sz="2400" b="1" dirty="0"/>
              <a:t> </a:t>
            </a:r>
            <a:r>
              <a:rPr lang="el-GR" sz="2400" b="1" dirty="0" err="1"/>
              <a:t>Estimation</a:t>
            </a:r>
            <a:r>
              <a:rPr lang="el-GR" sz="2400" b="1" dirty="0"/>
              <a:t> – BLUE</a:t>
            </a:r>
            <a:r>
              <a:rPr lang="el-GR" sz="2400" b="1" dirty="0" smtClean="0"/>
              <a:t>).</a:t>
            </a:r>
            <a:endParaRPr lang="el-GR" sz="2400" b="1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Βέλτιστη</a:t>
            </a:r>
            <a:r>
              <a:rPr lang="el-GR" sz="2400" dirty="0"/>
              <a:t>: η καλύτερη εκτίμηση ανάμεσα σε άπειρες βάσει συγκεκριμένων </a:t>
            </a:r>
            <a:r>
              <a:rPr lang="el-GR" sz="2400" dirty="0" smtClean="0"/>
              <a:t>κριτηρίων.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Ανεπηρέαστη</a:t>
            </a:r>
            <a:r>
              <a:rPr lang="el-GR" sz="2400" dirty="0"/>
              <a:t>: η εκτίμηση ισούται με την αληθινή τιμή εάν οι μετρήσεις επαναληφθούν άπειρες </a:t>
            </a:r>
            <a:r>
              <a:rPr lang="el-GR" sz="2400" dirty="0" smtClean="0"/>
              <a:t>φορές.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Γραμμική:</a:t>
            </a:r>
            <a:r>
              <a:rPr lang="el-GR" sz="2400" dirty="0"/>
              <a:t> Το μαθηματικό μοντέλο που χρησιμοποιείται </a:t>
            </a:r>
            <a:r>
              <a:rPr lang="el-GR" sz="2400" dirty="0" err="1"/>
              <a:t>ειναι</a:t>
            </a:r>
            <a:r>
              <a:rPr lang="el-GR" sz="2400" dirty="0"/>
              <a:t> </a:t>
            </a:r>
            <a:r>
              <a:rPr lang="el-GR" sz="2400" dirty="0" smtClean="0"/>
              <a:t>γραμμικό.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u="sng" dirty="0" err="1"/>
              <a:t>Συνόρθωση</a:t>
            </a:r>
            <a:r>
              <a:rPr lang="el-GR" sz="2400" u="sng" dirty="0"/>
              <a:t> με τη μέθοδο των εξισώσεων παρατηρήσεων βασισμένη στο κριτήριο των ελαχίστων </a:t>
            </a:r>
            <a:r>
              <a:rPr lang="el-GR" sz="2400" u="sng" dirty="0" smtClean="0"/>
              <a:t>τετραγώνων</a:t>
            </a:r>
            <a:r>
              <a:rPr lang="el-GR" sz="2400" i="1" dirty="0" smtClean="0"/>
              <a:t>.</a:t>
            </a:r>
            <a:endParaRPr lang="el-GR" sz="2400" i="1" dirty="0"/>
          </a:p>
          <a:p>
            <a:endParaRPr lang="el-GR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5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497ddc221aebf1429899e2cd35bf3dc21319338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179</TotalTime>
  <Words>3037</Words>
  <Application>Microsoft Office PowerPoint</Application>
  <PresentationFormat>On-screen Show (4:3)</PresentationFormat>
  <Paragraphs>245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OC_template_updated</vt:lpstr>
      <vt:lpstr>Βελτιστοποίηση Ενεργειακών Συστημάτων</vt:lpstr>
      <vt:lpstr>Ανάλυση παρουσίασης</vt:lpstr>
      <vt:lpstr>Η έννοια του Δικτύου</vt:lpstr>
      <vt:lpstr>Γεωδαιτικό δίκτυο</vt:lpstr>
      <vt:lpstr>Διάσταση δικτύων</vt:lpstr>
      <vt:lpstr>Είδη δικτύων</vt:lpstr>
      <vt:lpstr>Τάξεις δικτύων (1 από 2)</vt:lpstr>
      <vt:lpstr>Τάξεις δικτύων (2 από 2)</vt:lpstr>
      <vt:lpstr>Συνόρθωση δικτύων</vt:lpstr>
      <vt:lpstr>Συνόρθωση στο ελλειψοειδείς ή στο προβολικό επίπεδο;</vt:lpstr>
      <vt:lpstr>Εξισώσεις παρατηρήσεων και συνόρθωση (1 από 4)</vt:lpstr>
      <vt:lpstr>Εξισώσεις παρατηρήσεων και συνόρθωση (2 από 4)</vt:lpstr>
      <vt:lpstr>Εξισώσεις παρατηρησεων και συνορθωση (3 από 4)</vt:lpstr>
      <vt:lpstr>Εξισώσεις παρατηρήσεων και συνόρθωση (4 από 4)</vt:lpstr>
      <vt:lpstr>Εξισώσεις παρατηρήσεων στο ΕΕΠ (1 από 3)</vt:lpstr>
      <vt:lpstr>Εξισώσεις παρατηρήσεων στο ΕΕΠ (2 από 3)</vt:lpstr>
      <vt:lpstr>Εξισώσεις παρατηρήσεων στο ΕΕΠ (3 από 3)</vt:lpstr>
      <vt:lpstr>Εξίσωση απόστασης στο ΕΕΠ</vt:lpstr>
      <vt:lpstr>Εξίσωση διεύθυνσης στο ΕΕΠ</vt:lpstr>
      <vt:lpstr>Εξίσωση γωνίας στο ΕΕΠ</vt:lpstr>
      <vt:lpstr>Εξίσωση αζιμούθιου στο ΕΕΠ</vt:lpstr>
      <vt:lpstr>Εξισώσεις παρατηρήσεων στο Επίπεδο</vt:lpstr>
      <vt:lpstr>Εξίσωση απόστασης στο Επίπεδο</vt:lpstr>
      <vt:lpstr>Εξίσωση αζιμούθιου στο Επίπεδο</vt:lpstr>
      <vt:lpstr>Εξίσωση διεύθυνσης στο Επίπεδο</vt:lpstr>
      <vt:lpstr>Εξίσωση γωνίας στο Επίπεδο</vt:lpstr>
      <vt:lpstr>Ισοδυναμία Συνορθώσεων  (ΕΕΠ - Επίπεδο)</vt:lpstr>
      <vt:lpstr>Σφάλματα Παρατηρήσεων</vt:lpstr>
      <vt:lpstr>Αξιολόγηση της ποιότητας των δικτύων (1 από 2)</vt:lpstr>
      <vt:lpstr>Αξιολόγηση της ποιότητας των δικτύων (2 από 2)</vt:lpstr>
      <vt:lpstr>Περίληψη –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</cp:revision>
  <dcterms:created xsi:type="dcterms:W3CDTF">2013-11-22T09:44:30Z</dcterms:created>
  <dcterms:modified xsi:type="dcterms:W3CDTF">2015-04-08T11:36:21Z</dcterms:modified>
</cp:coreProperties>
</file>