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0"/>
  </p:notesMasterIdLst>
  <p:handoutMasterIdLst>
    <p:handoutMasterId r:id="rId2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4" r:id="rId16"/>
    <p:sldId id="275" r:id="rId17"/>
    <p:sldId id="272" r:id="rId18"/>
    <p:sldId id="273" r:id="rId19"/>
  </p:sldIdLst>
  <p:sldSz cx="9144000" cy="6858000" type="screen4x3"/>
  <p:notesSz cx="7104063" cy="10234613"/>
  <p:custDataLst>
    <p:tags r:id="rId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70" d="100"/>
          <a:sy n="70" d="100"/>
        </p:scale>
        <p:origin x="-108" y="-1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Προγραμματισμός &amp; Εφαρμογές Η/Υ (Θ)</a:t>
            </a:r>
            <a:endParaRPr lang="el-GR" b="1" dirty="0">
              <a:solidFill>
                <a:schemeClr val="tx1"/>
              </a:solidFill>
              <a:latin typeface="+mn-lt"/>
            </a:endParaRPr>
          </a:p>
        </p:txBody>
      </p:sp>
      <p:sp>
        <p:nvSpPr>
          <p:cNvPr id="3" name="Υπότιτλος 2"/>
          <p:cNvSpPr>
            <a:spLocks noGrp="1"/>
          </p:cNvSpPr>
          <p:nvPr>
            <p:ph type="subTitle" idx="1"/>
          </p:nvPr>
        </p:nvSpPr>
        <p:spPr>
          <a:xfrm>
            <a:off x="0" y="3096542"/>
            <a:ext cx="9144000" cy="2204665"/>
          </a:xfrm>
        </p:spPr>
        <p:txBody>
          <a:bodyPr>
            <a:normAutofit fontScale="62500" lnSpcReduction="20000"/>
          </a:bodyPr>
          <a:lstStyle/>
          <a:p>
            <a:r>
              <a:rPr lang="el-GR" sz="4500" b="1" dirty="0" smtClean="0"/>
              <a:t>Ενότητα 12</a:t>
            </a:r>
            <a:r>
              <a:rPr lang="el-GR" sz="4500" dirty="0" smtClean="0"/>
              <a:t>:</a:t>
            </a:r>
            <a:r>
              <a:rPr lang="en-US" sz="4500" dirty="0" smtClean="0"/>
              <a:t> </a:t>
            </a:r>
            <a:r>
              <a:rPr lang="el-GR" sz="4500" dirty="0"/>
              <a:t>Εισαγωγή στο Προγραμματισμό με το </a:t>
            </a:r>
            <a:r>
              <a:rPr lang="el-GR" sz="4500" dirty="0" err="1"/>
              <a:t>MatLab</a:t>
            </a:r>
            <a:r>
              <a:rPr lang="el-GR" sz="4500" dirty="0"/>
              <a:t> </a:t>
            </a:r>
            <a:r>
              <a:rPr lang="el-GR" sz="4500" dirty="0" smtClean="0"/>
              <a:t>7.x (Μέρος 3</a:t>
            </a:r>
            <a:r>
              <a:rPr lang="el-GR" sz="4500" baseline="30000" dirty="0" smtClean="0"/>
              <a:t>ο</a:t>
            </a:r>
            <a:r>
              <a:rPr lang="el-GR" sz="4500" dirty="0" smtClean="0"/>
              <a:t>)</a:t>
            </a:r>
            <a:endParaRPr lang="el-GR" sz="4500" dirty="0"/>
          </a:p>
          <a:p>
            <a:endParaRPr lang="en-US" dirty="0" smtClean="0"/>
          </a:p>
          <a:p>
            <a:r>
              <a:rPr lang="el-GR" sz="3800" dirty="0"/>
              <a:t>Δρ. Β.Χ. </a:t>
            </a:r>
            <a:r>
              <a:rPr lang="el-GR" sz="3800" smtClean="0"/>
              <a:t>Μούσας, </a:t>
            </a:r>
            <a:r>
              <a:rPr lang="el-GR" sz="3800" dirty="0"/>
              <a:t>Αναπληρωτής Καθηγητής</a:t>
            </a:r>
          </a:p>
          <a:p>
            <a:r>
              <a:rPr lang="el-GR" sz="3800" dirty="0"/>
              <a:t>Τμήμα Πολιτικών Μηχανικών Τ.Ε. και Μηχανικών Τοπογραφίας </a:t>
            </a:r>
          </a:p>
          <a:p>
            <a:r>
              <a:rPr lang="el-GR" sz="3800" dirty="0"/>
              <a:t>&amp; </a:t>
            </a:r>
            <a:r>
              <a:rPr lang="el-GR" sz="3800" dirty="0" err="1"/>
              <a:t>Γεωπληροφορικής</a:t>
            </a:r>
            <a:r>
              <a:rPr lang="el-GR" sz="3800" dirty="0"/>
              <a:t> Τ.Ε.</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3899131469"/>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rgbClr val="004A82"/>
                </a:solidFill>
              </a:rPr>
              <a:t>Εντολές Μορφοποίησης </a:t>
            </a:r>
            <a:r>
              <a:rPr lang="el-GR" sz="3200" b="0" dirty="0" smtClean="0">
                <a:solidFill>
                  <a:srgbClr val="004A82"/>
                </a:solidFill>
              </a:rPr>
              <a:t>(1 από 2)</a:t>
            </a:r>
            <a:endParaRPr lang="el-GR" sz="3200" b="0" dirty="0">
              <a:solidFill>
                <a:srgbClr val="004A82"/>
              </a:solidFill>
            </a:endParaRPr>
          </a:p>
        </p:txBody>
      </p:sp>
      <p:sp>
        <p:nvSpPr>
          <p:cNvPr id="3" name="Content Placeholder 2"/>
          <p:cNvSpPr>
            <a:spLocks noGrp="1"/>
          </p:cNvSpPr>
          <p:nvPr>
            <p:ph idx="1"/>
          </p:nvPr>
        </p:nvSpPr>
        <p:spPr>
          <a:xfrm>
            <a:off x="448126" y="1124744"/>
            <a:ext cx="8229600" cy="1224136"/>
          </a:xfrm>
        </p:spPr>
        <p:txBody>
          <a:bodyPr>
            <a:noAutofit/>
          </a:bodyPr>
          <a:lstStyle/>
          <a:p>
            <a:r>
              <a:rPr lang="el-GR" sz="2400" dirty="0" smtClean="0"/>
              <a:t>Οι δύο εντολές είναι ίδιες εκτός από το ότι η </a:t>
            </a:r>
            <a:r>
              <a:rPr lang="en-US" sz="2400" b="1" dirty="0" smtClean="0"/>
              <a:t>FPRINTF</a:t>
            </a:r>
            <a:r>
              <a:rPr lang="en-US" sz="2400" dirty="0" smtClean="0"/>
              <a:t> </a:t>
            </a:r>
            <a:r>
              <a:rPr lang="el-GR" sz="2400" dirty="0" smtClean="0"/>
              <a:t>τυπώνει το αποτέλεσμά της σε αρχείο (</a:t>
            </a:r>
            <a:r>
              <a:rPr lang="en-US" sz="2400" b="1" dirty="0" smtClean="0"/>
              <a:t>F</a:t>
            </a:r>
            <a:r>
              <a:rPr lang="en-US" sz="2400" dirty="0" smtClean="0"/>
              <a:t>ile</a:t>
            </a:r>
            <a:r>
              <a:rPr lang="el-GR" sz="2400" dirty="0" smtClean="0"/>
              <a:t>), ενώ η </a:t>
            </a:r>
            <a:r>
              <a:rPr lang="en-US" sz="2400" b="1" dirty="0" smtClean="0"/>
              <a:t>SPRINTF</a:t>
            </a:r>
            <a:r>
              <a:rPr lang="en-US" sz="2400" dirty="0" smtClean="0"/>
              <a:t> </a:t>
            </a:r>
            <a:r>
              <a:rPr lang="el-GR" sz="2400" dirty="0" smtClean="0"/>
              <a:t>τυπώνει το αποτέλεσμά της σε συμβολοσειρά (</a:t>
            </a:r>
            <a:r>
              <a:rPr lang="en-US" sz="2400" b="1" dirty="0" smtClean="0"/>
              <a:t>S</a:t>
            </a:r>
            <a:r>
              <a:rPr lang="en-US" sz="2400" dirty="0" smtClean="0"/>
              <a:t>tring</a:t>
            </a:r>
            <a:r>
              <a:rPr lang="el-GR" sz="2400" dirty="0" smtClean="0"/>
              <a:t>).</a:t>
            </a:r>
          </a:p>
          <a:p>
            <a:endParaRPr lang="el-GR" sz="2000" dirty="0" smtClean="0"/>
          </a:p>
          <a:p>
            <a:endParaRPr lang="el-GR" sz="2000" dirty="0" smtClean="0"/>
          </a:p>
          <a:p>
            <a:endParaRPr lang="el-GR" sz="2000" dirty="0" smtClean="0"/>
          </a:p>
          <a:p>
            <a:endParaRPr lang="el-GR" sz="2000" dirty="0" smtClean="0"/>
          </a:p>
        </p:txBody>
      </p:sp>
      <p:pic>
        <p:nvPicPr>
          <p:cNvPr id="11266" name="Picture 2"/>
          <p:cNvPicPr>
            <a:picLocks noChangeAspect="1" noChangeArrowheads="1"/>
          </p:cNvPicPr>
          <p:nvPr/>
        </p:nvPicPr>
        <p:blipFill>
          <a:blip r:embed="rId2" cstate="print"/>
          <a:srcRect/>
          <a:stretch>
            <a:fillRect/>
          </a:stretch>
        </p:blipFill>
        <p:spPr bwMode="auto">
          <a:xfrm>
            <a:off x="2796636" y="2358008"/>
            <a:ext cx="3762375" cy="1143000"/>
          </a:xfrm>
          <a:prstGeom prst="rect">
            <a:avLst/>
          </a:prstGeom>
          <a:noFill/>
          <a:ln w="9525">
            <a:noFill/>
            <a:miter lim="800000"/>
            <a:headEnd/>
            <a:tailEnd/>
          </a:ln>
        </p:spPr>
      </p:pic>
      <p:sp>
        <p:nvSpPr>
          <p:cNvPr id="4" name="Ορθογώνιο 3"/>
          <p:cNvSpPr/>
          <p:nvPr/>
        </p:nvSpPr>
        <p:spPr>
          <a:xfrm>
            <a:off x="142654" y="3645024"/>
            <a:ext cx="8879380" cy="3046988"/>
          </a:xfrm>
          <a:prstGeom prst="rect">
            <a:avLst/>
          </a:prstGeom>
        </p:spPr>
        <p:txBody>
          <a:bodyPr wrap="square">
            <a:spAutoFit/>
          </a:bodyPr>
          <a:lstStyle/>
          <a:p>
            <a:pPr marL="342900" indent="-342900">
              <a:buFont typeface="Arial" panose="020B0604020202020204" pitchFamily="34" charset="0"/>
              <a:buChar char="•"/>
            </a:pPr>
            <a:r>
              <a:rPr lang="el-GR" sz="2400" dirty="0">
                <a:latin typeface="+mn-lt"/>
              </a:rPr>
              <a:t>Η </a:t>
            </a:r>
            <a:r>
              <a:rPr lang="en-US" sz="2400" b="1" dirty="0">
                <a:latin typeface="+mn-lt"/>
              </a:rPr>
              <a:t>SPRINTF</a:t>
            </a:r>
            <a:r>
              <a:rPr lang="en-US" sz="2400" dirty="0">
                <a:latin typeface="+mn-lt"/>
              </a:rPr>
              <a:t> </a:t>
            </a:r>
            <a:r>
              <a:rPr lang="el-GR" sz="2400" dirty="0">
                <a:latin typeface="+mn-lt"/>
              </a:rPr>
              <a:t>τυπώνει στο διάνυσμα χαρακτήρων </a:t>
            </a:r>
            <a:r>
              <a:rPr lang="en-US" sz="2400" b="1" dirty="0">
                <a:latin typeface="+mn-lt"/>
              </a:rPr>
              <a:t>S</a:t>
            </a:r>
            <a:r>
              <a:rPr lang="el-GR" sz="2400" dirty="0">
                <a:latin typeface="+mn-lt"/>
              </a:rPr>
              <a:t>, σύμφωνα με τι οδηγίες του </a:t>
            </a:r>
            <a:r>
              <a:rPr lang="en-US" sz="2400" b="1" dirty="0">
                <a:latin typeface="+mn-lt"/>
              </a:rPr>
              <a:t>format</a:t>
            </a:r>
            <a:r>
              <a:rPr lang="el-GR" sz="2400" dirty="0">
                <a:latin typeface="+mn-lt"/>
              </a:rPr>
              <a:t>, τη μεταβλητή </a:t>
            </a:r>
            <a:r>
              <a:rPr lang="el-GR" sz="2400" b="1" dirty="0">
                <a:latin typeface="+mn-lt"/>
              </a:rPr>
              <a:t>Α</a:t>
            </a:r>
            <a:r>
              <a:rPr lang="el-GR" sz="2400" dirty="0">
                <a:latin typeface="+mn-lt"/>
              </a:rPr>
              <a:t> και όποιες άλλες ακολουθούν. Αν υπάρχει κάποιο σφάλμα τότε το στέλνει στο διάνυσμα </a:t>
            </a:r>
            <a:r>
              <a:rPr lang="en-US" sz="2400" dirty="0">
                <a:latin typeface="+mn-lt"/>
              </a:rPr>
              <a:t>Err</a:t>
            </a:r>
            <a:r>
              <a:rPr lang="el-GR" sz="2400" dirty="0">
                <a:latin typeface="+mn-lt"/>
              </a:rPr>
              <a:t>.</a:t>
            </a:r>
          </a:p>
          <a:p>
            <a:pPr marL="342900" indent="-342900">
              <a:buFont typeface="Arial" panose="020B0604020202020204" pitchFamily="34" charset="0"/>
              <a:buChar char="•"/>
            </a:pPr>
            <a:r>
              <a:rPr lang="el-GR" sz="2400" dirty="0">
                <a:latin typeface="+mn-lt"/>
              </a:rPr>
              <a:t> Η </a:t>
            </a:r>
            <a:r>
              <a:rPr lang="en-US" sz="2400" b="1" dirty="0">
                <a:latin typeface="+mn-lt"/>
              </a:rPr>
              <a:t>FPRINTF</a:t>
            </a:r>
            <a:r>
              <a:rPr lang="en-US" sz="2400" dirty="0">
                <a:latin typeface="+mn-lt"/>
              </a:rPr>
              <a:t> </a:t>
            </a:r>
            <a:r>
              <a:rPr lang="el-GR" sz="2400" dirty="0">
                <a:latin typeface="+mn-lt"/>
              </a:rPr>
              <a:t>τυπώνει στο αρχείο με αριθμό </a:t>
            </a:r>
            <a:r>
              <a:rPr lang="en-US" sz="2400" b="1" dirty="0">
                <a:latin typeface="+mn-lt"/>
              </a:rPr>
              <a:t>fid</a:t>
            </a:r>
            <a:r>
              <a:rPr lang="el-GR" sz="2400" dirty="0">
                <a:latin typeface="+mn-lt"/>
              </a:rPr>
              <a:t> (</a:t>
            </a:r>
            <a:r>
              <a:rPr lang="en-US" sz="2400" dirty="0">
                <a:latin typeface="+mn-lt"/>
              </a:rPr>
              <a:t>file ID</a:t>
            </a:r>
            <a:r>
              <a:rPr lang="el-GR" sz="2400" dirty="0">
                <a:latin typeface="+mn-lt"/>
              </a:rPr>
              <a:t>), σύμφωνα με τι οδηγίες του </a:t>
            </a:r>
            <a:r>
              <a:rPr lang="en-US" sz="2400" b="1" dirty="0">
                <a:latin typeface="+mn-lt"/>
              </a:rPr>
              <a:t>format</a:t>
            </a:r>
            <a:r>
              <a:rPr lang="el-GR" sz="2400" dirty="0">
                <a:latin typeface="+mn-lt"/>
              </a:rPr>
              <a:t>, τη μεταβλητή </a:t>
            </a:r>
            <a:r>
              <a:rPr lang="el-GR" sz="2400" b="1" dirty="0">
                <a:latin typeface="+mn-lt"/>
              </a:rPr>
              <a:t>Α</a:t>
            </a:r>
            <a:r>
              <a:rPr lang="el-GR" sz="2400" dirty="0">
                <a:latin typeface="+mn-lt"/>
              </a:rPr>
              <a:t> και όποιες άλλες ακολουθούν, και, αναφέρει στη μεταβλητή </a:t>
            </a:r>
            <a:r>
              <a:rPr lang="el-GR" sz="2400" b="1" dirty="0">
                <a:latin typeface="+mn-lt"/>
              </a:rPr>
              <a:t>Β</a:t>
            </a:r>
            <a:r>
              <a:rPr lang="el-GR" sz="2400" dirty="0">
                <a:latin typeface="+mn-lt"/>
              </a:rPr>
              <a:t> τα συνολικά </a:t>
            </a:r>
            <a:r>
              <a:rPr lang="en-US" sz="2400" dirty="0">
                <a:latin typeface="+mn-lt"/>
              </a:rPr>
              <a:t>bytes </a:t>
            </a:r>
            <a:r>
              <a:rPr lang="el-GR" sz="2400" dirty="0">
                <a:latin typeface="+mn-lt"/>
              </a:rPr>
              <a:t>που γράφηκαν επιτυχώς στο αρχείο. Αν το </a:t>
            </a:r>
            <a:r>
              <a:rPr lang="en-US" sz="2400" b="1" dirty="0">
                <a:latin typeface="+mn-lt"/>
              </a:rPr>
              <a:t>fid</a:t>
            </a:r>
            <a:r>
              <a:rPr lang="en-US" sz="2400" dirty="0">
                <a:latin typeface="+mn-lt"/>
              </a:rPr>
              <a:t> </a:t>
            </a:r>
            <a:r>
              <a:rPr lang="el-GR" sz="2400" dirty="0">
                <a:latin typeface="+mn-lt"/>
              </a:rPr>
              <a:t>δεν δοθεί ή είναι </a:t>
            </a:r>
            <a:r>
              <a:rPr lang="el-GR" sz="2400" b="1" dirty="0">
                <a:latin typeface="+mn-lt"/>
              </a:rPr>
              <a:t>1</a:t>
            </a:r>
            <a:r>
              <a:rPr lang="el-GR" sz="2400" dirty="0">
                <a:latin typeface="+mn-lt"/>
              </a:rPr>
              <a:t> τότε τα αποτελέσματα της </a:t>
            </a:r>
            <a:r>
              <a:rPr lang="en-US" sz="2400" dirty="0">
                <a:latin typeface="+mn-lt"/>
              </a:rPr>
              <a:t>FPRINTF </a:t>
            </a:r>
            <a:r>
              <a:rPr lang="el-GR" sz="2400" dirty="0">
                <a:latin typeface="+mn-lt"/>
              </a:rPr>
              <a:t>στέλνονται στην </a:t>
            </a:r>
            <a:r>
              <a:rPr lang="el-GR" sz="2400" b="1" dirty="0">
                <a:latin typeface="+mn-lt"/>
              </a:rPr>
              <a:t>οθόνη</a:t>
            </a:r>
            <a:r>
              <a:rPr lang="el-GR" sz="2400" dirty="0">
                <a:latin typeface="+mn-lt"/>
              </a:rPr>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7" name="TextBox 6"/>
          <p:cNvSpPr txBox="1"/>
          <p:nvPr/>
        </p:nvSpPr>
        <p:spPr>
          <a:xfrm>
            <a:off x="4034923" y="3434517"/>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678006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rgbClr val="004A82"/>
                </a:solidFill>
              </a:rPr>
              <a:t>Εντολές Μορφοποίησης </a:t>
            </a:r>
            <a:r>
              <a:rPr lang="el-GR" sz="3200" b="0" dirty="0" smtClean="0">
                <a:solidFill>
                  <a:srgbClr val="004A82"/>
                </a:solidFill>
              </a:rPr>
              <a:t>(2 </a:t>
            </a:r>
            <a:r>
              <a:rPr lang="el-GR" sz="3200" b="0" dirty="0">
                <a:solidFill>
                  <a:srgbClr val="004A82"/>
                </a:solidFill>
              </a:rPr>
              <a:t>από </a:t>
            </a:r>
            <a:r>
              <a:rPr lang="el-GR" sz="3200" b="0" dirty="0" smtClean="0">
                <a:solidFill>
                  <a:srgbClr val="004A82"/>
                </a:solidFill>
              </a:rPr>
              <a:t>2)</a:t>
            </a:r>
            <a:endParaRPr lang="el-GR" dirty="0"/>
          </a:p>
        </p:txBody>
      </p:sp>
      <p:sp>
        <p:nvSpPr>
          <p:cNvPr id="3" name="Content Placeholder 2"/>
          <p:cNvSpPr>
            <a:spLocks noGrp="1"/>
          </p:cNvSpPr>
          <p:nvPr>
            <p:ph idx="1"/>
          </p:nvPr>
        </p:nvSpPr>
        <p:spPr>
          <a:xfrm>
            <a:off x="115758" y="1124744"/>
            <a:ext cx="8933172" cy="1872208"/>
          </a:xfrm>
        </p:spPr>
        <p:txBody>
          <a:bodyPr>
            <a:noAutofit/>
          </a:bodyPr>
          <a:lstStyle/>
          <a:p>
            <a:r>
              <a:rPr lang="el-GR" sz="2400" dirty="0" smtClean="0"/>
              <a:t>Το όρισμα </a:t>
            </a:r>
            <a:r>
              <a:rPr lang="en-US" sz="2400" b="1" dirty="0" smtClean="0"/>
              <a:t>format</a:t>
            </a:r>
            <a:r>
              <a:rPr lang="en-US" sz="2400" dirty="0" smtClean="0"/>
              <a:t> </a:t>
            </a:r>
            <a:r>
              <a:rPr lang="el-GR" sz="2400" dirty="0" smtClean="0"/>
              <a:t>είναι μια σειρά συμβόλων που προσδιορίζει τρόπο εμφάνισης των αριθμών. Οι προσδιορισμοί που περιέχει είναι παρόμοιοι με τους αντίστοιχους της γλώσσας </a:t>
            </a:r>
            <a:r>
              <a:rPr lang="en-US" sz="2400" dirty="0" smtClean="0"/>
              <a:t>C</a:t>
            </a:r>
            <a:r>
              <a:rPr lang="el-GR" sz="2400" dirty="0" smtClean="0"/>
              <a:t> και  άλλων γλωσσών προγραμματισμού. Ο πλήρης κατάλογός τους βρίσκεται στα παραρτήματα αλλά θα αναφέρουμε εδώ τους κυριότερους:</a:t>
            </a:r>
            <a:endParaRPr lang="el-GR" sz="2400" dirty="0"/>
          </a:p>
        </p:txBody>
      </p:sp>
      <p:pic>
        <p:nvPicPr>
          <p:cNvPr id="12290" name="Picture 2"/>
          <p:cNvPicPr>
            <a:picLocks noChangeAspect="1" noChangeArrowheads="1"/>
          </p:cNvPicPr>
          <p:nvPr/>
        </p:nvPicPr>
        <p:blipFill>
          <a:blip r:embed="rId2" cstate="print"/>
          <a:srcRect/>
          <a:stretch>
            <a:fillRect/>
          </a:stretch>
        </p:blipFill>
        <p:spPr bwMode="auto">
          <a:xfrm>
            <a:off x="901682" y="3129717"/>
            <a:ext cx="7361324" cy="3457947"/>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6" name="TextBox 5"/>
          <p:cNvSpPr txBox="1"/>
          <p:nvPr/>
        </p:nvSpPr>
        <p:spPr>
          <a:xfrm>
            <a:off x="4067944" y="653891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561908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7095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8130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Βασίλειος Μούσας 2014. Βασίλειος Μούσας. </a:t>
            </a:r>
            <a:r>
              <a:rPr lang="el-GR" sz="2000" dirty="0"/>
              <a:t>«Προγραμματισμός &amp; Εφαρμογές Η/Υ (Θ). </a:t>
            </a:r>
            <a:r>
              <a:rPr lang="el-GR" sz="2000" dirty="0" smtClean="0"/>
              <a:t>Ενότητα </a:t>
            </a:r>
            <a:r>
              <a:rPr lang="en-US" sz="2000" dirty="0" smtClean="0"/>
              <a:t>12</a:t>
            </a:r>
            <a:r>
              <a:rPr lang="el-GR" sz="2000" dirty="0" smtClean="0"/>
              <a:t>: </a:t>
            </a:r>
            <a:r>
              <a:rPr lang="el-GR" sz="2000" dirty="0"/>
              <a:t>Εισαγωγή στο Προγραμματισμό με το </a:t>
            </a:r>
            <a:r>
              <a:rPr lang="el-GR" sz="2000" dirty="0" err="1"/>
              <a:t>MatLab</a:t>
            </a:r>
            <a:r>
              <a:rPr lang="el-GR" sz="2000" dirty="0"/>
              <a:t> 7.x (Μέρος </a:t>
            </a:r>
            <a:r>
              <a:rPr lang="en-US" sz="2000" dirty="0" smtClean="0"/>
              <a:t>3</a:t>
            </a:r>
            <a:r>
              <a:rPr lang="el-GR" sz="2000" baseline="30000" dirty="0" smtClean="0"/>
              <a:t>ο</a:t>
            </a:r>
            <a:r>
              <a:rPr lang="el-GR" sz="2000" dirty="0" smtClean="0"/>
              <a:t>)». </a:t>
            </a:r>
            <a:endParaRPr lang="en-US" sz="2000" dirty="0" smtClean="0"/>
          </a:p>
          <a:p>
            <a:pPr marL="0" indent="0">
              <a:spcBef>
                <a:spcPts val="0"/>
              </a:spcBef>
              <a:buNone/>
            </a:pP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302051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489978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90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853151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148474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rgbClr val="004A82"/>
                </a:solidFill>
              </a:rPr>
              <a:t>Η Εντολή Ελέγχου </a:t>
            </a:r>
            <a:r>
              <a:rPr lang="en-US" dirty="0" smtClean="0">
                <a:solidFill>
                  <a:srgbClr val="004A82"/>
                </a:solidFill>
              </a:rPr>
              <a:t>IF</a:t>
            </a:r>
            <a:r>
              <a:rPr lang="el-GR" dirty="0" smtClean="0">
                <a:solidFill>
                  <a:srgbClr val="004A82"/>
                </a:solidFill>
              </a:rPr>
              <a:t>-</a:t>
            </a:r>
            <a:r>
              <a:rPr lang="en-US" dirty="0" smtClean="0">
                <a:solidFill>
                  <a:srgbClr val="004A82"/>
                </a:solidFill>
              </a:rPr>
              <a:t>ELSE</a:t>
            </a:r>
            <a:r>
              <a:rPr lang="el-GR" dirty="0" smtClean="0">
                <a:solidFill>
                  <a:srgbClr val="004A82"/>
                </a:solidFill>
              </a:rPr>
              <a:t> </a:t>
            </a:r>
            <a:r>
              <a:rPr lang="el-GR" sz="3200" b="0" dirty="0" smtClean="0">
                <a:solidFill>
                  <a:srgbClr val="004A82"/>
                </a:solidFill>
              </a:rPr>
              <a:t>(1 από 2)</a:t>
            </a:r>
            <a:endParaRPr lang="el-GR" sz="3200" b="0" dirty="0">
              <a:solidFill>
                <a:srgbClr val="004A82"/>
              </a:solidFill>
            </a:endParaRPr>
          </a:p>
        </p:txBody>
      </p:sp>
      <p:sp>
        <p:nvSpPr>
          <p:cNvPr id="3" name="Content Placeholder 2"/>
          <p:cNvSpPr>
            <a:spLocks noGrp="1"/>
          </p:cNvSpPr>
          <p:nvPr>
            <p:ph idx="1"/>
          </p:nvPr>
        </p:nvSpPr>
        <p:spPr>
          <a:xfrm>
            <a:off x="467544" y="1025352"/>
            <a:ext cx="8229600" cy="5112568"/>
          </a:xfrm>
        </p:spPr>
        <p:txBody>
          <a:bodyPr>
            <a:noAutofit/>
          </a:bodyPr>
          <a:lstStyle/>
          <a:p>
            <a:r>
              <a:rPr lang="el-GR" sz="2400" dirty="0" smtClean="0"/>
              <a:t>Η βασική εντολή ελέγχου της ροής ενός προγράμματος είναι η </a:t>
            </a:r>
            <a:r>
              <a:rPr lang="en-US" sz="2400" dirty="0" smtClean="0"/>
              <a:t>IF</a:t>
            </a:r>
            <a:r>
              <a:rPr lang="el-GR" sz="2400" dirty="0" smtClean="0"/>
              <a:t>. Η εντολή </a:t>
            </a:r>
            <a:r>
              <a:rPr lang="en-US" sz="2400" dirty="0" smtClean="0"/>
              <a:t>IF</a:t>
            </a:r>
            <a:r>
              <a:rPr lang="el-GR" sz="2400" dirty="0" smtClean="0"/>
              <a:t> έχει διάφορες μορφές σύνταξης. Σε οποιαδήποτε μορφή και αν χρησιμοποιηθεί η </a:t>
            </a:r>
            <a:r>
              <a:rPr lang="en-US" sz="2400" dirty="0" smtClean="0"/>
              <a:t>IF</a:t>
            </a:r>
            <a:r>
              <a:rPr lang="el-GR" sz="2400" dirty="0" smtClean="0"/>
              <a:t>, πάντα ελέγχει τη συνθήκη που ακολουθεί τη λέξη κλειδί </a:t>
            </a:r>
            <a:r>
              <a:rPr lang="en-US" sz="2400" dirty="0" smtClean="0"/>
              <a:t>IF</a:t>
            </a:r>
            <a:r>
              <a:rPr lang="el-GR" sz="2400" dirty="0" smtClean="0"/>
              <a:t>. Αν η συνθήκη είναι αληθής (1) τότε εκτελείται το μπλοκ των εντολών που ακολουθεί τη συνθήκη μετά το κόμμα. Αν η συνθήκη είναι ψευδής τότε εκτελείται το μπλοκ των εντολών που ακολουθεί τη λέξη κλειδί </a:t>
            </a:r>
            <a:r>
              <a:rPr lang="en-US" sz="2400" dirty="0" smtClean="0"/>
              <a:t>ELSE</a:t>
            </a:r>
            <a:r>
              <a:rPr lang="el-GR" sz="2400" dirty="0" smtClean="0"/>
              <a:t>, ή, αν αυτό δεν υπάρχει, η εντολή τελειώνει στην </a:t>
            </a:r>
            <a:r>
              <a:rPr lang="en-US" sz="2400" dirty="0" smtClean="0"/>
              <a:t>END</a:t>
            </a:r>
            <a:r>
              <a:rPr lang="el-GR" sz="2400" dirty="0" smtClean="0"/>
              <a:t>. </a:t>
            </a:r>
          </a:p>
          <a:p>
            <a:r>
              <a:rPr lang="el-GR" sz="2400" dirty="0" smtClean="0"/>
              <a:t>Οι κύριοι τρόποι σύνταξης είναι οι παρακάτω τρεις. Σημειώνουμε ότι, το κόμμα που ακολουθεί τη συνθήκη παίζει το ρόλο του </a:t>
            </a:r>
            <a:r>
              <a:rPr lang="en-US" sz="2400" dirty="0" smtClean="0"/>
              <a:t>THEN</a:t>
            </a:r>
            <a:r>
              <a:rPr lang="el-GR" sz="2400" dirty="0" smtClean="0"/>
              <a:t> που συναντάμε σε άλλες γλώσσες και δεν πρέπει να παραλείπεται. </a:t>
            </a:r>
          </a:p>
          <a:p>
            <a:endParaRPr lang="el-GR" sz="20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34825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Η Εντολή Ελέγχου </a:t>
            </a:r>
            <a:r>
              <a:rPr lang="en-US" dirty="0">
                <a:solidFill>
                  <a:srgbClr val="004A82"/>
                </a:solidFill>
              </a:rPr>
              <a:t>IF</a:t>
            </a:r>
            <a:r>
              <a:rPr lang="el-GR" dirty="0">
                <a:solidFill>
                  <a:srgbClr val="004A82"/>
                </a:solidFill>
              </a:rPr>
              <a:t>-</a:t>
            </a:r>
            <a:r>
              <a:rPr lang="en-US" dirty="0">
                <a:solidFill>
                  <a:srgbClr val="004A82"/>
                </a:solidFill>
              </a:rPr>
              <a:t>ELSE</a:t>
            </a:r>
            <a:r>
              <a:rPr lang="el-GR" dirty="0">
                <a:solidFill>
                  <a:srgbClr val="004A82"/>
                </a:solidFill>
              </a:rPr>
              <a:t> </a:t>
            </a:r>
            <a:r>
              <a:rPr lang="el-GR" sz="3200" b="0" dirty="0" smtClean="0">
                <a:solidFill>
                  <a:srgbClr val="004A82"/>
                </a:solidFill>
              </a:rPr>
              <a:t>(2 </a:t>
            </a:r>
            <a:r>
              <a:rPr lang="el-GR" sz="3200" b="0" dirty="0">
                <a:solidFill>
                  <a:srgbClr val="004A82"/>
                </a:solidFill>
              </a:rPr>
              <a:t>από </a:t>
            </a:r>
            <a:r>
              <a:rPr lang="el-GR" sz="3200" b="0" dirty="0" smtClean="0">
                <a:solidFill>
                  <a:srgbClr val="004A82"/>
                </a:solidFill>
              </a:rPr>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grpSp>
        <p:nvGrpSpPr>
          <p:cNvPr id="5" name="Group 6"/>
          <p:cNvGrpSpPr/>
          <p:nvPr/>
        </p:nvGrpSpPr>
        <p:grpSpPr>
          <a:xfrm>
            <a:off x="873932" y="2262101"/>
            <a:ext cx="7416824" cy="1428750"/>
            <a:chOff x="899592" y="2924944"/>
            <a:chExt cx="7416824" cy="1428750"/>
          </a:xfrm>
        </p:grpSpPr>
        <p:pic>
          <p:nvPicPr>
            <p:cNvPr id="6" name="Picture 2"/>
            <p:cNvPicPr>
              <a:picLocks noChangeAspect="1" noChangeArrowheads="1"/>
            </p:cNvPicPr>
            <p:nvPr/>
          </p:nvPicPr>
          <p:blipFill>
            <a:blip r:embed="rId2" cstate="print"/>
            <a:srcRect/>
            <a:stretch>
              <a:fillRect/>
            </a:stretch>
          </p:blipFill>
          <p:spPr bwMode="auto">
            <a:xfrm>
              <a:off x="899592" y="2924944"/>
              <a:ext cx="2314575" cy="66675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423270" y="2924944"/>
              <a:ext cx="2228850" cy="103822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5858966" y="2924944"/>
              <a:ext cx="2457450" cy="1428750"/>
            </a:xfrm>
            <a:prstGeom prst="rect">
              <a:avLst/>
            </a:prstGeom>
            <a:noFill/>
            <a:ln w="9525">
              <a:noFill/>
              <a:miter lim="800000"/>
              <a:headEnd/>
              <a:tailEnd/>
            </a:ln>
          </p:spPr>
        </p:pic>
      </p:grpSp>
      <p:sp>
        <p:nvSpPr>
          <p:cNvPr id="9" name="TextBox 8"/>
          <p:cNvSpPr txBox="1"/>
          <p:nvPr/>
        </p:nvSpPr>
        <p:spPr>
          <a:xfrm>
            <a:off x="3779912" y="3933056"/>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916327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smtClean="0">
                <a:solidFill>
                  <a:srgbClr val="004A82"/>
                </a:solidFill>
              </a:rPr>
              <a:t>Η Εντολή Ελέγχου </a:t>
            </a:r>
            <a:r>
              <a:rPr lang="en-US" dirty="0" smtClean="0">
                <a:solidFill>
                  <a:srgbClr val="004A82"/>
                </a:solidFill>
              </a:rPr>
              <a:t>SWITCH</a:t>
            </a:r>
            <a:r>
              <a:rPr lang="el-GR" dirty="0" smtClean="0">
                <a:solidFill>
                  <a:srgbClr val="004A82"/>
                </a:solidFill>
              </a:rPr>
              <a:t>-</a:t>
            </a:r>
            <a:r>
              <a:rPr lang="en-US" dirty="0" smtClean="0">
                <a:solidFill>
                  <a:srgbClr val="004A82"/>
                </a:solidFill>
              </a:rPr>
              <a:t>CASE</a:t>
            </a:r>
            <a:r>
              <a:rPr lang="el-GR" dirty="0" smtClean="0">
                <a:solidFill>
                  <a:srgbClr val="004A82"/>
                </a:solidFill>
              </a:rPr>
              <a:t> </a:t>
            </a:r>
            <a:r>
              <a:rPr lang="el-GR" sz="3200" b="0" dirty="0" smtClean="0">
                <a:solidFill>
                  <a:srgbClr val="004A82"/>
                </a:solidFill>
              </a:rPr>
              <a:t>(1 από 2)</a:t>
            </a:r>
            <a:endParaRPr lang="el-GR" sz="3200" b="0" dirty="0">
              <a:solidFill>
                <a:srgbClr val="004A82"/>
              </a:solidFill>
            </a:endParaRPr>
          </a:p>
        </p:txBody>
      </p:sp>
      <p:sp>
        <p:nvSpPr>
          <p:cNvPr id="3" name="Content Placeholder 2"/>
          <p:cNvSpPr>
            <a:spLocks noGrp="1"/>
          </p:cNvSpPr>
          <p:nvPr>
            <p:ph idx="1"/>
          </p:nvPr>
        </p:nvSpPr>
        <p:spPr>
          <a:xfrm>
            <a:off x="498685" y="1124744"/>
            <a:ext cx="8229600" cy="5112568"/>
          </a:xfrm>
        </p:spPr>
        <p:txBody>
          <a:bodyPr>
            <a:noAutofit/>
          </a:bodyPr>
          <a:lstStyle/>
          <a:p>
            <a:r>
              <a:rPr lang="el-GR" sz="2400" dirty="0" smtClean="0"/>
              <a:t>Η εντολή ελέγχου </a:t>
            </a:r>
            <a:r>
              <a:rPr lang="en-US" sz="2400" b="1" dirty="0" smtClean="0"/>
              <a:t>SWITCH</a:t>
            </a:r>
            <a:r>
              <a:rPr lang="en-US" sz="2400" dirty="0" smtClean="0"/>
              <a:t> </a:t>
            </a:r>
            <a:r>
              <a:rPr lang="el-GR" sz="2400" dirty="0" smtClean="0"/>
              <a:t>είναι μια τροποποιημένη </a:t>
            </a:r>
            <a:r>
              <a:rPr lang="en-US" sz="2400" dirty="0" smtClean="0"/>
              <a:t>IF </a:t>
            </a:r>
            <a:r>
              <a:rPr lang="el-GR" sz="2400" dirty="0" smtClean="0"/>
              <a:t>η οποία, αντί της λογικής έκφρασης ελέγχει τη τιμή μιας μεταβλητής, και, αντί να έχει μόνο 2 μπλοκ εντολών (1/0, </a:t>
            </a:r>
            <a:r>
              <a:rPr lang="en-US" sz="2400" dirty="0" smtClean="0"/>
              <a:t>THEN</a:t>
            </a:r>
            <a:r>
              <a:rPr lang="el-GR" sz="2400" dirty="0" smtClean="0"/>
              <a:t>/</a:t>
            </a:r>
            <a:r>
              <a:rPr lang="en-US" sz="2400" dirty="0" smtClean="0"/>
              <a:t>ELSE</a:t>
            </a:r>
            <a:r>
              <a:rPr lang="el-GR" sz="2400" dirty="0" smtClean="0"/>
              <a:t>) έχει απεριόριστες περιπτώσεις (</a:t>
            </a:r>
            <a:r>
              <a:rPr lang="en-US" sz="2400" dirty="0" smtClean="0"/>
              <a:t>CASE</a:t>
            </a:r>
            <a:r>
              <a:rPr lang="el-GR" sz="2400" dirty="0" smtClean="0"/>
              <a:t>) με μπλοκ εντολών, όσες είναι και οι αναμενόμενες τιμές της μεταβλητής.</a:t>
            </a:r>
          </a:p>
          <a:p>
            <a:r>
              <a:rPr lang="el-GR" sz="2400" dirty="0" smtClean="0"/>
              <a:t>Στην εντολή </a:t>
            </a:r>
            <a:r>
              <a:rPr lang="en-US" sz="2400" dirty="0" smtClean="0"/>
              <a:t>SWITCH </a:t>
            </a:r>
            <a:r>
              <a:rPr lang="el-GR" sz="2400" dirty="0" smtClean="0"/>
              <a:t>όσες </a:t>
            </a:r>
            <a:r>
              <a:rPr lang="en-US" sz="2400" dirty="0" smtClean="0"/>
              <a:t>CASE</a:t>
            </a:r>
            <a:r>
              <a:rPr lang="el-GR" sz="2400" dirty="0" smtClean="0"/>
              <a:t> και να χρησιμοποιήσουμε δεν μπορούμε να καλύψουμε όλες τις πιθανές τιμές της μεταβλητής. Για το λόγο αυτό προσθέτουμε πάντα μετά τις </a:t>
            </a:r>
            <a:r>
              <a:rPr lang="en-US" sz="2400" dirty="0" smtClean="0"/>
              <a:t>CASE </a:t>
            </a:r>
            <a:r>
              <a:rPr lang="el-GR" sz="2400" dirty="0" smtClean="0"/>
              <a:t>και την εντολή </a:t>
            </a:r>
            <a:r>
              <a:rPr lang="en-US" sz="2400" dirty="0" smtClean="0"/>
              <a:t>OTHERWISE </a:t>
            </a:r>
            <a:r>
              <a:rPr lang="el-GR" sz="2400" dirty="0" smtClean="0"/>
              <a:t>η οποία καλύπτει όλες τις υπόλοιπες, μη αναμενόμενες, τιμές. </a:t>
            </a:r>
          </a:p>
          <a:p>
            <a:r>
              <a:rPr lang="el-GR" sz="2400" dirty="0" smtClean="0"/>
              <a:t>Η σύνταξη της </a:t>
            </a:r>
            <a:r>
              <a:rPr lang="en-US" sz="2400" dirty="0" smtClean="0"/>
              <a:t>SWITCH </a:t>
            </a:r>
            <a:r>
              <a:rPr lang="el-GR" sz="2400" dirty="0" smtClean="0"/>
              <a:t>έχει τη μορφή:</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30654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004A82"/>
                </a:solidFill>
              </a:rPr>
              <a:t>Η Εντολή Ελέγχου </a:t>
            </a:r>
            <a:r>
              <a:rPr lang="en-US" dirty="0">
                <a:solidFill>
                  <a:srgbClr val="004A82"/>
                </a:solidFill>
              </a:rPr>
              <a:t>SWITCH</a:t>
            </a:r>
            <a:r>
              <a:rPr lang="el-GR" dirty="0">
                <a:solidFill>
                  <a:srgbClr val="004A82"/>
                </a:solidFill>
              </a:rPr>
              <a:t>-</a:t>
            </a:r>
            <a:r>
              <a:rPr lang="en-US" dirty="0">
                <a:solidFill>
                  <a:srgbClr val="004A82"/>
                </a:solidFill>
              </a:rPr>
              <a:t>CASE</a:t>
            </a:r>
            <a:r>
              <a:rPr lang="el-GR" dirty="0">
                <a:solidFill>
                  <a:srgbClr val="004A82"/>
                </a:solidFill>
              </a:rPr>
              <a:t> </a:t>
            </a:r>
            <a:r>
              <a:rPr lang="el-GR" sz="3200" b="0" dirty="0" smtClean="0">
                <a:solidFill>
                  <a:srgbClr val="004A82"/>
                </a:solidFill>
              </a:rPr>
              <a:t>(2 </a:t>
            </a:r>
            <a:r>
              <a:rPr lang="el-GR" sz="3200" b="0" dirty="0">
                <a:solidFill>
                  <a:srgbClr val="004A82"/>
                </a:solidFill>
              </a:rPr>
              <a:t>από </a:t>
            </a:r>
            <a:r>
              <a:rPr lang="el-GR" sz="3200" b="0" dirty="0" smtClean="0">
                <a:solidFill>
                  <a:srgbClr val="004A82"/>
                </a:solidFill>
              </a:rPr>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5" name="Picture 2"/>
          <p:cNvPicPr>
            <a:picLocks noGrp="1" noChangeAspect="1" noChangeArrowheads="1"/>
          </p:cNvPicPr>
          <p:nvPr>
            <p:ph idx="1"/>
          </p:nvPr>
        </p:nvPicPr>
        <p:blipFill>
          <a:blip r:embed="rId2" cstate="print"/>
          <a:srcRect/>
          <a:stretch>
            <a:fillRect/>
          </a:stretch>
        </p:blipFill>
        <p:spPr bwMode="auto">
          <a:xfrm>
            <a:off x="3305175" y="2204864"/>
            <a:ext cx="2533650" cy="2124075"/>
          </a:xfrm>
          <a:prstGeom prst="rect">
            <a:avLst/>
          </a:prstGeom>
          <a:noFill/>
          <a:ln w="9525">
            <a:noFill/>
            <a:miter lim="800000"/>
            <a:headEnd/>
            <a:tailEnd/>
          </a:ln>
        </p:spPr>
      </p:pic>
      <p:sp>
        <p:nvSpPr>
          <p:cNvPr id="6" name="TextBox 5"/>
          <p:cNvSpPr txBox="1"/>
          <p:nvPr/>
        </p:nvSpPr>
        <p:spPr>
          <a:xfrm>
            <a:off x="3929100" y="443711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0503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smtClean="0">
                <a:solidFill>
                  <a:srgbClr val="004A82"/>
                </a:solidFill>
              </a:rPr>
              <a:t>Η Εντολή Επανάληψης </a:t>
            </a:r>
            <a:r>
              <a:rPr lang="en-US" dirty="0" smtClean="0">
                <a:solidFill>
                  <a:srgbClr val="004A82"/>
                </a:solidFill>
              </a:rPr>
              <a:t>FOR</a:t>
            </a:r>
            <a:endParaRPr lang="el-GR" dirty="0">
              <a:solidFill>
                <a:srgbClr val="004A82"/>
              </a:solidFill>
            </a:endParaRPr>
          </a:p>
        </p:txBody>
      </p:sp>
      <p:sp>
        <p:nvSpPr>
          <p:cNvPr id="3" name="Content Placeholder 2"/>
          <p:cNvSpPr>
            <a:spLocks noGrp="1"/>
          </p:cNvSpPr>
          <p:nvPr>
            <p:ph idx="1"/>
          </p:nvPr>
        </p:nvSpPr>
        <p:spPr>
          <a:xfrm>
            <a:off x="161975" y="908720"/>
            <a:ext cx="8229600" cy="5112568"/>
          </a:xfrm>
        </p:spPr>
        <p:txBody>
          <a:bodyPr>
            <a:noAutofit/>
          </a:bodyPr>
          <a:lstStyle/>
          <a:p>
            <a:r>
              <a:rPr lang="el-GR" sz="2400" dirty="0" smtClean="0"/>
              <a:t>Η εντολή επανάληψης </a:t>
            </a:r>
            <a:r>
              <a:rPr lang="en-US" sz="2400" dirty="0" smtClean="0"/>
              <a:t>FOR </a:t>
            </a:r>
            <a:r>
              <a:rPr lang="el-GR" sz="2400" dirty="0" smtClean="0"/>
              <a:t>είναι η πρώτη από τις δυο εντολές επανάληψης που διαθέτει το MatLab. Με τη </a:t>
            </a:r>
            <a:r>
              <a:rPr lang="en-US" sz="2400" dirty="0" smtClean="0"/>
              <a:t>FOR</a:t>
            </a:r>
            <a:r>
              <a:rPr lang="el-GR" sz="2400" dirty="0" smtClean="0"/>
              <a:t> πραγματοποιούμε συγκεκριμένο αριθμό επαναλήψεων, μετρημένο εκ των προτέρων, σύμφωνα με τη λίστα του δείκτη της </a:t>
            </a:r>
            <a:r>
              <a:rPr lang="en-US" sz="2400" dirty="0" smtClean="0"/>
              <a:t>FOR</a:t>
            </a:r>
            <a:r>
              <a:rPr lang="el-GR" sz="2400" dirty="0" smtClean="0"/>
              <a:t>. </a:t>
            </a:r>
          </a:p>
          <a:p>
            <a:r>
              <a:rPr lang="el-GR" sz="2400" dirty="0" smtClean="0"/>
              <a:t>Συχνά έχουμε περισσότερες </a:t>
            </a:r>
            <a:r>
              <a:rPr lang="en-US" sz="2400" dirty="0" smtClean="0"/>
              <a:t>FOR </a:t>
            </a:r>
            <a:r>
              <a:rPr lang="el-GR" sz="2400" dirty="0" smtClean="0"/>
              <a:t>εμφωλευμένες (</a:t>
            </a:r>
            <a:r>
              <a:rPr lang="en-US" sz="2400" dirty="0" smtClean="0"/>
              <a:t>nested</a:t>
            </a:r>
            <a:r>
              <a:rPr lang="el-GR" sz="2400" dirty="0" smtClean="0"/>
              <a:t>) τη μία μέσα στην άλλη με αποτέλεσμα τη γεωμετρική αύξηση των συνολικών επαναλήψεων για το εσωτερικό μπλοκ εντολών</a:t>
            </a:r>
          </a:p>
          <a:p>
            <a:r>
              <a:rPr lang="en-US" sz="2400" dirty="0" smtClean="0"/>
              <a:t> </a:t>
            </a:r>
            <a:r>
              <a:rPr lang="el-GR" sz="2400" dirty="0" smtClean="0"/>
              <a:t>Η βασική σύνταξη της </a:t>
            </a:r>
            <a:r>
              <a:rPr lang="en-US" sz="2400" dirty="0" smtClean="0"/>
              <a:t>FOR </a:t>
            </a:r>
            <a:r>
              <a:rPr lang="el-GR" sz="2400" dirty="0" smtClean="0"/>
              <a:t>είναι:</a:t>
            </a:r>
            <a:endParaRPr lang="el-GR" sz="2400" dirty="0"/>
          </a:p>
        </p:txBody>
      </p:sp>
      <p:grpSp>
        <p:nvGrpSpPr>
          <p:cNvPr id="6" name="Group 5"/>
          <p:cNvGrpSpPr/>
          <p:nvPr/>
        </p:nvGrpSpPr>
        <p:grpSpPr>
          <a:xfrm>
            <a:off x="971600" y="4869160"/>
            <a:ext cx="6993632" cy="1405880"/>
            <a:chOff x="1266825" y="4941168"/>
            <a:chExt cx="6993632" cy="1405880"/>
          </a:xfrm>
        </p:grpSpPr>
        <p:pic>
          <p:nvPicPr>
            <p:cNvPr id="8194" name="Picture 2"/>
            <p:cNvPicPr>
              <a:picLocks noChangeAspect="1" noChangeArrowheads="1"/>
            </p:cNvPicPr>
            <p:nvPr/>
          </p:nvPicPr>
          <p:blipFill>
            <a:blip r:embed="rId2" cstate="print"/>
            <a:srcRect/>
            <a:stretch>
              <a:fillRect/>
            </a:stretch>
          </p:blipFill>
          <p:spPr bwMode="auto">
            <a:xfrm>
              <a:off x="1266825" y="5661248"/>
              <a:ext cx="3305175" cy="6858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860032" y="4941168"/>
              <a:ext cx="3400425" cy="1400175"/>
            </a:xfrm>
            <a:prstGeom prst="rect">
              <a:avLst/>
            </a:prstGeom>
            <a:noFill/>
            <a:ln w="9525">
              <a:noFill/>
              <a:miter lim="800000"/>
              <a:headEnd/>
              <a:tailEnd/>
            </a:ln>
          </p:spPr>
        </p:pic>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8" name="TextBox 7"/>
          <p:cNvSpPr txBox="1"/>
          <p:nvPr/>
        </p:nvSpPr>
        <p:spPr>
          <a:xfrm>
            <a:off x="3921907" y="640041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879249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400" dirty="0" smtClean="0">
                <a:solidFill>
                  <a:srgbClr val="004A82"/>
                </a:solidFill>
              </a:rPr>
              <a:t>Η Εντολή Επανάληψης </a:t>
            </a:r>
            <a:r>
              <a:rPr lang="en-US" sz="4400" dirty="0" smtClean="0">
                <a:solidFill>
                  <a:srgbClr val="004A82"/>
                </a:solidFill>
              </a:rPr>
              <a:t>WHILE</a:t>
            </a:r>
            <a:r>
              <a:rPr lang="el-GR" sz="4400" dirty="0" smtClean="0">
                <a:solidFill>
                  <a:srgbClr val="004A82"/>
                </a:solidFill>
              </a:rPr>
              <a:t> </a:t>
            </a:r>
            <a:br>
              <a:rPr lang="el-GR" sz="4400" dirty="0" smtClean="0">
                <a:solidFill>
                  <a:srgbClr val="004A82"/>
                </a:solidFill>
              </a:rPr>
            </a:br>
            <a:r>
              <a:rPr lang="el-GR" sz="3600" b="0" dirty="0" smtClean="0">
                <a:solidFill>
                  <a:srgbClr val="004A82"/>
                </a:solidFill>
              </a:rPr>
              <a:t>(1 από 2)</a:t>
            </a:r>
            <a:endParaRPr lang="el-GR" sz="3600" b="0" dirty="0">
              <a:solidFill>
                <a:srgbClr val="004A82"/>
              </a:solidFill>
            </a:endParaRPr>
          </a:p>
        </p:txBody>
      </p:sp>
      <p:sp>
        <p:nvSpPr>
          <p:cNvPr id="3" name="Content Placeholder 2"/>
          <p:cNvSpPr>
            <a:spLocks noGrp="1"/>
          </p:cNvSpPr>
          <p:nvPr>
            <p:ph idx="1"/>
          </p:nvPr>
        </p:nvSpPr>
        <p:spPr>
          <a:xfrm>
            <a:off x="325170" y="1160748"/>
            <a:ext cx="8229600" cy="5112568"/>
          </a:xfrm>
        </p:spPr>
        <p:txBody>
          <a:bodyPr>
            <a:noAutofit/>
          </a:bodyPr>
          <a:lstStyle/>
          <a:p>
            <a:pPr>
              <a:spcBef>
                <a:spcPts val="1800"/>
              </a:spcBef>
            </a:pPr>
            <a:r>
              <a:rPr lang="el-GR" sz="2400" dirty="0" smtClean="0"/>
              <a:t>Η εντολή </a:t>
            </a:r>
            <a:r>
              <a:rPr lang="en-US" sz="2400" dirty="0" smtClean="0"/>
              <a:t>WHILE </a:t>
            </a:r>
            <a:r>
              <a:rPr lang="el-GR" sz="2400" dirty="0" smtClean="0"/>
              <a:t>είναι η δεύτερη από τις δυο εντολές επανάληψης που διαθέτει το MatLab. Η </a:t>
            </a:r>
            <a:r>
              <a:rPr lang="en-US" sz="2400" dirty="0" smtClean="0"/>
              <a:t>WHILE</a:t>
            </a:r>
            <a:r>
              <a:rPr lang="el-GR" sz="2400" dirty="0" smtClean="0"/>
              <a:t> δεν πραγματοποιεί γνωστό εκ των προτέρων αριθμό επαναλήψεων, αλλά τερματίζει όταν εκπληρωθεί η συνθήκη της. Η ιδιότητα αυτή την κάνει ευάλωτη, είτε σε σφάλματα λογικής μέσα στη συνθήκη, ή, σε αριθμητικά σφάλματα ακριβείας, και έτσι μπορεί εύκολα να μπει σε άπειρο βρόγχο χωρίς να μπορεί να τερματίσει. Για το λόγο αυτό η </a:t>
            </a:r>
            <a:r>
              <a:rPr lang="en-US" sz="2400" dirty="0" smtClean="0"/>
              <a:t>WHILE</a:t>
            </a:r>
            <a:r>
              <a:rPr lang="el-GR" sz="2400" dirty="0" smtClean="0"/>
              <a:t> πρέπει να σχεδιάζεται προσεκτικά και να περιέχει πάντα δικλείδες ασφαλείας</a:t>
            </a:r>
          </a:p>
          <a:p>
            <a:pPr>
              <a:spcBef>
                <a:spcPts val="3000"/>
              </a:spcBef>
            </a:pPr>
            <a:r>
              <a:rPr lang="el-GR" sz="2400" dirty="0" smtClean="0"/>
              <a:t> Η σύνταξη της </a:t>
            </a:r>
            <a:r>
              <a:rPr lang="en-US" sz="2400" dirty="0" smtClean="0"/>
              <a:t>WHILE </a:t>
            </a:r>
            <a:r>
              <a:rPr lang="el-GR" sz="2400" dirty="0" smtClean="0"/>
              <a:t>είναι:</a:t>
            </a:r>
          </a:p>
          <a:p>
            <a:endParaRPr lang="el-GR" sz="2000" dirty="0" smtClean="0"/>
          </a:p>
          <a:p>
            <a:endParaRPr lang="el-GR" sz="2000" dirty="0" smtClean="0"/>
          </a:p>
          <a:p>
            <a:endParaRPr lang="el-GR" sz="2000" dirty="0" smtClean="0"/>
          </a:p>
        </p:txBody>
      </p:sp>
      <p:pic>
        <p:nvPicPr>
          <p:cNvPr id="9218" name="Picture 2"/>
          <p:cNvPicPr>
            <a:picLocks noChangeAspect="1" noChangeArrowheads="1"/>
          </p:cNvPicPr>
          <p:nvPr/>
        </p:nvPicPr>
        <p:blipFill>
          <a:blip r:embed="rId2" cstate="print"/>
          <a:srcRect/>
          <a:stretch>
            <a:fillRect/>
          </a:stretch>
        </p:blipFill>
        <p:spPr bwMode="auto">
          <a:xfrm>
            <a:off x="4595149" y="5013176"/>
            <a:ext cx="2724984" cy="839341"/>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6" name="TextBox 5"/>
          <p:cNvSpPr txBox="1"/>
          <p:nvPr/>
        </p:nvSpPr>
        <p:spPr>
          <a:xfrm>
            <a:off x="5436096" y="5823057"/>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36608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04A82"/>
                </a:solidFill>
              </a:rPr>
              <a:t>Η Εντολή Επανάληψης </a:t>
            </a:r>
            <a:r>
              <a:rPr lang="en-US" sz="4400" dirty="0">
                <a:solidFill>
                  <a:srgbClr val="004A82"/>
                </a:solidFill>
              </a:rPr>
              <a:t>WHILE</a:t>
            </a:r>
            <a:r>
              <a:rPr lang="el-GR" sz="4400" dirty="0">
                <a:solidFill>
                  <a:srgbClr val="004A82"/>
                </a:solidFill>
              </a:rPr>
              <a:t> </a:t>
            </a:r>
            <a:br>
              <a:rPr lang="el-GR" sz="4400" dirty="0">
                <a:solidFill>
                  <a:srgbClr val="004A82"/>
                </a:solidFill>
              </a:rPr>
            </a:br>
            <a:r>
              <a:rPr lang="el-GR" sz="3600" b="0" dirty="0" smtClean="0">
                <a:solidFill>
                  <a:srgbClr val="004A82"/>
                </a:solidFill>
              </a:rPr>
              <a:t>(2 </a:t>
            </a:r>
            <a:r>
              <a:rPr lang="el-GR" sz="3600" b="0" dirty="0">
                <a:solidFill>
                  <a:srgbClr val="004A82"/>
                </a:solidFill>
              </a:rPr>
              <a:t>από </a:t>
            </a:r>
            <a:r>
              <a:rPr lang="el-GR" sz="3600" b="0" dirty="0" smtClean="0">
                <a:solidFill>
                  <a:srgbClr val="004A82"/>
                </a:solidFill>
              </a:rPr>
              <a:t>2)</a:t>
            </a:r>
            <a:endParaRPr lang="el-GR" sz="3600" dirty="0">
              <a:solidFill>
                <a:srgbClr val="004A82"/>
              </a:solidFill>
            </a:endParaRPr>
          </a:p>
        </p:txBody>
      </p:sp>
      <p:sp>
        <p:nvSpPr>
          <p:cNvPr id="3" name="Θέση περιεχομένου 2"/>
          <p:cNvSpPr>
            <a:spLocks noGrp="1"/>
          </p:cNvSpPr>
          <p:nvPr>
            <p:ph idx="1"/>
          </p:nvPr>
        </p:nvSpPr>
        <p:spPr/>
        <p:txBody>
          <a:bodyPr>
            <a:normAutofit/>
          </a:bodyPr>
          <a:lstStyle/>
          <a:p>
            <a:r>
              <a:rPr lang="el-GR" sz="2400" dirty="0"/>
              <a:t>Η WHILE μπορεί να αντικαταστήσει μια FOR αν της προσθέσουμε, με δύο (2) επιπλέον εντολές, τη λειτουργία του δείκτη της FOR. Για παράδειγμα, οι παρακάτω εντολές FOR και WHILE είναι ισοδύναμες: </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6" name="Picture 3"/>
          <p:cNvPicPr>
            <a:picLocks noChangeAspect="1" noChangeArrowheads="1"/>
          </p:cNvPicPr>
          <p:nvPr/>
        </p:nvPicPr>
        <p:blipFill>
          <a:blip r:embed="rId2" cstate="print"/>
          <a:srcRect/>
          <a:stretch>
            <a:fillRect/>
          </a:stretch>
        </p:blipFill>
        <p:spPr bwMode="auto">
          <a:xfrm>
            <a:off x="2051720" y="3212976"/>
            <a:ext cx="1733550" cy="60960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4932040" y="3024572"/>
            <a:ext cx="1839240" cy="986408"/>
          </a:xfrm>
          <a:prstGeom prst="rect">
            <a:avLst/>
          </a:prstGeom>
          <a:noFill/>
          <a:ln w="9525">
            <a:noFill/>
            <a:miter lim="800000"/>
            <a:headEnd/>
            <a:tailEnd/>
          </a:ln>
        </p:spPr>
      </p:pic>
      <p:sp>
        <p:nvSpPr>
          <p:cNvPr id="8" name="TextBox 7"/>
          <p:cNvSpPr txBox="1"/>
          <p:nvPr/>
        </p:nvSpPr>
        <p:spPr>
          <a:xfrm>
            <a:off x="3646240" y="4154851"/>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435170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rgbClr val="004A82"/>
                </a:solidFill>
              </a:rPr>
              <a:t>Εντολές Εισόδου-Εξόδου</a:t>
            </a:r>
            <a:endParaRPr lang="el-GR" dirty="0">
              <a:solidFill>
                <a:srgbClr val="004A82"/>
              </a:solidFill>
            </a:endParaRPr>
          </a:p>
        </p:txBody>
      </p:sp>
      <p:sp>
        <p:nvSpPr>
          <p:cNvPr id="3" name="Content Placeholder 2"/>
          <p:cNvSpPr>
            <a:spLocks noGrp="1"/>
          </p:cNvSpPr>
          <p:nvPr>
            <p:ph idx="1"/>
          </p:nvPr>
        </p:nvSpPr>
        <p:spPr>
          <a:xfrm>
            <a:off x="313184" y="1195803"/>
            <a:ext cx="8229600" cy="2282394"/>
          </a:xfrm>
        </p:spPr>
        <p:txBody>
          <a:bodyPr>
            <a:noAutofit/>
          </a:bodyPr>
          <a:lstStyle/>
          <a:p>
            <a:r>
              <a:rPr lang="el-GR" sz="2400" b="1" dirty="0" smtClean="0"/>
              <a:t>Η Εντολή </a:t>
            </a:r>
            <a:r>
              <a:rPr lang="en-GB" sz="2400" b="1" dirty="0" smtClean="0"/>
              <a:t>DISP</a:t>
            </a:r>
            <a:endParaRPr lang="el-GR" sz="2400" b="1" dirty="0" smtClean="0"/>
          </a:p>
          <a:p>
            <a:r>
              <a:rPr lang="el-GR" sz="2400" dirty="0" smtClean="0"/>
              <a:t> Η εντολή </a:t>
            </a:r>
            <a:r>
              <a:rPr lang="en-US" sz="2400" b="1" dirty="0" err="1" smtClean="0"/>
              <a:t>disp</a:t>
            </a:r>
            <a:r>
              <a:rPr lang="el-GR" sz="2400" dirty="0" smtClean="0"/>
              <a:t>(Χ) εμφανίζει το περιεχόμενο της μεταβλητής Χ στην οθόνη, χωρίς το όνομα και το =. Αν η Χ είναι αριθμητική μεταβλητή θα εμφανίσει τη τιμή της. Αν η Χ είναι συμβολοσειρά (ή κείμενο σε εισαγωγικά ' … </a:t>
            </a:r>
            <a:r>
              <a:rPr lang="en-GB" sz="2400" dirty="0" smtClean="0"/>
              <a:t>' ) </a:t>
            </a:r>
            <a:r>
              <a:rPr lang="el-GR" sz="2400" dirty="0" smtClean="0"/>
              <a:t>θα εμφανίσει τους χαρακτήρες που περιέχει</a:t>
            </a:r>
            <a:r>
              <a:rPr lang="en-GB" sz="2400" dirty="0" smtClean="0"/>
              <a:t>.</a:t>
            </a:r>
            <a:r>
              <a:rPr lang="el-GR" sz="2400" dirty="0" smtClean="0"/>
              <a:t> </a:t>
            </a:r>
          </a:p>
          <a:p>
            <a:endParaRPr lang="el-GR" sz="2000" dirty="0" smtClean="0"/>
          </a:p>
          <a:p>
            <a:endParaRPr lang="el-GR" sz="2000" dirty="0" smtClean="0"/>
          </a:p>
          <a:p>
            <a:endParaRPr lang="el-GR" sz="2000" dirty="0" smtClean="0"/>
          </a:p>
          <a:p>
            <a:endParaRPr lang="el-GR" sz="2400" dirty="0" smtClean="0"/>
          </a:p>
          <a:p>
            <a:endParaRPr lang="el-GR" sz="2400" dirty="0" smtClean="0"/>
          </a:p>
        </p:txBody>
      </p:sp>
      <p:pic>
        <p:nvPicPr>
          <p:cNvPr id="10242" name="Picture 2"/>
          <p:cNvPicPr>
            <a:picLocks noChangeAspect="1" noChangeArrowheads="1"/>
          </p:cNvPicPr>
          <p:nvPr/>
        </p:nvPicPr>
        <p:blipFill>
          <a:blip r:embed="rId2" cstate="print"/>
          <a:srcRect/>
          <a:stretch>
            <a:fillRect/>
          </a:stretch>
        </p:blipFill>
        <p:spPr bwMode="auto">
          <a:xfrm>
            <a:off x="4782369" y="3191448"/>
            <a:ext cx="3914775" cy="9144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427984" y="5644293"/>
            <a:ext cx="3810000" cy="971550"/>
          </a:xfrm>
          <a:prstGeom prst="rect">
            <a:avLst/>
          </a:prstGeom>
          <a:noFill/>
          <a:ln w="9525">
            <a:noFill/>
            <a:miter lim="800000"/>
            <a:headEnd/>
            <a:tailEnd/>
          </a:ln>
        </p:spPr>
      </p:pic>
      <p:sp>
        <p:nvSpPr>
          <p:cNvPr id="5" name="Ορθογώνιο 4"/>
          <p:cNvSpPr/>
          <p:nvPr/>
        </p:nvSpPr>
        <p:spPr>
          <a:xfrm>
            <a:off x="179512" y="4443964"/>
            <a:ext cx="8159229" cy="1200329"/>
          </a:xfrm>
          <a:prstGeom prst="rect">
            <a:avLst/>
          </a:prstGeom>
        </p:spPr>
        <p:txBody>
          <a:bodyPr wrap="square">
            <a:spAutoFit/>
          </a:bodyPr>
          <a:lstStyle/>
          <a:p>
            <a:pPr marL="342900" indent="-342900">
              <a:buFont typeface="Arial" panose="020B0604020202020204" pitchFamily="34" charset="0"/>
              <a:buChar char="•"/>
            </a:pPr>
            <a:r>
              <a:rPr lang="el-GR" sz="2400" b="1" dirty="0">
                <a:latin typeface="+mn-lt"/>
              </a:rPr>
              <a:t>Η Εντολή </a:t>
            </a:r>
            <a:r>
              <a:rPr lang="en-US" sz="2400" b="1" dirty="0">
                <a:latin typeface="+mn-lt"/>
              </a:rPr>
              <a:t>INPUT</a:t>
            </a:r>
            <a:endParaRPr lang="el-GR" sz="2400" b="1" dirty="0">
              <a:latin typeface="+mn-lt"/>
            </a:endParaRPr>
          </a:p>
          <a:p>
            <a:pPr marL="342900" indent="-342900">
              <a:buFont typeface="Arial" panose="020B0604020202020204" pitchFamily="34" charset="0"/>
              <a:buChar char="•"/>
            </a:pPr>
            <a:r>
              <a:rPr lang="el-GR" sz="2400" dirty="0">
                <a:latin typeface="+mn-lt"/>
              </a:rPr>
              <a:t> Η εντολή </a:t>
            </a:r>
            <a:r>
              <a:rPr lang="en-US" sz="2400" dirty="0">
                <a:latin typeface="+mn-lt"/>
              </a:rPr>
              <a:t>INPUT </a:t>
            </a:r>
            <a:r>
              <a:rPr lang="el-GR" sz="2400" dirty="0">
                <a:latin typeface="+mn-lt"/>
              </a:rPr>
              <a:t>προτρέπει τον χρήστη να δώσει μια είσοδο στο πρόγραμμα από το πληκτρολόγιο. </a:t>
            </a: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8" name="TextBox 7"/>
          <p:cNvSpPr txBox="1"/>
          <p:nvPr/>
        </p:nvSpPr>
        <p:spPr>
          <a:xfrm>
            <a:off x="6096856" y="4145447"/>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9" name="TextBox 8"/>
          <p:cNvSpPr txBox="1"/>
          <p:nvPr/>
        </p:nvSpPr>
        <p:spPr>
          <a:xfrm>
            <a:off x="5690084" y="6551731"/>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653324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3f50c05ef02667dd4b4a42474b18cfb63078be8a"/>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8</TotalTime>
  <Words>1269</Words>
  <Application>Microsoft Office PowerPoint</Application>
  <PresentationFormat>On-screen Show (4:3)</PresentationFormat>
  <Paragraphs>123</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OC_template_updated</vt:lpstr>
      <vt:lpstr>Προγραμματισμός &amp; Εφαρμογές Η/Υ (Θ)</vt:lpstr>
      <vt:lpstr>Η Εντολή Ελέγχου IF-ELSE (1 από 2)</vt:lpstr>
      <vt:lpstr>Η Εντολή Ελέγχου IF-ELSE (2 από 2)</vt:lpstr>
      <vt:lpstr>Η Εντολή Ελέγχου SWITCH-CASE (1 από 2)</vt:lpstr>
      <vt:lpstr>Η Εντολή Ελέγχου SWITCH-CASE (2 από 2)</vt:lpstr>
      <vt:lpstr>Η Εντολή Επανάληψης FOR</vt:lpstr>
      <vt:lpstr>Η Εντολή Επανάληψης WHILE  (1 από 2)</vt:lpstr>
      <vt:lpstr>Η Εντολή Επανάληψης WHILE  (2 από 2)</vt:lpstr>
      <vt:lpstr>Εντολές Εισόδου-Εξόδου</vt:lpstr>
      <vt:lpstr>Εντολές Μορφοποίησης (1 από 2)</vt:lpstr>
      <vt:lpstr>Εντολές Μορφοποίησης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16</cp:revision>
  <dcterms:created xsi:type="dcterms:W3CDTF">2014-01-20T13:20:45Z</dcterms:created>
  <dcterms:modified xsi:type="dcterms:W3CDTF">2015-02-24T15:59:28Z</dcterms:modified>
</cp:coreProperties>
</file>