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8"/>
  </p:notesMasterIdLst>
  <p:handoutMasterIdLst>
    <p:handoutMasterId r:id="rId49"/>
  </p:handoutMasterIdLst>
  <p:sldIdLst>
    <p:sldId id="256" r:id="rId3"/>
    <p:sldId id="30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8" r:id="rId39"/>
    <p:sldId id="306" r:id="rId40"/>
    <p:sldId id="257" r:id="rId41"/>
    <p:sldId id="262" r:id="rId42"/>
    <p:sldId id="264" r:id="rId43"/>
    <p:sldId id="269" r:id="rId44"/>
    <p:sldId id="270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8</a:t>
            </a:r>
            <a:r>
              <a:rPr lang="el-GR" sz="2600" dirty="0" smtClean="0"/>
              <a:t>: Κρέας</a:t>
            </a:r>
            <a:r>
              <a:rPr lang="el-GR" sz="2800" dirty="0" smtClean="0"/>
              <a:t>, </a:t>
            </a:r>
            <a:r>
              <a:rPr lang="el-GR" altLang="el-GR" sz="2800" dirty="0" smtClean="0"/>
              <a:t>κρεατοσκευάσματα και ψάρια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55E-C3E9-463E-9039-7DFB10E2D063}" type="slidenum">
              <a:rPr lang="el-GR" altLang="el-GR"/>
              <a:pPr/>
              <a:t>9</a:t>
            </a:fld>
            <a:endParaRPr lang="el-GR" altLang="el-GR" dirty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 μέρη του ζώου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Αίμα </a:t>
            </a:r>
          </a:p>
          <a:p>
            <a:pPr lvl="1"/>
            <a:r>
              <a:rPr lang="el-GR" altLang="el-GR" dirty="0"/>
              <a:t>Πλούσιο σε πρωτεΐνη</a:t>
            </a:r>
          </a:p>
          <a:p>
            <a:pPr lvl="1"/>
            <a:r>
              <a:rPr lang="el-GR" altLang="el-GR" dirty="0"/>
              <a:t>Συστατικό των αλλαντικών</a:t>
            </a:r>
          </a:p>
          <a:p>
            <a:r>
              <a:rPr lang="el-GR" altLang="el-GR" dirty="0"/>
              <a:t>Έντερο</a:t>
            </a:r>
          </a:p>
          <a:p>
            <a:pPr lvl="1"/>
            <a:r>
              <a:rPr lang="el-GR" altLang="el-GR" dirty="0"/>
              <a:t>Λουκάνικα</a:t>
            </a:r>
          </a:p>
          <a:p>
            <a:endParaRPr lang="el-GR" altLang="el-GR" dirty="0"/>
          </a:p>
          <a:p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9319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4174-4981-4499-A900-D661FB597EBC}" type="slidenum">
              <a:rPr lang="el-GR" altLang="el-GR"/>
              <a:pPr/>
              <a:t>10</a:t>
            </a:fld>
            <a:endParaRPr lang="el-GR" altLang="el-GR" dirty="0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του κρέατος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Εξαρτάται από</a:t>
            </a:r>
          </a:p>
          <a:p>
            <a:r>
              <a:rPr lang="el-GR" altLang="el-GR" dirty="0"/>
              <a:t>Ηλικία</a:t>
            </a:r>
          </a:p>
          <a:p>
            <a:r>
              <a:rPr lang="el-GR" altLang="el-GR" dirty="0"/>
              <a:t>Βάρος σφάγιου</a:t>
            </a:r>
          </a:p>
          <a:p>
            <a:r>
              <a:rPr lang="el-GR" altLang="el-GR" dirty="0"/>
              <a:t>Ποιότητα ζωοτροφής</a:t>
            </a:r>
          </a:p>
          <a:p>
            <a:r>
              <a:rPr lang="el-GR" altLang="el-GR" dirty="0"/>
              <a:t>Συνθήκες </a:t>
            </a:r>
            <a:r>
              <a:rPr lang="el-GR" altLang="el-GR" dirty="0" smtClean="0"/>
              <a:t>εκτροφής (προτιμώνται </a:t>
            </a:r>
            <a:r>
              <a:rPr lang="en-US" altLang="el-GR" dirty="0" smtClean="0"/>
              <a:t>grass fed </a:t>
            </a:r>
            <a:r>
              <a:rPr lang="el-GR" altLang="el-GR" dirty="0" smtClean="0"/>
              <a:t>εναντι </a:t>
            </a:r>
            <a:r>
              <a:rPr lang="en-US" altLang="el-GR" dirty="0" smtClean="0"/>
              <a:t>grain fed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r>
              <a:rPr lang="el-GR" altLang="el-GR" dirty="0"/>
              <a:t>Φύλο</a:t>
            </a:r>
          </a:p>
          <a:p>
            <a:r>
              <a:rPr lang="el-GR" altLang="el-GR" dirty="0"/>
              <a:t>Είδος</a:t>
            </a:r>
          </a:p>
        </p:txBody>
      </p:sp>
    </p:spTree>
    <p:extLst>
      <p:ext uri="{BB962C8B-B14F-4D97-AF65-F5344CB8AC3E}">
        <p14:creationId xmlns:p14="http://schemas.microsoft.com/office/powerpoint/2010/main" val="3868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1E09-0813-4BAE-AAA1-A3BB849C76DF}" type="slidenum">
              <a:rPr lang="el-GR" altLang="el-GR"/>
              <a:pPr/>
              <a:t>11</a:t>
            </a:fld>
            <a:endParaRPr lang="el-GR" altLang="el-GR" dirty="0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κρέατος 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Ηλικία του ζώου</a:t>
            </a:r>
          </a:p>
          <a:p>
            <a:r>
              <a:rPr lang="el-GR" altLang="el-GR" dirty="0"/>
              <a:t>Πολύ </a:t>
            </a:r>
            <a:r>
              <a:rPr lang="el-GR" altLang="el-GR" dirty="0" smtClean="0"/>
              <a:t>μεγάλο	 </a:t>
            </a:r>
            <a:r>
              <a:rPr lang="el-GR" altLang="el-GR" dirty="0" smtClean="0">
                <a:sym typeface="Monotype Sorts" pitchFamily="2" charset="2"/>
              </a:rPr>
              <a:t> </a:t>
            </a:r>
            <a:r>
              <a:rPr lang="el-GR" altLang="el-GR" dirty="0">
                <a:sym typeface="Monotype Sorts" pitchFamily="2" charset="2"/>
              </a:rPr>
              <a:t>τραχύ και άγευστο </a:t>
            </a:r>
          </a:p>
          <a:p>
            <a:r>
              <a:rPr lang="el-GR" altLang="el-GR" dirty="0">
                <a:sym typeface="Monotype Sorts" pitchFamily="2" charset="2"/>
              </a:rPr>
              <a:t>Πολύ </a:t>
            </a:r>
            <a:r>
              <a:rPr lang="el-GR" altLang="el-GR" dirty="0" smtClean="0">
                <a:sym typeface="Monotype Sorts" pitchFamily="2" charset="2"/>
              </a:rPr>
              <a:t>νεαρό		υδαρές</a:t>
            </a:r>
            <a:r>
              <a:rPr lang="el-GR" altLang="el-GR" dirty="0">
                <a:sym typeface="Monotype Sorts" pitchFamily="2" charset="2"/>
              </a:rPr>
              <a:t>, λίγο λίπος και λίγο συνδετικό </a:t>
            </a:r>
            <a:r>
              <a:rPr lang="el-GR" altLang="el-GR" dirty="0" smtClean="0">
                <a:sym typeface="Monotype Sorts" pitchFamily="2" charset="2"/>
              </a:rPr>
              <a:t>ιστό.</a:t>
            </a:r>
          </a:p>
          <a:p>
            <a:r>
              <a:rPr lang="el-GR" altLang="el-GR" dirty="0" smtClean="0"/>
              <a:t>Μυϊκός </a:t>
            </a:r>
            <a:r>
              <a:rPr lang="el-GR" altLang="el-GR" dirty="0"/>
              <a:t>ιστός αποτελεί το 30-50% του ζώου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27784" y="1988840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555776" y="2492896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D26-0D71-4788-ABB2-2B2864300BD0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Τεμαχισμός 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altLang="el-GR" dirty="0"/>
              <a:t>Διαφορετικά τεμάχια ενδείκνυνται για διαφορετικά είδη παρασκευής της τροφής</a:t>
            </a:r>
          </a:p>
          <a:p>
            <a:r>
              <a:rPr lang="el-GR" altLang="el-GR" dirty="0"/>
              <a:t>Βοδινό: φιλέτο, </a:t>
            </a:r>
            <a:r>
              <a:rPr lang="en-US" altLang="el-GR" dirty="0"/>
              <a:t>roastbeef</a:t>
            </a:r>
            <a:r>
              <a:rPr lang="el-GR" altLang="el-GR" dirty="0"/>
              <a:t>, σπάλα</a:t>
            </a:r>
          </a:p>
          <a:p>
            <a:r>
              <a:rPr lang="el-GR" altLang="el-GR" dirty="0"/>
              <a:t>Χοιρινό:  μπριζόλα</a:t>
            </a:r>
          </a:p>
          <a:p>
            <a:r>
              <a:rPr lang="el-GR" altLang="el-GR" dirty="0"/>
              <a:t>Αρνί: πλάτη, μπούτι</a:t>
            </a:r>
          </a:p>
          <a:p>
            <a:r>
              <a:rPr lang="el-GR" altLang="el-GR" dirty="0"/>
              <a:t>Πουλερικά: στήθος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590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808D-A19C-4064-80D1-D7D6D4272A9A}" type="slidenum">
              <a:rPr lang="el-GR" altLang="el-GR"/>
              <a:pPr/>
              <a:t>13</a:t>
            </a:fld>
            <a:endParaRPr lang="el-GR" altLang="el-GR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Μη ικανοποιητική ποιότητα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Ποιοτικό κρέας σημαίνει</a:t>
            </a:r>
          </a:p>
          <a:p>
            <a:r>
              <a:rPr lang="el-GR" altLang="el-GR" dirty="0"/>
              <a:t>Καλή όψη</a:t>
            </a:r>
          </a:p>
          <a:p>
            <a:r>
              <a:rPr lang="el-GR" altLang="el-GR" dirty="0"/>
              <a:t>«Ζουμερό»</a:t>
            </a:r>
          </a:p>
          <a:p>
            <a:r>
              <a:rPr lang="el-GR" altLang="el-GR" dirty="0"/>
              <a:t>Μαλακό</a:t>
            </a:r>
          </a:p>
          <a:p>
            <a:r>
              <a:rPr lang="el-GR" altLang="el-GR" dirty="0"/>
              <a:t>Άρωμα/γεύση του ψημένου κρέατος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Προϋποθέτει κατάλληλη ωρίμανση (σιτεύει) μετά τη σφαγή</a:t>
            </a:r>
          </a:p>
        </p:txBody>
      </p:sp>
    </p:spTree>
    <p:extLst>
      <p:ext uri="{BB962C8B-B14F-4D97-AF65-F5344CB8AC3E}">
        <p14:creationId xmlns:p14="http://schemas.microsoft.com/office/powerpoint/2010/main" val="23199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«Σιτεμένο» κρέας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Γλυκογόνο μετατρέπεται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γαλακτικό </a:t>
            </a:r>
            <a:r>
              <a:rPr lang="el-GR" dirty="0" smtClean="0"/>
              <a:t>οξύ, δηλ pH πιο όξινο</a:t>
            </a:r>
          </a:p>
          <a:p>
            <a:r>
              <a:rPr lang="el-GR" dirty="0" smtClean="0"/>
              <a:t>Ένζυμα </a:t>
            </a:r>
            <a:r>
              <a:rPr lang="el-GR" dirty="0"/>
              <a:t>του κρέατος </a:t>
            </a:r>
          </a:p>
          <a:p>
            <a:pPr lvl="1"/>
            <a:r>
              <a:rPr lang="el-GR" dirty="0"/>
              <a:t>χαλαρώνουν ίνες και </a:t>
            </a:r>
          </a:p>
          <a:p>
            <a:pPr lvl="1"/>
            <a:r>
              <a:rPr lang="el-GR" dirty="0"/>
              <a:t>απελευθερώνουν «άρωμα»</a:t>
            </a:r>
          </a:p>
          <a:p>
            <a:pPr lvl="1"/>
            <a:r>
              <a:rPr lang="el-GR" dirty="0"/>
              <a:t>αποδομούν μέρος των πρωτεϊνών</a:t>
            </a:r>
          </a:p>
          <a:p>
            <a:pPr marL="0" indent="0">
              <a:buNone/>
            </a:pPr>
            <a:r>
              <a:rPr lang="el-GR" dirty="0" smtClean="0">
                <a:sym typeface="Monotype Sorts" pitchFamily="2" charset="2"/>
              </a:rPr>
              <a:t>	</a:t>
            </a:r>
            <a:r>
              <a:rPr lang="el-GR" dirty="0" smtClean="0"/>
              <a:t> </a:t>
            </a:r>
            <a:r>
              <a:rPr lang="el-GR" dirty="0"/>
              <a:t>Κρέας γίνεται εύκολο στη μάσηση, πιο γευστικό, </a:t>
            </a:r>
            <a:r>
              <a:rPr lang="el-GR" dirty="0" smtClean="0"/>
              <a:t>πιο εύπεπτο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1106-3863-4F5D-A28F-D6860D368CA0}" type="slidenum">
              <a:rPr lang="el-GR" altLang="el-GR"/>
              <a:pPr/>
              <a:t>14</a:t>
            </a:fld>
            <a:endParaRPr lang="el-GR" altLang="el-GR" dirty="0"/>
          </a:p>
        </p:txBody>
      </p:sp>
      <p:sp>
        <p:nvSpPr>
          <p:cNvPr id="7" name="Right Arrow 6"/>
          <p:cNvSpPr/>
          <p:nvPr/>
        </p:nvSpPr>
        <p:spPr>
          <a:xfrm>
            <a:off x="755576" y="4149080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5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Παρασκευή του κρέατος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Εκτός των </a:t>
            </a:r>
            <a:r>
              <a:rPr lang="el-GR" dirty="0" smtClean="0"/>
              <a:t>αλλαντικών, </a:t>
            </a:r>
            <a:r>
              <a:rPr lang="el-GR" dirty="0"/>
              <a:t>ακολουθεί βράσιμο ή ψήσιμο για να είναι το κρέας κατάλληλο προς βρώση</a:t>
            </a:r>
          </a:p>
          <a:p>
            <a:r>
              <a:rPr lang="el-GR" dirty="0"/>
              <a:t>Συμβάλουν στην όρεξη οι </a:t>
            </a:r>
          </a:p>
          <a:p>
            <a:pPr lvl="1"/>
            <a:r>
              <a:rPr lang="el-GR" dirty="0"/>
              <a:t>Γευστικές αλλαγές </a:t>
            </a:r>
          </a:p>
          <a:p>
            <a:pPr lvl="1"/>
            <a:r>
              <a:rPr lang="el-GR" dirty="0"/>
              <a:t>Παραγωγή ουσιών κατά το ψήσιμο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61B3-E813-47A3-8544-0C44963AA7F9}" type="slidenum">
              <a:rPr lang="el-GR" altLang="el-GR"/>
              <a:pPr/>
              <a:t>15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410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374E-027F-4253-961D-64898E4382D9}" type="slidenum">
              <a:rPr lang="el-GR" altLang="el-GR"/>
              <a:pPr/>
              <a:t>16</a:t>
            </a:fld>
            <a:endParaRPr lang="el-GR" altLang="el-GR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Αλλαγές κατά την παρασκευή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/>
              <a:t>Μείωση βάρους κυρίως σε νερό </a:t>
            </a:r>
          </a:p>
          <a:p>
            <a:pPr lvl="1"/>
            <a:r>
              <a:rPr lang="el-GR" altLang="el-GR" dirty="0"/>
              <a:t>30-40%  βράσιμο ή στον ατμό</a:t>
            </a:r>
          </a:p>
          <a:p>
            <a:pPr lvl="1"/>
            <a:r>
              <a:rPr lang="el-GR" altLang="el-GR" dirty="0"/>
              <a:t>20-30 % ψήσιμο</a:t>
            </a:r>
          </a:p>
          <a:p>
            <a:r>
              <a:rPr lang="el-GR" altLang="el-GR" sz="2800" dirty="0"/>
              <a:t>Απώλειες σε βιταμίνες</a:t>
            </a:r>
          </a:p>
          <a:p>
            <a:pPr lvl="1"/>
            <a:r>
              <a:rPr lang="el-GR" altLang="el-GR" dirty="0"/>
              <a:t>Κυρίως Β1</a:t>
            </a:r>
          </a:p>
          <a:p>
            <a:pPr lvl="2"/>
            <a:r>
              <a:rPr lang="el-GR" altLang="el-GR" sz="2800" dirty="0"/>
              <a:t>20-30% βράσιμο, </a:t>
            </a:r>
          </a:p>
          <a:p>
            <a:pPr lvl="2"/>
            <a:r>
              <a:rPr lang="el-GR" altLang="el-GR" sz="2800" dirty="0"/>
              <a:t>30-50% ψήσιμο</a:t>
            </a:r>
          </a:p>
          <a:p>
            <a:r>
              <a:rPr lang="el-GR" altLang="el-GR" sz="2800" dirty="0"/>
              <a:t>Παραγωγή ανεπιθύμητών </a:t>
            </a:r>
            <a:r>
              <a:rPr lang="el-GR" altLang="el-GR" sz="2800" dirty="0" smtClean="0"/>
              <a:t>ουσιών ( πχ νιτροζαμίνες στο ψήσιμο, αν δεν έχει μαριναριστεί σε λεμόνι)</a:t>
            </a:r>
            <a:endParaRPr lang="el-GR" altLang="el-GR" sz="2800" dirty="0"/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685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00D6-34FB-421A-8A5C-B444568E0755}" type="slidenum">
              <a:rPr lang="el-GR" altLang="el-GR"/>
              <a:pPr/>
              <a:t>17</a:t>
            </a:fld>
            <a:endParaRPr lang="el-GR" altLang="el-GR" dirty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Χοιρινό κρέας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Χλωμό ροζ χρώμα</a:t>
            </a:r>
          </a:p>
          <a:p>
            <a:r>
              <a:rPr lang="el-GR" altLang="el-GR" dirty="0"/>
              <a:t>Λεπτές ίνες με λίπος</a:t>
            </a:r>
          </a:p>
          <a:p>
            <a:r>
              <a:rPr lang="el-GR" altLang="el-GR" dirty="0"/>
              <a:t>Περιεκτικότητα λίπους περιορίστηκε κατά 25% με κατάλληλες μεθόδους εκτροφής και αναπαραγωγής σε σχέση </a:t>
            </a:r>
            <a:r>
              <a:rPr lang="el-GR" altLang="el-GR" dirty="0" smtClean="0"/>
              <a:t>με </a:t>
            </a:r>
            <a:r>
              <a:rPr lang="el-GR" altLang="el-GR" dirty="0"/>
              <a:t>γοργούς ρυθμούς ανάπτυξης του ζώου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210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8451-9F3F-4FC8-9780-2E593255DDA3}" type="slidenum">
              <a:rPr lang="el-GR" altLang="el-GR"/>
              <a:pPr/>
              <a:t>18</a:t>
            </a:fld>
            <a:endParaRPr lang="el-GR" altLang="el-GR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Κρέας </a:t>
            </a:r>
            <a:r>
              <a:rPr lang="en-US" altLang="el-GR" dirty="0"/>
              <a:t>PSE</a:t>
            </a:r>
            <a:endParaRPr lang="el-GR" altLang="el-GR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Pale = </a:t>
            </a:r>
            <a:r>
              <a:rPr lang="el-GR" altLang="el-GR" dirty="0"/>
              <a:t> χλωμό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Soft</a:t>
            </a:r>
            <a:r>
              <a:rPr lang="el-GR" altLang="el-GR" dirty="0"/>
              <a:t> = μαλακό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Exudative</a:t>
            </a:r>
            <a:r>
              <a:rPr lang="el-GR" altLang="el-GR" dirty="0"/>
              <a:t> = υδαρές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Ιδιαίτερα ανοιχτόχρωμο </a:t>
            </a:r>
            <a:r>
              <a:rPr lang="el-GR" altLang="el-GR" dirty="0" smtClean="0"/>
              <a:t>χοιρινό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Αφορά το 15% των </a:t>
            </a:r>
            <a:r>
              <a:rPr lang="el-GR" altLang="el-GR" dirty="0" smtClean="0"/>
              <a:t>χοιρινών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Στο ψήσιμο </a:t>
            </a:r>
            <a:r>
              <a:rPr lang="el-GR" altLang="el-GR" dirty="0" smtClean="0"/>
              <a:t>συρρικνώνεται πολύ</a:t>
            </a:r>
            <a:r>
              <a:rPr lang="el-GR" altLang="el-GR" dirty="0"/>
              <a:t>, είναι ινώδες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369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920"/>
            <a:ext cx="9144000" cy="1196752"/>
          </a:xfrm>
        </p:spPr>
        <p:txBody>
          <a:bodyPr/>
          <a:lstStyle/>
          <a:p>
            <a:pPr algn="ctr"/>
            <a:r>
              <a:rPr lang="el-GR" altLang="el-GR" dirty="0"/>
              <a:t>Κρέας και κρεατοσκευάσματα  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F679B5D-7863-45D3-A564-62066FBDC344}" type="slidenum">
              <a:rPr lang="el-GR" altLang="el-GR"/>
              <a:pPr/>
              <a:t>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9348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77C7-6F75-48B9-B4D6-10F0206581DD}" type="slidenum">
              <a:rPr lang="el-GR" altLang="el-GR"/>
              <a:pPr/>
              <a:t>19</a:t>
            </a:fld>
            <a:endParaRPr lang="el-GR" altLang="el-GR" dirty="0"/>
          </a:p>
        </p:txBody>
      </p:sp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Βοδινό κρέας</a:t>
            </a:r>
          </a:p>
        </p:txBody>
      </p:sp>
      <p:sp>
        <p:nvSpPr>
          <p:cNvPr id="64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Βαθύ κόκκινο</a:t>
            </a:r>
          </a:p>
          <a:p>
            <a:r>
              <a:rPr lang="el-GR" altLang="el-GR" dirty="0"/>
              <a:t>Έντονη γεύση</a:t>
            </a:r>
          </a:p>
          <a:p>
            <a:r>
              <a:rPr lang="el-GR" altLang="el-GR" dirty="0"/>
              <a:t>Έντονες μυϊκές ίνες με ιδιαίτερη γεύση</a:t>
            </a:r>
          </a:p>
          <a:p>
            <a:r>
              <a:rPr lang="el-GR" altLang="el-GR" dirty="0"/>
              <a:t>Περισσότερη πρωτεΐνη από το χοιρινό</a:t>
            </a:r>
          </a:p>
          <a:p>
            <a:r>
              <a:rPr lang="el-GR" altLang="el-GR" dirty="0"/>
              <a:t>Μπροστινό μέρος σφάγιου περιέχει περισσότερο λίπος, τένοντες και </a:t>
            </a:r>
            <a:r>
              <a:rPr lang="el-GR" altLang="el-GR" dirty="0" smtClean="0"/>
              <a:t>ίνες σε σχέση με το </a:t>
            </a:r>
            <a:r>
              <a:rPr lang="el-GR" altLang="el-GR" dirty="0"/>
              <a:t>πίσω </a:t>
            </a:r>
            <a:r>
              <a:rPr lang="el-GR" altLang="el-GR" dirty="0" smtClean="0"/>
              <a:t>μέρος</a:t>
            </a:r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4423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8E33-5D34-48BF-A425-9AD7E7CA1884}" type="slidenum">
              <a:rPr lang="el-GR" altLang="el-GR"/>
              <a:pPr/>
              <a:t>20</a:t>
            </a:fld>
            <a:endParaRPr lang="el-GR" altLang="el-GR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Κρέας </a:t>
            </a:r>
            <a:r>
              <a:rPr lang="en-US" altLang="el-GR" dirty="0"/>
              <a:t>DFD</a:t>
            </a:r>
            <a:endParaRPr lang="el-GR" altLang="el-GR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Dark = </a:t>
            </a:r>
            <a:r>
              <a:rPr lang="el-GR" altLang="el-GR" dirty="0"/>
              <a:t> σκούρο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Firm</a:t>
            </a:r>
            <a:r>
              <a:rPr lang="el-GR" altLang="el-GR" dirty="0"/>
              <a:t> = σφιχτό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Dry </a:t>
            </a:r>
            <a:r>
              <a:rPr lang="el-GR" altLang="el-GR" dirty="0"/>
              <a:t>= ξηρό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Αφορά χοιρινό και βόειο κρέας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Οφείλεται στα αποθέματα γλυκογόνου που έχουν εξαντληθεί πριν τη σφαγή και προκαλείται έτσι μειωμένη ωρίμανση και παραγωγή γαλακτικού οξέος</a:t>
            </a:r>
          </a:p>
        </p:txBody>
      </p:sp>
    </p:spTree>
    <p:extLst>
      <p:ext uri="{BB962C8B-B14F-4D97-AF65-F5344CB8AC3E}">
        <p14:creationId xmlns:p14="http://schemas.microsoft.com/office/powerpoint/2010/main" val="32765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3BCC-24DF-4C19-8DED-EA39EBA82C98}" type="slidenum">
              <a:rPr lang="el-GR" altLang="el-GR"/>
              <a:pPr/>
              <a:t>21</a:t>
            </a:fld>
            <a:endParaRPr lang="el-GR" altLang="el-GR" dirty="0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Μοσχαρίσιο κρέας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χλωμό ροζ λόγω αναιμίας</a:t>
            </a:r>
          </a:p>
          <a:p>
            <a:r>
              <a:rPr lang="el-GR" altLang="el-GR" dirty="0"/>
              <a:t>Λεπτότερες ίνες</a:t>
            </a:r>
          </a:p>
          <a:p>
            <a:r>
              <a:rPr lang="el-GR" altLang="el-GR" dirty="0"/>
              <a:t>Λιγότερο λίπος</a:t>
            </a:r>
          </a:p>
          <a:p>
            <a:r>
              <a:rPr lang="el-GR" altLang="el-GR" dirty="0"/>
              <a:t>Περισσότερο νερό</a:t>
            </a:r>
          </a:p>
          <a:p>
            <a:r>
              <a:rPr lang="el-GR" altLang="el-GR" dirty="0"/>
              <a:t>Πιο εύπεπτο </a:t>
            </a:r>
            <a:r>
              <a:rPr lang="el-GR" altLang="el-GR" dirty="0" smtClean="0"/>
              <a:t>	προτιμάται στη</a:t>
            </a:r>
            <a:r>
              <a:rPr lang="el-GR" altLang="el-GR" dirty="0" smtClean="0">
                <a:sym typeface="Monotype Sorts" pitchFamily="2" charset="2"/>
              </a:rPr>
              <a:t> </a:t>
            </a:r>
            <a:r>
              <a:rPr lang="el-GR" altLang="el-GR" dirty="0">
                <a:sym typeface="Monotype Sorts" pitchFamily="2" charset="2"/>
              </a:rPr>
              <a:t>δίαιτα ασθενών</a:t>
            </a:r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2555776" y="3645024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29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5726-3254-4284-BD83-EB0F97AE7479}" type="slidenum">
              <a:rPr lang="el-GR" altLang="el-GR"/>
              <a:pPr/>
              <a:t>22</a:t>
            </a:fld>
            <a:endParaRPr lang="el-GR" altLang="el-GR" dirty="0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Αρνίσιο κρέας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Περιέχει αρκετό λίπος</a:t>
            </a:r>
          </a:p>
          <a:p>
            <a:r>
              <a:rPr lang="el-GR" altLang="el-GR" dirty="0"/>
              <a:t>Πιο εύπεπτο είναι όταν τρώγεται </a:t>
            </a:r>
            <a:r>
              <a:rPr lang="el-GR" altLang="el-GR" dirty="0" smtClean="0"/>
              <a:t>ζεστό	 </a:t>
            </a:r>
            <a:r>
              <a:rPr lang="el-GR" altLang="el-GR" dirty="0">
                <a:sym typeface="Monotype Sorts" pitchFamily="2" charset="2"/>
              </a:rPr>
              <a:t>	</a:t>
            </a:r>
            <a:r>
              <a:rPr lang="el-GR" altLang="el-GR" dirty="0" smtClean="0"/>
              <a:t> </a:t>
            </a:r>
            <a:r>
              <a:rPr lang="el-GR" altLang="el-GR" dirty="0"/>
              <a:t>παγώνει σε θερμοκρασία λίγο ψηλότερη </a:t>
            </a:r>
            <a:r>
              <a:rPr lang="el-GR" altLang="el-GR" dirty="0" smtClean="0"/>
              <a:t>αυτής </a:t>
            </a:r>
            <a:r>
              <a:rPr lang="el-GR" altLang="el-GR" dirty="0"/>
              <a:t>του σώματος</a:t>
            </a:r>
          </a:p>
          <a:p>
            <a:pPr>
              <a:buFont typeface="Wingdings" pitchFamily="2" charset="2"/>
              <a:buNone/>
            </a:pPr>
            <a:r>
              <a:rPr lang="el-GR" altLang="el-GR" sz="2800" b="1" dirty="0">
                <a:cs typeface="Arial" charset="0"/>
              </a:rPr>
              <a:t>Άλλα είδη</a:t>
            </a:r>
            <a:endParaRPr lang="el-GR" altLang="el-GR" sz="2800" b="1" dirty="0"/>
          </a:p>
          <a:p>
            <a:r>
              <a:rPr lang="el-GR" altLang="el-GR" dirty="0">
                <a:cs typeface="Arial" charset="0"/>
              </a:rPr>
              <a:t>Κρέας αλόγου</a:t>
            </a:r>
          </a:p>
          <a:p>
            <a:r>
              <a:rPr lang="el-GR" altLang="el-GR" dirty="0">
                <a:cs typeface="Arial" charset="0"/>
              </a:rPr>
              <a:t>κυνήγι</a:t>
            </a:r>
          </a:p>
          <a:p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6084168" y="1988840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7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Κρέας πουλερικών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Κυρίως κοτόπουλα (=νεαρά αρσενικά)</a:t>
            </a:r>
          </a:p>
          <a:p>
            <a:r>
              <a:rPr lang="el-GR" dirty="0"/>
              <a:t>Προτερήματα</a:t>
            </a:r>
          </a:p>
          <a:p>
            <a:pPr lvl="1"/>
            <a:r>
              <a:rPr lang="el-GR" dirty="0"/>
              <a:t>Πολύ πρωτεΐνη</a:t>
            </a:r>
          </a:p>
          <a:p>
            <a:pPr lvl="1"/>
            <a:r>
              <a:rPr lang="el-GR" dirty="0"/>
              <a:t>Λίγο λίπος</a:t>
            </a:r>
          </a:p>
          <a:p>
            <a:pPr lvl="1"/>
            <a:r>
              <a:rPr lang="el-GR" dirty="0"/>
              <a:t>Είναι μαλακό και «ζουμερό»</a:t>
            </a:r>
          </a:p>
          <a:p>
            <a:pPr lvl="1"/>
            <a:r>
              <a:rPr lang="el-GR" dirty="0"/>
              <a:t>Εύκολη ανάπτυξη κατά την εκτροφή</a:t>
            </a:r>
          </a:p>
          <a:p>
            <a:r>
              <a:rPr lang="el-GR" dirty="0"/>
              <a:t>Αυξάνεται η προτίμηση σε </a:t>
            </a:r>
            <a:r>
              <a:rPr lang="el-GR" dirty="0" smtClean="0"/>
              <a:t>αλλαντικά (γαλοπούλα, κοτόπουλο)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A25-CA3A-4E59-8061-1CC319C9B2BB}" type="slidenum">
              <a:rPr lang="el-GR" altLang="el-GR"/>
              <a:pPr/>
              <a:t>23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785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C59A-0EFC-4A7E-A3F7-10E56C7C85F2}" type="slidenum">
              <a:rPr lang="el-GR" altLang="el-GR"/>
              <a:pPr/>
              <a:t>24</a:t>
            </a:fld>
            <a:endParaRPr lang="el-GR" altLang="el-GR" dirty="0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Κρεατοσκευάσματα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dirty="0"/>
              <a:t>Κιμάς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40% του κρέατος που πωλείται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Μυϊκός ιστός χωρίς καμία πρόσμιξη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Πωλείται μόνο την ημέρα της κοπής και πρέπει να καταναλωθεί την ίδια ημέρα ή να καταψυχθεί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Περιεκτικότητα σε λίπος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Μοσχαρίσιος  </a:t>
            </a:r>
            <a:r>
              <a:rPr lang="el-GR" altLang="el-GR" sz="2400" dirty="0" smtClean="0"/>
              <a:t>κιμάς: </a:t>
            </a:r>
            <a:r>
              <a:rPr lang="el-GR" altLang="el-GR" sz="2400" dirty="0"/>
              <a:t>ως 20%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Χοιρινός </a:t>
            </a:r>
            <a:r>
              <a:rPr lang="el-GR" altLang="el-GR" sz="2400" dirty="0" smtClean="0"/>
              <a:t>κιμάς: </a:t>
            </a:r>
            <a:r>
              <a:rPr lang="el-GR" altLang="el-GR" sz="2400" dirty="0"/>
              <a:t>ως 35%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Μικτός </a:t>
            </a:r>
            <a:r>
              <a:rPr lang="el-GR" altLang="el-GR" sz="2400" dirty="0" smtClean="0"/>
              <a:t>κιμάς: </a:t>
            </a:r>
            <a:r>
              <a:rPr lang="el-GR" altLang="el-GR" sz="2400" dirty="0"/>
              <a:t>ως 30%</a:t>
            </a:r>
          </a:p>
          <a:p>
            <a:pPr>
              <a:lnSpc>
                <a:spcPct val="90000"/>
              </a:lnSpc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654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Λουκάνικα, αλλαντικά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Αποτελούνται από μικρά κομμάτια 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μυϊκού ιστού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Λίπους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Εντόσθια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Αλάτι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Νιτρικό αλάτι (με ένδειξη φωσφορικό αλάτι)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Μπαχαρικά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Ζάχαρη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Νερό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Τυλιγμένα σε έντερο  ή τεχνητό έντερο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Περιέχουν λιγότερα απαραίτητα </a:t>
            </a:r>
            <a:r>
              <a:rPr lang="el-GR" sz="2200" dirty="0" smtClean="0"/>
              <a:t>αμινοξέα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383-B764-40B9-8DF9-A182D37CD620}" type="slidenum">
              <a:rPr lang="el-GR" altLang="el-GR"/>
              <a:pPr/>
              <a:t>25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9816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920"/>
            <a:ext cx="9144000" cy="1196752"/>
          </a:xfrm>
        </p:spPr>
        <p:txBody>
          <a:bodyPr/>
          <a:lstStyle/>
          <a:p>
            <a:r>
              <a:rPr lang="el-GR" altLang="el-GR" dirty="0"/>
              <a:t>Ψάρια και θαλασσινά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A82A053-5333-4534-A5E5-3DF4CEF96077}" type="slidenum">
              <a:rPr lang="el-GR" altLang="el-GR"/>
              <a:pPr/>
              <a:t>26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2191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7116-06D0-4B7C-BD8E-8F34BA60D48F}" type="slidenum">
              <a:rPr lang="el-GR" altLang="el-GR"/>
              <a:pPr/>
              <a:t>27</a:t>
            </a:fld>
            <a:endParaRPr lang="el-GR" altLang="el-GR" dirty="0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Ψηλή διατροφική αξία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l-GR" altLang="el-GR" dirty="0"/>
              <a:t>Ιδιαίτερα σημαντική είναι η περιεκτικότητα σε:</a:t>
            </a:r>
          </a:p>
          <a:p>
            <a:pPr marL="533400" indent="-533400"/>
            <a:r>
              <a:rPr lang="el-GR" altLang="el-GR" dirty="0"/>
              <a:t>Πρωτεΐνες</a:t>
            </a:r>
          </a:p>
          <a:p>
            <a:pPr marL="533400" indent="-533400"/>
            <a:r>
              <a:rPr lang="el-GR" altLang="el-GR" dirty="0"/>
              <a:t>Απαραίτητα λιπαρά </a:t>
            </a:r>
            <a:r>
              <a:rPr lang="el-GR" altLang="el-GR" dirty="0" smtClean="0"/>
              <a:t>οξέα</a:t>
            </a:r>
          </a:p>
          <a:p>
            <a:pPr marL="533400" indent="-533400"/>
            <a:r>
              <a:rPr lang="el-GR" altLang="el-GR" dirty="0" smtClean="0"/>
              <a:t>Πολύτιμά Ω3 λιπαρά οξέα</a:t>
            </a:r>
            <a:endParaRPr lang="el-GR" altLang="el-GR" dirty="0"/>
          </a:p>
          <a:p>
            <a:pPr marL="533400" indent="-533400"/>
            <a:r>
              <a:rPr lang="el-GR" altLang="el-GR" dirty="0"/>
              <a:t>Μέταλλα</a:t>
            </a:r>
          </a:p>
          <a:p>
            <a:pPr marL="533400" indent="-533400"/>
            <a:r>
              <a:rPr lang="el-GR" altLang="el-GR" dirty="0"/>
              <a:t>Βιταμίνες</a:t>
            </a:r>
          </a:p>
        </p:txBody>
      </p:sp>
    </p:spTree>
    <p:extLst>
      <p:ext uri="{BB962C8B-B14F-4D97-AF65-F5344CB8AC3E}">
        <p14:creationId xmlns:p14="http://schemas.microsoft.com/office/powerpoint/2010/main" val="28573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Λιπίδια ψαριών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Πλούσιο σε απαραίτητα λιπαρά οξέα</a:t>
            </a:r>
          </a:p>
          <a:p>
            <a:r>
              <a:rPr lang="el-GR" dirty="0"/>
              <a:t>Κυρίως ω-3 λιπαρά οξέα</a:t>
            </a:r>
          </a:p>
          <a:p>
            <a:pPr lvl="1"/>
            <a:r>
              <a:rPr lang="el-GR" dirty="0"/>
              <a:t>Μειώνουν χοληστερόλη</a:t>
            </a:r>
          </a:p>
          <a:p>
            <a:pPr lvl="1"/>
            <a:r>
              <a:rPr lang="el-GR" dirty="0"/>
              <a:t>Επιβραδύνουν ταχύτητα πήξης αίματος</a:t>
            </a:r>
          </a:p>
          <a:p>
            <a:pPr>
              <a:buNone/>
            </a:pPr>
            <a:r>
              <a:rPr lang="el-GR" dirty="0" smtClean="0"/>
              <a:t>		 συστήνεται πρόσληψη </a:t>
            </a:r>
            <a:r>
              <a:rPr lang="el-GR" dirty="0"/>
              <a:t>σε παχύ ψάρι 2x/εβδ</a:t>
            </a:r>
          </a:p>
          <a:p>
            <a:r>
              <a:rPr lang="el-GR" dirty="0"/>
              <a:t>200 gr παχύ ψάρι/εβδ </a:t>
            </a:r>
            <a:r>
              <a:rPr lang="el-GR" altLang="el-GR" dirty="0">
                <a:sym typeface="Monotype Sorts" pitchFamily="2" charset="2"/>
              </a:rPr>
              <a:t></a:t>
            </a:r>
            <a:r>
              <a:rPr lang="el-GR" dirty="0" smtClean="0"/>
              <a:t> </a:t>
            </a:r>
            <a:r>
              <a:rPr lang="el-GR" dirty="0"/>
              <a:t>μειώνει κίνδυνο καρδιαγγειακών </a:t>
            </a:r>
          </a:p>
          <a:p>
            <a:r>
              <a:rPr lang="el-GR" dirty="0"/>
              <a:t>Κάψουλες με ω-3λιπαρά οξέα στο εμπόριο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B84A-A203-47D9-B725-8B3795C2F202}" type="slidenum">
              <a:rPr lang="el-GR" altLang="el-GR"/>
              <a:pPr/>
              <a:t>28</a:t>
            </a:fld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899592" y="3645024"/>
            <a:ext cx="57606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8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DF84-1BED-4B73-8A33-6751D1866F54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Κρέας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Όλα τα μέρη του σφαγείου προς βρώση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Μυϊκός ιστός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με ή χωρίς κόκαλα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Λίπος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κυρίως κορεσμένο)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συνδετικό ιστό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εντόσθια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Λίπος από το σφάγιο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Αλλαντικά</a:t>
            </a:r>
          </a:p>
          <a:p>
            <a:pPr>
              <a:lnSpc>
                <a:spcPct val="90000"/>
              </a:lnSpc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719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41D-E6E9-4145-B35E-E18D022D2B1D}" type="slidenum">
              <a:rPr lang="el-GR" altLang="el-GR"/>
              <a:pPr/>
              <a:t>29</a:t>
            </a:fld>
            <a:endParaRPr lang="el-GR" altLang="el-GR" dirty="0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Πρωτεΐνη </a:t>
            </a:r>
            <a:r>
              <a:rPr lang="el-GR" altLang="el-GR" dirty="0" smtClean="0"/>
              <a:t>και βιταμίνες των </a:t>
            </a:r>
            <a:r>
              <a:rPr lang="el-GR" altLang="el-GR" dirty="0"/>
              <a:t>ψαριών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b="1" dirty="0"/>
              <a:t>Πρωτεΐνη</a:t>
            </a:r>
            <a:endParaRPr lang="el-GR" altLang="el-GR" b="1" dirty="0" smtClean="0"/>
          </a:p>
          <a:p>
            <a:r>
              <a:rPr lang="el-GR" altLang="el-GR" dirty="0" smtClean="0"/>
              <a:t>Με </a:t>
            </a:r>
            <a:r>
              <a:rPr lang="el-GR" altLang="el-GR" dirty="0"/>
              <a:t>ψηλή βιολογική αξία</a:t>
            </a:r>
          </a:p>
          <a:p>
            <a:r>
              <a:rPr lang="el-GR" altLang="el-GR" dirty="0"/>
              <a:t>Μια μερίδα ψάρι καλύπτει το 50% των αναγκών σε πρωτεΐνη την ημέρα</a:t>
            </a:r>
          </a:p>
          <a:p>
            <a:pPr marL="0" indent="0">
              <a:buNone/>
            </a:pPr>
            <a:r>
              <a:rPr lang="el-GR" altLang="el-GR" b="1" dirty="0"/>
              <a:t>Βιταμίνες</a:t>
            </a:r>
          </a:p>
          <a:p>
            <a:r>
              <a:rPr lang="el-GR" altLang="el-GR" dirty="0" smtClean="0"/>
              <a:t>Συμπλέγματος </a:t>
            </a:r>
            <a:r>
              <a:rPr lang="el-GR" altLang="el-GR" dirty="0"/>
              <a:t>Β</a:t>
            </a:r>
          </a:p>
          <a:p>
            <a:r>
              <a:rPr lang="el-GR" altLang="el-GR" dirty="0"/>
              <a:t>Βιταμίνη Α και </a:t>
            </a:r>
            <a:r>
              <a:rPr lang="en-US" altLang="el-GR" dirty="0"/>
              <a:t>D</a:t>
            </a:r>
            <a:r>
              <a:rPr lang="el-GR" altLang="el-GR" dirty="0"/>
              <a:t> στο λίπος των ψαριών</a:t>
            </a:r>
          </a:p>
        </p:txBody>
      </p:sp>
    </p:spTree>
    <p:extLst>
      <p:ext uri="{BB962C8B-B14F-4D97-AF65-F5344CB8AC3E}">
        <p14:creationId xmlns:p14="http://schemas.microsoft.com/office/powerpoint/2010/main" val="1743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</a:t>
            </a:r>
            <a:r>
              <a:rPr lang="el-GR" altLang="el-GR" dirty="0"/>
              <a:t>έταλλα και ιχνοστοιχεία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Κάλιο</a:t>
            </a:r>
          </a:p>
          <a:p>
            <a:r>
              <a:rPr lang="el-GR" dirty="0"/>
              <a:t>Σίδηρος</a:t>
            </a:r>
          </a:p>
          <a:p>
            <a:r>
              <a:rPr lang="el-GR" dirty="0"/>
              <a:t>Ιώδιο </a:t>
            </a:r>
          </a:p>
          <a:p>
            <a:pPr lvl="1"/>
            <a:r>
              <a:rPr lang="el-GR" dirty="0"/>
              <a:t>Μια μερίδα ψάρι καλύπτει τις ανάγκες μιας ή περισσότερων ημερών, ανάλογα με το είδος</a:t>
            </a:r>
          </a:p>
          <a:p>
            <a:r>
              <a:rPr lang="el-GR" dirty="0"/>
              <a:t>Σελήνιο</a:t>
            </a:r>
          </a:p>
          <a:p>
            <a:r>
              <a:rPr lang="el-GR" dirty="0"/>
              <a:t>Μόλυνση υδάτων λιγότερη στα άλιπα </a:t>
            </a:r>
            <a:r>
              <a:rPr lang="el-GR" dirty="0" smtClean="0"/>
              <a:t>είδη και στα αφρόψαρα</a:t>
            </a:r>
            <a:endParaRPr lang="el-GR" dirty="0"/>
          </a:p>
          <a:p>
            <a:pPr lvl="1"/>
            <a:r>
              <a:rPr lang="el-GR" dirty="0"/>
              <a:t>χλωριωμένοι υδρογονάνθρακες και </a:t>
            </a:r>
          </a:p>
          <a:p>
            <a:pPr lvl="1"/>
            <a:r>
              <a:rPr lang="el-GR" dirty="0"/>
              <a:t>υδράργυρος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7183-9D75-4AC4-8AD1-CC2CCCF01C22}" type="slidenum">
              <a:rPr lang="el-GR" altLang="el-GR"/>
              <a:pPr/>
              <a:t>30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36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1BF2-CF54-4261-A959-89629259EE91}" type="slidenum">
              <a:rPr lang="el-GR" altLang="el-GR"/>
              <a:pPr/>
              <a:t>31</a:t>
            </a:fld>
            <a:endParaRPr lang="el-GR" altLang="el-GR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Επεξεργασία ψαριών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Φρέσκα ψάρια</a:t>
            </a:r>
          </a:p>
          <a:p>
            <a:r>
              <a:rPr lang="el-GR" altLang="el-GR" dirty="0"/>
              <a:t>Καμία επεξεργασία παρά μόνο καθαρισμός και ψύξη (όχι κατάψυξη)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Κατεψυγμένα ψάρια</a:t>
            </a:r>
          </a:p>
          <a:p>
            <a:r>
              <a:rPr lang="el-GR" altLang="el-GR" dirty="0"/>
              <a:t>Μετά την αλίευση και τον καθαρισμό καταψύχονται στο πλοίο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251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7403-F0A4-4596-A1E4-6899BE22D216}" type="slidenum">
              <a:rPr lang="el-GR" altLang="el-GR"/>
              <a:pPr/>
              <a:t>32</a:t>
            </a:fld>
            <a:endParaRPr lang="el-GR" altLang="el-GR" dirty="0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Συντήρηση ψαριών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Αλάτι </a:t>
            </a:r>
          </a:p>
          <a:p>
            <a:pPr lvl="1"/>
            <a:r>
              <a:rPr lang="el-GR" altLang="el-GR" dirty="0"/>
              <a:t>Ως 20γρ σε 100γρ ψάρι</a:t>
            </a:r>
          </a:p>
          <a:p>
            <a:r>
              <a:rPr lang="el-GR" altLang="el-GR" dirty="0"/>
              <a:t>Οξύ</a:t>
            </a:r>
          </a:p>
          <a:p>
            <a:r>
              <a:rPr lang="el-GR" altLang="el-GR" dirty="0"/>
              <a:t>Κάπνισμα</a:t>
            </a:r>
          </a:p>
          <a:p>
            <a:r>
              <a:rPr lang="el-GR" altLang="el-GR" dirty="0"/>
              <a:t>Ξήρανση στον αέρα</a:t>
            </a:r>
          </a:p>
          <a:p>
            <a:r>
              <a:rPr lang="el-GR" altLang="el-GR" dirty="0"/>
              <a:t>Θερμική επεξεργασία</a:t>
            </a:r>
          </a:p>
          <a:p>
            <a:r>
              <a:rPr lang="el-GR" altLang="el-GR" dirty="0"/>
              <a:t>Προσθήκη συντηρητικών</a:t>
            </a:r>
          </a:p>
        </p:txBody>
      </p:sp>
    </p:spTree>
    <p:extLst>
      <p:ext uri="{BB962C8B-B14F-4D97-AF65-F5344CB8AC3E}">
        <p14:creationId xmlns:p14="http://schemas.microsoft.com/office/powerpoint/2010/main" val="84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B327-174D-490D-9AE0-BC02FC8A2867}" type="slidenum">
              <a:rPr lang="el-GR" altLang="el-GR"/>
              <a:pPr/>
              <a:t>33</a:t>
            </a:fld>
            <a:endParaRPr lang="el-GR" altLang="el-GR" dirty="0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Χαβιάρι - Μύδια</a:t>
            </a:r>
            <a:endParaRPr lang="el-GR" altLang="el-GR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b="1" dirty="0" smtClean="0"/>
              <a:t>Χαβιάρι</a:t>
            </a:r>
          </a:p>
          <a:p>
            <a:r>
              <a:rPr lang="el-GR" altLang="el-GR" sz="2800" dirty="0" smtClean="0"/>
              <a:t>Αυγοτάραχο</a:t>
            </a:r>
            <a:endParaRPr lang="el-GR" altLang="el-GR" sz="2800" dirty="0"/>
          </a:p>
          <a:p>
            <a:r>
              <a:rPr lang="el-GR" altLang="el-GR" sz="2800" dirty="0"/>
              <a:t>Γνήσιο χαβιάρι από Μαύρη και Κασπία θάλασσα</a:t>
            </a:r>
          </a:p>
          <a:p>
            <a:pPr>
              <a:buFont typeface="Wingdings" pitchFamily="2" charset="2"/>
              <a:buNone/>
            </a:pPr>
            <a:r>
              <a:rPr lang="el-GR" altLang="el-GR" sz="2800" b="1" dirty="0"/>
              <a:t>Μύδια</a:t>
            </a:r>
          </a:p>
          <a:p>
            <a:r>
              <a:rPr lang="el-GR" altLang="el-GR" sz="2800" dirty="0"/>
              <a:t>Εκτροφή σε καλλιέργειες</a:t>
            </a:r>
          </a:p>
          <a:p>
            <a:r>
              <a:rPr lang="el-GR" altLang="el-GR" sz="2800" dirty="0"/>
              <a:t>Μόνο ζωντανά μύδια προς κατανάλωση, δηλαδή με όστρακο «κολλημένο»</a:t>
            </a:r>
          </a:p>
        </p:txBody>
      </p:sp>
    </p:spTree>
    <p:extLst>
      <p:ext uri="{BB962C8B-B14F-4D97-AF65-F5344CB8AC3E}">
        <p14:creationId xmlns:p14="http://schemas.microsoft.com/office/powerpoint/2010/main" val="32939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9CA8-A228-4B41-9343-572CF9E188BA}" type="slidenum">
              <a:rPr lang="el-GR" altLang="el-GR"/>
              <a:pPr/>
              <a:t>34</a:t>
            </a:fld>
            <a:endParaRPr lang="el-GR" altLang="el-GR" dirty="0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Οστρακοειδή και Μαλάκια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Γαρίδες, καραβίδες, </a:t>
            </a:r>
            <a:r>
              <a:rPr lang="el-GR" altLang="el-GR" dirty="0" smtClean="0"/>
              <a:t>αστακός</a:t>
            </a:r>
            <a:endParaRPr lang="el-GR" altLang="el-GR" dirty="0"/>
          </a:p>
          <a:p>
            <a:r>
              <a:rPr lang="el-GR" altLang="el-GR" dirty="0"/>
              <a:t>Αλλάζουν χρώμα στο </a:t>
            </a:r>
            <a:r>
              <a:rPr lang="el-GR" altLang="el-GR" dirty="0" smtClean="0"/>
              <a:t>βράσιμο</a:t>
            </a:r>
          </a:p>
          <a:p>
            <a:pPr>
              <a:buNone/>
            </a:pPr>
            <a:r>
              <a:rPr lang="el-GR" altLang="el-GR" dirty="0" smtClean="0"/>
              <a:t>Χταπόδι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3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Κατηγορίες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A</a:t>
            </a:r>
            <a:r>
              <a:rPr lang="el-GR" altLang="el-GR" dirty="0"/>
              <a:t>λμυρού νερού</a:t>
            </a:r>
          </a:p>
          <a:p>
            <a:r>
              <a:rPr lang="el-GR" altLang="el-GR" dirty="0"/>
              <a:t>Γλυκού νερού </a:t>
            </a:r>
          </a:p>
          <a:p>
            <a:pPr lvl="1"/>
            <a:r>
              <a:rPr lang="el-GR" altLang="el-GR" dirty="0"/>
              <a:t>μειωμένη εμπορική αξία</a:t>
            </a:r>
          </a:p>
          <a:p>
            <a:endParaRPr lang="el-GR" alt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5DB8-8370-416A-97F7-E1834CAB0E6E}" type="slidenum">
              <a:rPr lang="el-GR" altLang="el-GR"/>
              <a:pPr/>
              <a:t>35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9286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Κατηγορίες </a:t>
            </a:r>
            <a:r>
              <a:rPr lang="el-GR" altLang="el-GR" sz="3200" b="0" dirty="0" smtClean="0"/>
              <a:t>2/2</a:t>
            </a:r>
            <a:endParaRPr lang="el-GR" alt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Λιπαρά ψάρια</a:t>
            </a:r>
          </a:p>
          <a:p>
            <a:pPr lvl="1"/>
            <a:r>
              <a:rPr lang="el-GR" altLang="el-GR" dirty="0"/>
              <a:t>15-20% λίπος</a:t>
            </a:r>
          </a:p>
          <a:p>
            <a:pPr lvl="2"/>
            <a:r>
              <a:rPr lang="el-GR" altLang="el-GR" dirty="0" smtClean="0"/>
              <a:t>Σαρδέλες</a:t>
            </a:r>
            <a:endParaRPr lang="el-GR" altLang="el-GR" dirty="0"/>
          </a:p>
          <a:p>
            <a:pPr lvl="2"/>
            <a:r>
              <a:rPr lang="el-GR" altLang="el-GR" dirty="0"/>
              <a:t>Κολιός</a:t>
            </a:r>
          </a:p>
          <a:p>
            <a:pPr lvl="2"/>
            <a:r>
              <a:rPr lang="el-GR" altLang="el-GR" dirty="0"/>
              <a:t>Σολωμός</a:t>
            </a:r>
          </a:p>
          <a:p>
            <a:pPr lvl="2"/>
            <a:r>
              <a:rPr lang="el-GR" altLang="el-GR" dirty="0"/>
              <a:t>χέλι</a:t>
            </a:r>
          </a:p>
          <a:p>
            <a:r>
              <a:rPr lang="el-GR" altLang="el-GR" dirty="0"/>
              <a:t>Μη λιπαρά ψάρια</a:t>
            </a:r>
          </a:p>
          <a:p>
            <a:pPr lvl="1"/>
            <a:r>
              <a:rPr lang="el-GR" altLang="el-GR" dirty="0"/>
              <a:t>1-5% λίπος</a:t>
            </a:r>
          </a:p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5DB8-8370-416A-97F7-E1834CAB0E6E}" type="slidenum">
              <a:rPr lang="el-GR" altLang="el-GR"/>
              <a:pPr/>
              <a:t>36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424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95FD-8843-47F4-B95A-5A6C533E3470}" type="slidenum">
              <a:rPr lang="el-GR" altLang="el-GR"/>
              <a:pPr/>
              <a:t>37</a:t>
            </a:fld>
            <a:endParaRPr lang="el-GR" altLang="el-GR" dirty="0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Διατροφικά σκάνδαλα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Τρελές αγελάδες</a:t>
            </a:r>
          </a:p>
          <a:p>
            <a:r>
              <a:rPr lang="el-GR" altLang="el-GR" dirty="0"/>
              <a:t>Αφθώδης πυρετός</a:t>
            </a:r>
          </a:p>
          <a:p>
            <a:r>
              <a:rPr lang="el-GR" altLang="el-GR" dirty="0"/>
              <a:t>Διοξίνες</a:t>
            </a:r>
          </a:p>
          <a:p>
            <a:r>
              <a:rPr lang="el-GR" altLang="el-GR" dirty="0"/>
              <a:t>Μόλυβδος </a:t>
            </a:r>
          </a:p>
        </p:txBody>
      </p:sp>
    </p:spTree>
    <p:extLst>
      <p:ext uri="{BB962C8B-B14F-4D97-AF65-F5344CB8AC3E}">
        <p14:creationId xmlns:p14="http://schemas.microsoft.com/office/powerpoint/2010/main" val="40071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76D0-299C-4FB9-ABB5-97F760D73E94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Χοιρινό</a:t>
            </a:r>
          </a:p>
          <a:p>
            <a:r>
              <a:rPr lang="el-GR" altLang="el-GR" dirty="0"/>
              <a:t>Βόειο, μοσχαρίσιο</a:t>
            </a:r>
          </a:p>
          <a:p>
            <a:r>
              <a:rPr lang="el-GR" altLang="el-GR" dirty="0"/>
              <a:t>Πουλερικά</a:t>
            </a:r>
          </a:p>
          <a:p>
            <a:r>
              <a:rPr lang="el-GR" altLang="el-GR" dirty="0"/>
              <a:t>Αιγοπρόβατα</a:t>
            </a:r>
          </a:p>
          <a:p>
            <a:r>
              <a:rPr lang="el-GR" altLang="el-GR" dirty="0" smtClean="0"/>
              <a:t>Άλογο (καταναλώνεται σε ορισμένες χώρες)</a:t>
            </a:r>
            <a:endParaRPr lang="el-GR" altLang="el-GR" dirty="0"/>
          </a:p>
          <a:p>
            <a:r>
              <a:rPr lang="el-GR" altLang="el-GR" dirty="0"/>
              <a:t>κυνήγι</a:t>
            </a:r>
          </a:p>
        </p:txBody>
      </p:sp>
    </p:spTree>
    <p:extLst>
      <p:ext uri="{BB962C8B-B14F-4D97-AF65-F5344CB8AC3E}">
        <p14:creationId xmlns:p14="http://schemas.microsoft.com/office/powerpoint/2010/main" val="37274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8</a:t>
            </a:r>
            <a:r>
              <a:rPr lang="el-GR" sz="2000" dirty="0" smtClean="0"/>
              <a:t>: Κρέας, κρεατοσκευάσματα και ψάρια».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4D0F-C83E-42AA-B8EC-11B70ADB8792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θρεπτικά συστατικά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Ποικίλλει ανάλογα με το είδος του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Ζώου / σφάγιου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Τεμαχίου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Κατά μέσο όρος περιέχει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20% πρωτεΐνες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10-40% λιπίδια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1-2% μέταλλα/ιχνοστοιχεία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50-70% νερό</a:t>
            </a:r>
          </a:p>
        </p:txBody>
      </p:sp>
    </p:spTree>
    <p:extLst>
      <p:ext uri="{BB962C8B-B14F-4D97-AF65-F5344CB8AC3E}">
        <p14:creationId xmlns:p14="http://schemas.microsoft.com/office/powerpoint/2010/main" val="4078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B838-4018-4851-ACAD-11A041FC6D82}" type="slidenum">
              <a:rPr lang="el-GR" altLang="el-GR"/>
              <a:pPr/>
              <a:t>5</a:t>
            </a:fld>
            <a:endParaRPr lang="el-GR" altLang="el-GR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Ποσοστιαία συμμετοχή </a:t>
            </a:r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1129"/>
              </p:ext>
            </p:extLst>
          </p:nvPr>
        </p:nvGraphicFramePr>
        <p:xfrm>
          <a:off x="457200" y="1341438"/>
          <a:ext cx="82296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35%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πρωτεΐνης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λιπιδίων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55-50%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ρετινόλης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35-40%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θειαμίνης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25-30%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ριβοφλαβίνης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πυριδοξίνης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35-40%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dirty="0" smtClean="0"/>
                        <a:t>νιασίνης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4F61-8DD7-483C-9BE0-3D85588A368D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Μέταλλα/ιχνοστοιχεία 1-2%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Κάλιο</a:t>
            </a:r>
          </a:p>
          <a:p>
            <a:r>
              <a:rPr lang="el-GR" altLang="el-GR" dirty="0"/>
              <a:t>Νάτριο (κυρίως τα αλλαντικά)</a:t>
            </a:r>
          </a:p>
          <a:p>
            <a:r>
              <a:rPr lang="el-GR" altLang="el-GR" dirty="0"/>
              <a:t>Φώσφορος</a:t>
            </a:r>
          </a:p>
          <a:p>
            <a:r>
              <a:rPr lang="el-GR" altLang="el-GR" dirty="0"/>
              <a:t>Μαγνήσιο</a:t>
            </a:r>
          </a:p>
          <a:p>
            <a:r>
              <a:rPr lang="el-GR" altLang="el-GR" dirty="0"/>
              <a:t>Ασβέστιο</a:t>
            </a:r>
          </a:p>
          <a:p>
            <a:r>
              <a:rPr lang="el-GR" altLang="el-GR" dirty="0"/>
              <a:t>Σίδηρος</a:t>
            </a:r>
          </a:p>
          <a:p>
            <a:r>
              <a:rPr lang="el-GR" altLang="el-GR" dirty="0"/>
              <a:t>Ψευδάργυρος</a:t>
            </a:r>
          </a:p>
        </p:txBody>
      </p:sp>
    </p:spTree>
    <p:extLst>
      <p:ext uri="{BB962C8B-B14F-4D97-AF65-F5344CB8AC3E}">
        <p14:creationId xmlns:p14="http://schemas.microsoft.com/office/powerpoint/2010/main" val="1478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2348-172B-4E39-B649-4CC53BEDC6DA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Άλλα θρεπτικά συστατικά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Βιταμίνες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του συμπλέγματος Β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Υδατάνθρακες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σε ελάχιστες ποσότητες με τη μορφή του γλυκογόνου (4% ήπαρ)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Πρωτεΐνες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Υψηλή βιολογική αξία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Κρέας ακολουθεί  μετά από τα </a:t>
            </a:r>
            <a:r>
              <a:rPr lang="el-GR" altLang="el-GR" dirty="0"/>
              <a:t>αβγά, γάλα, ψάρια</a:t>
            </a:r>
          </a:p>
        </p:txBody>
      </p:sp>
    </p:spTree>
    <p:extLst>
      <p:ext uri="{BB962C8B-B14F-4D97-AF65-F5344CB8AC3E}">
        <p14:creationId xmlns:p14="http://schemas.microsoft.com/office/powerpoint/2010/main" val="24775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Εντόσθια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Λιγότερη πρωτεΐνη 15-20%</a:t>
            </a:r>
          </a:p>
          <a:p>
            <a:r>
              <a:rPr lang="el-GR" dirty="0"/>
              <a:t>Λιγότερα λιπίδια 10%</a:t>
            </a:r>
          </a:p>
          <a:p>
            <a:r>
              <a:rPr lang="el-GR" dirty="0"/>
              <a:t>Υψηλή θρεπτική αξία</a:t>
            </a:r>
          </a:p>
          <a:p>
            <a:pPr lvl="1"/>
            <a:r>
              <a:rPr lang="el-GR" dirty="0"/>
              <a:t>Ιδίως συκώτι</a:t>
            </a:r>
          </a:p>
          <a:p>
            <a:r>
              <a:rPr lang="el-GR" dirty="0"/>
              <a:t>Απαραίτητα αμινοξέα</a:t>
            </a:r>
          </a:p>
          <a:p>
            <a:r>
              <a:rPr lang="el-GR" dirty="0"/>
              <a:t>Μέταλλα / ιχνοστοιχεία</a:t>
            </a:r>
          </a:p>
          <a:p>
            <a:r>
              <a:rPr lang="el-GR" dirty="0"/>
              <a:t>Βιταμίνες (λιποδιαλυτές και υδατοδιαλυτές)</a:t>
            </a:r>
          </a:p>
          <a:p>
            <a:r>
              <a:rPr lang="el-GR" dirty="0"/>
              <a:t>Ανεπιθύμητη περιεκτικότητα σε</a:t>
            </a:r>
          </a:p>
          <a:p>
            <a:pPr lvl="1"/>
            <a:r>
              <a:rPr lang="el-GR" dirty="0"/>
              <a:t>Πουρίνες</a:t>
            </a:r>
          </a:p>
          <a:p>
            <a:pPr lvl="1"/>
            <a:r>
              <a:rPr lang="el-GR" dirty="0" smtClean="0"/>
              <a:t>Χοληστερόλη, δεν επηρεάζει χοληστερίνη αίματος</a:t>
            </a:r>
            <a:endParaRPr lang="el-GR" dirty="0"/>
          </a:p>
          <a:p>
            <a:pPr lvl="1"/>
            <a:r>
              <a:rPr lang="el-GR" dirty="0"/>
              <a:t>Βαρέα μέταλλα σε συκώτι και νεφρούς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C30B-2CBE-4F42-B544-E8D32249FF0D}" type="slidenum">
              <a:rPr lang="el-GR" altLang="el-GR"/>
              <a:pPr/>
              <a:t>8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063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242</TotalTime>
  <Words>1513</Words>
  <Application>Microsoft Office PowerPoint</Application>
  <PresentationFormat>Προβολή στην οθόνη (4:3)</PresentationFormat>
  <Paragraphs>363</Paragraphs>
  <Slides>45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template</vt:lpstr>
      <vt:lpstr>OC_template_updated</vt:lpstr>
      <vt:lpstr>Διατροφή</vt:lpstr>
      <vt:lpstr>Κρέας και κρεατοσκευάσματα  </vt:lpstr>
      <vt:lpstr>Κρέας</vt:lpstr>
      <vt:lpstr>Είδη </vt:lpstr>
      <vt:lpstr>Τα θρεπτικά συστατικά</vt:lpstr>
      <vt:lpstr>Ποσοστιαία συμμετοχή </vt:lpstr>
      <vt:lpstr>Μέταλλα/ιχνοστοιχεία 1-2%</vt:lpstr>
      <vt:lpstr>Άλλα θρεπτικά συστατικά</vt:lpstr>
      <vt:lpstr>Εντόσθια</vt:lpstr>
      <vt:lpstr>Αλλα μέρη του ζώου</vt:lpstr>
      <vt:lpstr>Ποιότητα του κρέατος</vt:lpstr>
      <vt:lpstr>Ποιότητα κρέατος </vt:lpstr>
      <vt:lpstr>Τεμαχισμός </vt:lpstr>
      <vt:lpstr>Μη ικανοποιητική ποιότητα</vt:lpstr>
      <vt:lpstr>«Σιτεμένο» κρέας</vt:lpstr>
      <vt:lpstr>Παρασκευή του κρέατος</vt:lpstr>
      <vt:lpstr>Αλλαγές κατά την παρασκευή</vt:lpstr>
      <vt:lpstr>Χοιρινό κρέας</vt:lpstr>
      <vt:lpstr>Κρέας PSE</vt:lpstr>
      <vt:lpstr>Βοδινό κρέας</vt:lpstr>
      <vt:lpstr>Κρέας DFD</vt:lpstr>
      <vt:lpstr>Μοσχαρίσιο κρέας</vt:lpstr>
      <vt:lpstr>Αρνίσιο κρέας</vt:lpstr>
      <vt:lpstr>Κρέας πουλερικών</vt:lpstr>
      <vt:lpstr>Κρεατοσκευάσματα</vt:lpstr>
      <vt:lpstr> Λουκάνικα, αλλαντικά</vt:lpstr>
      <vt:lpstr>Ψάρια και θαλασσινά</vt:lpstr>
      <vt:lpstr>Ψηλή διατροφική αξία</vt:lpstr>
      <vt:lpstr>Λιπίδια ψαριών</vt:lpstr>
      <vt:lpstr>Πρωτεΐνη και βιταμίνες των ψαριών</vt:lpstr>
      <vt:lpstr>Mέταλλα και ιχνοστοιχεία</vt:lpstr>
      <vt:lpstr>Επεξεργασία ψαριών</vt:lpstr>
      <vt:lpstr>Συντήρηση ψαριών</vt:lpstr>
      <vt:lpstr>Χαβιάρι - Μύδια</vt:lpstr>
      <vt:lpstr>Οστρακοειδή και Μαλάκια</vt:lpstr>
      <vt:lpstr>Κατηγορίες 1/2</vt:lpstr>
      <vt:lpstr>Κατηγορίες 2/2</vt:lpstr>
      <vt:lpstr>Διατροφικά σκάνδαλα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59</cp:revision>
  <dcterms:created xsi:type="dcterms:W3CDTF">2015-07-21T13:01:13Z</dcterms:created>
  <dcterms:modified xsi:type="dcterms:W3CDTF">2015-11-13T07:36:35Z</dcterms:modified>
</cp:coreProperties>
</file>