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 id="2147483684" r:id="rId2"/>
    <p:sldMasterId id="2147483697" r:id="rId3"/>
    <p:sldMasterId id="2147483709" r:id="rId4"/>
    <p:sldMasterId id="2147483720" r:id="rId5"/>
  </p:sldMasterIdLst>
  <p:notesMasterIdLst>
    <p:notesMasterId r:id="rId31"/>
  </p:notesMasterIdLst>
  <p:handoutMasterIdLst>
    <p:handoutMasterId r:id="rId32"/>
  </p:handoutMasterIdLst>
  <p:sldIdLst>
    <p:sldId id="256" r:id="rId6"/>
    <p:sldId id="320" r:id="rId7"/>
    <p:sldId id="331" r:id="rId8"/>
    <p:sldId id="299" r:id="rId9"/>
    <p:sldId id="304" r:id="rId10"/>
    <p:sldId id="306" r:id="rId11"/>
    <p:sldId id="307" r:id="rId12"/>
    <p:sldId id="325" r:id="rId13"/>
    <p:sldId id="326" r:id="rId14"/>
    <p:sldId id="328" r:id="rId15"/>
    <p:sldId id="329" r:id="rId16"/>
    <p:sldId id="323" r:id="rId17"/>
    <p:sldId id="324" r:id="rId18"/>
    <p:sldId id="311" r:id="rId19"/>
    <p:sldId id="313" r:id="rId20"/>
    <p:sldId id="332" r:id="rId21"/>
    <p:sldId id="339" r:id="rId22"/>
    <p:sldId id="333" r:id="rId23"/>
    <p:sldId id="257" r:id="rId24"/>
    <p:sldId id="267" r:id="rId25"/>
    <p:sldId id="269" r:id="rId26"/>
    <p:sldId id="276" r:id="rId27"/>
    <p:sldId id="277" r:id="rId28"/>
    <p:sldId id="271" r:id="rId29"/>
    <p:sldId id="274"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36"/>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7438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78307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86177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80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93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8/12/2015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8/12/2015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8/12/2015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8/12/2015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8/12/2015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8/12/2015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4731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8/12/2015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8/12/2015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8/12/2015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8/12/2015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8/12/2015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96874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920040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0482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9150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3896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020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44622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8/12/2015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Skin.png" TargetMode="External"/><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hyperlink" Target="https://commons.wikimedia.org/wiki/User:Prof._Squirre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Skin.png" TargetMode="External"/><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hyperlink" Target="https://commons.wikimedia.org/wiki/User:Prof._Squirre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creativecommons.org/licenses/by/4.0/" TargetMode="External"/><Relationship Id="rId4" Type="http://schemas.openxmlformats.org/officeDocument/2006/relationships/hyperlink" Target="http://cnx.org/contents/031da8d3-b525-429c-80cf-6c8ed997733a@8.34:89/Viscosity-and-Laminar-Flow-Po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cyclopedia2.thefreedictionary.com/connective+tissues"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kin.png" TargetMode="External"/><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hyperlink" Target="https://commons.wikimedia.org/wiki/User:Prof._Squirre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Μάλαξης </a:t>
            </a:r>
            <a:r>
              <a:rPr lang="en-US" sz="3600" b="1" dirty="0" smtClean="0">
                <a:solidFill>
                  <a:schemeClr val="tx1"/>
                </a:solidFill>
                <a:latin typeface="+mn-lt"/>
              </a:rPr>
              <a:t>(</a:t>
            </a:r>
            <a:r>
              <a:rPr lang="el-GR" sz="3600" b="1" dirty="0">
                <a:solidFill>
                  <a:schemeClr val="tx1"/>
                </a:solidFill>
                <a:latin typeface="+mn-lt"/>
              </a:rPr>
              <a:t>Ε</a:t>
            </a:r>
            <a:r>
              <a:rPr lang="el-GR"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2</a:t>
            </a:r>
            <a:r>
              <a:rPr lang="el-GR" sz="2600" dirty="0" smtClean="0"/>
              <a:t>:</a:t>
            </a:r>
            <a:r>
              <a:rPr lang="en-US" sz="2600" dirty="0" smtClean="0"/>
              <a:t> </a:t>
            </a:r>
            <a:r>
              <a:rPr lang="el-GR" sz="2600" dirty="0" smtClean="0"/>
              <a:t>Δέρμα - Έλεγχος</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Επιδερμίς</a:t>
            </a:r>
            <a:r>
              <a:rPr lang="el-GR" dirty="0" smtClean="0"/>
              <a:t> και </a:t>
            </a:r>
            <a:r>
              <a:rPr lang="el-GR" dirty="0" err="1" smtClean="0"/>
              <a:t>Δερμίς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2" descr="C:\Documents and Settings\dora\Τα έγγραφά μου\800px-Skin.png"/>
          <p:cNvPicPr>
            <a:picLocks noGrp="1" noChangeAspect="1" noChangeArrowheads="1"/>
          </p:cNvPicPr>
          <p:nvPr>
            <p:ph idx="1"/>
          </p:nvPr>
        </p:nvPicPr>
        <p:blipFill>
          <a:blip r:embed="rId2" cstate="print"/>
          <a:srcRect t="4396" r="3451" b="47804"/>
          <a:stretch>
            <a:fillRect/>
          </a:stretch>
        </p:blipFill>
        <p:spPr bwMode="auto">
          <a:xfrm>
            <a:off x="352829" y="1700808"/>
            <a:ext cx="8467643" cy="4477501"/>
          </a:xfrm>
          <a:prstGeom prst="rect">
            <a:avLst/>
          </a:prstGeom>
          <a:noFill/>
          <a:ln>
            <a:solidFill>
              <a:srgbClr val="002060"/>
            </a:solidFill>
          </a:ln>
        </p:spPr>
      </p:pic>
      <p:pic>
        <p:nvPicPr>
          <p:cNvPr id="6" name="Picture 2" descr="C:\Documents and Settings\dora\Τα έγγραφά μου\800px-Skin.png"/>
          <p:cNvPicPr>
            <a:picLocks noChangeAspect="1" noChangeArrowheads="1"/>
          </p:cNvPicPr>
          <p:nvPr/>
        </p:nvPicPr>
        <p:blipFill>
          <a:blip r:embed="rId2" cstate="print"/>
          <a:srcRect l="27614" t="11804" r="19037" b="10408"/>
          <a:stretch>
            <a:fillRect/>
          </a:stretch>
        </p:blipFill>
        <p:spPr bwMode="auto">
          <a:xfrm>
            <a:off x="323528" y="980728"/>
            <a:ext cx="1872208" cy="2808312"/>
          </a:xfrm>
          <a:prstGeom prst="rect">
            <a:avLst/>
          </a:prstGeom>
          <a:noFill/>
          <a:ln>
            <a:solidFill>
              <a:srgbClr val="002060"/>
            </a:solidFill>
          </a:ln>
        </p:spPr>
      </p:pic>
      <p:sp>
        <p:nvSpPr>
          <p:cNvPr id="7" name="6 - Ορθογώνιο"/>
          <p:cNvSpPr/>
          <p:nvPr/>
        </p:nvSpPr>
        <p:spPr>
          <a:xfrm>
            <a:off x="2195736" y="1340768"/>
            <a:ext cx="288032"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a:t>
            </a:r>
            <a:endParaRPr lang="el-GR" dirty="0"/>
          </a:p>
        </p:txBody>
      </p:sp>
      <p:sp>
        <p:nvSpPr>
          <p:cNvPr id="8" name="Rectangle 7"/>
          <p:cNvSpPr/>
          <p:nvPr/>
        </p:nvSpPr>
        <p:spPr>
          <a:xfrm>
            <a:off x="2593669" y="6244554"/>
            <a:ext cx="3886457"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Skin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rof. Squirrel"/>
              </a:rPr>
              <a:t>Prof. Squirrel</a:t>
            </a:r>
            <a:r>
              <a:rPr lang="el-GR" sz="1200" dirty="0" smtClean="0">
                <a:solidFill>
                  <a:prstClr val="black">
                    <a:lumMod val="75000"/>
                    <a:lumOff val="25000"/>
                  </a:prstClr>
                </a:solidFill>
                <a:latin typeface="+mn-lt"/>
              </a:rPr>
              <a:t> 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Υποδερμίς</a:t>
            </a:r>
            <a:r>
              <a:rPr lang="el-GR" dirty="0" smtClean="0"/>
              <a:t> / Υποδόριος ιστός</a:t>
            </a:r>
            <a:endParaRPr lang="el-GR" dirty="0"/>
          </a:p>
        </p:txBody>
      </p:sp>
      <p:sp>
        <p:nvSpPr>
          <p:cNvPr id="4" name="3 - Θέση αριθμού διαφάνειας"/>
          <p:cNvSpPr>
            <a:spLocks noGrp="1"/>
          </p:cNvSpPr>
          <p:nvPr>
            <p:ph type="sldNum" sz="quarter" idx="12"/>
          </p:nvPr>
        </p:nvSpPr>
        <p:spPr>
          <a:xfrm>
            <a:off x="6732240" y="6165304"/>
            <a:ext cx="2133600" cy="365125"/>
          </a:xfrm>
        </p:spPr>
        <p:txBody>
          <a:bodyPr/>
          <a:lstStyle/>
          <a:p>
            <a:pPr>
              <a:defRPr/>
            </a:pPr>
            <a:fld id="{7E55E3B3-0445-4CFC-BED8-763D4409E61F}" type="slidenum">
              <a:rPr lang="el-GR" smtClean="0"/>
              <a:pPr>
                <a:defRPr/>
              </a:pPr>
              <a:t>10</a:t>
            </a:fld>
            <a:endParaRPr lang="el-GR"/>
          </a:p>
        </p:txBody>
      </p:sp>
      <p:pic>
        <p:nvPicPr>
          <p:cNvPr id="5" name="Picture 2" descr="C:\Documents and Settings\dora\Τα έγγραφά μου\800px-Skin.png"/>
          <p:cNvPicPr>
            <a:picLocks noGrp="1" noChangeAspect="1" noChangeArrowheads="1"/>
          </p:cNvPicPr>
          <p:nvPr>
            <p:ph idx="1"/>
          </p:nvPr>
        </p:nvPicPr>
        <p:blipFill>
          <a:blip r:embed="rId2" cstate="print"/>
          <a:srcRect l="4364" t="49464" r="4659" b="3029"/>
          <a:stretch>
            <a:fillRect/>
          </a:stretch>
        </p:blipFill>
        <p:spPr bwMode="auto">
          <a:xfrm>
            <a:off x="395536" y="1052736"/>
            <a:ext cx="8310831" cy="4464496"/>
          </a:xfrm>
          <a:prstGeom prst="rect">
            <a:avLst/>
          </a:prstGeom>
          <a:noFill/>
          <a:ln>
            <a:noFill/>
          </a:ln>
        </p:spPr>
      </p:pic>
      <p:sp>
        <p:nvSpPr>
          <p:cNvPr id="6" name="5 - Ορθογώνιο"/>
          <p:cNvSpPr/>
          <p:nvPr/>
        </p:nvSpPr>
        <p:spPr>
          <a:xfrm>
            <a:off x="6012160" y="5517232"/>
            <a:ext cx="432048"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ΙΙ</a:t>
            </a:r>
            <a:endParaRPr lang="el-GR" dirty="0"/>
          </a:p>
        </p:txBody>
      </p:sp>
      <p:sp>
        <p:nvSpPr>
          <p:cNvPr id="9" name="8 - Ορθογώνιο"/>
          <p:cNvSpPr/>
          <p:nvPr/>
        </p:nvSpPr>
        <p:spPr>
          <a:xfrm>
            <a:off x="539552" y="980728"/>
            <a:ext cx="21602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395536" y="1052736"/>
            <a:ext cx="8352928"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2" descr="C:\Documents and Settings\dora\Τα έγγραφά μου\800px-Skin.png"/>
          <p:cNvPicPr>
            <a:picLocks noChangeAspect="1" noChangeArrowheads="1"/>
          </p:cNvPicPr>
          <p:nvPr/>
        </p:nvPicPr>
        <p:blipFill>
          <a:blip r:embed="rId2" cstate="print"/>
          <a:srcRect l="27614" t="11804" r="19037" b="10408"/>
          <a:stretch>
            <a:fillRect/>
          </a:stretch>
        </p:blipFill>
        <p:spPr bwMode="auto">
          <a:xfrm>
            <a:off x="6444208" y="4077072"/>
            <a:ext cx="1680187" cy="2520279"/>
          </a:xfrm>
          <a:prstGeom prst="rect">
            <a:avLst/>
          </a:prstGeom>
          <a:noFill/>
          <a:ln>
            <a:solidFill>
              <a:srgbClr val="002060"/>
            </a:solidFill>
          </a:ln>
        </p:spPr>
      </p:pic>
      <p:sp>
        <p:nvSpPr>
          <p:cNvPr id="12" name="Rectangle 7"/>
          <p:cNvSpPr/>
          <p:nvPr/>
        </p:nvSpPr>
        <p:spPr>
          <a:xfrm>
            <a:off x="2051720" y="5583904"/>
            <a:ext cx="3886457"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Skin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rof. Squirrel"/>
              </a:rPr>
              <a:t>Prof. Squirrel</a:t>
            </a:r>
            <a:r>
              <a:rPr lang="el-GR" sz="1200" dirty="0" smtClean="0">
                <a:solidFill>
                  <a:prstClr val="black">
                    <a:lumMod val="75000"/>
                    <a:lumOff val="25000"/>
                  </a:prstClr>
                </a:solidFill>
                <a:latin typeface="+mn-lt"/>
              </a:rPr>
              <a:t> 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Δερμίς</a:t>
            </a:r>
            <a:r>
              <a:rPr lang="el-GR" dirty="0" smtClean="0"/>
              <a:t> </a:t>
            </a:r>
            <a:r>
              <a:rPr lang="el-GR" sz="3200" b="0" dirty="0" smtClean="0"/>
              <a:t>1/2</a:t>
            </a:r>
            <a:endParaRPr lang="el-GR" sz="3200" b="0" dirty="0"/>
          </a:p>
        </p:txBody>
      </p:sp>
      <p:sp>
        <p:nvSpPr>
          <p:cNvPr id="3" name="2 - Θέση περιεχομένου"/>
          <p:cNvSpPr>
            <a:spLocks noGrp="1"/>
          </p:cNvSpPr>
          <p:nvPr>
            <p:ph idx="1"/>
          </p:nvPr>
        </p:nvSpPr>
        <p:spPr/>
        <p:txBody>
          <a:bodyPr>
            <a:normAutofit/>
          </a:bodyPr>
          <a:lstStyle/>
          <a:p>
            <a:pPr>
              <a:lnSpc>
                <a:spcPct val="110000"/>
              </a:lnSpc>
            </a:pPr>
            <a:r>
              <a:rPr lang="el-GR" dirty="0" smtClean="0"/>
              <a:t>Η </a:t>
            </a:r>
            <a:r>
              <a:rPr lang="el-GR" dirty="0" err="1" smtClean="0"/>
              <a:t>δερμίς</a:t>
            </a:r>
            <a:r>
              <a:rPr lang="el-GR" dirty="0" smtClean="0"/>
              <a:t> έχει διαφορετικό πάχος ανάλογα:</a:t>
            </a:r>
          </a:p>
          <a:p>
            <a:pPr lvl="1">
              <a:lnSpc>
                <a:spcPct val="110000"/>
              </a:lnSpc>
            </a:pPr>
            <a:r>
              <a:rPr lang="el-GR" dirty="0" smtClean="0"/>
              <a:t>με το φύλο και</a:t>
            </a:r>
          </a:p>
          <a:p>
            <a:pPr lvl="1">
              <a:lnSpc>
                <a:spcPct val="110000"/>
              </a:lnSpc>
            </a:pPr>
            <a:r>
              <a:rPr lang="el-GR" dirty="0" smtClean="0"/>
              <a:t>τον εντοπισμό (παλάμες, πέλματα, βλέφαρα, εμπρός-πίσω)</a:t>
            </a:r>
            <a:r>
              <a:rPr lang="en-US" dirty="0" smtClean="0"/>
              <a:t>.</a:t>
            </a:r>
            <a:endParaRPr lang="el-GR" dirty="0" smtClean="0"/>
          </a:p>
          <a:p>
            <a:pPr>
              <a:lnSpc>
                <a:spcPct val="110000"/>
              </a:lnSpc>
            </a:pPr>
            <a:r>
              <a:rPr lang="el-GR" dirty="0" smtClean="0"/>
              <a:t>Περιλαμβάνει:</a:t>
            </a:r>
          </a:p>
          <a:p>
            <a:pPr lvl="1">
              <a:lnSpc>
                <a:spcPct val="110000"/>
              </a:lnSpc>
            </a:pPr>
            <a:r>
              <a:rPr lang="el-GR" dirty="0" smtClean="0"/>
              <a:t>Αιμοφόρα αγγεία.</a:t>
            </a:r>
          </a:p>
          <a:p>
            <a:pPr lvl="1">
              <a:lnSpc>
                <a:spcPct val="110000"/>
              </a:lnSpc>
            </a:pPr>
            <a:r>
              <a:rPr lang="el-GR" dirty="0" smtClean="0"/>
              <a:t>Νευρικούς υποδοχείς (σωμάτια </a:t>
            </a:r>
            <a:r>
              <a:rPr lang="en-US" dirty="0" smtClean="0"/>
              <a:t>Meissner</a:t>
            </a:r>
            <a:r>
              <a:rPr lang="el-GR" dirty="0" smtClean="0"/>
              <a:t>,</a:t>
            </a:r>
            <a:r>
              <a:rPr lang="en-US" dirty="0" smtClean="0"/>
              <a:t> Pacinian</a:t>
            </a:r>
            <a:r>
              <a:rPr lang="el-GR" dirty="0" smtClean="0"/>
              <a:t>).</a:t>
            </a:r>
          </a:p>
          <a:p>
            <a:pPr lvl="1">
              <a:lnSpc>
                <a:spcPct val="110000"/>
              </a:lnSpc>
            </a:pPr>
            <a:r>
              <a:rPr lang="el-GR" dirty="0" smtClean="0"/>
              <a:t>Εξωκρινείς αδένες (ιδρωτοποιοί – διαπνοή/ ελέγχονται</a:t>
            </a:r>
            <a:r>
              <a:rPr lang="en-US" dirty="0" smtClean="0"/>
              <a:t> </a:t>
            </a:r>
            <a:r>
              <a:rPr lang="el-GR" dirty="0" smtClean="0"/>
              <a:t>από το συμπαθητικό νευρικό σύστημα</a:t>
            </a:r>
            <a:r>
              <a:rPr lang="en-US" dirty="0" smtClean="0"/>
              <a:t>)</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Δερμίς</a:t>
            </a:r>
            <a:r>
              <a:rPr lang="el-GR" dirty="0" smtClean="0"/>
              <a:t> </a:t>
            </a:r>
            <a:r>
              <a:rPr lang="el-GR" sz="3200" b="0" dirty="0" smtClean="0"/>
              <a:t>2/2</a:t>
            </a:r>
            <a:endParaRPr lang="el-GR" dirty="0"/>
          </a:p>
        </p:txBody>
      </p:sp>
      <p:sp>
        <p:nvSpPr>
          <p:cNvPr id="3" name="2 - Θέση περιεχομένου"/>
          <p:cNvSpPr>
            <a:spLocks noGrp="1"/>
          </p:cNvSpPr>
          <p:nvPr>
            <p:ph idx="1"/>
          </p:nvPr>
        </p:nvSpPr>
        <p:spPr/>
        <p:txBody>
          <a:bodyPr/>
          <a:lstStyle/>
          <a:p>
            <a:r>
              <a:rPr lang="el-GR" sz="2600" dirty="0" smtClean="0"/>
              <a:t>Η </a:t>
            </a:r>
            <a:r>
              <a:rPr lang="el-GR" sz="2600" dirty="0" err="1" smtClean="0"/>
              <a:t>δερμίς</a:t>
            </a:r>
            <a:r>
              <a:rPr lang="el-GR" sz="2600" dirty="0" smtClean="0"/>
              <a:t> αποτελείται από:</a:t>
            </a:r>
          </a:p>
          <a:p>
            <a:pPr lvl="1"/>
            <a:r>
              <a:rPr lang="el-GR" sz="2600" dirty="0" smtClean="0"/>
              <a:t>Λιπώδη ιστό (χαλαρότητα – ρυτίδες /λίπος κάτω από</a:t>
            </a:r>
            <a:r>
              <a:rPr lang="en-US" sz="2600" dirty="0" smtClean="0"/>
              <a:t> </a:t>
            </a:r>
            <a:r>
              <a:rPr lang="el-GR" sz="2600" dirty="0" smtClean="0"/>
              <a:t>το δέρμα). </a:t>
            </a:r>
          </a:p>
          <a:p>
            <a:pPr lvl="1"/>
            <a:r>
              <a:rPr lang="el-GR" sz="2600" dirty="0" smtClean="0"/>
              <a:t>Κολλαγόνο, 75% </a:t>
            </a:r>
            <a:r>
              <a:rPr lang="en-US" sz="2600" dirty="0" smtClean="0"/>
              <a:t>(</a:t>
            </a:r>
            <a:r>
              <a:rPr lang="el-GR" sz="2600" dirty="0" smtClean="0"/>
              <a:t> υποστήριξη σε αγγεία , νεύρα,</a:t>
            </a:r>
            <a:r>
              <a:rPr lang="en-US" sz="2600" dirty="0" smtClean="0"/>
              <a:t> </a:t>
            </a:r>
            <a:r>
              <a:rPr lang="el-GR" sz="2600" dirty="0" smtClean="0"/>
              <a:t>θύλακες, αδένες).</a:t>
            </a:r>
          </a:p>
          <a:p>
            <a:pPr lvl="1"/>
            <a:r>
              <a:rPr lang="el-GR" sz="2600" dirty="0" err="1" smtClean="0"/>
              <a:t>Ελαστίνη</a:t>
            </a:r>
            <a:r>
              <a:rPr lang="el-GR" sz="2600" dirty="0" smtClean="0"/>
              <a:t> (ελαστικότητα, </a:t>
            </a:r>
            <a:r>
              <a:rPr lang="el-GR" sz="2600" dirty="0" err="1" smtClean="0"/>
              <a:t>σφριγηλότητα</a:t>
            </a:r>
            <a:r>
              <a:rPr lang="el-GR" sz="2600"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Αισθητικοί Υποδοχείς Δέρματος </a:t>
            </a:r>
            <a:r>
              <a:rPr lang="el-GR" sz="3200" b="0" dirty="0" smtClean="0"/>
              <a:t>1/3</a:t>
            </a:r>
            <a:endParaRPr lang="el-GR" sz="3200" b="0" dirty="0"/>
          </a:p>
        </p:txBody>
      </p:sp>
      <p:sp>
        <p:nvSpPr>
          <p:cNvPr id="3" name="2 - Θέση περιεχομένου"/>
          <p:cNvSpPr>
            <a:spLocks noGrp="1"/>
          </p:cNvSpPr>
          <p:nvPr>
            <p:ph idx="1"/>
          </p:nvPr>
        </p:nvSpPr>
        <p:spPr/>
        <p:txBody>
          <a:bodyPr/>
          <a:lstStyle/>
          <a:p>
            <a:r>
              <a:rPr lang="en-US" b="1" dirty="0" err="1" smtClean="0"/>
              <a:t>Meissner</a:t>
            </a:r>
            <a:r>
              <a:rPr lang="en-US" dirty="0" smtClean="0"/>
              <a:t> </a:t>
            </a:r>
            <a:r>
              <a:rPr lang="el-GR" b="1" dirty="0" smtClean="0"/>
              <a:t>Σωματίδια</a:t>
            </a:r>
            <a:r>
              <a:rPr lang="el-GR" dirty="0" smtClean="0"/>
              <a:t> (</a:t>
            </a:r>
            <a:r>
              <a:rPr lang="el-GR" dirty="0" err="1" smtClean="0"/>
              <a:t>δερμίς</a:t>
            </a:r>
            <a:r>
              <a:rPr lang="el-GR" dirty="0" smtClean="0"/>
              <a:t>, αμέσως κάτω από την επιδερμίδα). Ελαφρύ άγγιγμα, το μήκος της κίνησης στο δέρμα, χαμηλής συχνότητας δόνηση με αργή προσαρμογή.</a:t>
            </a:r>
            <a:endParaRPr lang="en-US" dirty="0" smtClean="0"/>
          </a:p>
          <a:p>
            <a:r>
              <a:rPr lang="en-US" b="1" dirty="0" err="1" smtClean="0"/>
              <a:t>Pacinian</a:t>
            </a:r>
            <a:r>
              <a:rPr lang="en-US" dirty="0" smtClean="0"/>
              <a:t> </a:t>
            </a:r>
            <a:r>
              <a:rPr lang="el-GR" b="1" dirty="0" smtClean="0"/>
              <a:t>Σωματίδια </a:t>
            </a:r>
            <a:r>
              <a:rPr lang="el-GR" dirty="0" smtClean="0"/>
              <a:t>(βαθύτερες στοιβάδες της </a:t>
            </a:r>
            <a:r>
              <a:rPr lang="el-GR" dirty="0" err="1" smtClean="0"/>
              <a:t>δερμίδας</a:t>
            </a:r>
            <a:r>
              <a:rPr lang="el-GR" dirty="0" smtClean="0"/>
              <a:t>) υποδοχείς πίεσης ανταποκρίνονται στην μετατόπιση του δέρματος και σε μεγάλης συχνότητας δόνηση με ταχύτατη προσαρμογή.</a:t>
            </a:r>
          </a:p>
          <a:p>
            <a:r>
              <a:rPr lang="el-GR" b="1" dirty="0" smtClean="0"/>
              <a:t>Ελεύθερες νευρικές απολήξεις</a:t>
            </a:r>
            <a:r>
              <a:rPr lang="el-GR" dirty="0" smtClean="0"/>
              <a:t>. Ανιχνεύουν τον πόνο. Ενεργοποιούνται σε αύξηση θερμοκρασίας και σε χημικές ουσίες (τραυματισμένα κύτταρα).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Αισθητικοί Υποδοχείς Δέρματος </a:t>
            </a:r>
            <a:r>
              <a:rPr lang="el-GR" sz="3200" b="0" dirty="0" smtClean="0"/>
              <a:t>2/3</a:t>
            </a:r>
            <a:endParaRPr lang="el-GR" dirty="0"/>
          </a:p>
        </p:txBody>
      </p:sp>
      <p:sp>
        <p:nvSpPr>
          <p:cNvPr id="3" name="2 - Θέση περιεχομένου"/>
          <p:cNvSpPr>
            <a:spLocks noGrp="1"/>
          </p:cNvSpPr>
          <p:nvPr>
            <p:ph idx="1"/>
          </p:nvPr>
        </p:nvSpPr>
        <p:spPr/>
        <p:txBody>
          <a:bodyPr/>
          <a:lstStyle/>
          <a:p>
            <a:r>
              <a:rPr lang="en-US" b="1" dirty="0" smtClean="0"/>
              <a:t>Merkel</a:t>
            </a:r>
            <a:r>
              <a:rPr lang="el-GR" b="1" dirty="0" smtClean="0"/>
              <a:t> Δίσκοι</a:t>
            </a:r>
            <a:r>
              <a:rPr lang="el-GR" dirty="0" smtClean="0"/>
              <a:t>. Στην βασική στοιβάδα μακράς διάρκειας και συνεχής προσαρμογή στη μετατόπιση του δέρματος.</a:t>
            </a:r>
          </a:p>
          <a:p>
            <a:r>
              <a:rPr lang="el-GR" b="1" dirty="0" smtClean="0"/>
              <a:t>Αισθητικοί υποδοχείς </a:t>
            </a:r>
            <a:r>
              <a:rPr lang="el-GR" dirty="0" smtClean="0"/>
              <a:t>των θυλακίων της τρίχας. Ανταποκρίνονται στην κίνηση της τρίχας ταχύτατα.</a:t>
            </a:r>
            <a:endParaRPr lang="en-US" dirty="0" smtClean="0"/>
          </a:p>
          <a:p>
            <a:r>
              <a:rPr lang="en-US" b="1" dirty="0" smtClean="0"/>
              <a:t>Krause</a:t>
            </a:r>
            <a:r>
              <a:rPr lang="el-GR" b="1" dirty="0" smtClean="0"/>
              <a:t> Απολήξεις</a:t>
            </a:r>
            <a:r>
              <a:rPr lang="el-GR" dirty="0" smtClean="0"/>
              <a:t>. Ευρίσκονται στην </a:t>
            </a:r>
            <a:r>
              <a:rPr lang="el-GR" dirty="0" err="1" smtClean="0"/>
              <a:t>υποδερμίδα</a:t>
            </a:r>
            <a:r>
              <a:rPr lang="el-GR" dirty="0" smtClean="0"/>
              <a:t> και επηρεάζονται με την πτώση της θερμοκρασίας.</a:t>
            </a:r>
            <a:endParaRPr lang="en-US" dirty="0" smtClean="0"/>
          </a:p>
          <a:p>
            <a:r>
              <a:rPr lang="en-US" b="1" dirty="0" err="1" smtClean="0"/>
              <a:t>Ruffini</a:t>
            </a:r>
            <a:r>
              <a:rPr lang="en-US" b="1" dirty="0" smtClean="0"/>
              <a:t> </a:t>
            </a:r>
            <a:r>
              <a:rPr lang="el-GR" b="1" dirty="0" smtClean="0"/>
              <a:t>Απολήξεις</a:t>
            </a:r>
            <a:r>
              <a:rPr lang="el-GR" dirty="0" smtClean="0"/>
              <a:t>. Μεταξύ </a:t>
            </a:r>
            <a:r>
              <a:rPr lang="el-GR" dirty="0" err="1" smtClean="0"/>
              <a:t>δερμίδας</a:t>
            </a:r>
            <a:r>
              <a:rPr lang="el-GR" dirty="0" smtClean="0"/>
              <a:t> και υποδόριου ιστού. Απαντούν σε βαθειά και συνεχή πίεση, σε αύξηση θερμοκρασίας.</a:t>
            </a:r>
            <a:endParaRPr lang="en-US"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l-GR" dirty="0" smtClean="0"/>
              <a:t>Αισθητικοί Υποδοχείς Δέρματος </a:t>
            </a:r>
            <a:r>
              <a:rPr lang="el-GR" sz="3200" b="0" dirty="0" smtClean="0"/>
              <a:t>3/3</a:t>
            </a:r>
            <a:endParaRPr lang="el-GR" dirty="0"/>
          </a:p>
        </p:txBody>
      </p:sp>
      <p:sp>
        <p:nvSpPr>
          <p:cNvPr id="101379" name="Rectangle 3"/>
          <p:cNvSpPr>
            <a:spLocks noGrp="1" noChangeArrowheads="1"/>
          </p:cNvSpPr>
          <p:nvPr>
            <p:ph type="body" idx="1"/>
          </p:nvPr>
        </p:nvSpPr>
        <p:spPr>
          <a:xfrm>
            <a:off x="457200" y="1196752"/>
            <a:ext cx="8229600" cy="5400600"/>
          </a:xfrm>
        </p:spPr>
        <p:txBody>
          <a:bodyPr>
            <a:normAutofit/>
          </a:bodyPr>
          <a:lstStyle/>
          <a:p>
            <a:pPr>
              <a:lnSpc>
                <a:spcPct val="110000"/>
              </a:lnSpc>
            </a:pPr>
            <a:r>
              <a:rPr lang="el-GR" dirty="0" smtClean="0"/>
              <a:t>Οι ιδιοδεκτικοί υποδοχείς πληροφορούν το κεντρικό νευρικό σύστημα σε δυναμικές και στατικές συνθήκες.</a:t>
            </a:r>
          </a:p>
          <a:p>
            <a:pPr>
              <a:lnSpc>
                <a:spcPct val="110000"/>
              </a:lnSpc>
            </a:pPr>
            <a:r>
              <a:rPr lang="el-GR" dirty="0" smtClean="0"/>
              <a:t>Ώσεις </a:t>
            </a:r>
            <a:r>
              <a:rPr lang="el-GR" dirty="0"/>
              <a:t>από τους υποδοχείς ταξιδεύουν διά </a:t>
            </a:r>
            <a:r>
              <a:rPr lang="el-GR" dirty="0" smtClean="0"/>
              <a:t>των απαγωγών</a:t>
            </a:r>
            <a:r>
              <a:rPr lang="el-GR" dirty="0"/>
              <a:t> </a:t>
            </a:r>
            <a:r>
              <a:rPr lang="el-GR" dirty="0" smtClean="0"/>
              <a:t>νευρώνων </a:t>
            </a:r>
            <a:r>
              <a:rPr lang="el-GR" dirty="0"/>
              <a:t>στο οργανωμένο κέντρο του εγκεφάλου ή </a:t>
            </a:r>
            <a:r>
              <a:rPr lang="el-GR" dirty="0" smtClean="0"/>
              <a:t>του νωτιαίου μυελού, </a:t>
            </a:r>
            <a:r>
              <a:rPr lang="el-GR" dirty="0"/>
              <a:t>από το οποίο μέσω των </a:t>
            </a:r>
            <a:r>
              <a:rPr lang="el-GR" dirty="0" smtClean="0"/>
              <a:t>προσαγωγών νευρώνων </a:t>
            </a:r>
            <a:r>
              <a:rPr lang="el-GR" dirty="0"/>
              <a:t>καταλήγουν στον ιστό </a:t>
            </a:r>
            <a:r>
              <a:rPr lang="en-US" dirty="0" smtClean="0"/>
              <a:t>“</a:t>
            </a:r>
            <a:r>
              <a:rPr lang="el-GR" dirty="0" smtClean="0"/>
              <a:t>εκτελεστή</a:t>
            </a:r>
            <a:r>
              <a:rPr lang="en-US" dirty="0" smtClean="0"/>
              <a:t>”</a:t>
            </a:r>
            <a:r>
              <a:rPr lang="el-GR" dirty="0" smtClean="0"/>
              <a:t>.</a:t>
            </a:r>
            <a:endParaRPr lang="el-GR" dirty="0"/>
          </a:p>
          <a:p>
            <a:pPr>
              <a:lnSpc>
                <a:spcPct val="110000"/>
              </a:lnSpc>
            </a:pPr>
            <a:r>
              <a:rPr lang="el-GR" dirty="0"/>
              <a:t>Όλοι οι ιστοί μπορεί να </a:t>
            </a:r>
            <a:r>
              <a:rPr lang="el-GR" dirty="0" smtClean="0"/>
              <a:t>λειτουργήσουν ως </a:t>
            </a:r>
            <a:r>
              <a:rPr lang="el-GR" dirty="0"/>
              <a:t>‘εκτελεστές’, </a:t>
            </a:r>
            <a:r>
              <a:rPr lang="el-GR" dirty="0" smtClean="0"/>
              <a:t>όμως οι </a:t>
            </a:r>
            <a:r>
              <a:rPr lang="el-GR" dirty="0"/>
              <a:t>μύες και οι αδένες απαντούν ταχύτερα.</a:t>
            </a:r>
          </a:p>
          <a:p>
            <a:pPr>
              <a:lnSpc>
                <a:spcPct val="110000"/>
              </a:lnSpc>
            </a:pPr>
            <a:r>
              <a:rPr lang="el-GR" dirty="0"/>
              <a:t>Κάποιος </a:t>
            </a:r>
            <a:r>
              <a:rPr lang="el-GR" dirty="0" smtClean="0"/>
              <a:t>μυς </a:t>
            </a:r>
            <a:r>
              <a:rPr lang="el-GR" dirty="0"/>
              <a:t>συσπάται ή χαλαρώνει (ως </a:t>
            </a:r>
            <a:r>
              <a:rPr lang="el-GR" dirty="0" smtClean="0"/>
              <a:t>αντανακλαστική απάντηση</a:t>
            </a:r>
            <a:r>
              <a:rPr lang="el-GR" dirty="0"/>
              <a:t>) μάλλον </a:t>
            </a:r>
            <a:r>
              <a:rPr lang="el-GR" dirty="0" smtClean="0"/>
              <a:t>μέσω αγγειακού </a:t>
            </a:r>
            <a:r>
              <a:rPr lang="el-GR" dirty="0"/>
              <a:t>συστήματος </a:t>
            </a:r>
            <a:r>
              <a:rPr lang="el-GR" dirty="0" smtClean="0"/>
              <a:t>με αγγελιοφόρο ορμόνη παρά </a:t>
            </a:r>
            <a:r>
              <a:rPr lang="el-GR" dirty="0"/>
              <a:t>μέσω του νευρικού συστήματος. </a:t>
            </a:r>
          </a:p>
        </p:txBody>
      </p:sp>
      <p:sp>
        <p:nvSpPr>
          <p:cNvPr id="101380" name="Rectangle 4"/>
          <p:cNvSpPr>
            <a:spLocks noChangeArrowheads="1"/>
          </p:cNvSpPr>
          <p:nvPr/>
        </p:nvSpPr>
        <p:spPr bwMode="auto">
          <a:xfrm flipH="1">
            <a:off x="8547100" y="561975"/>
            <a:ext cx="184150" cy="366713"/>
          </a:xfrm>
          <a:prstGeom prst="rect">
            <a:avLst/>
          </a:prstGeom>
          <a:noFill/>
          <a:ln w="9525">
            <a:noFill/>
            <a:miter lim="800000"/>
            <a:headEnd/>
            <a:tailEnd/>
          </a:ln>
          <a:effectLst/>
        </p:spPr>
        <p:txBody>
          <a:bodyPr>
            <a:spAutoFit/>
          </a:bodyPr>
          <a:lstStyle/>
          <a:p>
            <a:r>
              <a:rPr lang="el-G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08720"/>
          </a:xfrm>
        </p:spPr>
        <p:txBody>
          <a:bodyPr/>
          <a:lstStyle/>
          <a:p>
            <a:r>
              <a:rPr lang="el-GR" dirty="0" smtClean="0"/>
              <a:t>Τριβή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5" name="Picture 2" descr="Part a of the figure shows a laminar flow on a fixed smooth surface. The different layers of the liquid are shown as different colored bands along the horizontal surface. The friction is shown to act all along the line separating two layers. The direction of flow of the fluid is toward right and the velocity is shown as v b for layers at the bottom and v t for layers on top. Part b of the figure shows turbulent flow on a surface with some obstruction. The fluid directions are horizontal on smooth path and irregular near the area of the obstruction. The velocity is v on top as well as at the bottom of the fluid."/>
          <p:cNvPicPr>
            <a:picLocks noGrp="1" noChangeAspect="1" noChangeArrowheads="1"/>
          </p:cNvPicPr>
          <p:nvPr>
            <p:ph idx="1"/>
          </p:nvPr>
        </p:nvPicPr>
        <p:blipFill>
          <a:blip r:embed="rId3" cstate="print"/>
          <a:srcRect l="45968" b="12648"/>
          <a:stretch>
            <a:fillRect/>
          </a:stretch>
        </p:blipFill>
        <p:spPr bwMode="auto">
          <a:xfrm>
            <a:off x="539552" y="4092153"/>
            <a:ext cx="4499992" cy="2721223"/>
          </a:xfrm>
          <a:prstGeom prst="rect">
            <a:avLst/>
          </a:prstGeom>
          <a:noFill/>
          <a:ln w="38100">
            <a:solidFill>
              <a:schemeClr val="accent1">
                <a:lumMod val="60000"/>
                <a:lumOff val="40000"/>
              </a:schemeClr>
            </a:solidFill>
          </a:ln>
        </p:spPr>
      </p:pic>
      <p:pic>
        <p:nvPicPr>
          <p:cNvPr id="6" name="Picture 2" descr="Part a of the figure shows a laminar flow on a fixed smooth surface. The different layers of the liquid are shown as different colored bands along the horizontal surface. The friction is shown to act all along the line separating two layers. The direction of flow of the fluid is toward right and the velocity is shown as v b for layers at the bottom and v t for layers on top. Part b of the figure shows turbulent flow on a surface with some obstruction. The fluid directions are horizontal on smooth path and irregular near the area of the obstruction. The velocity is v on top as well as at the bottom of the fluid."/>
          <p:cNvPicPr>
            <a:picLocks noChangeAspect="1" noChangeArrowheads="1"/>
          </p:cNvPicPr>
          <p:nvPr/>
        </p:nvPicPr>
        <p:blipFill>
          <a:blip r:embed="rId3" cstate="print"/>
          <a:srcRect l="7641" t="4097" r="56936" b="19770"/>
          <a:stretch>
            <a:fillRect/>
          </a:stretch>
        </p:blipFill>
        <p:spPr bwMode="auto">
          <a:xfrm>
            <a:off x="5076057" y="1298411"/>
            <a:ext cx="3456384" cy="2778662"/>
          </a:xfrm>
          <a:prstGeom prst="rect">
            <a:avLst/>
          </a:prstGeom>
          <a:noFill/>
          <a:ln w="38100">
            <a:solidFill>
              <a:schemeClr val="accent1">
                <a:lumMod val="60000"/>
                <a:lumOff val="40000"/>
              </a:schemeClr>
            </a:solidFill>
          </a:ln>
        </p:spPr>
      </p:pic>
      <p:sp>
        <p:nvSpPr>
          <p:cNvPr id="11" name="2 - Θέση περιεχομένου"/>
          <p:cNvSpPr txBox="1">
            <a:spLocks/>
          </p:cNvSpPr>
          <p:nvPr/>
        </p:nvSpPr>
        <p:spPr>
          <a:xfrm>
            <a:off x="395536" y="980728"/>
            <a:ext cx="4680520" cy="3024336"/>
          </a:xfrm>
          <a:prstGeom prst="rect">
            <a:avLst/>
          </a:prstGeom>
        </p:spPr>
        <p:txBody>
          <a:bodyPr vert="horz" lIns="91440" tIns="45720" rIns="91440" bIns="45720" rtlCol="0">
            <a:noAutofit/>
          </a:bodyPr>
          <a:lstStyle/>
          <a:p>
            <a:pPr marR="0" lvl="0" algn="l" defTabSz="914400" rtl="0" eaLnBrk="1" fontAlgn="auto" latinLnBrk="0" hangingPunct="1">
              <a:lnSpc>
                <a:spcPct val="110000"/>
              </a:lnSpc>
              <a:spcBef>
                <a:spcPts val="1200"/>
              </a:spcBef>
              <a:spcAft>
                <a:spcPts val="0"/>
              </a:spcAft>
              <a:buClrTx/>
              <a:buSzTx/>
              <a:tabLst/>
              <a:defRPr/>
            </a:pPr>
            <a:r>
              <a:rPr kumimoji="0" lang="el-GR" sz="2300" b="0" i="0" u="none" strike="noStrike" kern="1200" cap="none" spc="0" normalizeH="0" baseline="0" noProof="0" dirty="0" smtClean="0">
                <a:ln>
                  <a:noFill/>
                </a:ln>
                <a:solidFill>
                  <a:schemeClr val="tx1"/>
                </a:solidFill>
                <a:effectLst/>
                <a:uLnTx/>
                <a:uFillTx/>
                <a:latin typeface="+mn-lt"/>
              </a:rPr>
              <a:t>Η τριβή μεταξύ των ιστών:</a:t>
            </a:r>
          </a:p>
          <a:p>
            <a:pPr marL="342900" marR="0" lvl="0" indent="-342900" algn="l" defTabSz="914400" rtl="0" eaLnBrk="1" fontAlgn="auto" latinLnBrk="0" hangingPunct="1">
              <a:lnSpc>
                <a:spcPct val="110000"/>
              </a:lnSpc>
              <a:spcBef>
                <a:spcPts val="1200"/>
              </a:spcBef>
              <a:spcAft>
                <a:spcPts val="0"/>
              </a:spcAft>
              <a:buClrTx/>
              <a:buSzTx/>
              <a:buFont typeface="Wingdings" panose="05000000000000000000" pitchFamily="2" charset="2"/>
              <a:buChar char="Ø"/>
              <a:tabLst/>
              <a:defRPr/>
            </a:pPr>
            <a:r>
              <a:rPr lang="el-GR" sz="2300" dirty="0" smtClean="0">
                <a:latin typeface="+mn-lt"/>
              </a:rPr>
              <a:t>Οι δυνάμεις που αναπτύσσονται</a:t>
            </a:r>
            <a:r>
              <a:rPr kumimoji="0" lang="el-GR" sz="2300" b="0" i="0" u="none" strike="noStrike" kern="1200" cap="none" spc="0" normalizeH="0" baseline="0" noProof="0" dirty="0" smtClean="0">
                <a:ln>
                  <a:noFill/>
                </a:ln>
                <a:solidFill>
                  <a:schemeClr val="tx1"/>
                </a:solidFill>
                <a:effectLst/>
                <a:uLnTx/>
                <a:uFillTx/>
                <a:latin typeface="+mn-lt"/>
              </a:rPr>
              <a:t> είναι ανάλογες με την ποιότητα και τον εντοπισμό </a:t>
            </a:r>
            <a:r>
              <a:rPr lang="el-GR" sz="2300" noProof="0" dirty="0" smtClean="0">
                <a:latin typeface="+mn-lt"/>
              </a:rPr>
              <a:t>των ιστών.</a:t>
            </a:r>
            <a:endParaRPr kumimoji="0" lang="el-GR" sz="2300" b="0" i="0" u="none" strike="noStrike" kern="1200" cap="none" spc="0" normalizeH="0" baseline="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110000"/>
              </a:lnSpc>
              <a:spcBef>
                <a:spcPts val="1200"/>
              </a:spcBef>
              <a:spcAft>
                <a:spcPts val="0"/>
              </a:spcAft>
              <a:buClrTx/>
              <a:buSzTx/>
              <a:buFont typeface="Wingdings" panose="05000000000000000000" pitchFamily="2" charset="2"/>
              <a:buChar char="Ø"/>
              <a:tabLst/>
              <a:defRPr/>
            </a:pPr>
            <a:r>
              <a:rPr lang="el-GR" sz="2300" noProof="0" dirty="0" smtClean="0">
                <a:latin typeface="+mn-lt"/>
              </a:rPr>
              <a:t>Συμπεριφορά των υγρών </a:t>
            </a:r>
            <a:r>
              <a:rPr lang="el-GR" sz="2300" dirty="0" smtClean="0">
                <a:latin typeface="+mn-lt"/>
              </a:rPr>
              <a:t>εντός των αγγείων </a:t>
            </a:r>
            <a:r>
              <a:rPr lang="el-GR" sz="2300" noProof="0" dirty="0" smtClean="0">
                <a:latin typeface="+mn-lt"/>
              </a:rPr>
              <a:t>(οσμωτική πίεση, διάχυση - διαπίδυση). </a:t>
            </a:r>
            <a:endParaRPr kumimoji="0" lang="el-GR" sz="2300" b="0" i="0" u="none" strike="noStrike" kern="1200" cap="none" spc="0" normalizeH="0" baseline="0" noProof="0" dirty="0">
              <a:ln>
                <a:noFill/>
              </a:ln>
              <a:solidFill>
                <a:schemeClr val="tx1"/>
              </a:solidFill>
              <a:effectLst/>
              <a:uLnTx/>
              <a:uFillTx/>
              <a:latin typeface="+mn-lt"/>
            </a:endParaRPr>
          </a:p>
        </p:txBody>
      </p:sp>
      <p:grpSp>
        <p:nvGrpSpPr>
          <p:cNvPr id="3" name="14 - Ομάδα"/>
          <p:cNvGrpSpPr/>
          <p:nvPr/>
        </p:nvGrpSpPr>
        <p:grpSpPr>
          <a:xfrm>
            <a:off x="5076056" y="4077073"/>
            <a:ext cx="3528392" cy="1663735"/>
            <a:chOff x="4932040" y="3861048"/>
            <a:chExt cx="3528392" cy="1663735"/>
          </a:xfrm>
        </p:grpSpPr>
        <p:sp>
          <p:nvSpPr>
            <p:cNvPr id="8" name="7 - Ορθογώνιο"/>
            <p:cNvSpPr/>
            <p:nvPr/>
          </p:nvSpPr>
          <p:spPr>
            <a:xfrm>
              <a:off x="5436096" y="3861048"/>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
          <p:nvSpPr>
            <p:cNvPr id="9" name="8 - Ορθογώνιο"/>
            <p:cNvSpPr/>
            <p:nvPr/>
          </p:nvSpPr>
          <p:spPr>
            <a:xfrm>
              <a:off x="4932040" y="4581128"/>
              <a:ext cx="3600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
          <p:nvSpPr>
            <p:cNvPr id="12" name="11 - Ορθογώνιο"/>
            <p:cNvSpPr/>
            <p:nvPr/>
          </p:nvSpPr>
          <p:spPr>
            <a:xfrm>
              <a:off x="5796136" y="3933056"/>
              <a:ext cx="2304542" cy="400110"/>
            </a:xfrm>
            <a:prstGeom prst="rect">
              <a:avLst/>
            </a:prstGeom>
          </p:spPr>
          <p:txBody>
            <a:bodyPr wrap="none">
              <a:spAutoFit/>
            </a:bodyPr>
            <a:lstStyle/>
            <a:p>
              <a:r>
                <a:rPr lang="el-GR" sz="2000" dirty="0" smtClean="0">
                  <a:latin typeface="+mn-lt"/>
                </a:rPr>
                <a:t>Φυσιολογικός ιστός </a:t>
              </a:r>
            </a:p>
          </p:txBody>
        </p:sp>
        <p:sp>
          <p:nvSpPr>
            <p:cNvPr id="13" name="12 - Ορθογώνιο"/>
            <p:cNvSpPr/>
            <p:nvPr/>
          </p:nvSpPr>
          <p:spPr>
            <a:xfrm>
              <a:off x="5292080" y="4509120"/>
              <a:ext cx="3168352" cy="1015663"/>
            </a:xfrm>
            <a:prstGeom prst="rect">
              <a:avLst/>
            </a:prstGeom>
          </p:spPr>
          <p:txBody>
            <a:bodyPr wrap="square">
              <a:spAutoFit/>
            </a:bodyPr>
            <a:lstStyle/>
            <a:p>
              <a:r>
                <a:rPr lang="el-GR" sz="2000" dirty="0" smtClean="0">
                  <a:latin typeface="+mn-lt"/>
                </a:rPr>
                <a:t>Παθολογική κατάσταση</a:t>
              </a:r>
            </a:p>
            <a:p>
              <a:r>
                <a:rPr lang="el-GR" sz="2000" dirty="0" smtClean="0">
                  <a:latin typeface="+mn-lt"/>
                </a:rPr>
                <a:t>Υπάρχει αντίσταση, αναπτύσσεται θερμοκρασία.</a:t>
              </a:r>
              <a:endParaRPr lang="el-GR" sz="2000" dirty="0">
                <a:latin typeface="+mn-lt"/>
              </a:endParaRPr>
            </a:p>
          </p:txBody>
        </p:sp>
      </p:grpSp>
      <p:sp>
        <p:nvSpPr>
          <p:cNvPr id="7" name="Ορθογώνιο 6"/>
          <p:cNvSpPr/>
          <p:nvPr/>
        </p:nvSpPr>
        <p:spPr>
          <a:xfrm>
            <a:off x="5062247" y="6023029"/>
            <a:ext cx="4081753" cy="646331"/>
          </a:xfrm>
          <a:prstGeom prst="rect">
            <a:avLst/>
          </a:prstGeom>
        </p:spPr>
        <p:txBody>
          <a:bodyPr wrap="square">
            <a:spAutoFit/>
          </a:bodyPr>
          <a:lstStyle/>
          <a:p>
            <a:r>
              <a:rPr lang="en-US" sz="1200" dirty="0">
                <a:latin typeface="+mn-lt"/>
              </a:rPr>
              <a:t>© 2 Μαρ 2015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Autofit/>
          </a:bodyPr>
          <a:lstStyle/>
          <a:p>
            <a:r>
              <a:rPr lang="el-GR" dirty="0" smtClean="0"/>
              <a:t/>
            </a:r>
            <a:br>
              <a:rPr lang="el-GR" dirty="0" smtClean="0"/>
            </a:br>
            <a:r>
              <a:rPr lang="el-GR" dirty="0" err="1" smtClean="0"/>
              <a:t>Επιδερμίς</a:t>
            </a:r>
            <a:r>
              <a:rPr lang="el-GR" dirty="0" smtClean="0"/>
              <a:t> </a:t>
            </a:r>
            <a:r>
              <a:rPr lang="el-GR" dirty="0"/>
              <a:t>και </a:t>
            </a:r>
            <a:r>
              <a:rPr lang="el-GR" dirty="0" err="1" smtClean="0"/>
              <a:t>Δερμίς</a:t>
            </a:r>
            <a:r>
              <a:rPr lang="el-GR" dirty="0"/>
              <a:t/>
            </a:r>
            <a:br>
              <a:rPr lang="el-GR" dirty="0"/>
            </a:br>
            <a:endParaRPr lang="el-GR" dirty="0"/>
          </a:p>
        </p:txBody>
      </p:sp>
      <p:sp>
        <p:nvSpPr>
          <p:cNvPr id="82947" name="Rectangle 3"/>
          <p:cNvSpPr>
            <a:spLocks noGrp="1" noChangeArrowheads="1"/>
          </p:cNvSpPr>
          <p:nvPr>
            <p:ph type="body" idx="1"/>
          </p:nvPr>
        </p:nvSpPr>
        <p:spPr/>
        <p:txBody>
          <a:bodyPr/>
          <a:lstStyle/>
          <a:p>
            <a:r>
              <a:rPr lang="el-GR" dirty="0"/>
              <a:t>Φιλτράρει τα μηχανικά και θερμικά ερεθίσματα τα </a:t>
            </a:r>
            <a:r>
              <a:rPr lang="el-GR" dirty="0" smtClean="0"/>
              <a:t>οποία εξασθενούν </a:t>
            </a:r>
            <a:r>
              <a:rPr lang="el-GR" dirty="0"/>
              <a:t>με διαφορετικούς τρόπους </a:t>
            </a:r>
            <a:r>
              <a:rPr lang="el-GR" dirty="0" smtClean="0"/>
              <a:t>καθώς μεταφέρονται</a:t>
            </a:r>
            <a:r>
              <a:rPr lang="el-GR" dirty="0"/>
              <a:t> </a:t>
            </a:r>
            <a:r>
              <a:rPr lang="el-GR" dirty="0" smtClean="0"/>
              <a:t>μέσα </a:t>
            </a:r>
            <a:r>
              <a:rPr lang="el-GR" dirty="0"/>
              <a:t>από τις στοιβάδες των </a:t>
            </a:r>
            <a:r>
              <a:rPr lang="el-GR" dirty="0" smtClean="0"/>
              <a:t>ιστών</a:t>
            </a:r>
            <a:r>
              <a:rPr lang="el-GR" dirty="0"/>
              <a:t>.</a:t>
            </a:r>
            <a:endParaRPr lang="el-GR" dirty="0" smtClean="0"/>
          </a:p>
          <a:p>
            <a:r>
              <a:rPr lang="el-GR" dirty="0" smtClean="0"/>
              <a:t>Διαφορετικά </a:t>
            </a:r>
            <a:r>
              <a:rPr lang="el-GR" dirty="0"/>
              <a:t>ερεθίσματα πρέπει να είναι </a:t>
            </a:r>
            <a:r>
              <a:rPr lang="el-GR" dirty="0" smtClean="0"/>
              <a:t>ικανοποιητικά ισχυρά </a:t>
            </a:r>
            <a:r>
              <a:rPr lang="el-GR" dirty="0"/>
              <a:t>σε συγκεκριμένα επίπεδα προκειμένου να </a:t>
            </a:r>
            <a:r>
              <a:rPr lang="el-GR" dirty="0" smtClean="0"/>
              <a:t>είναι αποτελεσματικά </a:t>
            </a:r>
            <a:r>
              <a:rPr lang="el-GR" dirty="0"/>
              <a:t>σε κατάλληλους υποδοχείς - αισθητήρια. </a:t>
            </a:r>
          </a:p>
          <a:p>
            <a:endParaRPr lang="el-G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Δέρμα </a:t>
            </a:r>
            <a:r>
              <a:rPr lang="el-GR" sz="3000" b="0" dirty="0" smtClean="0"/>
              <a:t>1/2</a:t>
            </a:r>
            <a:endParaRPr lang="el-GR" sz="3000" b="0" dirty="0"/>
          </a:p>
        </p:txBody>
      </p:sp>
      <p:sp>
        <p:nvSpPr>
          <p:cNvPr id="3" name="2 - Θέση περιεχομένου"/>
          <p:cNvSpPr>
            <a:spLocks noGrp="1"/>
          </p:cNvSpPr>
          <p:nvPr>
            <p:ph idx="1"/>
          </p:nvPr>
        </p:nvSpPr>
        <p:spPr>
          <a:xfrm>
            <a:off x="457200" y="1124744"/>
            <a:ext cx="8291264" cy="5112568"/>
          </a:xfrm>
        </p:spPr>
        <p:txBody>
          <a:bodyPr>
            <a:normAutofit lnSpcReduction="10000"/>
          </a:bodyPr>
          <a:lstStyle/>
          <a:p>
            <a:r>
              <a:rPr lang="el-GR" dirty="0" smtClean="0"/>
              <a:t>Το δέρμα είναι ένα υψηλής αισθητικότητας όριο μεταξύ σώματος και περιβάλλοντος</a:t>
            </a:r>
            <a:r>
              <a:rPr lang="en-US" dirty="0" smtClean="0"/>
              <a:t>.</a:t>
            </a:r>
            <a:r>
              <a:rPr lang="el-GR" dirty="0" smtClean="0"/>
              <a:t> Παράλληλα συμβάλλει στην εμφάνιση.</a:t>
            </a:r>
          </a:p>
          <a:p>
            <a:r>
              <a:rPr lang="el-GR" dirty="0" smtClean="0"/>
              <a:t>Το δέρμα είναι πολύπλοκο όργανο:</a:t>
            </a:r>
          </a:p>
          <a:p>
            <a:pPr lvl="1" fontAlgn="base">
              <a:lnSpc>
                <a:spcPct val="100000"/>
              </a:lnSpc>
              <a:spcBef>
                <a:spcPct val="20000"/>
              </a:spcBef>
              <a:spcAft>
                <a:spcPct val="0"/>
              </a:spcAft>
              <a:defRPr/>
            </a:pPr>
            <a:r>
              <a:rPr lang="el-GR" dirty="0" smtClean="0"/>
              <a:t>Είναι το 7% του βάρους του σώματος.</a:t>
            </a:r>
            <a:r>
              <a:rPr lang="el-GR" kern="0" dirty="0" smtClean="0"/>
              <a:t> </a:t>
            </a:r>
          </a:p>
          <a:p>
            <a:pPr lvl="1" fontAlgn="base">
              <a:lnSpc>
                <a:spcPct val="100000"/>
              </a:lnSpc>
              <a:spcBef>
                <a:spcPct val="20000"/>
              </a:spcBef>
              <a:spcAft>
                <a:spcPct val="0"/>
              </a:spcAft>
              <a:defRPr/>
            </a:pPr>
            <a:r>
              <a:rPr lang="el-GR" kern="0" dirty="0" smtClean="0"/>
              <a:t>Έχει το ¼ των 3000000 κυττάρων του σώματος.</a:t>
            </a:r>
          </a:p>
          <a:p>
            <a:pPr lvl="1" fontAlgn="base">
              <a:lnSpc>
                <a:spcPct val="100000"/>
              </a:lnSpc>
              <a:spcBef>
                <a:spcPct val="20000"/>
              </a:spcBef>
              <a:spcAft>
                <a:spcPct val="0"/>
              </a:spcAft>
              <a:defRPr/>
            </a:pPr>
            <a:r>
              <a:rPr lang="el-GR" kern="0" dirty="0" smtClean="0"/>
              <a:t>Έχει 100 ιδρωτοποιούς αδένες.</a:t>
            </a:r>
          </a:p>
          <a:p>
            <a:r>
              <a:rPr lang="el-GR" kern="0" dirty="0" smtClean="0"/>
              <a:t>Στις άκρες των δακτύλων, σε δύο τετραγωνικά χιλιοστά, υπάρχουν 700 υποδοχείς αφής.</a:t>
            </a:r>
            <a:r>
              <a:rPr lang="el-GR" dirty="0" smtClean="0"/>
              <a:t> </a:t>
            </a:r>
          </a:p>
          <a:p>
            <a:r>
              <a:rPr lang="el-GR" dirty="0" smtClean="0"/>
              <a:t>Η εξειδίκευση των </a:t>
            </a:r>
            <a:r>
              <a:rPr lang="el-GR" dirty="0" err="1" smtClean="0"/>
              <a:t>μηχανο</a:t>
            </a:r>
            <a:r>
              <a:rPr lang="el-GR" dirty="0" smtClean="0"/>
              <a:t>-υποδοχέων καθορίζεται από την κατάληξή τους, τον εντοπισμό τους, στον εγκέφαλο.</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a:t>
            </a:r>
            <a:r>
              <a:rPr lang="el-GR" sz="2000" dirty="0"/>
              <a:t>«Τεχνικές Μάλαξης (Ε). </a:t>
            </a:r>
            <a:r>
              <a:rPr lang="el-GR" sz="2000" dirty="0" smtClean="0"/>
              <a:t>Ενότητα 2</a:t>
            </a:r>
            <a:r>
              <a:rPr lang="en-US" sz="2000" dirty="0" smtClean="0"/>
              <a:t>:</a:t>
            </a:r>
            <a:r>
              <a:rPr lang="el-GR" sz="2000" dirty="0" smtClean="0"/>
              <a:t> Δέρμα - Έλεγχος».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Εξαιρούνται </a:t>
            </a:r>
            <a:r>
              <a:rPr lang="el-GR" sz="1800" dirty="0"/>
              <a:t>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908720"/>
          </a:xfrm>
        </p:spPr>
        <p:txBody>
          <a:bodyPr>
            <a:normAutofit/>
          </a:bodyPr>
          <a:lstStyle/>
          <a:p>
            <a:r>
              <a:rPr lang="el-GR" dirty="0"/>
              <a:t>Δέρμα </a:t>
            </a:r>
            <a:r>
              <a:rPr lang="el-GR" sz="3000" b="0" dirty="0" smtClean="0"/>
              <a:t>2/2</a:t>
            </a:r>
            <a:endParaRPr lang="el-GR" dirty="0"/>
          </a:p>
        </p:txBody>
      </p:sp>
      <p:sp>
        <p:nvSpPr>
          <p:cNvPr id="3" name="2 - Θέση περιεχομένου"/>
          <p:cNvSpPr>
            <a:spLocks noGrp="1"/>
          </p:cNvSpPr>
          <p:nvPr>
            <p:ph idx="1"/>
          </p:nvPr>
        </p:nvSpPr>
        <p:spPr>
          <a:xfrm>
            <a:off x="3735030" y="6533964"/>
            <a:ext cx="1872208" cy="324036"/>
          </a:xfrm>
        </p:spPr>
        <p:txBody>
          <a:bodyPr>
            <a:normAutofit/>
          </a:bodyPr>
          <a:lstStyle/>
          <a:p>
            <a:pPr algn="ctr">
              <a:buNone/>
            </a:pPr>
            <a:r>
              <a:rPr lang="en-US" sz="1200" dirty="0" smtClean="0">
                <a:hlinkClick r:id="rId2"/>
              </a:rPr>
              <a:t>thefreedictionary.com</a:t>
            </a:r>
            <a:endParaRPr lang="el-GR" sz="1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grpSp>
        <p:nvGrpSpPr>
          <p:cNvPr id="5" name="17 - Ομάδα"/>
          <p:cNvGrpSpPr/>
          <p:nvPr/>
        </p:nvGrpSpPr>
        <p:grpSpPr>
          <a:xfrm>
            <a:off x="1907704" y="1124744"/>
            <a:ext cx="5328592" cy="5350882"/>
            <a:chOff x="1403648" y="1124744"/>
            <a:chExt cx="5328592" cy="5350882"/>
          </a:xfrm>
        </p:grpSpPr>
        <p:pic>
          <p:nvPicPr>
            <p:cNvPr id="2050" name="Picture 2" descr="C:\Documents and Settings\dora\Τα έγγραφά μου\Components-of-connective-tissue.jpg"/>
            <p:cNvPicPr>
              <a:picLocks noChangeAspect="1" noChangeArrowheads="1"/>
            </p:cNvPicPr>
            <p:nvPr/>
          </p:nvPicPr>
          <p:blipFill>
            <a:blip r:embed="rId3" cstate="print"/>
            <a:srcRect/>
            <a:stretch>
              <a:fillRect/>
            </a:stretch>
          </p:blipFill>
          <p:spPr bwMode="auto">
            <a:xfrm>
              <a:off x="1403648" y="1124744"/>
              <a:ext cx="5328592" cy="5350882"/>
            </a:xfrm>
            <a:prstGeom prst="rect">
              <a:avLst/>
            </a:prstGeom>
            <a:noFill/>
            <a:ln w="76200">
              <a:solidFill>
                <a:schemeClr val="accent5">
                  <a:lumMod val="50000"/>
                </a:schemeClr>
              </a:solidFill>
            </a:ln>
          </p:spPr>
        </p:pic>
        <p:sp>
          <p:nvSpPr>
            <p:cNvPr id="6" name="5 - Ορθογώνιο"/>
            <p:cNvSpPr/>
            <p:nvPr/>
          </p:nvSpPr>
          <p:spPr>
            <a:xfrm>
              <a:off x="3779912" y="6093296"/>
              <a:ext cx="1872208" cy="288032"/>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Θεμέλια ουσία</a:t>
              </a:r>
              <a:endParaRPr lang="el-GR" sz="1600" dirty="0">
                <a:solidFill>
                  <a:schemeClr val="tx1">
                    <a:lumMod val="85000"/>
                    <a:lumOff val="15000"/>
                  </a:schemeClr>
                </a:solidFill>
              </a:endParaRPr>
            </a:p>
          </p:txBody>
        </p:sp>
        <p:sp>
          <p:nvSpPr>
            <p:cNvPr id="7" name="6 - Ορθογώνιο"/>
            <p:cNvSpPr/>
            <p:nvPr/>
          </p:nvSpPr>
          <p:spPr>
            <a:xfrm>
              <a:off x="2915816" y="4797152"/>
              <a:ext cx="1080120" cy="504056"/>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Βασική μεμβράνη</a:t>
              </a:r>
              <a:endParaRPr lang="el-GR" sz="1600" dirty="0">
                <a:solidFill>
                  <a:schemeClr val="tx1">
                    <a:lumMod val="85000"/>
                    <a:lumOff val="15000"/>
                  </a:schemeClr>
                </a:solidFill>
              </a:endParaRPr>
            </a:p>
          </p:txBody>
        </p:sp>
        <p:sp>
          <p:nvSpPr>
            <p:cNvPr id="8" name="7 - Ορθογώνιο"/>
            <p:cNvSpPr/>
            <p:nvPr/>
          </p:nvSpPr>
          <p:spPr>
            <a:xfrm rot="493820">
              <a:off x="1486017" y="3056946"/>
              <a:ext cx="2096146" cy="295551"/>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Ελαστικές ίνες</a:t>
              </a:r>
              <a:endParaRPr lang="el-GR" sz="1600" dirty="0">
                <a:solidFill>
                  <a:schemeClr val="tx1">
                    <a:lumMod val="85000"/>
                    <a:lumOff val="15000"/>
                  </a:schemeClr>
                </a:solidFill>
              </a:endParaRPr>
            </a:p>
          </p:txBody>
        </p:sp>
        <p:sp>
          <p:nvSpPr>
            <p:cNvPr id="9" name="8 - Ορθογώνιο"/>
            <p:cNvSpPr/>
            <p:nvPr/>
          </p:nvSpPr>
          <p:spPr>
            <a:xfrm>
              <a:off x="3779912" y="1268760"/>
              <a:ext cx="1440160" cy="288032"/>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επιθήλιο</a:t>
              </a:r>
              <a:endParaRPr lang="el-GR" sz="1600" dirty="0">
                <a:solidFill>
                  <a:schemeClr val="tx1">
                    <a:lumMod val="85000"/>
                    <a:lumOff val="15000"/>
                  </a:schemeClr>
                </a:solidFill>
              </a:endParaRPr>
            </a:p>
          </p:txBody>
        </p:sp>
        <p:sp>
          <p:nvSpPr>
            <p:cNvPr id="10" name="9 - Ορθογώνιο"/>
            <p:cNvSpPr/>
            <p:nvPr/>
          </p:nvSpPr>
          <p:spPr>
            <a:xfrm>
              <a:off x="5076056" y="3140968"/>
              <a:ext cx="1584176" cy="216024"/>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solidFill>
                    <a:schemeClr val="tx1">
                      <a:lumMod val="85000"/>
                      <a:lumOff val="15000"/>
                    </a:schemeClr>
                  </a:solidFill>
                </a:rPr>
                <a:t>Μακροφάγα</a:t>
              </a:r>
              <a:r>
                <a:rPr lang="el-GR" sz="1600" dirty="0" smtClean="0">
                  <a:solidFill>
                    <a:schemeClr val="tx1">
                      <a:lumMod val="85000"/>
                      <a:lumOff val="15000"/>
                    </a:schemeClr>
                  </a:solidFill>
                </a:rPr>
                <a:t> </a:t>
              </a:r>
              <a:endParaRPr lang="el-GR" sz="1600" dirty="0">
                <a:solidFill>
                  <a:schemeClr val="tx1">
                    <a:lumMod val="85000"/>
                    <a:lumOff val="15000"/>
                  </a:schemeClr>
                </a:solidFill>
              </a:endParaRPr>
            </a:p>
          </p:txBody>
        </p:sp>
        <p:sp>
          <p:nvSpPr>
            <p:cNvPr id="11" name="10 - Ορθογώνιο"/>
            <p:cNvSpPr/>
            <p:nvPr/>
          </p:nvSpPr>
          <p:spPr>
            <a:xfrm>
              <a:off x="4211960" y="1916832"/>
              <a:ext cx="2232248" cy="216024"/>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Βασική μεμβράνη</a:t>
              </a:r>
              <a:endParaRPr lang="el-GR" sz="1600" dirty="0">
                <a:solidFill>
                  <a:schemeClr val="tx1">
                    <a:lumMod val="85000"/>
                    <a:lumOff val="15000"/>
                  </a:schemeClr>
                </a:solidFill>
              </a:endParaRPr>
            </a:p>
          </p:txBody>
        </p:sp>
        <p:sp>
          <p:nvSpPr>
            <p:cNvPr id="12" name="11 - Ορθογώνιο"/>
            <p:cNvSpPr/>
            <p:nvPr/>
          </p:nvSpPr>
          <p:spPr>
            <a:xfrm>
              <a:off x="2915816" y="2636912"/>
              <a:ext cx="1512168" cy="216024"/>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Δικτυωτές ίνες</a:t>
              </a:r>
              <a:endParaRPr lang="el-GR" sz="1600" dirty="0">
                <a:solidFill>
                  <a:schemeClr val="tx1">
                    <a:lumMod val="85000"/>
                    <a:lumOff val="15000"/>
                  </a:schemeClr>
                </a:solidFill>
              </a:endParaRPr>
            </a:p>
          </p:txBody>
        </p:sp>
        <p:sp>
          <p:nvSpPr>
            <p:cNvPr id="13" name="12 - Ορθογώνιο"/>
            <p:cNvSpPr/>
            <p:nvPr/>
          </p:nvSpPr>
          <p:spPr>
            <a:xfrm>
              <a:off x="4572000" y="4509120"/>
              <a:ext cx="1080120" cy="648072"/>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Λιπώδη κύτταρα</a:t>
              </a:r>
              <a:endParaRPr lang="el-GR" sz="1600" dirty="0">
                <a:solidFill>
                  <a:schemeClr val="tx1">
                    <a:lumMod val="85000"/>
                    <a:lumOff val="15000"/>
                  </a:schemeClr>
                </a:solidFill>
              </a:endParaRPr>
            </a:p>
          </p:txBody>
        </p:sp>
        <p:sp>
          <p:nvSpPr>
            <p:cNvPr id="14" name="13 - Ορθογώνιο"/>
            <p:cNvSpPr/>
            <p:nvPr/>
          </p:nvSpPr>
          <p:spPr>
            <a:xfrm rot="19229523">
              <a:off x="2083397" y="4257706"/>
              <a:ext cx="2232248" cy="222097"/>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solidFill>
                    <a:schemeClr val="tx1">
                      <a:lumMod val="85000"/>
                      <a:lumOff val="15000"/>
                    </a:schemeClr>
                  </a:solidFill>
                </a:rPr>
                <a:t>Κολλαγόνες</a:t>
              </a:r>
              <a:r>
                <a:rPr lang="el-GR" sz="1600" dirty="0" smtClean="0">
                  <a:solidFill>
                    <a:schemeClr val="tx1">
                      <a:lumMod val="85000"/>
                      <a:lumOff val="15000"/>
                    </a:schemeClr>
                  </a:solidFill>
                </a:rPr>
                <a:t> ίνες</a:t>
              </a:r>
              <a:endParaRPr lang="el-GR" sz="1600" dirty="0">
                <a:solidFill>
                  <a:schemeClr val="tx1">
                    <a:lumMod val="85000"/>
                    <a:lumOff val="15000"/>
                  </a:schemeClr>
                </a:solidFill>
              </a:endParaRPr>
            </a:p>
          </p:txBody>
        </p:sp>
        <p:sp>
          <p:nvSpPr>
            <p:cNvPr id="15" name="14 - Ορθογώνιο"/>
            <p:cNvSpPr/>
            <p:nvPr/>
          </p:nvSpPr>
          <p:spPr>
            <a:xfrm>
              <a:off x="2339752" y="1916832"/>
              <a:ext cx="1440160" cy="288032"/>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solidFill>
                    <a:schemeClr val="tx1">
                      <a:lumMod val="85000"/>
                      <a:lumOff val="15000"/>
                    </a:schemeClr>
                  </a:solidFill>
                </a:rPr>
                <a:t>ινοβλάστες</a:t>
              </a:r>
              <a:endParaRPr lang="el-GR" sz="1600" dirty="0">
                <a:solidFill>
                  <a:schemeClr val="tx1">
                    <a:lumMod val="85000"/>
                    <a:lumOff val="15000"/>
                  </a:schemeClr>
                </a:solidFill>
              </a:endParaRPr>
            </a:p>
          </p:txBody>
        </p:sp>
        <p:sp>
          <p:nvSpPr>
            <p:cNvPr id="16" name="15 - Ορθογώνιο"/>
            <p:cNvSpPr/>
            <p:nvPr/>
          </p:nvSpPr>
          <p:spPr>
            <a:xfrm>
              <a:off x="2123728" y="3717032"/>
              <a:ext cx="1368152" cy="216024"/>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solidFill>
                    <a:schemeClr val="tx1">
                      <a:lumMod val="85000"/>
                      <a:lumOff val="15000"/>
                    </a:schemeClr>
                  </a:solidFill>
                </a:rPr>
                <a:t>Βασεόφιλο</a:t>
              </a:r>
              <a:endParaRPr lang="el-GR" sz="1600" dirty="0">
                <a:solidFill>
                  <a:schemeClr val="tx1">
                    <a:lumMod val="85000"/>
                    <a:lumOff val="15000"/>
                  </a:schemeClr>
                </a:solidFill>
              </a:endParaRPr>
            </a:p>
          </p:txBody>
        </p:sp>
        <p:sp>
          <p:nvSpPr>
            <p:cNvPr id="17" name="16 - Ορθογώνιο"/>
            <p:cNvSpPr/>
            <p:nvPr/>
          </p:nvSpPr>
          <p:spPr>
            <a:xfrm>
              <a:off x="1763688" y="5949280"/>
              <a:ext cx="1728192" cy="288032"/>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solidFill>
                    <a:schemeClr val="tx1">
                      <a:lumMod val="85000"/>
                      <a:lumOff val="15000"/>
                    </a:schemeClr>
                  </a:solidFill>
                </a:rPr>
                <a:t>πλασματοκύτταρα</a:t>
              </a:r>
              <a:endParaRPr lang="el-GR" sz="1600" dirty="0">
                <a:solidFill>
                  <a:schemeClr val="tx1">
                    <a:lumMod val="85000"/>
                    <a:lumOff val="15000"/>
                  </a:schemeClr>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Αφή</a:t>
            </a:r>
            <a:endParaRPr lang="el-GR" dirty="0"/>
          </a:p>
        </p:txBody>
      </p:sp>
      <p:sp>
        <p:nvSpPr>
          <p:cNvPr id="3" name="2 - Θέση περιεχομένου"/>
          <p:cNvSpPr>
            <a:spLocks noGrp="1"/>
          </p:cNvSpPr>
          <p:nvPr>
            <p:ph idx="1"/>
          </p:nvPr>
        </p:nvSpPr>
        <p:spPr>
          <a:xfrm>
            <a:off x="467544" y="980728"/>
            <a:ext cx="8280920" cy="5328592"/>
          </a:xfrm>
        </p:spPr>
        <p:txBody>
          <a:bodyPr>
            <a:noAutofit/>
          </a:bodyPr>
          <a:lstStyle/>
          <a:p>
            <a:r>
              <a:rPr lang="el-GR" dirty="0" smtClean="0"/>
              <a:t>Το δέρμα είναι κάτι πολύ περισσότερο από μια εξωτερική κάλυψη.</a:t>
            </a:r>
          </a:p>
          <a:p>
            <a:r>
              <a:rPr lang="el-GR" dirty="0" smtClean="0"/>
              <a:t>Το άτομο επιβιώνει χωρίς όραση, ακοή, γεύση, όσφρηση, αλλά χωρίς την αφή απομονώνεται από το περιβάλλον και τους άλλους. </a:t>
            </a:r>
          </a:p>
          <a:p>
            <a:r>
              <a:rPr lang="el-GR" kern="0" dirty="0" smtClean="0"/>
              <a:t>Η αφή προσφέρει στο άτομο:</a:t>
            </a:r>
          </a:p>
          <a:p>
            <a:pPr lvl="1" fontAlgn="base">
              <a:lnSpc>
                <a:spcPct val="100000"/>
              </a:lnSpc>
              <a:spcBef>
                <a:spcPct val="20000"/>
              </a:spcBef>
              <a:spcAft>
                <a:spcPct val="0"/>
              </a:spcAft>
              <a:defRPr/>
            </a:pPr>
            <a:r>
              <a:rPr lang="el-GR" kern="0" dirty="0" smtClean="0"/>
              <a:t>την αίσθηση της πληρότητας και </a:t>
            </a:r>
          </a:p>
          <a:p>
            <a:pPr lvl="1" fontAlgn="base">
              <a:lnSpc>
                <a:spcPct val="100000"/>
              </a:lnSpc>
              <a:spcBef>
                <a:spcPct val="20000"/>
              </a:spcBef>
              <a:spcAft>
                <a:spcPct val="0"/>
              </a:spcAft>
              <a:defRPr/>
            </a:pPr>
            <a:r>
              <a:rPr lang="el-GR" kern="0" dirty="0" smtClean="0"/>
              <a:t>το συναίσθημα ότι ανήκει κάπου.</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άγγιγμα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6" name="2 - Θέση περιεχομένου"/>
          <p:cNvSpPr txBox="1">
            <a:spLocks/>
          </p:cNvSpPr>
          <p:nvPr/>
        </p:nvSpPr>
        <p:spPr>
          <a:xfrm>
            <a:off x="457200" y="1196752"/>
            <a:ext cx="8229600" cy="1440160"/>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l-GR" sz="2400" b="0" i="0" u="none" strike="noStrike" kern="0" cap="none" spc="0" normalizeH="0" baseline="0" noProof="0" dirty="0" smtClean="0">
                <a:ln>
                  <a:noFill/>
                </a:ln>
                <a:solidFill>
                  <a:schemeClr val="tx1"/>
                </a:solidFill>
                <a:effectLst/>
                <a:uLnTx/>
                <a:uFillTx/>
                <a:latin typeface="+mn-lt"/>
                <a:ea typeface="+mn-ea"/>
                <a:cs typeface="+mn-cs"/>
              </a:rPr>
              <a:t>Η ανάγκη του αγγίγματος επιτείνεται σε περιόδους άγχους και απαιτείται η συμμετοχή και άλλου ατόμου.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l-GR" sz="2400" b="0" i="0" u="none" strike="noStrike" kern="0" cap="none" spc="0" normalizeH="0" baseline="0" noProof="0" dirty="0" smtClean="0">
                <a:ln>
                  <a:noFill/>
                </a:ln>
                <a:solidFill>
                  <a:schemeClr val="tx1"/>
                </a:solidFill>
                <a:effectLst/>
                <a:uLnTx/>
                <a:uFillTx/>
                <a:latin typeface="+mn-lt"/>
                <a:ea typeface="+mn-ea"/>
                <a:cs typeface="+mn-cs"/>
              </a:rPr>
              <a:t>Χωρίς άγγιγμα το άτομο βιώνει προφανή ψυχολογικό πόνο.</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a:spLocks noGrp="1"/>
          </p:cNvSpPr>
          <p:nvPr>
            <p:ph idx="1"/>
          </p:nvPr>
        </p:nvSpPr>
        <p:spPr>
          <a:xfrm>
            <a:off x="1619672" y="2924944"/>
            <a:ext cx="5904656" cy="3456384"/>
          </a:xfrm>
          <a:ln w="76200">
            <a:solidFill>
              <a:schemeClr val="accent2">
                <a:lumMod val="60000"/>
                <a:lumOff val="40000"/>
              </a:schemeClr>
            </a:solidFill>
          </a:ln>
        </p:spPr>
        <p:txBody>
          <a:bodyPr>
            <a:normAutofit/>
          </a:bodyPr>
          <a:lstStyle/>
          <a:p>
            <a:pPr lvl="0" indent="-254000">
              <a:buNone/>
            </a:pPr>
            <a:r>
              <a:rPr lang="el-GR" sz="2600" b="1" kern="0" dirty="0" smtClean="0"/>
              <a:t>Η μάλαξη προσφέρει μέγιστη υπηρεσία,</a:t>
            </a:r>
          </a:p>
          <a:p>
            <a:pPr lvl="0" indent="-254000">
              <a:buNone/>
            </a:pPr>
            <a:r>
              <a:rPr lang="el-GR" sz="2600" kern="0" dirty="0" smtClean="0"/>
              <a:t>ακόμη και εάν δεν έχει κάποιο άλλο </a:t>
            </a:r>
          </a:p>
          <a:p>
            <a:pPr lvl="0" indent="-254000">
              <a:buNone/>
            </a:pPr>
            <a:r>
              <a:rPr lang="el-GR" sz="2600" kern="0" dirty="0" smtClean="0"/>
              <a:t>αποτέλεσμα, επειδή </a:t>
            </a:r>
          </a:p>
          <a:p>
            <a:pPr lvl="0" indent="-254000">
              <a:buNone/>
            </a:pPr>
            <a:r>
              <a:rPr lang="el-GR" sz="2600" b="1" kern="0" dirty="0" smtClean="0"/>
              <a:t>καλλιεργεί το ανθρώπινο γένος  </a:t>
            </a:r>
          </a:p>
          <a:p>
            <a:pPr lvl="0" indent="-254000">
              <a:buNone/>
            </a:pPr>
            <a:r>
              <a:rPr lang="el-GR" sz="2600" b="1" kern="0" dirty="0" smtClean="0"/>
              <a:t>μέσα από το άγγιγμα. </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Λειτουργία Δέρματος </a:t>
            </a:r>
            <a:endParaRPr lang="el-GR" dirty="0"/>
          </a:p>
        </p:txBody>
      </p:sp>
      <p:sp>
        <p:nvSpPr>
          <p:cNvPr id="3" name="2 - Θέση περιεχομένου"/>
          <p:cNvSpPr>
            <a:spLocks noGrp="1"/>
          </p:cNvSpPr>
          <p:nvPr>
            <p:ph idx="1"/>
          </p:nvPr>
        </p:nvSpPr>
        <p:spPr>
          <a:xfrm>
            <a:off x="457200" y="1052736"/>
            <a:ext cx="8229600" cy="5184576"/>
          </a:xfrm>
        </p:spPr>
        <p:txBody>
          <a:bodyPr>
            <a:normAutofit fontScale="92500" lnSpcReduction="20000"/>
          </a:bodyPr>
          <a:lstStyle/>
          <a:p>
            <a:r>
              <a:rPr lang="el-GR" sz="2600" dirty="0" smtClean="0"/>
              <a:t>Το Δέρμα:</a:t>
            </a:r>
          </a:p>
          <a:p>
            <a:pPr lvl="1"/>
            <a:r>
              <a:rPr lang="el-GR" sz="2600" dirty="0" smtClean="0"/>
              <a:t> Προστατεύει. Αποτελεί φράγμα: </a:t>
            </a:r>
          </a:p>
          <a:p>
            <a:pPr lvl="2"/>
            <a:r>
              <a:rPr lang="el-GR" sz="2600" b="1" dirty="0" smtClean="0"/>
              <a:t>Φυσικό</a:t>
            </a:r>
            <a:r>
              <a:rPr lang="el-GR" sz="2600" dirty="0" smtClean="0"/>
              <a:t> (κερατίνη – αδιάβροχο, </a:t>
            </a:r>
            <a:br>
              <a:rPr lang="el-GR" sz="2600" dirty="0" smtClean="0"/>
            </a:br>
            <a:r>
              <a:rPr lang="el-GR" sz="2600" dirty="0" err="1" smtClean="0"/>
              <a:t>μελανοκύτταρα</a:t>
            </a:r>
            <a:r>
              <a:rPr lang="el-GR" sz="2600" dirty="0" smtClean="0"/>
              <a:t> - υπεριώδης ακτινοβολία). </a:t>
            </a:r>
          </a:p>
          <a:p>
            <a:pPr lvl="2"/>
            <a:r>
              <a:rPr lang="el-GR" sz="2600" b="1" dirty="0" smtClean="0"/>
              <a:t>Βιολογικό</a:t>
            </a:r>
            <a:r>
              <a:rPr lang="el-GR" sz="2600" dirty="0" smtClean="0"/>
              <a:t> (βακτήρια – ιοί). </a:t>
            </a:r>
          </a:p>
          <a:p>
            <a:pPr lvl="2"/>
            <a:r>
              <a:rPr lang="el-GR" sz="2600" b="1" dirty="0" smtClean="0"/>
              <a:t>Χημικό</a:t>
            </a:r>
            <a:r>
              <a:rPr lang="el-GR" sz="2600" dirty="0" smtClean="0"/>
              <a:t> (όξινος μανδύας). </a:t>
            </a:r>
          </a:p>
          <a:p>
            <a:pPr lvl="1"/>
            <a:r>
              <a:rPr lang="el-GR" sz="2600" dirty="0" smtClean="0"/>
              <a:t>Απορροφά.</a:t>
            </a:r>
          </a:p>
          <a:p>
            <a:pPr lvl="1"/>
            <a:r>
              <a:rPr lang="el-GR" sz="2600" dirty="0" smtClean="0"/>
              <a:t>Έχει αισθητικότητα και διεγερσιμότητα.</a:t>
            </a:r>
          </a:p>
          <a:p>
            <a:pPr lvl="1"/>
            <a:r>
              <a:rPr lang="el-GR" sz="2600" dirty="0" smtClean="0"/>
              <a:t>Καθορίζει την θερμοκρασία του σώματος.</a:t>
            </a:r>
          </a:p>
          <a:p>
            <a:pPr lvl="1"/>
            <a:r>
              <a:rPr lang="el-GR" sz="2600" dirty="0" smtClean="0"/>
              <a:t>Αποβάλλει άχρηστα στοιχεία.</a:t>
            </a:r>
          </a:p>
          <a:p>
            <a:pPr lvl="1"/>
            <a:r>
              <a:rPr lang="el-GR" sz="2600" dirty="0" smtClean="0"/>
              <a:t>Συνθέτει την βιταμίνη </a:t>
            </a:r>
            <a:r>
              <a:rPr lang="en-US" sz="2600" dirty="0" smtClean="0"/>
              <a:t>D</a:t>
            </a:r>
            <a:r>
              <a:rPr lang="el-GR" sz="2600" dirty="0" smtClean="0"/>
              <a:t>.</a:t>
            </a:r>
          </a:p>
          <a:p>
            <a:pPr lvl="2"/>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Ανατομική Κατασκευή </a:t>
            </a:r>
            <a:endParaRPr lang="el-GR" dirty="0"/>
          </a:p>
        </p:txBody>
      </p:sp>
      <p:sp>
        <p:nvSpPr>
          <p:cNvPr id="3" name="2 - Θέση περιεχομένου"/>
          <p:cNvSpPr>
            <a:spLocks noGrp="1"/>
          </p:cNvSpPr>
          <p:nvPr>
            <p:ph idx="1"/>
          </p:nvPr>
        </p:nvSpPr>
        <p:spPr>
          <a:xfrm>
            <a:off x="467544" y="1052736"/>
            <a:ext cx="3682752" cy="4896544"/>
          </a:xfrm>
        </p:spPr>
        <p:txBody>
          <a:bodyPr/>
          <a:lstStyle/>
          <a:p>
            <a:r>
              <a:rPr lang="el-GR" dirty="0" smtClean="0"/>
              <a:t>Οι στιβάδες που συνθέτουν το δέρμα είναι:</a:t>
            </a:r>
          </a:p>
          <a:p>
            <a:pPr lvl="1"/>
            <a:r>
              <a:rPr lang="el-GR" dirty="0" smtClean="0"/>
              <a:t>Η </a:t>
            </a:r>
            <a:r>
              <a:rPr lang="el-GR" dirty="0" err="1" smtClean="0"/>
              <a:t>επιδερμίς</a:t>
            </a:r>
            <a:r>
              <a:rPr lang="el-GR" dirty="0" smtClean="0"/>
              <a:t>.</a:t>
            </a:r>
          </a:p>
          <a:p>
            <a:pPr lvl="1"/>
            <a:r>
              <a:rPr lang="el-GR" dirty="0" smtClean="0"/>
              <a:t>Η </a:t>
            </a:r>
            <a:r>
              <a:rPr lang="el-GR" dirty="0" err="1" smtClean="0"/>
              <a:t>δερμίς</a:t>
            </a:r>
            <a:r>
              <a:rPr lang="el-GR" dirty="0" smtClean="0"/>
              <a:t>.</a:t>
            </a:r>
          </a:p>
          <a:p>
            <a:pPr lvl="1"/>
            <a:r>
              <a:rPr lang="el-GR" dirty="0" smtClean="0"/>
              <a:t>Ο υποδόριος ιστός.</a:t>
            </a:r>
          </a:p>
          <a:p>
            <a:r>
              <a:rPr lang="el-GR" dirty="0" err="1" smtClean="0"/>
              <a:t>Δερμίς</a:t>
            </a:r>
            <a:r>
              <a:rPr lang="el-GR" dirty="0" smtClean="0"/>
              <a:t> και </a:t>
            </a:r>
            <a:r>
              <a:rPr lang="el-GR" dirty="0" err="1" smtClean="0"/>
              <a:t>επιδερμίς</a:t>
            </a:r>
            <a:r>
              <a:rPr lang="el-GR" dirty="0" smtClean="0"/>
              <a:t> είναι σταθερά συνδεδεμένες (τριβή, υγρό, υπερθέρμανση).</a:t>
            </a:r>
          </a:p>
          <a:p>
            <a:pPr lvl="1">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2" descr="C:\Documents and Settings\dora\Τα έγγραφά μου\800px-Skin.png"/>
          <p:cNvPicPr>
            <a:picLocks noChangeAspect="1" noChangeArrowheads="1"/>
          </p:cNvPicPr>
          <p:nvPr/>
        </p:nvPicPr>
        <p:blipFill>
          <a:blip r:embed="rId2" cstate="print"/>
          <a:srcRect l="27614" t="11804" r="19037" b="11091"/>
          <a:stretch>
            <a:fillRect/>
          </a:stretch>
        </p:blipFill>
        <p:spPr bwMode="auto">
          <a:xfrm>
            <a:off x="4644008" y="1052736"/>
            <a:ext cx="3678155" cy="5468817"/>
          </a:xfrm>
          <a:prstGeom prst="rect">
            <a:avLst/>
          </a:prstGeom>
          <a:noFill/>
          <a:ln>
            <a:solidFill>
              <a:srgbClr val="002060"/>
            </a:solidFill>
          </a:ln>
        </p:spPr>
      </p:pic>
      <p:sp>
        <p:nvSpPr>
          <p:cNvPr id="7" name="Rectangle 7"/>
          <p:cNvSpPr/>
          <p:nvPr/>
        </p:nvSpPr>
        <p:spPr>
          <a:xfrm>
            <a:off x="4539856" y="6521553"/>
            <a:ext cx="3886457"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Skin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rof. Squirrel"/>
              </a:rPr>
              <a:t>Prof. Squirrel</a:t>
            </a:r>
            <a:r>
              <a:rPr lang="el-GR" sz="1200" dirty="0" smtClean="0">
                <a:solidFill>
                  <a:prstClr val="black">
                    <a:lumMod val="75000"/>
                    <a:lumOff val="25000"/>
                  </a:prstClr>
                </a:solidFill>
                <a:latin typeface="+mn-lt"/>
              </a:rPr>
              <a:t> 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Επιδερμίδα </a:t>
            </a:r>
            <a:r>
              <a:rPr lang="el-GR" sz="3200" b="0" dirty="0" smtClean="0"/>
              <a:t>1/2</a:t>
            </a:r>
            <a:endParaRPr lang="el-GR" sz="3200" b="0" dirty="0"/>
          </a:p>
        </p:txBody>
      </p:sp>
      <p:sp>
        <p:nvSpPr>
          <p:cNvPr id="3" name="2 - Θέση περιεχομένου"/>
          <p:cNvSpPr>
            <a:spLocks noGrp="1"/>
          </p:cNvSpPr>
          <p:nvPr>
            <p:ph idx="1"/>
          </p:nvPr>
        </p:nvSpPr>
        <p:spPr>
          <a:xfrm>
            <a:off x="251520" y="1052736"/>
            <a:ext cx="8640960" cy="5040560"/>
          </a:xfrm>
        </p:spPr>
        <p:txBody>
          <a:bodyPr/>
          <a:lstStyle/>
          <a:p>
            <a:pPr>
              <a:lnSpc>
                <a:spcPct val="80000"/>
              </a:lnSpc>
            </a:pPr>
            <a:r>
              <a:rPr lang="el-GR" dirty="0" smtClean="0"/>
              <a:t>Η </a:t>
            </a:r>
            <a:r>
              <a:rPr lang="el-GR" dirty="0" err="1" smtClean="0"/>
              <a:t>επιδερμίς</a:t>
            </a:r>
            <a:r>
              <a:rPr lang="el-GR" dirty="0" smtClean="0"/>
              <a:t> αποτελείται από πέντε στοιβάδες:</a:t>
            </a:r>
          </a:p>
          <a:p>
            <a:pPr lvl="1">
              <a:lnSpc>
                <a:spcPct val="80000"/>
              </a:lnSpc>
            </a:pPr>
            <a:r>
              <a:rPr lang="el-GR" dirty="0" smtClean="0"/>
              <a:t>Βλαστική η βασική στοιβάδα (</a:t>
            </a:r>
            <a:r>
              <a:rPr lang="en-US" dirty="0" err="1" smtClean="0"/>
              <a:t>germinativum</a:t>
            </a:r>
            <a:r>
              <a:rPr lang="el-GR" dirty="0" smtClean="0"/>
              <a:t>)</a:t>
            </a:r>
            <a:r>
              <a:rPr lang="en-US" dirty="0" smtClean="0"/>
              <a:t>. </a:t>
            </a:r>
          </a:p>
          <a:p>
            <a:pPr lvl="2">
              <a:lnSpc>
                <a:spcPct val="80000"/>
              </a:lnSpc>
            </a:pPr>
            <a:r>
              <a:rPr lang="el-GR" dirty="0" smtClean="0"/>
              <a:t>Παράγει όλα τα άλλα στρώματα. </a:t>
            </a:r>
            <a:endParaRPr lang="en-US" dirty="0" smtClean="0"/>
          </a:p>
          <a:p>
            <a:pPr lvl="2">
              <a:lnSpc>
                <a:spcPct val="80000"/>
              </a:lnSpc>
            </a:pPr>
            <a:r>
              <a:rPr lang="el-GR" dirty="0" smtClean="0"/>
              <a:t>Δίσκοι του </a:t>
            </a:r>
            <a:r>
              <a:rPr lang="en-US" dirty="0" smtClean="0"/>
              <a:t>Merkel</a:t>
            </a:r>
            <a:r>
              <a:rPr lang="el-GR" dirty="0" smtClean="0"/>
              <a:t> νευρικές απολήξεις για αίσθηση αφής .</a:t>
            </a:r>
            <a:endParaRPr lang="en-US" dirty="0" smtClean="0"/>
          </a:p>
          <a:p>
            <a:pPr lvl="1">
              <a:lnSpc>
                <a:spcPct val="80000"/>
              </a:lnSpc>
            </a:pPr>
            <a:r>
              <a:rPr lang="el-GR" dirty="0" smtClean="0"/>
              <a:t>Ακανθώδης στοιβάδα(</a:t>
            </a:r>
            <a:r>
              <a:rPr lang="en-US" dirty="0" err="1" smtClean="0"/>
              <a:t>spinosum</a:t>
            </a:r>
            <a:r>
              <a:rPr lang="el-GR" dirty="0" smtClean="0"/>
              <a:t>). </a:t>
            </a:r>
            <a:endParaRPr lang="en-US" dirty="0" smtClean="0"/>
          </a:p>
          <a:p>
            <a:pPr lvl="2">
              <a:lnSpc>
                <a:spcPct val="80000"/>
              </a:lnSpc>
            </a:pPr>
            <a:r>
              <a:rPr lang="el-GR" dirty="0" smtClean="0"/>
              <a:t>Συνδετική στοιβάδα μεταξύ των γειτονικών στρωμάτων.</a:t>
            </a:r>
          </a:p>
          <a:p>
            <a:pPr lvl="1"/>
            <a:r>
              <a:rPr lang="el-GR" dirty="0" smtClean="0"/>
              <a:t>Κοκκιώδες στοιβάδα, εκκαθάρισης(</a:t>
            </a:r>
            <a:r>
              <a:rPr lang="en-US" dirty="0" err="1" smtClean="0"/>
              <a:t>granulosum</a:t>
            </a:r>
            <a:r>
              <a:rPr lang="el-GR" dirty="0" smtClean="0"/>
              <a:t>). </a:t>
            </a:r>
            <a:endParaRPr lang="en-US" dirty="0" smtClean="0"/>
          </a:p>
          <a:p>
            <a:pPr lvl="2"/>
            <a:r>
              <a:rPr lang="el-GR" dirty="0" smtClean="0"/>
              <a:t>Η παρουσία </a:t>
            </a:r>
            <a:r>
              <a:rPr lang="el-GR" dirty="0" err="1" smtClean="0"/>
              <a:t>κερατο</a:t>
            </a:r>
            <a:r>
              <a:rPr lang="el-GR" dirty="0" smtClean="0"/>
              <a:t>-υαλωδών κυττάρων είναι ενδεικτική.</a:t>
            </a:r>
            <a:endParaRPr lang="en-US" dirty="0" smtClean="0"/>
          </a:p>
          <a:p>
            <a:pPr lvl="2"/>
            <a:r>
              <a:rPr lang="el-GR" dirty="0" smtClean="0"/>
              <a:t>Η εκφύλιση των πυρήνων των κυττάρων οδηγεί στην </a:t>
            </a:r>
            <a:r>
              <a:rPr lang="el-GR" dirty="0" err="1" smtClean="0"/>
              <a:t>κερατινοποίησή</a:t>
            </a:r>
            <a:r>
              <a:rPr lang="el-GR" dirty="0" smtClean="0"/>
              <a:t> τους.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Επιδερμίδα </a:t>
            </a:r>
            <a:r>
              <a:rPr lang="el-GR" sz="3200" b="0" dirty="0" smtClean="0"/>
              <a:t>2/2</a:t>
            </a:r>
            <a:endParaRPr lang="el-GR" dirty="0"/>
          </a:p>
        </p:txBody>
      </p:sp>
      <p:sp>
        <p:nvSpPr>
          <p:cNvPr id="3" name="2 - Θέση περιεχομένου"/>
          <p:cNvSpPr>
            <a:spLocks noGrp="1"/>
          </p:cNvSpPr>
          <p:nvPr>
            <p:ph idx="1"/>
          </p:nvPr>
        </p:nvSpPr>
        <p:spPr/>
        <p:txBody>
          <a:bodyPr/>
          <a:lstStyle/>
          <a:p>
            <a:pPr marL="742950" lvl="2" indent="-342900">
              <a:buFont typeface="Wingdings" pitchFamily="2" charset="2"/>
              <a:buChar char="§"/>
            </a:pPr>
            <a:r>
              <a:rPr lang="el-GR" dirty="0" smtClean="0"/>
              <a:t>Διαυγής στοιβάδα(</a:t>
            </a:r>
            <a:r>
              <a:rPr lang="en-US" dirty="0" err="1" smtClean="0"/>
              <a:t>lusidum</a:t>
            </a:r>
            <a:r>
              <a:rPr lang="el-GR" dirty="0" smtClean="0"/>
              <a:t>). </a:t>
            </a:r>
          </a:p>
          <a:p>
            <a:pPr marL="742950" lvl="2" indent="-342900">
              <a:buFont typeface="Wingdings" pitchFamily="2" charset="2"/>
              <a:buChar char="§"/>
            </a:pPr>
            <a:r>
              <a:rPr lang="el-GR" dirty="0" smtClean="0"/>
              <a:t>Κερατίνη στοιβάδα(</a:t>
            </a:r>
            <a:r>
              <a:rPr lang="en-US" dirty="0" err="1" smtClean="0"/>
              <a:t>corneum</a:t>
            </a:r>
            <a:r>
              <a:rPr lang="el-GR" dirty="0" smtClean="0"/>
              <a:t>). Το εξώτερο στρώμα (δεν απορροφά νερό). </a:t>
            </a:r>
          </a:p>
          <a:p>
            <a:pPr marL="342900" lvl="1" indent="-342900">
              <a:buFont typeface="Wingdings" panose="05000000000000000000" pitchFamily="2" charset="2"/>
              <a:buChar char="Ø"/>
            </a:pPr>
            <a:r>
              <a:rPr lang="el-GR" dirty="0" smtClean="0"/>
              <a:t>Το πέμπτο επιδερμικό έξτρα στρώμα υπάρχει σε περιοχές μεγάλης τριβής, παλάμες και πτέρνες. Σε λεπτό δέρμα είναι ανύπαρκτο.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Βιολογική Μηχανική">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Βιολογική Μηχανική</Template>
  <TotalTime>463</TotalTime>
  <Words>1438</Words>
  <Application>Microsoft Office PowerPoint</Application>
  <PresentationFormat>Προβολή στην οθόνη (4:3)</PresentationFormat>
  <Paragraphs>197</Paragraphs>
  <Slides>25</Slides>
  <Notes>9</Notes>
  <HiddenSlides>0</HiddenSlides>
  <MMClips>0</MMClips>
  <ScaleCrop>false</ScaleCrop>
  <HeadingPairs>
    <vt:vector size="4" baseType="variant">
      <vt:variant>
        <vt:lpstr>Θέμα</vt:lpstr>
      </vt:variant>
      <vt:variant>
        <vt:i4>5</vt:i4>
      </vt:variant>
      <vt:variant>
        <vt:lpstr>Τίτλοι διαφανειών</vt:lpstr>
      </vt:variant>
      <vt:variant>
        <vt:i4>25</vt:i4>
      </vt:variant>
    </vt:vector>
  </HeadingPairs>
  <TitlesOfParts>
    <vt:vector size="30" baseType="lpstr">
      <vt:lpstr>template Βιολογική Μηχανική</vt:lpstr>
      <vt:lpstr>TEMPLATE</vt:lpstr>
      <vt:lpstr>Προσαρμοσμένη σχεδίαση</vt:lpstr>
      <vt:lpstr>1_exo-opistho_simeiomata</vt:lpstr>
      <vt:lpstr>OC_template_updated</vt:lpstr>
      <vt:lpstr>Τεχνικές Μάλαξης (Ε)</vt:lpstr>
      <vt:lpstr>Δέρμα 1/2</vt:lpstr>
      <vt:lpstr>Δέρμα 2/2</vt:lpstr>
      <vt:lpstr>Αφή</vt:lpstr>
      <vt:lpstr>Το άγγιγμα </vt:lpstr>
      <vt:lpstr>Λειτουργία Δέρματος </vt:lpstr>
      <vt:lpstr>Ανατομική Κατασκευή </vt:lpstr>
      <vt:lpstr>Επιδερμίδα 1/2</vt:lpstr>
      <vt:lpstr>Επιδερμίδα 2/2</vt:lpstr>
      <vt:lpstr>Επιδερμίς και Δερμίς</vt:lpstr>
      <vt:lpstr>Υποδερμίς / Υποδόριος ιστός</vt:lpstr>
      <vt:lpstr>Δερμίς 1/2</vt:lpstr>
      <vt:lpstr>Δερμίς 2/2</vt:lpstr>
      <vt:lpstr>Αισθητικοί Υποδοχείς Δέρματος 1/3</vt:lpstr>
      <vt:lpstr>Αισθητικοί Υποδοχείς Δέρματος 2/3</vt:lpstr>
      <vt:lpstr>Αισθητικοί Υποδοχείς Δέρματος 3/3</vt:lpstr>
      <vt:lpstr>Τριβή </vt:lpstr>
      <vt:lpstr> Επιδερμίς και Δερμίς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Μάλαξης (Ε)</dc:title>
  <dc:creator>opencourses@teiath.gr</dc:creator>
  <cp:lastModifiedBy>fkaram2</cp:lastModifiedBy>
  <cp:revision>29</cp:revision>
  <dcterms:created xsi:type="dcterms:W3CDTF">2015-08-26T08:42:46Z</dcterms:created>
  <dcterms:modified xsi:type="dcterms:W3CDTF">2015-12-08T08:20:30Z</dcterms:modified>
</cp:coreProperties>
</file>