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71"/>
  </p:notesMasterIdLst>
  <p:handoutMasterIdLst>
    <p:handoutMasterId r:id="rId72"/>
  </p:handoutMasterIdLst>
  <p:sldIdLst>
    <p:sldId id="415" r:id="rId3"/>
    <p:sldId id="336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8" r:id="rId13"/>
    <p:sldId id="349" r:id="rId14"/>
    <p:sldId id="352" r:id="rId15"/>
    <p:sldId id="354" r:id="rId16"/>
    <p:sldId id="355" r:id="rId17"/>
    <p:sldId id="356" r:id="rId18"/>
    <p:sldId id="357" r:id="rId19"/>
    <p:sldId id="358" r:id="rId20"/>
    <p:sldId id="360" r:id="rId21"/>
    <p:sldId id="361" r:id="rId22"/>
    <p:sldId id="362" r:id="rId23"/>
    <p:sldId id="363" r:id="rId24"/>
    <p:sldId id="364" r:id="rId25"/>
    <p:sldId id="365" r:id="rId26"/>
    <p:sldId id="367" r:id="rId27"/>
    <p:sldId id="368" r:id="rId28"/>
    <p:sldId id="369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84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98" r:id="rId49"/>
    <p:sldId id="399" r:id="rId50"/>
    <p:sldId id="400" r:id="rId51"/>
    <p:sldId id="401" r:id="rId52"/>
    <p:sldId id="404" r:id="rId53"/>
    <p:sldId id="405" r:id="rId54"/>
    <p:sldId id="406" r:id="rId55"/>
    <p:sldId id="408" r:id="rId56"/>
    <p:sldId id="409" r:id="rId57"/>
    <p:sldId id="410" r:id="rId58"/>
    <p:sldId id="411" r:id="rId59"/>
    <p:sldId id="412" r:id="rId60"/>
    <p:sldId id="413" r:id="rId61"/>
    <p:sldId id="414" r:id="rId62"/>
    <p:sldId id="257" r:id="rId63"/>
    <p:sldId id="262" r:id="rId64"/>
    <p:sldId id="264" r:id="rId65"/>
    <p:sldId id="334" r:id="rId66"/>
    <p:sldId id="335" r:id="rId67"/>
    <p:sldId id="416" r:id="rId68"/>
    <p:sldId id="266" r:id="rId69"/>
    <p:sldId id="261" r:id="rId70"/>
  </p:sldIdLst>
  <p:sldSz cx="9144000" cy="6858000" type="screen4x3"/>
  <p:notesSz cx="7104063" cy="10234613"/>
  <p:custDataLst>
    <p:tags r:id="rId7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C052-EC1E-4CF0-95B5-482407916A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122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715F-8C98-48F8-99A3-AA8F040ACC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82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D3F8-AA93-4568-B6F7-5217DCB36C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694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2820-62AF-4F34-9F91-5156F5B5A0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89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1E75-1FD1-42C5-A27A-33B4637358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54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deed.en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commons.wikimedia.org/wiki/User:ChP9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aper.JPG" TargetMode="External"/><Relationship Id="rId5" Type="http://schemas.openxmlformats.org/officeDocument/2006/relationships/hyperlink" Target="http://commons.wikimedia.org/wiki/User:Jan_Homann" TargetMode="External"/><Relationship Id="rId4" Type="http://schemas.openxmlformats.org/officeDocument/2006/relationships/hyperlink" Target="http://commons.wikimedia.org/wiki/File:Zellstoff_200_fach_Polfilter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.vtt.fi/virtual/innofirewood/stateoftheart/database/improving/improving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google.com/site/paperfil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google.com/site/paperfi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Εκτυπωτικά Υποστρώματα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92696" y="3096543"/>
            <a:ext cx="7158608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Η διαδρομή του χαρτιού στο χρόνο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err="1" smtClean="0"/>
              <a:t>Επίκ</a:t>
            </a:r>
            <a:r>
              <a:rPr lang="el-GR" sz="2400" dirty="0" smtClean="0"/>
              <a:t>. Καθηγήτρια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1054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5040560"/>
          </a:xfrm>
        </p:spPr>
        <p:txBody>
          <a:bodyPr>
            <a:normAutofit/>
          </a:bodyPr>
          <a:lstStyle/>
          <a:p>
            <a:r>
              <a:rPr lang="el-GR" sz="2400" dirty="0" err="1"/>
              <a:t>Linerboard</a:t>
            </a:r>
            <a:r>
              <a:rPr lang="el-GR" sz="2400" dirty="0"/>
              <a:t> (επίπεδο χαρτί). </a:t>
            </a:r>
            <a:r>
              <a:rPr lang="el-GR" sz="2400" dirty="0" err="1"/>
              <a:t>Tο</a:t>
            </a:r>
            <a:r>
              <a:rPr lang="el-GR" sz="2400" dirty="0"/>
              <a:t> επιφανειακό στρώμα στο κυματοειδές χαρτόνι (</a:t>
            </a:r>
            <a:r>
              <a:rPr lang="el-GR" sz="2400" dirty="0" err="1"/>
              <a:t>corrugated</a:t>
            </a:r>
            <a:r>
              <a:rPr lang="el-GR" sz="2400" dirty="0"/>
              <a:t> </a:t>
            </a:r>
            <a:r>
              <a:rPr lang="el-GR" sz="2400" dirty="0" err="1"/>
              <a:t>cardboard</a:t>
            </a:r>
            <a:r>
              <a:rPr lang="el-GR" sz="2400" dirty="0"/>
              <a:t>) κατασκευάζεται κυρίως από λευκασμένη </a:t>
            </a:r>
            <a:r>
              <a:rPr lang="el-GR" sz="2400" dirty="0" err="1"/>
              <a:t>χαρτόμαζα</a:t>
            </a:r>
            <a:r>
              <a:rPr lang="el-GR" sz="2400" dirty="0"/>
              <a:t> </a:t>
            </a:r>
            <a:r>
              <a:rPr lang="el-GR" sz="2400" dirty="0" err="1"/>
              <a:t>Kraft</a:t>
            </a:r>
            <a:r>
              <a:rPr lang="el-GR" sz="2400" dirty="0"/>
              <a:t> από πεύκο με απόδοση 47-52 %.</a:t>
            </a:r>
          </a:p>
          <a:p>
            <a:r>
              <a:rPr lang="el-GR" sz="2400" dirty="0" smtClean="0"/>
              <a:t>H </a:t>
            </a:r>
            <a:r>
              <a:rPr lang="el-GR" sz="2400" dirty="0" err="1"/>
              <a:t>χαρτόμαζα</a:t>
            </a:r>
            <a:r>
              <a:rPr lang="el-GR" sz="2400" dirty="0"/>
              <a:t> και η δομή επιλέγεται κυρίως ώστε να δίνει υψηλή αντοχή στην συμπίεση (</a:t>
            </a:r>
            <a:r>
              <a:rPr lang="el-GR" sz="2400" dirty="0" err="1"/>
              <a:t>compression</a:t>
            </a:r>
            <a:r>
              <a:rPr lang="el-GR" sz="2400" dirty="0"/>
              <a:t> </a:t>
            </a:r>
            <a:r>
              <a:rPr lang="el-GR" sz="2400" dirty="0" err="1"/>
              <a:t>strength</a:t>
            </a:r>
            <a:r>
              <a:rPr lang="el-GR" sz="2400" dirty="0"/>
              <a:t>) κ.α. </a:t>
            </a:r>
          </a:p>
          <a:p>
            <a:endParaRPr lang="el-GR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999526" cy="3344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25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 smtClean="0"/>
              <a:t>Αντίθετα, οι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ίνες από σκληρό ξύλο </a:t>
            </a:r>
            <a:r>
              <a:rPr lang="el-GR" altLang="el-GR" sz="2800" dirty="0" smtClean="0"/>
              <a:t>έχουν μήκος σχεδόν</a:t>
            </a:r>
            <a:r>
              <a:rPr lang="el-GR" altLang="el-GR" sz="28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1 </a:t>
            </a:r>
            <a:r>
              <a:rPr lang="en-US" altLang="el-GR" sz="2800" b="1" dirty="0" smtClean="0">
                <a:solidFill>
                  <a:srgbClr val="820000"/>
                </a:solidFill>
              </a:rPr>
              <a:t>mm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800" dirty="0" smtClean="0"/>
              <a:t>και χρησιμοποιούνται σε εφαρμογές που απαιτούν </a:t>
            </a:r>
            <a:r>
              <a:rPr lang="el-GR" altLang="el-GR" sz="2800" b="1" dirty="0" err="1" smtClean="0">
                <a:solidFill>
                  <a:srgbClr val="820000"/>
                </a:solidFill>
              </a:rPr>
              <a:t>επιπεδότητα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 (</a:t>
            </a:r>
            <a:r>
              <a:rPr lang="en-US" altLang="el-GR" sz="2800" b="1" dirty="0" err="1" smtClean="0">
                <a:solidFill>
                  <a:srgbClr val="820000"/>
                </a:solidFill>
              </a:rPr>
              <a:t>smothness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), </a:t>
            </a:r>
            <a:r>
              <a:rPr lang="el-GR" altLang="el-GR" sz="2800" dirty="0" smtClean="0"/>
              <a:t>όπως στην περίπτωση του </a:t>
            </a:r>
            <a:r>
              <a:rPr lang="el-GR" altLang="el-GR" sz="2800" b="1" dirty="0" smtClean="0">
                <a:solidFill>
                  <a:schemeClr val="tx2"/>
                </a:solidFill>
              </a:rPr>
              <a:t>χαρτιού εκτύπωσης.</a:t>
            </a:r>
          </a:p>
          <a:p>
            <a:pPr eaLnBrk="1" hangingPunct="1"/>
            <a:r>
              <a:rPr lang="el-GR" altLang="el-GR" sz="2800" dirty="0" smtClean="0"/>
              <a:t>Για να επιτευχθούν συνδυασμοί ιδιοτήτων όπως αντοχή, </a:t>
            </a:r>
            <a:r>
              <a:rPr lang="el-GR" altLang="el-GR" sz="2800" dirty="0" err="1" smtClean="0"/>
              <a:t>επιπεδότητα</a:t>
            </a:r>
            <a:r>
              <a:rPr lang="el-GR" altLang="el-GR" sz="2800" dirty="0" smtClean="0"/>
              <a:t> και άλλες εξειδικευμένες ιδιότητες χρησιμοποιούνται μείγματα ινών των διαφορετικών αυτών κατηγοριών. </a:t>
            </a:r>
          </a:p>
          <a:p>
            <a:pPr eaLnBrk="1" hangingPunct="1"/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8610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l-GR" altLang="el-GR" sz="4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122912" cy="566124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400" dirty="0"/>
              <a:t>Χαρτί φωτοαντιγραφικού (</a:t>
            </a:r>
            <a:r>
              <a:rPr lang="el-GR" sz="2400" dirty="0" err="1"/>
              <a:t>Copy</a:t>
            </a:r>
            <a:r>
              <a:rPr lang="el-GR" sz="2400" dirty="0"/>
              <a:t> </a:t>
            </a:r>
            <a:r>
              <a:rPr lang="el-GR" sz="2400" dirty="0" err="1"/>
              <a:t>paper</a:t>
            </a:r>
            <a:r>
              <a:rPr lang="el-GR" sz="2400" dirty="0"/>
              <a:t>), αποτελείται συχνά από ίνες χημικής </a:t>
            </a:r>
            <a:r>
              <a:rPr lang="el-GR" sz="2400" dirty="0" err="1"/>
              <a:t>χαρτόμαζας</a:t>
            </a:r>
            <a:r>
              <a:rPr lang="el-GR" sz="2400" dirty="0"/>
              <a:t> μη </a:t>
            </a:r>
            <a:r>
              <a:rPr lang="el-GR" sz="2400" dirty="0" smtClean="0"/>
              <a:t>τραυματισμένες.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Επίσης</a:t>
            </a:r>
            <a:r>
              <a:rPr lang="el-GR" sz="2400" dirty="0"/>
              <a:t>, συνίστανται από ένα μείγμα μαλακού και σκληρού ξύλου. </a:t>
            </a:r>
            <a:r>
              <a:rPr lang="el-GR" sz="2400" b="1" dirty="0">
                <a:solidFill>
                  <a:srgbClr val="820000"/>
                </a:solidFill>
              </a:rPr>
              <a:t>Παρατηρείστε την ανοιχτή δομή του. </a:t>
            </a:r>
            <a:r>
              <a:rPr lang="el-GR" sz="2400" dirty="0"/>
              <a:t>Οι ίνες και η δομή του επιλέγονται έτσι ώστε να δώσουν </a:t>
            </a:r>
            <a:r>
              <a:rPr lang="el-GR" sz="2400" dirty="0" err="1"/>
              <a:t>επιπεδότητα</a:t>
            </a:r>
            <a:r>
              <a:rPr lang="el-GR" sz="2400" dirty="0"/>
              <a:t> (</a:t>
            </a:r>
            <a:r>
              <a:rPr lang="el-GR" sz="2400" dirty="0" err="1"/>
              <a:t>flatness</a:t>
            </a:r>
            <a:r>
              <a:rPr lang="el-GR" sz="2400" dirty="0"/>
              <a:t>) και καλές επιφανειακές ιδιότητες.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2988000" cy="220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8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Στην συνέχεια θα μιλήσουμε πιο αναλυτικά για την κυτταρίνη, </a:t>
            </a:r>
            <a:r>
              <a:rPr lang="el-GR" altLang="el-GR" sz="2800" dirty="0" err="1"/>
              <a:t>ημικυτταρίνη</a:t>
            </a:r>
            <a:r>
              <a:rPr lang="el-GR" altLang="el-GR" sz="2800" dirty="0"/>
              <a:t> και την </a:t>
            </a:r>
            <a:r>
              <a:rPr lang="el-GR" altLang="el-GR" sz="2800" dirty="0" err="1" smtClean="0"/>
              <a:t>λιγνίνη</a:t>
            </a:r>
            <a:endParaRPr lang="el-GR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30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 smtClean="0"/>
              <a:t>Κυτταρίνη</a:t>
            </a:r>
            <a:endParaRPr lang="el-GR" altLang="el-GR" sz="48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l-GR" altLang="el-GR" sz="2000" dirty="0" smtClean="0"/>
              <a:t>Απομονώθηκε την περίοδο 1837-1842 από τον Γάλλο Α. </a:t>
            </a:r>
            <a:r>
              <a:rPr lang="en-US" altLang="el-GR" sz="2000" dirty="0" err="1" smtClean="0"/>
              <a:t>Payeh</a:t>
            </a:r>
            <a:r>
              <a:rPr lang="el-GR" altLang="el-GR" sz="2000" dirty="0" smtClean="0"/>
              <a:t>, που επιβεβαίωσε ότι έχει εμπειρικό τύπο [C</a:t>
            </a:r>
            <a:r>
              <a:rPr lang="el-GR" altLang="el-GR" sz="2000" baseline="-25000" dirty="0" smtClean="0"/>
              <a:t>6</a:t>
            </a:r>
            <a:r>
              <a:rPr lang="el-GR" altLang="el-GR" sz="2000" dirty="0" smtClean="0"/>
              <a:t>H</a:t>
            </a:r>
            <a:r>
              <a:rPr lang="el-GR" altLang="el-GR" sz="2000" baseline="-25000" dirty="0" smtClean="0"/>
              <a:t>10</a:t>
            </a:r>
            <a:r>
              <a:rPr lang="el-GR" altLang="el-GR" sz="2000" dirty="0" smtClean="0"/>
              <a:t>O</a:t>
            </a:r>
            <a:r>
              <a:rPr lang="el-GR" altLang="el-GR" sz="2000" baseline="-25000" dirty="0" smtClean="0"/>
              <a:t>5</a:t>
            </a:r>
            <a:r>
              <a:rPr lang="el-GR" altLang="el-GR" sz="2000" dirty="0" smtClean="0"/>
              <a:t>]</a:t>
            </a:r>
            <a:r>
              <a:rPr lang="el-GR" altLang="el-GR" sz="2000" baseline="-25000" dirty="0" smtClean="0"/>
              <a:t>ν</a:t>
            </a:r>
            <a:r>
              <a:rPr lang="el-GR" altLang="el-GR" sz="2000" dirty="0" smtClean="0"/>
              <a:t>.</a:t>
            </a:r>
          </a:p>
          <a:p>
            <a:pPr algn="just" eaLnBrk="1" hangingPunct="1"/>
            <a:r>
              <a:rPr lang="el-GR" altLang="el-GR" sz="2000" dirty="0" smtClean="0"/>
              <a:t>Αποτελεί το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βασικό δομικό συστατικό των κυτταρικών τοιχωμάτων των φυτών</a:t>
            </a:r>
            <a:r>
              <a:rPr lang="el-GR" altLang="el-GR" sz="20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000" dirty="0" smtClean="0"/>
              <a:t>και την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πιο διαδεδομένη οργανική ένωση στη φύση.</a:t>
            </a:r>
          </a:p>
          <a:p>
            <a:pPr algn="just" eaLnBrk="1" hangingPunct="1"/>
            <a:r>
              <a:rPr lang="el-GR" altLang="el-GR" sz="2000" dirty="0" smtClean="0"/>
              <a:t>Πρόκειται για ένα βασικό συστατικό του χαρτιού.</a:t>
            </a:r>
          </a:p>
          <a:p>
            <a:pPr algn="just" eaLnBrk="1" hangingPunct="1"/>
            <a:r>
              <a:rPr lang="el-GR" altLang="el-GR" sz="2000" dirty="0" smtClean="0"/>
              <a:t>Είναι παρούσα σε ξυλώδη και μη ξυλώδη φυτά όπως το άχυρο, τα καλάμια (</a:t>
            </a:r>
            <a:r>
              <a:rPr lang="en-US" altLang="el-GR" sz="2000" dirty="0" smtClean="0"/>
              <a:t>reeds</a:t>
            </a:r>
            <a:r>
              <a:rPr lang="el-GR" altLang="el-GR" sz="2000" dirty="0" smtClean="0"/>
              <a:t>) και η κάνναβη (</a:t>
            </a:r>
            <a:r>
              <a:rPr lang="en-US" altLang="el-GR" sz="2000" dirty="0" smtClean="0"/>
              <a:t>hemp</a:t>
            </a:r>
            <a:r>
              <a:rPr lang="el-GR" altLang="el-GR" sz="2000" dirty="0" smtClean="0"/>
              <a:t>).</a:t>
            </a:r>
            <a:endParaRPr lang="el-GR" altLang="el-GR" sz="2400" b="1" dirty="0" smtClean="0">
              <a:solidFill>
                <a:srgbClr val="009900"/>
              </a:solidFill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789040"/>
            <a:ext cx="4707357" cy="291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2530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800" dirty="0" smtClean="0"/>
              <a:t>Αποτελεί το ένα τρίτο της μάζας των ετησίων φυτών όπως π.χ. των δημητριακών και το μισό σχεδόν εκείνης των δέντρων.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800" dirty="0" smtClean="0"/>
              <a:t>Η</a:t>
            </a:r>
            <a:r>
              <a:rPr lang="el-GR" altLang="el-GR" sz="28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κυτταρίνη (</a:t>
            </a:r>
            <a:r>
              <a:rPr lang="en-US" altLang="el-GR" sz="2800" b="1" dirty="0" smtClean="0">
                <a:solidFill>
                  <a:srgbClr val="820000"/>
                </a:solidFill>
              </a:rPr>
              <a:t>cellulose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) </a:t>
            </a:r>
            <a:r>
              <a:rPr lang="el-GR" altLang="el-GR" sz="2800" dirty="0" smtClean="0"/>
              <a:t>ανήκει στην κατηγορία των</a:t>
            </a:r>
            <a:r>
              <a:rPr lang="el-GR" altLang="el-GR" sz="28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μη σακχαροειδών </a:t>
            </a:r>
            <a:r>
              <a:rPr lang="el-GR" altLang="el-GR" sz="2800" b="1" dirty="0" err="1" smtClean="0">
                <a:solidFill>
                  <a:srgbClr val="820000"/>
                </a:solidFill>
              </a:rPr>
              <a:t>ομοπολυσακχαριτών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800" dirty="0" smtClean="0"/>
              <a:t>Είναι ένα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γραμμικό πολυμερές </a:t>
            </a:r>
            <a:r>
              <a:rPr lang="el-GR" altLang="el-GR" sz="2800" dirty="0" smtClean="0"/>
              <a:t>με</a:t>
            </a:r>
            <a:r>
              <a:rPr lang="el-GR" altLang="el-GR" sz="28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μεγάλο βαθμό πολυμερισμού,</a:t>
            </a:r>
            <a:r>
              <a:rPr lang="el-GR" altLang="el-GR" sz="28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800" dirty="0" smtClean="0"/>
              <a:t>που αποτελείται από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μονάδες </a:t>
            </a:r>
            <a:r>
              <a:rPr lang="el-GR" altLang="el-GR" sz="2800" b="1" dirty="0" err="1" smtClean="0">
                <a:solidFill>
                  <a:srgbClr val="820000"/>
                </a:solidFill>
              </a:rPr>
              <a:t>ανυδρογλυκόζης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. </a:t>
            </a: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7416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016224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Η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ανυδρογλυκόζη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προκύπτει από την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αφυδάτωση της γλυκόζης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και επομένως η κυτταρίνη αναμένουμε να είναι υγροσκοπική όπως και είναι.</a:t>
            </a:r>
          </a:p>
          <a:p>
            <a:pPr eaLnBrk="1" hangingPunct="1"/>
            <a:r>
              <a:rPr lang="el-GR" altLang="el-GR" sz="2400" dirty="0" smtClean="0"/>
              <a:t>Η κυτταρίνη αποτελείται από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ν μονάδες D-γλυκόζης C</a:t>
            </a:r>
            <a:r>
              <a:rPr lang="el-GR" altLang="el-GR" sz="2400" b="1" baseline="-25000" dirty="0" smtClean="0">
                <a:solidFill>
                  <a:srgbClr val="820000"/>
                </a:solidFill>
              </a:rPr>
              <a:t>6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H</a:t>
            </a:r>
            <a:r>
              <a:rPr lang="el-GR" altLang="el-GR" sz="2400" b="1" baseline="-25000" dirty="0" smtClean="0">
                <a:solidFill>
                  <a:srgbClr val="820000"/>
                </a:solidFill>
              </a:rPr>
              <a:t>12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O</a:t>
            </a:r>
            <a:r>
              <a:rPr lang="el-GR" altLang="el-GR" sz="2400" b="1" baseline="-25000" dirty="0" smtClean="0">
                <a:solidFill>
                  <a:srgbClr val="820000"/>
                </a:solidFill>
              </a:rPr>
              <a:t>6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ενωμένες με β-1,4-γλυκοζιτικούς δεσμούς.</a:t>
            </a:r>
            <a:endParaRPr lang="el-GR" altLang="el-GR" sz="2800" b="1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578" name="3 - Εικόνα" descr="glycosidi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87" y="1735931"/>
            <a:ext cx="3933825" cy="3962400"/>
          </a:xfrm>
          <a:noFill/>
        </p:spPr>
      </p:pic>
    </p:spTree>
    <p:extLst>
      <p:ext uri="{BB962C8B-B14F-4D97-AF65-F5344CB8AC3E}">
        <p14:creationId xmlns:p14="http://schemas.microsoft.com/office/powerpoint/2010/main" val="15293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/>
              <a:t>Στην κατεύθυνση της αλυσίδας, η επαναλαμβανόμενη μονάδα είναι ένα μόριο </a:t>
            </a:r>
            <a:r>
              <a:rPr lang="el-GR" altLang="el-GR" sz="2400" dirty="0" err="1"/>
              <a:t>κελλοβιόζης</a:t>
            </a:r>
            <a:r>
              <a:rPr lang="el-GR" altLang="el-GR" sz="2400" dirty="0"/>
              <a:t> (2 μόρια γλυκόζης). </a:t>
            </a: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Η </a:t>
            </a:r>
            <a:r>
              <a:rPr lang="el-GR" altLang="el-GR" sz="2400" dirty="0"/>
              <a:t>διαμόρφωση της ραχοκοκαλιάς της κυτταρίνης είναι </a:t>
            </a:r>
            <a:r>
              <a:rPr lang="el-GR" altLang="el-GR" sz="2400" b="1" dirty="0" err="1">
                <a:solidFill>
                  <a:srgbClr val="820000"/>
                </a:solidFill>
              </a:rPr>
              <a:t>κεκαμμένη</a:t>
            </a:r>
            <a:r>
              <a:rPr lang="el-GR" altLang="el-GR" sz="2400" b="1" dirty="0">
                <a:solidFill>
                  <a:srgbClr val="009900"/>
                </a:solidFill>
              </a:rPr>
              <a:t> </a:t>
            </a:r>
            <a:r>
              <a:rPr lang="el-GR" altLang="el-GR" sz="2400" dirty="0"/>
              <a:t>και καθορίζεται από τις γωνίες και τα μήκη των δεσμών της γέφυρας οξυγόνου του </a:t>
            </a:r>
            <a:r>
              <a:rPr lang="el-GR" altLang="el-GR" sz="2400" dirty="0" err="1"/>
              <a:t>γλυκοζιτικού</a:t>
            </a:r>
            <a:r>
              <a:rPr lang="el-GR" altLang="el-GR" sz="2400" dirty="0"/>
              <a:t> δεσμού.</a:t>
            </a: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Παρουσιάζει </a:t>
            </a:r>
            <a:r>
              <a:rPr lang="el-GR" altLang="el-GR" sz="2400" b="1" dirty="0">
                <a:solidFill>
                  <a:srgbClr val="820000"/>
                </a:solidFill>
              </a:rPr>
              <a:t>μεγάλη χημική και μηχανική αντοχή </a:t>
            </a:r>
            <a:r>
              <a:rPr lang="el-GR" altLang="el-GR" sz="2400" dirty="0"/>
              <a:t>και στην καθαρή της μορφή έχει χρώμα λευκό. </a:t>
            </a:r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2"/>
          <a:stretch/>
        </p:blipFill>
        <p:spPr>
          <a:xfrm>
            <a:off x="899592" y="4237083"/>
            <a:ext cx="7389872" cy="1944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02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Η κυτταρίνη που απομονώνεται από φυσικές πηγές περιέχει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μίγμα </a:t>
            </a:r>
            <a:r>
              <a:rPr lang="el-GR" altLang="el-GR" sz="2800" b="1" dirty="0" err="1" smtClean="0">
                <a:solidFill>
                  <a:srgbClr val="820000"/>
                </a:solidFill>
              </a:rPr>
              <a:t>μακρομορίων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800" dirty="0" smtClean="0"/>
              <a:t>με πολύ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διαφορετικά μήκη αλυσίδας.</a:t>
            </a:r>
          </a:p>
          <a:p>
            <a:pPr eaLnBrk="1" hangingPunct="1"/>
            <a:r>
              <a:rPr lang="el-GR" altLang="el-GR" sz="2800" dirty="0" smtClean="0"/>
              <a:t>Γι’ αυτό το λόγο εμφανίζεται να υπάρχει</a:t>
            </a:r>
            <a:r>
              <a:rPr lang="el-GR" altLang="el-GR" sz="28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διαφορά</a:t>
            </a:r>
            <a:r>
              <a:rPr lang="el-GR" altLang="el-GR" sz="28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800" dirty="0" smtClean="0"/>
              <a:t>ανάμεσα στο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μέσο μοριακό βάρος </a:t>
            </a:r>
            <a:r>
              <a:rPr lang="el-GR" altLang="el-GR" sz="2800" dirty="0" smtClean="0"/>
              <a:t>(κυμαίνεται μεταξύ 100.000 - 1.000.000), το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ζυγισμένο ως προς τα μοριακά βάρη</a:t>
            </a:r>
            <a:r>
              <a:rPr lang="el-GR" altLang="el-GR" sz="28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800" dirty="0" smtClean="0"/>
              <a:t>(</a:t>
            </a:r>
            <a:r>
              <a:rPr lang="el-GR" altLang="el-GR" sz="2800" dirty="0" err="1" smtClean="0"/>
              <a:t>Mw</a:t>
            </a:r>
            <a:r>
              <a:rPr lang="el-GR" altLang="el-GR" sz="2800" dirty="0" smtClean="0"/>
              <a:t>, </a:t>
            </a:r>
            <a:r>
              <a:rPr lang="el-GR" altLang="el-GR" sz="2800" dirty="0" err="1" smtClean="0"/>
              <a:t>weight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average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molecular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mass</a:t>
            </a:r>
            <a:r>
              <a:rPr lang="el-GR" altLang="el-GR" sz="2800" dirty="0" smtClean="0"/>
              <a:t>) και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το μέσο μοριακό βάρος </a:t>
            </a:r>
            <a:r>
              <a:rPr lang="el-GR" altLang="el-GR" sz="2800" dirty="0" smtClean="0"/>
              <a:t>(</a:t>
            </a:r>
            <a:r>
              <a:rPr lang="el-GR" altLang="el-GR" sz="2800" dirty="0" err="1" smtClean="0"/>
              <a:t>Mn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number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average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molecular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mass</a:t>
            </a:r>
            <a:r>
              <a:rPr lang="el-GR" altLang="el-GR" sz="2800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5699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altLang="el-GR" sz="2400" dirty="0"/>
              <a:t>Οι πρώτες ύλες που χρησιμοποιούνται στην </a:t>
            </a:r>
            <a:r>
              <a:rPr lang="el-GR" altLang="el-GR" sz="2400" dirty="0" err="1"/>
              <a:t>χαρτοποιΐα</a:t>
            </a:r>
            <a:r>
              <a:rPr lang="el-GR" altLang="el-GR" sz="2400" dirty="0"/>
              <a:t> μπορούμε να πούμε ότι διακρίνονται στις δύο ακόλουθες μεγάλες </a:t>
            </a:r>
            <a:r>
              <a:rPr lang="el-GR" altLang="el-GR" sz="2400" dirty="0" smtClean="0"/>
              <a:t>κατηγορίες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altLang="el-GR" sz="2400" b="1" dirty="0">
                <a:solidFill>
                  <a:srgbClr val="009900"/>
                </a:solidFill>
              </a:rPr>
              <a:t/>
            </a:r>
            <a:br>
              <a:rPr lang="el-GR" altLang="el-GR" sz="2400" b="1" dirty="0">
                <a:solidFill>
                  <a:srgbClr val="009900"/>
                </a:solidFill>
              </a:rPr>
            </a:br>
            <a:r>
              <a:rPr lang="el-GR" altLang="el-GR" sz="2400" b="1" dirty="0" smtClean="0">
                <a:solidFill>
                  <a:srgbClr val="820000"/>
                </a:solidFill>
              </a:rPr>
              <a:t>(</a:t>
            </a:r>
            <a:r>
              <a:rPr lang="en-US" altLang="el-GR" sz="2400" b="1" dirty="0" err="1">
                <a:solidFill>
                  <a:srgbClr val="820000"/>
                </a:solidFill>
              </a:rPr>
              <a:t>i</a:t>
            </a:r>
            <a:r>
              <a:rPr lang="el-GR" altLang="el-GR" sz="2400" b="1" dirty="0">
                <a:solidFill>
                  <a:srgbClr val="820000"/>
                </a:solidFill>
              </a:rPr>
              <a:t>) σε ίνες που προέρχονται</a:t>
            </a:r>
            <a:br>
              <a:rPr lang="el-GR" altLang="el-GR" sz="2400" b="1" dirty="0">
                <a:solidFill>
                  <a:srgbClr val="820000"/>
                </a:solidFill>
              </a:rPr>
            </a:br>
            <a:r>
              <a:rPr lang="el-GR" altLang="el-GR" sz="2400" dirty="0"/>
              <a:t>και </a:t>
            </a:r>
            <a:r>
              <a:rPr lang="el-GR" altLang="el-GR" sz="2400" b="1" dirty="0">
                <a:solidFill>
                  <a:srgbClr val="D60093"/>
                </a:solidFill>
              </a:rPr>
              <a:t/>
            </a:r>
            <a:br>
              <a:rPr lang="el-GR" altLang="el-GR" sz="2400" b="1" dirty="0">
                <a:solidFill>
                  <a:srgbClr val="D60093"/>
                </a:solidFill>
              </a:rPr>
            </a:br>
            <a:r>
              <a:rPr lang="el-GR" altLang="el-GR" sz="2400" b="1" dirty="0">
                <a:solidFill>
                  <a:srgbClr val="820000"/>
                </a:solidFill>
              </a:rPr>
              <a:t>(</a:t>
            </a:r>
            <a:r>
              <a:rPr lang="en-US" altLang="el-GR" sz="2400" b="1" dirty="0">
                <a:solidFill>
                  <a:srgbClr val="820000"/>
                </a:solidFill>
              </a:rPr>
              <a:t>ii</a:t>
            </a:r>
            <a:r>
              <a:rPr lang="el-GR" altLang="el-GR" sz="2400" b="1" dirty="0">
                <a:solidFill>
                  <a:srgbClr val="820000"/>
                </a:solidFill>
              </a:rPr>
              <a:t>) σε ίνες που δεν προέρχονται από ξύλο δέντρων. </a:t>
            </a:r>
            <a:endParaRPr lang="el-GR" altLang="el-GR" sz="2400" b="1" dirty="0" smtClean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000" dirty="0" smtClean="0"/>
              <a:t>Να σημειωθεί ότι 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η ποιότητα του χαρτιού συνδέεται άμεσα με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τον</a:t>
            </a:r>
            <a:r>
              <a:rPr lang="el-GR" altLang="el-GR" sz="2000" b="1" dirty="0" smtClean="0">
                <a:solidFill>
                  <a:srgbClr val="D60093"/>
                </a:solidFill>
              </a:rPr>
              <a:t>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βαθμό πολυμερισμού της κυτταρίνης 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που εμπεριέχει.</a:t>
            </a:r>
          </a:p>
          <a:p>
            <a:pPr eaLnBrk="1" hangingPunct="1"/>
            <a:r>
              <a:rPr lang="el-GR" altLang="el-GR" sz="2000" dirty="0" smtClean="0"/>
              <a:t>Γενικά, 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όσο πιο μεγάλος είναι ο βαθμός πολυμερισμού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, τόσο πιο μεγάλο είναι το μήκος του </a:t>
            </a:r>
            <a:r>
              <a:rPr lang="el-GR" altLang="el-GR" sz="2000" b="1" dirty="0" err="1" smtClean="0">
                <a:solidFill>
                  <a:srgbClr val="820000"/>
                </a:solidFill>
              </a:rPr>
              <a:t>μακρομορίου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 της κυτταρίνης.</a:t>
            </a:r>
          </a:p>
          <a:p>
            <a:pPr eaLnBrk="1" hangingPunct="1"/>
            <a:r>
              <a:rPr lang="el-GR" altLang="el-GR" sz="2000" dirty="0" smtClean="0"/>
              <a:t>Στον ακόλουθο πίνακα αναφέρονται ενδεικτικά οι βαθμοί πολυμερισμού διαφόρων </a:t>
            </a:r>
            <a:r>
              <a:rPr lang="el-GR" altLang="el-GR" sz="2000" dirty="0" err="1" smtClean="0"/>
              <a:t>κυτταρινούχων</a:t>
            </a:r>
            <a:r>
              <a:rPr lang="el-GR" altLang="el-GR" sz="2000" dirty="0" smtClean="0"/>
              <a:t> υλών.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64439"/>
              </p:ext>
            </p:extLst>
          </p:nvPr>
        </p:nvGraphicFramePr>
        <p:xfrm>
          <a:off x="683568" y="3573016"/>
          <a:ext cx="794385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875"/>
                <a:gridCol w="3990975"/>
              </a:tblGrid>
              <a:tr h="552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spc="25" dirty="0">
                          <a:effectLst/>
                        </a:rPr>
                        <a:t>Υλικά</a:t>
                      </a:r>
                      <a:endParaRPr lang="el-G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spc="25" dirty="0">
                          <a:effectLst/>
                        </a:rPr>
                        <a:t>Βαθμός </a:t>
                      </a:r>
                      <a:r>
                        <a:rPr lang="el-GR" sz="2200" spc="25" dirty="0" smtClean="0">
                          <a:effectLst/>
                        </a:rPr>
                        <a:t>πολυμερισμού</a:t>
                      </a:r>
                      <a:endParaRPr lang="el-G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54800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spc="25" dirty="0">
                          <a:effectLst/>
                        </a:rPr>
                        <a:t>Βαμβάκι</a:t>
                      </a:r>
                      <a:endParaRPr lang="el-G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spc="25">
                          <a:effectLst/>
                        </a:rPr>
                        <a:t>7700 - 12000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54292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spc="25">
                          <a:effectLst/>
                        </a:rPr>
                        <a:t>Κυτταρίνη από ςύλο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spc="25">
                          <a:effectLst/>
                        </a:rPr>
                        <a:t>3000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57658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spc="25">
                          <a:effectLst/>
                        </a:rPr>
                        <a:t>Επεξεργασμένος ξυλοπολτός</a:t>
                      </a:r>
                      <a:endParaRPr lang="el-G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spc="25" dirty="0">
                          <a:effectLst/>
                        </a:rPr>
                        <a:t>600- 1600</a:t>
                      </a:r>
                      <a:endParaRPr lang="el-G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2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rgbClr val="820000"/>
                </a:solidFill>
              </a:rPr>
              <a:t>Μέτρο της ποιότητας ενός χαρτιού</a:t>
            </a:r>
            <a:endParaRPr lang="el-GR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Μέτρο της ποιότητας ενός χαρτιού είναι η περιεκτικότητά του σε κυτταρίνη.</a:t>
            </a:r>
            <a:endParaRPr lang="en-US" altLang="el-GR" sz="2400" b="1" dirty="0" smtClean="0">
              <a:solidFill>
                <a:srgbClr val="82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Για παράδειγμα,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τα πολύ καλής ποιότητας ιστορικά χαρτιά </a:t>
            </a:r>
            <a:r>
              <a:rPr lang="el-GR" altLang="el-GR" sz="2400" dirty="0" smtClean="0"/>
              <a:t>έχουν κατασκευαστεί από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καθαρό λινό ή βαμβάκι </a:t>
            </a:r>
            <a:r>
              <a:rPr lang="el-GR" altLang="el-GR" sz="2400" dirty="0" smtClean="0"/>
              <a:t>που είναι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σχεδόν καθαρή κυτταρίνη.</a:t>
            </a:r>
            <a:endParaRPr lang="en-US" altLang="el-GR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Τα χαρτιά που κατασκευάστηκαν από τις αρχές του 1800 και μετά περιέχουν </a:t>
            </a:r>
            <a:r>
              <a:rPr lang="el-GR" altLang="el-GR" sz="2400" dirty="0" err="1" smtClean="0"/>
              <a:t>ημικυτταρίνες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λιγνίνη</a:t>
            </a:r>
            <a:r>
              <a:rPr lang="el-GR" altLang="el-GR" sz="2400" dirty="0" smtClean="0"/>
              <a:t> και διάφορα πρόσθετα λόγω της αλλαγής των πρώτων υλών και των μεθόδων παραγωγής χαρτιού, με δυσμενείς συνέπειες στην ποιότητα του χαρτιού. </a:t>
            </a:r>
          </a:p>
        </p:txBody>
      </p:sp>
    </p:spTree>
    <p:extLst>
      <p:ext uri="{BB962C8B-B14F-4D97-AF65-F5344CB8AC3E}">
        <p14:creationId xmlns:p14="http://schemas.microsoft.com/office/powerpoint/2010/main" val="19972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Fibres sticking out of the side of a paper 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19295"/>
            <a:ext cx="3723660" cy="27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per fibres 200 times magnifi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9296"/>
            <a:ext cx="3360485" cy="27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3855" y="5226520"/>
            <a:ext cx="133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Ίνες χαρτιού</a:t>
            </a:r>
            <a:endParaRPr lang="el-GR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8244" y="5226520"/>
            <a:ext cx="184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Ίνες χαρτιού </a:t>
            </a:r>
            <a:r>
              <a:rPr lang="en-US" dirty="0" smtClean="0">
                <a:latin typeface="+mn-lt"/>
              </a:rPr>
              <a:t>x200</a:t>
            </a:r>
            <a:endParaRPr lang="el-GR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3346" y="4412043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Zellstoff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200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fach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Polfilter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Jan Homann"/>
              </a:rPr>
              <a:t>Jan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Jan Homann"/>
              </a:rPr>
              <a:t>Homann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7286" y="4402855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Paper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7" tooltip="User:ChP94"/>
              </a:rPr>
              <a:t>ChP94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6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7329510" cy="504056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Τα </a:t>
            </a:r>
            <a:r>
              <a:rPr lang="el-GR" altLang="el-GR" sz="2400" dirty="0" err="1" smtClean="0"/>
              <a:t>μακρομόρια</a:t>
            </a:r>
            <a:r>
              <a:rPr lang="el-GR" altLang="el-GR" sz="2400" dirty="0" smtClean="0"/>
              <a:t> της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κυτταρίνης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μπορούν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να διατάσσονται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παράλληλα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μεταξύ τους προκαλώντας την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ανάπτυξη δεσμών υδρογόνου.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158" y="2500306"/>
            <a:ext cx="77768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Χάρη σε αυτές τις έντονα ελκτικές δυνάμεις παρουσιάζεται κρυσταλλικότητα στη διάταξή τους.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Οι</a:t>
            </a:r>
            <a:r>
              <a:rPr lang="el-GR" altLang="el-GR" sz="2400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κρυσταλλικές περιοχές </a:t>
            </a:r>
            <a:r>
              <a:rPr lang="el-GR" altLang="el-GR" sz="2400" dirty="0">
                <a:latin typeface="+mn-lt"/>
              </a:rPr>
              <a:t>προκύπτουν εκεί όπου τα </a:t>
            </a:r>
            <a:r>
              <a:rPr lang="el-GR" altLang="el-GR" sz="2400" b="1" dirty="0" err="1">
                <a:solidFill>
                  <a:srgbClr val="820000"/>
                </a:solidFill>
                <a:latin typeface="+mn-lt"/>
              </a:rPr>
              <a:t>μακρομόρια</a:t>
            </a: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 της κυτταρίνης παραλληλίζονται σημαντικά.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l-GR" sz="2400" b="1" dirty="0">
              <a:solidFill>
                <a:srgbClr val="009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2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Εκτός από τις περιοχές μεγάλης κρυσταλλικότητας σχηματίζονται και περιοχές μικρότερης κρυσταλλικότητας αλλά και </a:t>
            </a:r>
            <a:r>
              <a:rPr lang="el-GR" sz="2400" b="1" dirty="0">
                <a:solidFill>
                  <a:schemeClr val="tx2"/>
                </a:solidFill>
              </a:rPr>
              <a:t>άμορφες περιοχές.</a:t>
            </a:r>
          </a:p>
          <a:p>
            <a:endParaRPr lang="el-G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58" y="2492896"/>
            <a:ext cx="5176509" cy="398641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34788" y="6479307"/>
            <a:ext cx="1874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VTT's </a:t>
            </a:r>
            <a:r>
              <a:rPr lang="en-US" sz="1200" dirty="0" err="1">
                <a:latin typeface="+mn-lt"/>
                <a:hlinkClick r:id="rId3"/>
              </a:rPr>
              <a:t>Innofirewood</a:t>
            </a:r>
            <a:r>
              <a:rPr lang="en-US" sz="1200" dirty="0">
                <a:latin typeface="+mn-lt"/>
                <a:hlinkClick r:id="rId3"/>
              </a:rPr>
              <a:t> </a:t>
            </a:r>
            <a:r>
              <a:rPr lang="en-US" sz="1200" dirty="0" smtClean="0">
                <a:latin typeface="+mn-lt"/>
                <a:hlinkClick r:id="rId3"/>
              </a:rPr>
              <a:t>project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12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800" dirty="0" smtClean="0"/>
              <a:t>Στις άμορφες περιοχές υπάρχουν σημαντικές </a:t>
            </a:r>
            <a:r>
              <a:rPr lang="el-GR" altLang="el-GR" sz="2800" b="1" dirty="0" smtClean="0">
                <a:solidFill>
                  <a:schemeClr val="tx2"/>
                </a:solidFill>
              </a:rPr>
              <a:t>αποκλίσεις από την ελικοειδή δομή των αλυσίδων της κυτταρίνης</a:t>
            </a:r>
            <a:r>
              <a:rPr lang="el-GR" altLang="el-GR" sz="2800" dirty="0" smtClean="0">
                <a:solidFill>
                  <a:schemeClr val="tx2"/>
                </a:solidFill>
              </a:rPr>
              <a:t> </a:t>
            </a:r>
            <a:r>
              <a:rPr lang="el-GR" altLang="el-GR" sz="2800" dirty="0" smtClean="0"/>
              <a:t>λόγω της ολικής θραύσης των </a:t>
            </a:r>
            <a:r>
              <a:rPr lang="el-GR" altLang="el-GR" sz="2800" dirty="0" err="1" smtClean="0"/>
              <a:t>διαμοριακών</a:t>
            </a:r>
            <a:r>
              <a:rPr lang="el-GR" altLang="el-GR" sz="2800" dirty="0" smtClean="0"/>
              <a:t> δεσμών και της μερικής θραύσης των </a:t>
            </a:r>
            <a:r>
              <a:rPr lang="el-GR" altLang="el-GR" sz="2800" dirty="0" err="1" smtClean="0"/>
              <a:t>ενδομοριακών</a:t>
            </a:r>
            <a:r>
              <a:rPr lang="el-GR" altLang="el-GR" sz="2800" dirty="0" smtClean="0"/>
              <a:t> δεσμών υδρογόνου. </a:t>
            </a:r>
          </a:p>
          <a:p>
            <a:pPr eaLnBrk="1" hangingPunct="1"/>
            <a:r>
              <a:rPr lang="el-GR" altLang="el-GR" sz="2800" dirty="0" smtClean="0"/>
              <a:t>Η ευκινησία των αλυσίδων στις </a:t>
            </a:r>
            <a:r>
              <a:rPr lang="el-GR" altLang="el-GR" sz="2800" b="1" dirty="0" smtClean="0">
                <a:solidFill>
                  <a:schemeClr val="accent4">
                    <a:lumMod val="75000"/>
                  </a:schemeClr>
                </a:solidFill>
              </a:rPr>
              <a:t>άμορφες </a:t>
            </a:r>
            <a:r>
              <a:rPr lang="el-GR" altLang="el-GR" sz="2800" dirty="0" smtClean="0"/>
              <a:t>περιοχές δίνει στο χαρτί </a:t>
            </a:r>
            <a:r>
              <a:rPr lang="el-GR" altLang="el-GR" sz="2800" b="1" dirty="0" smtClean="0">
                <a:solidFill>
                  <a:schemeClr val="accent4">
                    <a:lumMod val="75000"/>
                  </a:schemeClr>
                </a:solidFill>
              </a:rPr>
              <a:t>ευκαμψία, </a:t>
            </a:r>
            <a:r>
              <a:rPr lang="el-GR" altLang="el-GR" sz="2800" dirty="0" smtClean="0"/>
              <a:t>ενώ</a:t>
            </a:r>
            <a:r>
              <a:rPr lang="el-GR" altLang="el-GR" sz="28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800" b="1" dirty="0" smtClean="0">
                <a:solidFill>
                  <a:schemeClr val="accent4">
                    <a:lumMod val="75000"/>
                  </a:schemeClr>
                </a:solidFill>
              </a:rPr>
              <a:t>η</a:t>
            </a:r>
            <a:r>
              <a:rPr lang="el-GR" altLang="el-GR" sz="2800" b="1" dirty="0" smtClean="0">
                <a:solidFill>
                  <a:srgbClr val="CC00CC"/>
                </a:solidFill>
              </a:rPr>
              <a:t> </a:t>
            </a:r>
            <a:r>
              <a:rPr lang="el-GR" altLang="el-GR" sz="2800" dirty="0" smtClean="0"/>
              <a:t>σταθεροποίηση αυτών στις</a:t>
            </a:r>
            <a:r>
              <a:rPr lang="el-GR" altLang="el-GR" sz="28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κρυσταλλικές</a:t>
            </a:r>
            <a:r>
              <a:rPr lang="el-GR" altLang="el-GR" sz="28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800" dirty="0" smtClean="0"/>
              <a:t>περιοχές τους προσδίδει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αντοχή και ελαστικότητα.</a:t>
            </a:r>
            <a:endParaRPr lang="en-US" altLang="el-GR" sz="2800" b="1" dirty="0" smtClean="0">
              <a:solidFill>
                <a:srgbClr val="820000"/>
              </a:solidFill>
            </a:endParaRPr>
          </a:p>
          <a:p>
            <a:pPr eaLnBrk="1" hangingPunct="1"/>
            <a:r>
              <a:rPr lang="el-GR" altLang="el-GR" sz="2800" dirty="0" smtClean="0"/>
              <a:t>Οι</a:t>
            </a:r>
            <a:r>
              <a:rPr lang="el-GR" altLang="el-GR" sz="28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κρυσταλλικές περιοχές </a:t>
            </a:r>
            <a:r>
              <a:rPr lang="el-GR" altLang="el-GR" sz="2800" dirty="0" smtClean="0"/>
              <a:t>είναι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λιγότερο ευάλωτες στη χημική προσβολή,</a:t>
            </a:r>
            <a:r>
              <a:rPr lang="el-GR" altLang="el-GR" sz="28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800" dirty="0" smtClean="0"/>
              <a:t>επειδή δεν επιτρέπουν την είσοδο αντιδραστηρίων σε αυτές. </a:t>
            </a:r>
          </a:p>
        </p:txBody>
      </p:sp>
    </p:spTree>
    <p:extLst>
      <p:ext uri="{BB962C8B-B14F-4D97-AF65-F5344CB8AC3E}">
        <p14:creationId xmlns:p14="http://schemas.microsoft.com/office/powerpoint/2010/main" val="10761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30425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Τα </a:t>
            </a:r>
            <a:r>
              <a:rPr lang="el-GR" altLang="el-GR" sz="2400" dirty="0" err="1" smtClean="0"/>
              <a:t>μικροϊνίδια</a:t>
            </a:r>
            <a:r>
              <a:rPr lang="el-GR" altLang="el-GR" sz="2400" dirty="0" smtClean="0"/>
              <a:t> είναι μεγάλης σημασίας για την </a:t>
            </a:r>
            <a:r>
              <a:rPr lang="el-GR" altLang="el-GR" sz="2400" dirty="0" err="1" smtClean="0"/>
              <a:t>υπερμοριακή</a:t>
            </a:r>
            <a:r>
              <a:rPr lang="el-GR" altLang="el-GR" sz="2400" dirty="0" smtClean="0"/>
              <a:t> αρχιτεκτονική της κυτταρίνης ανεξάρτητα από την προέλευση αυτής.</a:t>
            </a:r>
          </a:p>
          <a:p>
            <a:pPr eaLnBrk="1" hangingPunct="1"/>
            <a:r>
              <a:rPr lang="el-GR" altLang="el-GR" sz="2400" dirty="0" smtClean="0"/>
              <a:t>Ένα </a:t>
            </a:r>
            <a:r>
              <a:rPr lang="el-GR" altLang="el-GR" sz="2400" dirty="0" err="1" smtClean="0"/>
              <a:t>μικροϊνίδιο</a:t>
            </a:r>
            <a:r>
              <a:rPr lang="el-GR" altLang="el-GR" sz="2400" dirty="0" smtClean="0"/>
              <a:t> αποτελείται από αλυσίδες κυτταρίνης που περιλαμβάνουν άμορφες ή κρυσταλλικές περιοχές.</a:t>
            </a:r>
          </a:p>
          <a:p>
            <a:pPr eaLnBrk="1" hangingPunct="1"/>
            <a:endParaRPr lang="el-GR" altLang="el-GR" sz="2400" b="1" dirty="0" smtClean="0">
              <a:solidFill>
                <a:srgbClr val="0099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0704" y="3640502"/>
            <a:ext cx="3764716" cy="24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335699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Τα </a:t>
            </a:r>
            <a:r>
              <a:rPr lang="el-GR" altLang="el-GR" sz="2400" dirty="0" err="1">
                <a:latin typeface="+mn-lt"/>
              </a:rPr>
              <a:t>μικροϊνίδια</a:t>
            </a:r>
            <a:r>
              <a:rPr lang="el-GR" altLang="el-GR" sz="2400" dirty="0">
                <a:latin typeface="+mn-lt"/>
              </a:rPr>
              <a:t> με την σειρά τους συσσωματώνονται σε </a:t>
            </a:r>
            <a:r>
              <a:rPr lang="el-GR" altLang="el-GR" sz="2400" dirty="0" err="1">
                <a:latin typeface="+mn-lt"/>
              </a:rPr>
              <a:t>μακροϊνίδια</a:t>
            </a:r>
            <a:r>
              <a:rPr lang="el-GR" altLang="el-GR" sz="2400" dirty="0">
                <a:latin typeface="+mn-lt"/>
              </a:rPr>
              <a:t> με διάμετρο της τάξης των μ</a:t>
            </a:r>
            <a:r>
              <a:rPr lang="en-US" altLang="el-GR" sz="2400" dirty="0">
                <a:latin typeface="+mn-lt"/>
              </a:rPr>
              <a:t>m</a:t>
            </a:r>
            <a:r>
              <a:rPr lang="el-GR" altLang="el-GR" sz="2400" dirty="0">
                <a:latin typeface="+mn-lt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Άρα, τα </a:t>
            </a:r>
            <a:r>
              <a:rPr lang="el-GR" altLang="el-GR" sz="2400" b="1" dirty="0" err="1">
                <a:solidFill>
                  <a:srgbClr val="820000"/>
                </a:solidFill>
                <a:latin typeface="+mn-lt"/>
              </a:rPr>
              <a:t>μικρο</a:t>
            </a: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 και </a:t>
            </a:r>
            <a:r>
              <a:rPr lang="el-GR" altLang="el-GR" sz="2400" b="1" dirty="0" err="1">
                <a:solidFill>
                  <a:srgbClr val="820000"/>
                </a:solidFill>
                <a:latin typeface="+mn-lt"/>
              </a:rPr>
              <a:t>μακροινίδια</a:t>
            </a: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 αποτελούν τις δομικές μονάδες του </a:t>
            </a:r>
            <a:r>
              <a:rPr lang="el-GR" altLang="el-GR" sz="2400" b="1" dirty="0" err="1">
                <a:solidFill>
                  <a:srgbClr val="820000"/>
                </a:solidFill>
                <a:latin typeface="+mn-lt"/>
              </a:rPr>
              <a:t>κυταρικού</a:t>
            </a: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 τοιχώματος της ίνας (</a:t>
            </a:r>
            <a:r>
              <a:rPr lang="en-US" altLang="el-GR" sz="2400" b="1" dirty="0">
                <a:solidFill>
                  <a:srgbClr val="820000"/>
                </a:solidFill>
                <a:latin typeface="+mn-lt"/>
              </a:rPr>
              <a:t>fiber</a:t>
            </a: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) της κυτταρίνης.</a:t>
            </a:r>
            <a:endParaRPr lang="en-US" altLang="el-GR" sz="2400" b="1" dirty="0">
              <a:solidFill>
                <a:srgbClr val="009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5410944" cy="5661248"/>
          </a:xfrm>
        </p:spPr>
        <p:txBody>
          <a:bodyPr>
            <a:normAutofit/>
          </a:bodyPr>
          <a:lstStyle/>
          <a:p>
            <a:r>
              <a:rPr lang="el-GR" sz="2400" dirty="0"/>
              <a:t>Συνδυάζονται δε σε συγκεκριμένες μορφολογικές αρχιτεκτονικές, ανάλογα με το μέρος του κυτταρικού τοιχώματος που ανήκουν.</a:t>
            </a:r>
          </a:p>
          <a:p>
            <a:r>
              <a:rPr lang="el-GR" sz="2400" dirty="0" smtClean="0"/>
              <a:t>Η </a:t>
            </a:r>
            <a:r>
              <a:rPr lang="el-GR" sz="2400" dirty="0"/>
              <a:t>ίνα της κυτταρίνης είναι ουσιαστικά ένα κύτταρο της αρχικής φυτικής ύλης από το οποίο έχουν αφαιρεθεί διάφορα συστατικά που δεν επιτρέπουν καλή διασύνδεση (π.χ. </a:t>
            </a:r>
            <a:r>
              <a:rPr lang="el-GR" sz="2400" dirty="0" err="1"/>
              <a:t>λιγνίνη</a:t>
            </a:r>
            <a:r>
              <a:rPr lang="el-GR" sz="2400" dirty="0"/>
              <a:t>, μεγάλο ποσό </a:t>
            </a:r>
            <a:r>
              <a:rPr lang="el-GR" sz="2400" dirty="0" err="1"/>
              <a:t>ημικυτταρινών</a:t>
            </a:r>
            <a:r>
              <a:rPr lang="el-GR" sz="2400" dirty="0"/>
              <a:t>).</a:t>
            </a:r>
          </a:p>
          <a:p>
            <a:r>
              <a:rPr lang="el-GR" sz="2400" dirty="0" smtClean="0"/>
              <a:t>Στα </a:t>
            </a:r>
            <a:r>
              <a:rPr lang="el-GR" sz="2400" dirty="0"/>
              <a:t>ακόλουθα σχήματα απεικονίζεται η μορφολογική αρχιτεκτονική της ίνας κυτταρίνης.</a:t>
            </a:r>
          </a:p>
          <a:p>
            <a:endParaRPr lang="el-GR" sz="2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8"/>
            <a:ext cx="3154832" cy="27308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084168" y="4149080"/>
            <a:ext cx="28803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Roberts, J.C., The Chemistry of Paper, The Royal Society of Chemistry,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Cambridge,UK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1996.</a:t>
            </a:r>
          </a:p>
        </p:txBody>
      </p:sp>
    </p:spTree>
    <p:extLst>
      <p:ext uri="{BB962C8B-B14F-4D97-AF65-F5344CB8AC3E}">
        <p14:creationId xmlns:p14="http://schemas.microsoft.com/office/powerpoint/2010/main" val="41061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Από τα προαναφερθέντα καταλαβαίνουμε πως σχηματίζονται τα στοιχειώδη ινίδια, τα οποία ενώνονται μεταξύ τους με τη βοήθεια άμορφων </a:t>
            </a:r>
            <a:r>
              <a:rPr lang="el-GR" altLang="el-GR" sz="2400" dirty="0" err="1" smtClean="0"/>
              <a:t>ημικυτταρινών</a:t>
            </a:r>
            <a:r>
              <a:rPr lang="el-GR" altLang="el-GR" sz="2400" dirty="0" smtClean="0"/>
              <a:t> και </a:t>
            </a:r>
            <a:r>
              <a:rPr lang="el-GR" altLang="el-GR" sz="2400" dirty="0" err="1" smtClean="0"/>
              <a:t>λιγνίνης</a:t>
            </a:r>
            <a:r>
              <a:rPr lang="el-GR" altLang="el-GR" sz="2400" dirty="0" smtClean="0"/>
              <a:t>, με αποτέλεσμα να σχηματίζονται δέσμες (δες ακόλουθο πίνακα). 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2852936"/>
            <a:ext cx="2824538" cy="353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570316"/>
              </p:ext>
            </p:extLst>
          </p:nvPr>
        </p:nvGraphicFramePr>
        <p:xfrm>
          <a:off x="890408" y="3501008"/>
          <a:ext cx="5121752" cy="1889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024"/>
                <a:gridCol w="2285728"/>
              </a:tblGrid>
              <a:tr h="398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40" dirty="0">
                          <a:effectLst/>
                        </a:rPr>
                        <a:t>Δ</a:t>
                      </a:r>
                      <a:r>
                        <a:rPr lang="el-GR" sz="1800" spc="40" dirty="0" smtClean="0">
                          <a:effectLst/>
                        </a:rPr>
                        <a:t>ιάμετρος </a:t>
                      </a:r>
                      <a:r>
                        <a:rPr lang="el-GR" sz="1800" spc="40" dirty="0">
                          <a:effectLst/>
                        </a:rPr>
                        <a:t>δέσμης στοιχειωδών ινιδίων (</a:t>
                      </a:r>
                      <a:r>
                        <a:rPr lang="en-US" sz="1800" spc="40" dirty="0" smtClean="0">
                          <a:effectLst/>
                        </a:rPr>
                        <a:t>nm</a:t>
                      </a:r>
                      <a:r>
                        <a:rPr lang="el-GR" sz="1800" spc="40" dirty="0" smtClean="0">
                          <a:effectLst/>
                        </a:rPr>
                        <a:t>)</a:t>
                      </a:r>
                      <a:endParaRPr lang="el-G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5" marR="6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40">
                          <a:effectLst/>
                        </a:rPr>
                        <a:t>Ονομασία δεσμών</a:t>
                      </a:r>
                      <a:endParaRPr lang="el-G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5" marR="6175" marT="0" marB="0" anchor="ctr"/>
                </a:tc>
              </a:tr>
              <a:tr h="389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40">
                          <a:effectLst/>
                        </a:rPr>
                        <a:t>3.5-30</a:t>
                      </a:r>
                      <a:endParaRPr lang="el-G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5" marR="6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40">
                          <a:effectLst/>
                        </a:rPr>
                        <a:t>νανοϊνΐδια</a:t>
                      </a:r>
                      <a:endParaRPr lang="el-G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5" marR="6175" marT="0" marB="0" anchor="ctr"/>
                </a:tc>
              </a:tr>
              <a:tr h="3939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40">
                          <a:effectLst/>
                        </a:rPr>
                        <a:t>30-300</a:t>
                      </a:r>
                      <a:endParaRPr lang="el-G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5" marR="6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40">
                          <a:effectLst/>
                        </a:rPr>
                        <a:t>μικροϊνίδια </a:t>
                      </a:r>
                      <a:r>
                        <a:rPr lang="en-US" sz="1800" spc="40">
                          <a:effectLst/>
                        </a:rPr>
                        <a:t>(microfibril)</a:t>
                      </a:r>
                      <a:endParaRPr lang="el-G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5" marR="6175" marT="0" marB="0" anchor="ctr"/>
                </a:tc>
              </a:tr>
              <a:tr h="403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40" dirty="0">
                          <a:effectLst/>
                        </a:rPr>
                        <a:t>300-</a:t>
                      </a:r>
                      <a:endParaRPr lang="el-G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5" marR="6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40" dirty="0">
                          <a:effectLst/>
                        </a:rPr>
                        <a:t>ινίδια </a:t>
                      </a:r>
                      <a:r>
                        <a:rPr lang="en-US" sz="1800" spc="40" dirty="0">
                          <a:effectLst/>
                        </a:rPr>
                        <a:t>(fibril)</a:t>
                      </a:r>
                      <a:endParaRPr lang="el-G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5" marR="6175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56176" y="6388660"/>
            <a:ext cx="28803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Roberts, J.C., The Chemistry of Paper, The Royal Society of Chemistry,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Cambridge,UK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1996.</a:t>
            </a:r>
          </a:p>
        </p:txBody>
      </p:sp>
    </p:spTree>
    <p:extLst>
      <p:ext uri="{BB962C8B-B14F-4D97-AF65-F5344CB8AC3E}">
        <p14:creationId xmlns:p14="http://schemas.microsoft.com/office/powerpoint/2010/main" val="5310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>
                <a:solidFill>
                  <a:srgbClr val="820000"/>
                </a:solidFill>
              </a:rPr>
              <a:t>πρωτογενές κυτταρικό τοίχωμα ξύλου</a:t>
            </a:r>
            <a:endParaRPr lang="el-GR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6131024" cy="5040560"/>
          </a:xfrm>
        </p:spPr>
        <p:txBody>
          <a:bodyPr/>
          <a:lstStyle/>
          <a:p>
            <a:pPr eaLnBrk="1" hangingPunct="1"/>
            <a:r>
              <a:rPr lang="el-GR" altLang="el-GR" sz="2000" dirty="0" smtClean="0"/>
              <a:t>Στο ακόλουθο σχήμα παρατηρούμε ακόμη καλύτερα ότι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η ίνα αποτελείται από τέσσερα στρώματα.</a:t>
            </a:r>
          </a:p>
          <a:p>
            <a:pPr eaLnBrk="1" hangingPunct="1"/>
            <a:r>
              <a:rPr lang="el-GR" altLang="el-GR" sz="2000" dirty="0" smtClean="0"/>
              <a:t>Καταρχήν, το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πρωτογενές κυτταρικό τοίχωμα </a:t>
            </a:r>
            <a:r>
              <a:rPr lang="en-US" altLang="el-GR" sz="2000" dirty="0" smtClean="0"/>
              <a:t>P</a:t>
            </a:r>
            <a:r>
              <a:rPr lang="el-GR" altLang="el-GR" sz="2000" dirty="0" smtClean="0"/>
              <a:t> που είναι το</a:t>
            </a:r>
            <a:r>
              <a:rPr lang="el-GR" altLang="el-GR" sz="20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εξωτερικό στρώμα </a:t>
            </a:r>
            <a:r>
              <a:rPr lang="el-GR" altLang="el-GR" sz="2000" dirty="0" smtClean="0"/>
              <a:t>στο οποίο τα </a:t>
            </a:r>
            <a:r>
              <a:rPr lang="el-GR" altLang="el-GR" sz="2000" dirty="0" err="1" smtClean="0"/>
              <a:t>μικροινίδια</a:t>
            </a:r>
            <a:r>
              <a:rPr lang="el-GR" altLang="el-GR" sz="2000" dirty="0" smtClean="0"/>
              <a:t> είναι αραιά διατεταγμένα. Το </a:t>
            </a:r>
            <a:r>
              <a:rPr lang="el-GR" altLang="el-GR" sz="2000" dirty="0" err="1" smtClean="0"/>
              <a:t>ηλεκρονικό</a:t>
            </a:r>
            <a:r>
              <a:rPr lang="el-GR" altLang="el-GR" sz="2000" dirty="0" smtClean="0"/>
              <a:t> μικροσκόπιο αποκαλύπτει πως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αποτελείται από ένα ακανόνιστο πλέγμα τυχαία διαρρυθμισμένων ινιδίων κυτταρίνης, στα συνεχή κενά του οποίου αποτίθεται </a:t>
            </a:r>
            <a:r>
              <a:rPr lang="el-GR" altLang="el-GR" sz="2000" b="1" dirty="0" err="1" smtClean="0">
                <a:solidFill>
                  <a:srgbClr val="820000"/>
                </a:solidFill>
              </a:rPr>
              <a:t>λιγνίνη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, </a:t>
            </a:r>
            <a:r>
              <a:rPr lang="el-GR" altLang="el-GR" sz="2000" b="1" dirty="0" err="1" smtClean="0">
                <a:solidFill>
                  <a:srgbClr val="820000"/>
                </a:solidFill>
              </a:rPr>
              <a:t>υμενίνη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, </a:t>
            </a:r>
            <a:r>
              <a:rPr lang="el-GR" altLang="el-GR" sz="2000" b="1" dirty="0" err="1" smtClean="0">
                <a:solidFill>
                  <a:srgbClr val="820000"/>
                </a:solidFill>
              </a:rPr>
              <a:t>φελλίνη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, </a:t>
            </a:r>
            <a:r>
              <a:rPr lang="el-GR" altLang="el-GR" sz="2000" b="1" dirty="0" err="1" smtClean="0">
                <a:solidFill>
                  <a:srgbClr val="820000"/>
                </a:solidFill>
              </a:rPr>
              <a:t>ημικυτταρίνες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 ή πηκτίνες.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132" y="1196752"/>
            <a:ext cx="198764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20272" y="4856494"/>
            <a:ext cx="198764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Roberts, J.C., The Chemistry of Paper, The Royal Society of Chemistry,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Cambridge,UK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1996.</a:t>
            </a:r>
          </a:p>
        </p:txBody>
      </p:sp>
    </p:spTree>
    <p:extLst>
      <p:ext uri="{BB962C8B-B14F-4D97-AF65-F5344CB8AC3E}">
        <p14:creationId xmlns:p14="http://schemas.microsoft.com/office/powerpoint/2010/main" val="38228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Γενικά, η φυτική ύλη αποτελείται τόσο από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πολυμερείς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όσο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και από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μονομερείς ενώσεις.</a:t>
            </a:r>
          </a:p>
          <a:p>
            <a:r>
              <a:rPr lang="el-GR" altLang="el-GR" sz="2400" dirty="0" smtClean="0"/>
              <a:t>Οι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μονομερείς </a:t>
            </a:r>
            <a:r>
              <a:rPr lang="el-GR" altLang="el-GR" sz="2400" dirty="0" smtClean="0"/>
              <a:t>ή ολιγομερείς ενώσεις μπορεί να είναι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είτε</a:t>
            </a:r>
            <a:r>
              <a:rPr lang="el-GR" altLang="el-GR" sz="2400" b="1" dirty="0" smtClean="0">
                <a:solidFill>
                  <a:srgbClr val="D60093"/>
                </a:solidFill>
              </a:rPr>
              <a:t>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οργανικές είτε ανόργανες.</a:t>
            </a:r>
          </a:p>
          <a:p>
            <a:r>
              <a:rPr lang="el-GR" altLang="el-GR" sz="2400" dirty="0" smtClean="0"/>
              <a:t>Από τις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οργανικές ενώσεις </a:t>
            </a:r>
            <a:r>
              <a:rPr lang="el-GR" altLang="el-GR" sz="2400" dirty="0" smtClean="0"/>
              <a:t>προκύπτουν τα </a:t>
            </a:r>
            <a:r>
              <a:rPr lang="el-GR" altLang="el-GR" sz="2400" b="1" dirty="0" err="1" smtClean="0">
                <a:solidFill>
                  <a:schemeClr val="tx2"/>
                </a:solidFill>
              </a:rPr>
              <a:t>εκχυλίσιμα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 συστατικά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και από τις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ανόργανες ενώσεις η τέφρα.</a:t>
            </a:r>
          </a:p>
          <a:p>
            <a:r>
              <a:rPr lang="el-GR" altLang="el-GR" sz="2400" dirty="0" smtClean="0"/>
              <a:t>Οι πολυμερείς ενώσεις διακρίνονται με βάση τη σύσταση και τη δομή τους σε τρεις βασικές κατηγορίες, που αποτελούν και τα κύρια συστατικά του χαρτιού</a:t>
            </a:r>
          </a:p>
          <a:p>
            <a:pPr marL="1295400" lvl="2" indent="-495300">
              <a:buFontTx/>
              <a:buAutoNum type="romanLcParenBoth"/>
            </a:pPr>
            <a:r>
              <a:rPr lang="el-GR" altLang="el-GR" b="1" dirty="0" smtClean="0">
                <a:solidFill>
                  <a:schemeClr val="accent4">
                    <a:lumMod val="75000"/>
                  </a:schemeClr>
                </a:solidFill>
              </a:rPr>
              <a:t>Κυτταρίνη</a:t>
            </a:r>
          </a:p>
          <a:p>
            <a:pPr marL="1295400" lvl="2" indent="-495300">
              <a:buFontTx/>
              <a:buAutoNum type="romanLcParenBoth"/>
            </a:pPr>
            <a:r>
              <a:rPr lang="el-GR" altLang="el-GR" b="1" dirty="0" err="1" smtClean="0">
                <a:solidFill>
                  <a:schemeClr val="accent4">
                    <a:lumMod val="75000"/>
                  </a:schemeClr>
                </a:solidFill>
              </a:rPr>
              <a:t>Hμικυτταρίνη</a:t>
            </a:r>
            <a:r>
              <a:rPr lang="el-GR" altLang="el-GR" b="1" dirty="0" smtClean="0">
                <a:solidFill>
                  <a:schemeClr val="accent4">
                    <a:lumMod val="75000"/>
                  </a:schemeClr>
                </a:solidFill>
              </a:rPr>
              <a:t> και</a:t>
            </a:r>
          </a:p>
          <a:p>
            <a:pPr marL="1295400" lvl="2" indent="-495300">
              <a:buFontTx/>
              <a:buAutoNum type="romanLcParenBoth"/>
            </a:pPr>
            <a:r>
              <a:rPr lang="el-GR" altLang="el-GR" b="1" dirty="0" err="1" smtClean="0">
                <a:solidFill>
                  <a:schemeClr val="accent4">
                    <a:lumMod val="75000"/>
                  </a:schemeClr>
                </a:solidFill>
              </a:rPr>
              <a:t>Λιγνίνη</a:t>
            </a:r>
            <a:r>
              <a:rPr lang="el-GR" altLang="el-GR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86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>
                <a:solidFill>
                  <a:schemeClr val="tx2"/>
                </a:solidFill>
              </a:rPr>
              <a:t>Δευτερογενές κυτταρικό τοίχωμα ξύλου</a:t>
            </a:r>
            <a:endParaRPr lang="el-GR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6347048" cy="5446958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2000" dirty="0" smtClean="0"/>
              <a:t>Στα κύτταρα που προορίζονται να στηρίξουν το φυτό (κύτταρα ξύλου, φλοιού, νευρώσεων φύλλων </a:t>
            </a:r>
            <a:r>
              <a:rPr lang="el-GR" altLang="el-GR" sz="2000" dirty="0" err="1" smtClean="0"/>
              <a:t>κ.λ.π</a:t>
            </a:r>
            <a:r>
              <a:rPr lang="el-GR" altLang="el-GR" sz="2000" dirty="0" smtClean="0"/>
              <a:t>.) προστίθεται εσωτερικά ένα ακόμη «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δευτερογενές κυτταρικό τοίχωμα</a:t>
            </a:r>
            <a:r>
              <a:rPr lang="el-GR" altLang="el-GR" sz="2000" dirty="0" smtClean="0"/>
              <a:t>»</a:t>
            </a:r>
            <a:r>
              <a:rPr lang="el-GR" altLang="el-GR" sz="20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000" dirty="0" smtClean="0"/>
              <a:t>αποτελούμενο από 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τρεις στρώσεις (</a:t>
            </a:r>
            <a:r>
              <a:rPr lang="en-US" altLang="el-GR" sz="2000" b="1" dirty="0" smtClean="0">
                <a:solidFill>
                  <a:schemeClr val="tx2"/>
                </a:solidFill>
              </a:rPr>
              <a:t>S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1, </a:t>
            </a:r>
            <a:r>
              <a:rPr lang="en-US" altLang="el-GR" sz="2000" b="1" dirty="0" smtClean="0">
                <a:solidFill>
                  <a:schemeClr val="tx2"/>
                </a:solidFill>
              </a:rPr>
              <a:t>S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2, </a:t>
            </a:r>
            <a:r>
              <a:rPr lang="en-US" altLang="el-GR" sz="2000" b="1" dirty="0" smtClean="0">
                <a:solidFill>
                  <a:schemeClr val="tx2"/>
                </a:solidFill>
              </a:rPr>
              <a:t>S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3). </a:t>
            </a:r>
            <a:endParaRPr lang="el-GR" altLang="el-GR" sz="2000" dirty="0" smtClean="0"/>
          </a:p>
          <a:p>
            <a:pPr eaLnBrk="1" hangingPunct="1"/>
            <a:r>
              <a:rPr lang="el-GR" altLang="el-GR" sz="2000" dirty="0" smtClean="0"/>
              <a:t>Το</a:t>
            </a:r>
            <a:r>
              <a:rPr lang="el-GR" altLang="el-GR" sz="2000" b="1" dirty="0" smtClean="0">
                <a:solidFill>
                  <a:srgbClr val="009900"/>
                </a:solidFill>
              </a:rPr>
              <a:t> </a:t>
            </a:r>
            <a:r>
              <a:rPr lang="en-US" altLang="el-GR" sz="2000" b="1" dirty="0" smtClean="0">
                <a:solidFill>
                  <a:schemeClr val="tx2"/>
                </a:solidFill>
              </a:rPr>
              <a:t>S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1 </a:t>
            </a:r>
            <a:r>
              <a:rPr lang="el-GR" altLang="el-GR" sz="2000" dirty="0" smtClean="0"/>
              <a:t>αποτελεί το 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εξωτερικό στρώμα του δευτερογενούς τοιχώματος. </a:t>
            </a:r>
            <a:r>
              <a:rPr lang="el-GR" altLang="el-GR" sz="2000" dirty="0" smtClean="0"/>
              <a:t>Το</a:t>
            </a:r>
            <a:r>
              <a:rPr lang="el-GR" altLang="el-GR" sz="2000" b="1" dirty="0" smtClean="0">
                <a:solidFill>
                  <a:srgbClr val="009900"/>
                </a:solidFill>
              </a:rPr>
              <a:t> </a:t>
            </a:r>
            <a:r>
              <a:rPr lang="en-US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2 ή μεσαία στρώση, αποτελεί το κύριο στρώμα του δευτερογενούς τοιχώματος. </a:t>
            </a:r>
            <a:r>
              <a:rPr lang="el-GR" altLang="el-GR" sz="2000" dirty="0" smtClean="0"/>
              <a:t>Το</a:t>
            </a:r>
            <a:r>
              <a:rPr lang="el-GR" altLang="el-GR" sz="2000" b="1" dirty="0" smtClean="0">
                <a:solidFill>
                  <a:srgbClr val="009900"/>
                </a:solidFill>
              </a:rPr>
              <a:t> </a:t>
            </a:r>
            <a:r>
              <a:rPr lang="en-US" altLang="el-GR" sz="2000" b="1" dirty="0" smtClean="0">
                <a:solidFill>
                  <a:srgbClr val="820000"/>
                </a:solidFill>
              </a:rPr>
              <a:t>S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3 αποτελεί το εσωτερικό στρώμα του δευτερογενούς τοιχώματος.</a:t>
            </a:r>
          </a:p>
          <a:p>
            <a:pPr eaLnBrk="1" hangingPunct="1"/>
            <a:r>
              <a:rPr lang="el-GR" altLang="el-GR" sz="2000" dirty="0" smtClean="0"/>
              <a:t>Η οπή στο κέντρο της ίνας ονομάζεται </a:t>
            </a:r>
            <a:r>
              <a:rPr lang="en-US" altLang="el-GR" sz="2000" dirty="0" smtClean="0"/>
              <a:t>lumen</a:t>
            </a:r>
            <a:r>
              <a:rPr lang="el-GR" altLang="el-GR" sz="2000" dirty="0" smtClean="0"/>
              <a:t>, ενώ η περιοχή γύρω από την ίνα ονομάζεται μεσοκυττάρια στρώση </a:t>
            </a:r>
            <a:r>
              <a:rPr lang="en-US" altLang="el-GR" sz="2000" dirty="0" smtClean="0"/>
              <a:t>middle lamella</a:t>
            </a:r>
            <a:r>
              <a:rPr lang="el-GR" altLang="el-GR" sz="2000" dirty="0" smtClean="0"/>
              <a:t> (</a:t>
            </a:r>
            <a:r>
              <a:rPr lang="en-US" altLang="el-GR" sz="2000" dirty="0" smtClean="0"/>
              <a:t>ML</a:t>
            </a:r>
            <a:r>
              <a:rPr lang="el-GR" altLang="el-GR" sz="2000" dirty="0" smtClean="0"/>
              <a:t>). 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Η μεσοκυττάρια στρώση καλύπτει το χώρο ανάμεσα σε δύο γειτονικά κύτταρα.</a:t>
            </a:r>
            <a:endParaRPr lang="en-US" altLang="el-GR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/>
            <a:r>
              <a:rPr lang="el-GR" altLang="el-GR" sz="2000" dirty="0" smtClean="0"/>
              <a:t>Η</a:t>
            </a:r>
            <a:r>
              <a:rPr lang="el-GR" altLang="el-GR" sz="20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000" b="1" dirty="0" err="1" smtClean="0">
                <a:solidFill>
                  <a:schemeClr val="tx2"/>
                </a:solidFill>
              </a:rPr>
              <a:t>λιγνίνη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 </a:t>
            </a:r>
            <a:r>
              <a:rPr lang="el-GR" altLang="el-GR" sz="2000" dirty="0" smtClean="0"/>
              <a:t>συγκεντρώνεται με μεγάλη πυκνότητα στην μεσοκυττάρια στρώση (πάνω από 50% σε ξηρά βάση). Αντίθετα, στην μεσοκυττάρια στρώση δεν συγκεντρώνεται καθόλου κυτταρίνη, αλλά </a:t>
            </a:r>
            <a:r>
              <a:rPr lang="el-GR" altLang="el-GR" sz="2000" b="1" dirty="0" err="1" smtClean="0">
                <a:solidFill>
                  <a:schemeClr val="tx2"/>
                </a:solidFill>
              </a:rPr>
              <a:t>πηκτινικές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 ουσίες και </a:t>
            </a:r>
            <a:r>
              <a:rPr lang="el-GR" altLang="el-GR" sz="2000" b="1" dirty="0" err="1" smtClean="0">
                <a:solidFill>
                  <a:schemeClr val="tx2"/>
                </a:solidFill>
              </a:rPr>
              <a:t>ημικυτταρίνη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.</a:t>
            </a:r>
            <a:r>
              <a:rPr lang="el-GR" altLang="el-GR" sz="20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000" dirty="0" smtClean="0"/>
              <a:t>Στο μικροσκόπιο εμφανίζεται τελείως άμορφη. 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90464"/>
            <a:ext cx="2012276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20271" y="5134412"/>
            <a:ext cx="198764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Roberts, J.C., The Chemistry of Paper, The Royal Society of Chemistry,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Cambridge,UK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1996.</a:t>
            </a:r>
          </a:p>
        </p:txBody>
      </p:sp>
    </p:spTree>
    <p:extLst>
      <p:ext uri="{BB962C8B-B14F-4D97-AF65-F5344CB8AC3E}">
        <p14:creationId xmlns:p14="http://schemas.microsoft.com/office/powerpoint/2010/main" val="2938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>
                <a:solidFill>
                  <a:schemeClr val="tx2"/>
                </a:solidFill>
              </a:rPr>
              <a:t>Δευτερογενές κυτταρικό τοίχωμα ξύλου</a:t>
            </a:r>
            <a:endParaRPr lang="el-GR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075240" cy="576064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100" dirty="0" smtClean="0"/>
              <a:t>Τέλος, τα </a:t>
            </a:r>
            <a:r>
              <a:rPr lang="el-GR" altLang="el-GR" sz="2100" dirty="0" err="1" smtClean="0"/>
              <a:t>εκχυλίσιμα</a:t>
            </a:r>
            <a:r>
              <a:rPr lang="el-GR" altLang="el-GR" sz="2100" dirty="0" smtClean="0"/>
              <a:t> τα οποία δεν αποτελούν δομικά συστατικά του ξύλου είναι ανομοιόμορφα κατανεμημένα στους διάφορους ξύλινους ιστούς.</a:t>
            </a:r>
          </a:p>
          <a:p>
            <a:pPr eaLnBrk="1" hangingPunct="1"/>
            <a:r>
              <a:rPr lang="el-GR" altLang="el-GR" sz="2100" dirty="0" smtClean="0"/>
              <a:t>Τα τοιχώματα </a:t>
            </a:r>
            <a:r>
              <a:rPr lang="en-US" altLang="el-GR" sz="2100" b="1" dirty="0" smtClean="0">
                <a:solidFill>
                  <a:srgbClr val="820000"/>
                </a:solidFill>
              </a:rPr>
              <a:t>S</a:t>
            </a:r>
            <a:r>
              <a:rPr lang="el-GR" altLang="el-GR" sz="2100" b="1" dirty="0" smtClean="0">
                <a:solidFill>
                  <a:srgbClr val="820000"/>
                </a:solidFill>
              </a:rPr>
              <a:t>1 και </a:t>
            </a:r>
            <a:r>
              <a:rPr lang="en-US" altLang="el-GR" sz="2100" b="1" dirty="0" smtClean="0">
                <a:solidFill>
                  <a:srgbClr val="820000"/>
                </a:solidFill>
              </a:rPr>
              <a:t>S</a:t>
            </a:r>
            <a:r>
              <a:rPr lang="el-GR" altLang="el-GR" sz="2100" b="1" dirty="0" smtClean="0">
                <a:solidFill>
                  <a:srgbClr val="820000"/>
                </a:solidFill>
              </a:rPr>
              <a:t>3 είναι όμοια μεταξύ τους, </a:t>
            </a:r>
            <a:r>
              <a:rPr lang="el-GR" altLang="el-GR" sz="2100" dirty="0" smtClean="0"/>
              <a:t>είναι</a:t>
            </a:r>
            <a:r>
              <a:rPr lang="el-GR" altLang="el-GR" sz="21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100" b="1" dirty="0" smtClean="0">
                <a:solidFill>
                  <a:schemeClr val="accent4">
                    <a:lumMod val="75000"/>
                  </a:schemeClr>
                </a:solidFill>
              </a:rPr>
              <a:t>περισσότερο ανθεκτικά στην επίδραση χημικών αντιδραστηρίων από το </a:t>
            </a:r>
            <a:r>
              <a:rPr lang="en-US" altLang="el-GR" sz="2100" b="1" dirty="0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l-GR" altLang="el-GR" sz="2100" b="1" dirty="0" smtClean="0">
                <a:solidFill>
                  <a:schemeClr val="accent4">
                    <a:lumMod val="75000"/>
                  </a:schemeClr>
                </a:solidFill>
              </a:rPr>
              <a:t>2 </a:t>
            </a:r>
            <a:r>
              <a:rPr lang="el-GR" altLang="el-GR" sz="2100" dirty="0" smtClean="0"/>
              <a:t>και</a:t>
            </a:r>
            <a:r>
              <a:rPr lang="el-GR" altLang="el-GR" sz="21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100" b="1" dirty="0" smtClean="0">
                <a:solidFill>
                  <a:srgbClr val="820000"/>
                </a:solidFill>
              </a:rPr>
              <a:t>λιγότερο ανθεκτικά από το </a:t>
            </a:r>
            <a:r>
              <a:rPr lang="en-US" altLang="el-GR" sz="2100" b="1" dirty="0" smtClean="0">
                <a:solidFill>
                  <a:srgbClr val="820000"/>
                </a:solidFill>
              </a:rPr>
              <a:t>P</a:t>
            </a:r>
            <a:r>
              <a:rPr lang="el-GR" altLang="el-GR" sz="2100" b="1" dirty="0" smtClean="0">
                <a:solidFill>
                  <a:srgbClr val="820000"/>
                </a:solidFill>
              </a:rPr>
              <a:t>.</a:t>
            </a:r>
          </a:p>
          <a:p>
            <a:pPr eaLnBrk="1" hangingPunct="1"/>
            <a:r>
              <a:rPr lang="el-GR" altLang="el-GR" sz="2100" dirty="0" smtClean="0"/>
              <a:t>Τα ινίδια εμφανίζονται να καλύπτονται από λεπτά στρώματα μορίων </a:t>
            </a:r>
            <a:r>
              <a:rPr lang="el-GR" altLang="el-GR" sz="2100" dirty="0" err="1" smtClean="0"/>
              <a:t>ημικυτταρίνης</a:t>
            </a:r>
            <a:r>
              <a:rPr lang="el-GR" altLang="el-GR" sz="2100" dirty="0" smtClean="0"/>
              <a:t> και ίσως και </a:t>
            </a:r>
            <a:r>
              <a:rPr lang="el-GR" altLang="el-GR" sz="2100" dirty="0" err="1" smtClean="0"/>
              <a:t>λιγνίνης</a:t>
            </a:r>
            <a:r>
              <a:rPr lang="el-GR" altLang="el-GR" sz="2100" dirty="0" smtClean="0"/>
              <a:t>.</a:t>
            </a:r>
          </a:p>
          <a:p>
            <a:pPr eaLnBrk="1" hangingPunct="1"/>
            <a:r>
              <a:rPr lang="el-GR" altLang="el-GR" sz="2100" b="1" dirty="0" smtClean="0">
                <a:solidFill>
                  <a:schemeClr val="tx2"/>
                </a:solidFill>
              </a:rPr>
              <a:t>Το δευτερογενές τοίχωμα είναι πλουσιότατο σε κυτταρίνη. </a:t>
            </a:r>
            <a:r>
              <a:rPr lang="el-GR" altLang="el-GR" sz="2100" dirty="0" smtClean="0"/>
              <a:t>Εκεί, τα μόρια της κυτταρίνης συνδυάζονται σε </a:t>
            </a:r>
            <a:r>
              <a:rPr lang="el-GR" altLang="el-GR" sz="2100" dirty="0" err="1" smtClean="0"/>
              <a:t>επιμηκέστερα</a:t>
            </a:r>
            <a:r>
              <a:rPr lang="el-GR" altLang="el-GR" sz="2100" dirty="0" smtClean="0"/>
              <a:t> στοιχεία με τη μορφή μακρών ινιδίων, που διατάσσονται σε διαφορετικές κατευθύνσεις </a:t>
            </a:r>
            <a:r>
              <a:rPr lang="el-GR" altLang="el-GR" sz="2100" b="1" dirty="0" smtClean="0">
                <a:solidFill>
                  <a:schemeClr val="tx2"/>
                </a:solidFill>
              </a:rPr>
              <a:t>προσδίδοντας στο τοίχωμα του κυττάρου σταθερότητα και σχετική ακαμψία. </a:t>
            </a:r>
            <a:r>
              <a:rPr lang="el-GR" altLang="el-GR" sz="2100" dirty="0" smtClean="0"/>
              <a:t>Το δευτερογενές τοίχωμα περιέχει τις πιο πολλές και επιμήκεις ίνες κυτταρίνης, που είναι απαραίτητες στη </a:t>
            </a:r>
            <a:r>
              <a:rPr lang="el-GR" altLang="el-GR" sz="2100" b="1" dirty="0" err="1" smtClean="0">
                <a:solidFill>
                  <a:schemeClr val="tx2"/>
                </a:solidFill>
              </a:rPr>
              <a:t>χαρτοποιΐα</a:t>
            </a:r>
            <a:r>
              <a:rPr lang="el-GR" altLang="el-GR" sz="2100" b="1" dirty="0" smtClean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57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>
                <a:solidFill>
                  <a:schemeClr val="tx2"/>
                </a:solidFill>
              </a:rPr>
              <a:t>Δευτερογενές κυτταρικό τοίχωμα ξύλου</a:t>
            </a:r>
            <a:endParaRPr lang="el-GR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Γενικά μπορούμε να παρομοιάσουμε το δευτερογενές τοίχωμα με το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σιδηροπαγές σκυρόδεμα, </a:t>
            </a:r>
            <a:r>
              <a:rPr lang="el-GR" altLang="el-GR" sz="2400" dirty="0" smtClean="0"/>
              <a:t>όπου το ρόλο του μεταλλικού ιστού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(ελαστικότητα και αντοχή σε εφελκυσμό) παίζει η κυτταρίνη </a:t>
            </a:r>
            <a:r>
              <a:rPr lang="el-GR" altLang="el-GR" sz="2400" dirty="0" smtClean="0"/>
              <a:t>και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το ρόλο του τσιμέντου (ακαμψία και αντοχή σε θλίψη) η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λιγνίνη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και οι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ημικυτταρίνες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, </a:t>
            </a:r>
            <a:r>
              <a:rPr lang="el-GR" altLang="el-GR" sz="2400" dirty="0" smtClean="0"/>
              <a:t>μέσα στις οποίες είναι εμβαπτισμένα τα </a:t>
            </a:r>
            <a:r>
              <a:rPr lang="el-GR" altLang="el-GR" sz="2400" dirty="0" err="1" smtClean="0"/>
              <a:t>μικροινίδια</a:t>
            </a:r>
            <a:r>
              <a:rPr lang="el-GR" altLang="el-GR" sz="2400" dirty="0" smtClean="0"/>
              <a:t> της πρώτης. </a:t>
            </a:r>
          </a:p>
        </p:txBody>
      </p:sp>
    </p:spTree>
    <p:extLst>
      <p:ext uri="{BB962C8B-B14F-4D97-AF65-F5344CB8AC3E}">
        <p14:creationId xmlns:p14="http://schemas.microsoft.com/office/powerpoint/2010/main" val="14760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l-GR" altLang="el-GR" sz="2000" dirty="0" smtClean="0"/>
              <a:t>Όσον αφορά τις διαστάσεις των ινών να αναφερθεί ότι 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οι ίνες είναι σχετικά μεγάλου μήκους σε σχέση με τη διάμετρό τους.</a:t>
            </a:r>
          </a:p>
          <a:p>
            <a:pPr algn="just" eaLnBrk="1" hangingPunct="1"/>
            <a:r>
              <a:rPr lang="el-GR" altLang="el-GR" sz="2000" dirty="0" smtClean="0"/>
              <a:t>Το μήκος των </a:t>
            </a:r>
            <a:r>
              <a:rPr lang="el-GR" altLang="el-GR" sz="2000" dirty="0" err="1" smtClean="0"/>
              <a:t>μικροϊνίδιων</a:t>
            </a:r>
            <a:r>
              <a:rPr lang="el-GR" altLang="el-GR" sz="2000" dirty="0" smtClean="0"/>
              <a:t> εξαρτάται από την προέλευση της κυτταρίνης.</a:t>
            </a:r>
          </a:p>
          <a:p>
            <a:pPr algn="just" eaLnBrk="1" hangingPunct="1"/>
            <a:r>
              <a:rPr lang="el-GR" altLang="el-GR" sz="2000" dirty="0" smtClean="0"/>
              <a:t>Στον πίνακα που ακολουθεί παραθέτονται οι μέσες διαστάσεις διαφόρων ινών ανεπεξέργαστης κυτταρίνης.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3907"/>
              </p:ext>
            </p:extLst>
          </p:nvPr>
        </p:nvGraphicFramePr>
        <p:xfrm>
          <a:off x="467544" y="3140968"/>
          <a:ext cx="8229600" cy="2985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662"/>
                <a:gridCol w="2735263"/>
                <a:gridCol w="2749675"/>
              </a:tblGrid>
              <a:tr h="380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60" dirty="0">
                          <a:effectLst/>
                        </a:rPr>
                        <a:t>Ίνες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60" dirty="0">
                          <a:effectLst/>
                        </a:rPr>
                        <a:t>Μήκος </a:t>
                      </a:r>
                      <a:r>
                        <a:rPr lang="el-GR" sz="2000" spc="60" dirty="0" smtClean="0">
                          <a:effectLst/>
                        </a:rPr>
                        <a:t>ινών (μ</a:t>
                      </a:r>
                      <a:r>
                        <a:rPr lang="en-US" sz="2000" spc="60" dirty="0" smtClean="0">
                          <a:effectLst/>
                        </a:rPr>
                        <a:t>m</a:t>
                      </a:r>
                      <a:r>
                        <a:rPr lang="el-GR" sz="2000" spc="60" dirty="0" smtClean="0">
                          <a:effectLst/>
                        </a:rPr>
                        <a:t>)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60" dirty="0">
                          <a:effectLst/>
                        </a:rPr>
                        <a:t>Διάμετρος </a:t>
                      </a:r>
                      <a:r>
                        <a:rPr lang="el-GR" sz="2000" spc="60" dirty="0" smtClean="0">
                          <a:effectLst/>
                        </a:rPr>
                        <a:t>ινών (μ</a:t>
                      </a:r>
                      <a:r>
                        <a:rPr lang="en-US" sz="2000" spc="60" dirty="0" smtClean="0">
                          <a:effectLst/>
                        </a:rPr>
                        <a:t>m</a:t>
                      </a:r>
                      <a:r>
                        <a:rPr lang="el-GR" sz="2000" spc="60" dirty="0" smtClean="0">
                          <a:effectLst/>
                        </a:rPr>
                        <a:t>)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</a:tr>
              <a:tr h="37159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Βαμβάκι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9000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19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</a:tr>
              <a:tr h="375981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Έλατο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3400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31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</a:tr>
              <a:tr h="366582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Πεύκο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3100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25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</a:tr>
              <a:tr h="366582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Μπαμπού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2700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14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</a:tr>
              <a:tr h="37159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Αχυρο σιταριού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1410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15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</a:tr>
              <a:tr h="375981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Οξιά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1200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21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</a:tr>
              <a:tr h="375981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Ευκάλυπτος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>
                          <a:effectLst/>
                        </a:rPr>
                        <a:t>850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50" dirty="0">
                          <a:effectLst/>
                        </a:rPr>
                        <a:t>20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" marR="626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2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Aft>
                <a:spcPts val="600"/>
              </a:spcAft>
            </a:pPr>
            <a:r>
              <a:rPr lang="el-GR" altLang="el-GR" sz="2400" dirty="0" smtClean="0"/>
              <a:t>Όπως θα δούμε σε επόμενες ενότητες,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ο βαθμός </a:t>
            </a:r>
            <a:r>
              <a:rPr lang="el-GR" altLang="el-GR" sz="2400" dirty="0" smtClean="0"/>
              <a:t>και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ο τρόπος επεξεργασίας των ινών της κυτταρίνης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κατά την παραγωγή</a:t>
            </a:r>
            <a:r>
              <a:rPr lang="el-GR" altLang="el-GR" sz="2400" b="1" dirty="0" smtClean="0">
                <a:solidFill>
                  <a:srgbClr val="00CC00"/>
                </a:solidFill>
              </a:rPr>
              <a:t> </a:t>
            </a:r>
            <a:r>
              <a:rPr lang="el-GR" altLang="el-GR" sz="2400" dirty="0" smtClean="0"/>
              <a:t>του χαρτιού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καθορίζουν το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τελικό σχήμα και τις διαστάσεις των ινών της κυτταρίνης στο χαρτί.</a:t>
            </a:r>
          </a:p>
          <a:p>
            <a:pPr algn="just" eaLnBrk="1" hangingPunct="1">
              <a:spcAft>
                <a:spcPts val="600"/>
              </a:spcAft>
            </a:pPr>
            <a:r>
              <a:rPr lang="el-GR" altLang="el-GR" sz="2400" dirty="0" smtClean="0"/>
              <a:t>Για παράδειγμα, η διεργασία του "χτυπήματος"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(</a:t>
            </a:r>
            <a:r>
              <a:rPr lang="el-GR" altLang="el-GR" sz="2400" b="1" dirty="0" err="1" smtClean="0">
                <a:solidFill>
                  <a:schemeClr val="tx2"/>
                </a:solidFill>
              </a:rPr>
              <a:t>beating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) </a:t>
            </a:r>
            <a:r>
              <a:rPr lang="el-GR" altLang="el-GR" sz="2400" dirty="0" smtClean="0"/>
              <a:t>προκαλεί σημαντικό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διαχωρισμό των ινιδίων της κυτταρίνης (</a:t>
            </a:r>
            <a:r>
              <a:rPr lang="el-GR" altLang="el-GR" sz="2400" b="1" dirty="0" err="1" smtClean="0">
                <a:solidFill>
                  <a:schemeClr val="tx2"/>
                </a:solidFill>
              </a:rPr>
              <a:t>fibrillation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)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αυξάνοντας την επιφάνεια επαφής μεταξύ των ινών, αλλά και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ελάττωση του μήκους τους. </a:t>
            </a:r>
          </a:p>
        </p:txBody>
      </p:sp>
    </p:spTree>
    <p:extLst>
      <p:ext uri="{BB962C8B-B14F-4D97-AF65-F5344CB8AC3E}">
        <p14:creationId xmlns:p14="http://schemas.microsoft.com/office/powerpoint/2010/main" val="6406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200" b="1" dirty="0" smtClean="0"/>
              <a:t>Ο ρόλος των δεσμών υδρογόνου στο χαρτί</a:t>
            </a:r>
            <a:endParaRPr lang="el-GR" altLang="el-GR" sz="4800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906888" cy="504056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sz="2000" dirty="0" smtClean="0"/>
              <a:t>Ένα φύλλο χαρτιού αποτελείται από ίνες κυτταρίνης συνδεδεμένες μεταξύ τους με δεσμούς υδρογόνου, που ανάλογα με το βαθμό που έχουν κτυπηθεί παρουσιάζουν διάφορες διαβαθμίσεις διαχωρισμού σε ινίδια.</a:t>
            </a:r>
          </a:p>
          <a:p>
            <a:pPr eaLnBrk="1" hangingPunct="1"/>
            <a:r>
              <a:rPr lang="el-GR" altLang="el-GR" sz="2000" dirty="0" smtClean="0"/>
              <a:t>Στο ακόλουθο σχήμα φαίνονται οι </a:t>
            </a:r>
            <a:r>
              <a:rPr lang="el-GR" altLang="el-GR" sz="2000" dirty="0" err="1" smtClean="0"/>
              <a:t>διαμοριακοί</a:t>
            </a:r>
            <a:r>
              <a:rPr lang="el-GR" altLang="el-GR" sz="2000" dirty="0" smtClean="0"/>
              <a:t> αλλά και οι </a:t>
            </a:r>
            <a:r>
              <a:rPr lang="el-GR" altLang="el-GR" sz="2000" dirty="0" err="1" smtClean="0"/>
              <a:t>ενδομοριακοί</a:t>
            </a:r>
            <a:r>
              <a:rPr lang="el-GR" altLang="el-GR" sz="2000" dirty="0" smtClean="0"/>
              <a:t> δεσμοί υδρογόνου στην κυτταρίνη.</a:t>
            </a:r>
          </a:p>
          <a:p>
            <a:pPr eaLnBrk="1" hangingPunct="1"/>
            <a:r>
              <a:rPr lang="el-GR" altLang="el-GR" sz="2000" dirty="0" smtClean="0"/>
              <a:t>Υπάρχουν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δύο διαφορετικοί </a:t>
            </a:r>
            <a:r>
              <a:rPr lang="el-GR" altLang="el-GR" sz="2000" b="1" dirty="0" err="1" smtClean="0">
                <a:solidFill>
                  <a:srgbClr val="820000"/>
                </a:solidFill>
              </a:rPr>
              <a:t>ενδομοριακοί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 δεσμοί υδρογόνου </a:t>
            </a:r>
            <a:r>
              <a:rPr lang="el-GR" altLang="el-GR" sz="2000" dirty="0" smtClean="0"/>
              <a:t>με τους οποίους κάθε μόριο γλυκόζης συνδέεται με το διπλανό του στην αλυσίδα.</a:t>
            </a:r>
          </a:p>
          <a:p>
            <a:pPr eaLnBrk="1" hangingPunct="1"/>
            <a:r>
              <a:rPr lang="el-GR" altLang="el-GR" sz="2000" dirty="0" smtClean="0"/>
              <a:t>Ο ένας δεσμός είναι μεταξύ των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Ο-3-Η</a:t>
            </a:r>
            <a:r>
              <a:rPr lang="el-GR" altLang="el-GR" sz="20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000" dirty="0" smtClean="0"/>
              <a:t>του ενός δακτυλίου και του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Ο-5 </a:t>
            </a:r>
            <a:r>
              <a:rPr lang="el-GR" altLang="el-GR" sz="2000" dirty="0" smtClean="0"/>
              <a:t>του άλλου δακτυλίου και μεταξύ των 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Ο-6</a:t>
            </a:r>
            <a:r>
              <a:rPr lang="el-GR" altLang="el-GR" sz="2000" b="1" dirty="0" smtClean="0">
                <a:solidFill>
                  <a:srgbClr val="3333CC"/>
                </a:solidFill>
              </a:rPr>
              <a:t> </a:t>
            </a:r>
            <a:r>
              <a:rPr lang="el-GR" altLang="el-GR" sz="2000" dirty="0" smtClean="0"/>
              <a:t>του ενός μορίου γλυκόζης και του 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Ο-2-Η</a:t>
            </a:r>
            <a:r>
              <a:rPr lang="el-GR" altLang="el-GR" sz="20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000" dirty="0" smtClean="0"/>
              <a:t>του διπλανού δακτυλίου. 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1596" y="1196752"/>
            <a:ext cx="370518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24029" y="4738824"/>
            <a:ext cx="28803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Roberts, J.C., The Chemistry of Paper, The Royal Society of Chemistry,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Cambridge,UK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1996.</a:t>
            </a:r>
          </a:p>
        </p:txBody>
      </p:sp>
    </p:spTree>
    <p:extLst>
      <p:ext uri="{BB962C8B-B14F-4D97-AF65-F5344CB8AC3E}">
        <p14:creationId xmlns:p14="http://schemas.microsoft.com/office/powerpoint/2010/main" val="20766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Ο ρόλος των δεσμών υδρογόνου στο χαρτί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4186808" cy="4392488"/>
          </a:xfrm>
        </p:spPr>
        <p:txBody>
          <a:bodyPr>
            <a:normAutofit/>
          </a:bodyPr>
          <a:lstStyle/>
          <a:p>
            <a:r>
              <a:rPr lang="el-GR" altLang="el-GR" sz="2000" dirty="0" smtClean="0"/>
              <a:t>Οι </a:t>
            </a:r>
            <a:r>
              <a:rPr lang="el-GR" altLang="el-GR" sz="2000" b="1" dirty="0" err="1">
                <a:solidFill>
                  <a:schemeClr val="tx2"/>
                </a:solidFill>
              </a:rPr>
              <a:t>ενδομοριακοί</a:t>
            </a:r>
            <a:r>
              <a:rPr lang="el-GR" altLang="el-GR" sz="2000" b="1" dirty="0">
                <a:solidFill>
                  <a:schemeClr val="tx2"/>
                </a:solidFill>
              </a:rPr>
              <a:t> δεσμοί υδρογόνου </a:t>
            </a:r>
            <a:r>
              <a:rPr lang="el-GR" altLang="el-GR" sz="2000" dirty="0"/>
              <a:t>είναι υπεύθυνοι για την</a:t>
            </a:r>
            <a:r>
              <a:rPr lang="el-GR" altLang="el-GR" sz="2000" dirty="0">
                <a:solidFill>
                  <a:schemeClr val="tx2"/>
                </a:solidFill>
              </a:rPr>
              <a:t> </a:t>
            </a:r>
            <a:r>
              <a:rPr lang="el-GR" altLang="el-GR" sz="2000" b="1" dirty="0">
                <a:solidFill>
                  <a:schemeClr val="tx2"/>
                </a:solidFill>
              </a:rPr>
              <a:t>ακαμψία </a:t>
            </a:r>
            <a:r>
              <a:rPr lang="el-GR" altLang="el-GR" sz="2000" dirty="0"/>
              <a:t>της αλυσίδας και</a:t>
            </a:r>
            <a:r>
              <a:rPr lang="el-GR" altLang="el-GR" sz="2000" b="1" dirty="0">
                <a:solidFill>
                  <a:srgbClr val="009900"/>
                </a:solidFill>
              </a:rPr>
              <a:t> </a:t>
            </a:r>
            <a:r>
              <a:rPr lang="el-GR" altLang="el-GR" sz="2000" b="1" dirty="0">
                <a:solidFill>
                  <a:schemeClr val="tx2"/>
                </a:solidFill>
              </a:rPr>
              <a:t>σταθεροποιούν τη διαμόρφωση </a:t>
            </a:r>
            <a:r>
              <a:rPr lang="el-GR" altLang="el-GR" sz="2000" dirty="0"/>
              <a:t>της κρυσταλλικής κυτταρίνης. </a:t>
            </a:r>
          </a:p>
          <a:p>
            <a:r>
              <a:rPr lang="el-GR" altLang="el-GR" sz="2000" dirty="0" smtClean="0"/>
              <a:t>Οι </a:t>
            </a:r>
            <a:r>
              <a:rPr lang="el-GR" altLang="el-GR" sz="2000" dirty="0"/>
              <a:t>αλυσίδες δημιουργούν ένα κρυσταλλογραφικό επίπεδο, όπου συγκρατούνται μαζί με δεσμούς υδρογόνου από το Ο(3) της μιας αλυσίδας στο Ο(6)Η της άλλης. </a:t>
            </a:r>
          </a:p>
          <a:p>
            <a:endParaRPr lang="el-GR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4158883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283289" y="5229200"/>
            <a:ext cx="28803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Roberts, J.C., The Chemistry of Paper, The Royal Society of Chemistry,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Cambridge,UK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1996.</a:t>
            </a:r>
          </a:p>
        </p:txBody>
      </p:sp>
    </p:spTree>
    <p:extLst>
      <p:ext uri="{BB962C8B-B14F-4D97-AF65-F5344CB8AC3E}">
        <p14:creationId xmlns:p14="http://schemas.microsoft.com/office/powerpoint/2010/main" val="15530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Ο ρόλος των δεσμών υδρογόνου στο χαρτί</a:t>
            </a:r>
            <a:endParaRPr lang="el-GR" dirty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5050904" cy="5616624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000" dirty="0" smtClean="0"/>
              <a:t>Οι δεσμοί υδρογόνου όπως θα δούμε και σε επόμενες ενότητες 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σχηματίζονται στο στάδιο της ξήρανσης του πλέγματος των ινών.</a:t>
            </a:r>
          </a:p>
          <a:p>
            <a:pPr eaLnBrk="1" hangingPunct="1"/>
            <a:r>
              <a:rPr lang="el-GR" altLang="el-GR" sz="2000" dirty="0" smtClean="0"/>
              <a:t>Για να πραγματοποιηθεί ο σχηματισμός των δεσμών που έχουν μήκος μερικά </a:t>
            </a:r>
            <a:r>
              <a:rPr lang="el-GR" altLang="el-GR" sz="2000" dirty="0" err="1" smtClean="0"/>
              <a:t>νανόμετρα</a:t>
            </a:r>
            <a:r>
              <a:rPr lang="el-GR" altLang="el-GR" sz="2000" dirty="0" smtClean="0"/>
              <a:t> θα πρέπει 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οι συμμετέχουσες στο δεσμό επιφάνειες να προσεγγίσουν πολύ η μια την άλλη.</a:t>
            </a:r>
          </a:p>
          <a:p>
            <a:pPr eaLnBrk="1" hangingPunct="1"/>
            <a:r>
              <a:rPr lang="el-GR" altLang="el-GR" sz="2000" dirty="0" smtClean="0"/>
              <a:t>Επομένως, έχει μεγάλη σημασία η 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διαθέσιμη επιφάνεια επαφής </a:t>
            </a:r>
            <a:r>
              <a:rPr lang="el-GR" altLang="el-GR" sz="2000" dirty="0" smtClean="0"/>
              <a:t>μεταξύ των ινών κατά το σχηματισμό των δεσμών.</a:t>
            </a:r>
          </a:p>
          <a:p>
            <a:pPr eaLnBrk="1" hangingPunct="1"/>
            <a:r>
              <a:rPr lang="el-GR" altLang="el-GR" sz="2000" b="1" dirty="0" smtClean="0">
                <a:solidFill>
                  <a:schemeClr val="tx2"/>
                </a:solidFill>
              </a:rPr>
              <a:t>Όσο μεγαλύτερη είναι αυτή τόσο περισσότεροι δεσμοί υδρογόνου θα σχηματιστούν και τόσο μεγαλύτερη θα είναι η συνοχή του χαρτιού.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3726835" cy="35490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796136" y="4817767"/>
            <a:ext cx="28803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Roberts, J.C., The Chemistry of Paper, The Royal Society of Chemistry,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Cambridge,UK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1996.</a:t>
            </a:r>
          </a:p>
        </p:txBody>
      </p:sp>
    </p:spTree>
    <p:extLst>
      <p:ext uri="{BB962C8B-B14F-4D97-AF65-F5344CB8AC3E}">
        <p14:creationId xmlns:p14="http://schemas.microsoft.com/office/powerpoint/2010/main" val="10913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Ο ρόλος των δεσμών υδρογόνου στο χαρτί</a:t>
            </a:r>
            <a:endParaRPr lang="el-GR" dirty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Η προσέγγιση επιτυγχάνεται με τη δράση των δυνάμεων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επιφανειακής τάσης που λαμβάνει χώρα στο στάδιο όπου γίνεται η εξάτμιση του νερού.</a:t>
            </a:r>
          </a:p>
          <a:p>
            <a:pPr eaLnBrk="1" hangingPunct="1"/>
            <a:r>
              <a:rPr lang="el-GR" altLang="el-GR" sz="2400" dirty="0" smtClean="0"/>
              <a:t>Εννοείται ότι αν χρησιμοποιηθούν διαλύτες με μικρή επιφανειακή τάση κατά την παραγωγή του χαρτιού τότε το παραγόμενο χαρτί θα έχει ελάχιστη συνοχή και δεν θα έχει μηχανική αντοχή. </a:t>
            </a:r>
          </a:p>
        </p:txBody>
      </p:sp>
    </p:spTree>
    <p:extLst>
      <p:ext uri="{BB962C8B-B14F-4D97-AF65-F5344CB8AC3E}">
        <p14:creationId xmlns:p14="http://schemas.microsoft.com/office/powerpoint/2010/main" val="17434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Πορώδες σύστημα στην κυτταρίνη</a:t>
            </a:r>
            <a:r>
              <a:rPr lang="el-GR" altLang="el-GR" sz="4000" dirty="0" smtClean="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Η εξέταση της </a:t>
            </a:r>
            <a:r>
              <a:rPr lang="el-GR" altLang="el-GR" sz="2400" dirty="0" err="1" smtClean="0"/>
              <a:t>μικροδομής</a:t>
            </a:r>
            <a:r>
              <a:rPr lang="el-GR" altLang="el-GR" sz="2400" dirty="0" smtClean="0"/>
              <a:t> της κυτταρίνης (και κατά συνέπεια του χαρτιού) αποκαλύπτει ένα  εκτεταμένο σύστημα πόρων με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τριχοειδή, διάκενα και ρωγμές.</a:t>
            </a:r>
          </a:p>
          <a:p>
            <a:pPr eaLnBrk="1" hangingPunct="1"/>
            <a:r>
              <a:rPr lang="el-GR" altLang="el-GR" sz="2400" dirty="0" smtClean="0"/>
              <a:t>Λόγω του συστήματος των πόρων και διακένων, η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συνολική επιφάνεια</a:t>
            </a:r>
            <a:r>
              <a:rPr lang="el-GR" altLang="el-GR" sz="2400" b="1" dirty="0" smtClean="0">
                <a:solidFill>
                  <a:srgbClr val="0070C0"/>
                </a:solidFill>
              </a:rPr>
              <a:t> </a:t>
            </a:r>
            <a:r>
              <a:rPr lang="el-GR" altLang="el-GR" sz="2400" dirty="0" smtClean="0"/>
              <a:t>της κυτταρίνης ξεπερνά κατά πολύ την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γεωμετρική εξωτερική της επιφάνεια.</a:t>
            </a:r>
          </a:p>
          <a:p>
            <a:pPr eaLnBrk="1" hangingPunct="1"/>
            <a:r>
              <a:rPr lang="el-GR" altLang="el-GR" sz="2400" dirty="0" smtClean="0"/>
              <a:t>Από πειραματικές μετρήσεις με ειδικές τεχνικές της επιφάνειας διαφόρων δειγμάτων χαρτιού έχει διαπιστωθεί η συνολική επιφάνεια μπορεί να κυμαίνεται από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1 έως 1000 m</a:t>
            </a:r>
            <a:r>
              <a:rPr lang="el-GR" altLang="el-GR" sz="2400" b="1" baseline="30000" dirty="0" smtClean="0">
                <a:solidFill>
                  <a:srgbClr val="820000"/>
                </a:solidFill>
              </a:rPr>
              <a:t>2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/g, </a:t>
            </a:r>
            <a:r>
              <a:rPr lang="el-GR" altLang="el-GR" sz="2400" dirty="0" smtClean="0"/>
              <a:t>ανάλογα με την προέλευση αλλά και τη μέθοδο προσδιορισμού των δειγμάτων. </a:t>
            </a:r>
          </a:p>
        </p:txBody>
      </p:sp>
    </p:spTree>
    <p:extLst>
      <p:ext uri="{BB962C8B-B14F-4D97-AF65-F5344CB8AC3E}">
        <p14:creationId xmlns:p14="http://schemas.microsoft.com/office/powerpoint/2010/main" val="21818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96752"/>
            <a:ext cx="3826769" cy="504056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Επίσης, η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κυτταρίνη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και η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ημικυτταρίνη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συνιστούν την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ολοκυτταρίνη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 </a:t>
            </a:r>
            <a:r>
              <a:rPr lang="el-GR" altLang="el-GR" sz="2400" dirty="0" smtClean="0"/>
              <a:t>Δηλαδή, η </a:t>
            </a:r>
            <a:r>
              <a:rPr lang="el-GR" altLang="el-GR" sz="2400" dirty="0" err="1" smtClean="0"/>
              <a:t>ολοκυτταρίνη</a:t>
            </a:r>
            <a:r>
              <a:rPr lang="el-GR" altLang="el-GR" sz="2400" dirty="0" smtClean="0"/>
              <a:t> είναι το σύνολο των πολυσακχαριτών του κυτταρικού τοιχώματος του φυτού, που απομονώνεται με διάφορες αναλυτικές μεθόδους.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endParaRPr lang="el-GR" altLang="el-GR" sz="2400" dirty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340769"/>
            <a:ext cx="4860032" cy="369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0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Ο συνολικός όγκος των πόρων και η κατανομή τους εξαρτώνται πολύ από τη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διόγκωση και την ξήρανση της κυτταρίνης.</a:t>
            </a:r>
          </a:p>
          <a:p>
            <a:pPr eaLnBrk="1" hangingPunct="1"/>
            <a:r>
              <a:rPr lang="el-GR" altLang="el-GR" sz="2400" dirty="0" smtClean="0"/>
              <a:t>Κατά την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πρώτη ξήρανση </a:t>
            </a:r>
            <a:r>
              <a:rPr lang="el-GR" altLang="el-GR" sz="2400" dirty="0" smtClean="0"/>
              <a:t>της κυτταρίνης συμβαίνει μια σημαντική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μη αντιστρεπτή ελάττωση του όγκου των πόρων </a:t>
            </a:r>
            <a:r>
              <a:rPr lang="el-GR" altLang="el-GR" sz="2400" dirty="0" smtClean="0"/>
              <a:t>και της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δυνατότητας διόγκωσης</a:t>
            </a:r>
            <a:r>
              <a:rPr lang="el-GR" altLang="el-GR" sz="2400" dirty="0" smtClean="0"/>
              <a:t>, λόγω της "</a:t>
            </a:r>
            <a:r>
              <a:rPr lang="el-GR" altLang="el-GR" sz="2400" dirty="0" err="1" smtClean="0"/>
              <a:t>κερατοποίησης</a:t>
            </a:r>
            <a:r>
              <a:rPr lang="el-GR" altLang="el-GR" sz="2400" dirty="0" smtClean="0"/>
              <a:t>" (</a:t>
            </a:r>
            <a:r>
              <a:rPr lang="el-GR" altLang="el-GR" sz="2400" dirty="0" err="1" smtClean="0"/>
              <a:t>hornification</a:t>
            </a:r>
            <a:r>
              <a:rPr lang="el-GR" altLang="el-GR" sz="2400" dirty="0" smtClean="0"/>
              <a:t>).</a:t>
            </a:r>
          </a:p>
          <a:p>
            <a:pPr eaLnBrk="1" hangingPunct="1"/>
            <a:r>
              <a:rPr lang="el-GR" altLang="el-GR" sz="2400" dirty="0" smtClean="0"/>
              <a:t>Πιστεύεται ότι η </a:t>
            </a:r>
            <a:r>
              <a:rPr lang="el-GR" altLang="el-GR" sz="2400" dirty="0" err="1" smtClean="0"/>
              <a:t>κερατοποίηση</a:t>
            </a:r>
            <a:r>
              <a:rPr lang="el-GR" altLang="el-GR" sz="2400" dirty="0" smtClean="0"/>
              <a:t> συνίσταται στη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μη αντιστρεπτή δημιουργία νέων δεσμών υδρογόνου </a:t>
            </a:r>
            <a:r>
              <a:rPr lang="el-GR" altLang="el-GR" sz="2400" dirty="0" smtClean="0"/>
              <a:t>και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εκδηλώνεται σαν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ελάττωση </a:t>
            </a:r>
            <a:r>
              <a:rPr lang="el-GR" altLang="el-GR" sz="2400" dirty="0" smtClean="0"/>
              <a:t>της δυνατότητας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κατακράτησης νερού.</a:t>
            </a:r>
            <a:r>
              <a:rPr lang="el-GR" altLang="el-GR" sz="24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35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(</a:t>
            </a:r>
            <a:r>
              <a:rPr lang="en-US" altLang="el-GR" b="1" dirty="0" smtClean="0"/>
              <a:t>ii</a:t>
            </a:r>
            <a:r>
              <a:rPr lang="el-GR" altLang="el-GR" b="1" dirty="0" smtClean="0"/>
              <a:t>) </a:t>
            </a:r>
            <a:r>
              <a:rPr lang="el-GR" altLang="el-GR" b="1" dirty="0" err="1" smtClean="0"/>
              <a:t>Ημικυτταρίνη</a:t>
            </a:r>
            <a:r>
              <a:rPr lang="el-GR" altLang="el-GR" dirty="0" smtClean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64088" y="1196752"/>
            <a:ext cx="3322712" cy="5040560"/>
          </a:xfrm>
        </p:spPr>
        <p:txBody>
          <a:bodyPr>
            <a:noAutofit/>
          </a:bodyPr>
          <a:lstStyle/>
          <a:p>
            <a:r>
              <a:rPr lang="en-US" sz="2000" dirty="0" smtClean="0"/>
              <a:t>Long </a:t>
            </a:r>
            <a:r>
              <a:rPr lang="en-US" sz="2000" dirty="0"/>
              <a:t>branched sugar </a:t>
            </a:r>
            <a:r>
              <a:rPr lang="en-US" sz="2000" dirty="0" smtClean="0"/>
              <a:t>chains (</a:t>
            </a:r>
            <a:r>
              <a:rPr lang="en-US" sz="2000" dirty="0"/>
              <a:t>polymer, polysaccharide)</a:t>
            </a:r>
          </a:p>
          <a:p>
            <a:r>
              <a:rPr lang="en-US" sz="2000" dirty="0" smtClean="0"/>
              <a:t>Amorphous</a:t>
            </a:r>
            <a:endParaRPr lang="en-US" sz="2000" dirty="0"/>
          </a:p>
          <a:p>
            <a:r>
              <a:rPr lang="en-US" sz="2000" dirty="0" smtClean="0"/>
              <a:t>Composition </a:t>
            </a:r>
            <a:r>
              <a:rPr lang="en-US" sz="2000" dirty="0"/>
              <a:t>varies </a:t>
            </a:r>
            <a:r>
              <a:rPr lang="en-US" sz="2000" dirty="0" smtClean="0"/>
              <a:t>largely from </a:t>
            </a:r>
            <a:r>
              <a:rPr lang="en-US" sz="2000" dirty="0"/>
              <a:t>species to species</a:t>
            </a:r>
          </a:p>
          <a:p>
            <a:r>
              <a:rPr lang="en-US" sz="2000" dirty="0" smtClean="0"/>
              <a:t>C6 </a:t>
            </a:r>
            <a:r>
              <a:rPr lang="en-US" sz="2000" dirty="0"/>
              <a:t>and/or C5 sugars</a:t>
            </a:r>
          </a:p>
          <a:p>
            <a:endParaRPr lang="el-GR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211223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alex\Desktop\10-6-2015 2-42-30 μ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510637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72200" y="4941168"/>
            <a:ext cx="1176131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05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834880" cy="504056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Στο </a:t>
            </a:r>
            <a:r>
              <a:rPr lang="el-GR" altLang="el-GR" sz="2400" dirty="0" err="1" smtClean="0"/>
              <a:t>πρωτοταγές</a:t>
            </a:r>
            <a:r>
              <a:rPr lang="el-GR" altLang="el-GR" sz="2400" dirty="0" smtClean="0"/>
              <a:t> και δευτεροταγές κυτταρικό τοίχωμα των ινών, το πλέγμα της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κυτταρίνης </a:t>
            </a:r>
            <a:r>
              <a:rPr lang="el-GR" altLang="el-GR" sz="2400" dirty="0" smtClean="0"/>
              <a:t>σχηματίζει ένα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συνεχές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και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πορώδες </a:t>
            </a:r>
            <a:r>
              <a:rPr lang="el-GR" altLang="el-GR" sz="2400" dirty="0" smtClean="0"/>
              <a:t>σύστημα υφής σπόγγου.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Στους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επιμήκεις κενούς χώρους </a:t>
            </a:r>
            <a:r>
              <a:rPr lang="el-GR" altLang="el-GR" sz="2400" dirty="0" smtClean="0"/>
              <a:t>που σχηματίζονται στην κυτταρική κατασκευή βρίσκονται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άμορφα </a:t>
            </a:r>
            <a:r>
              <a:rPr lang="el-GR" altLang="el-GR" sz="2400" dirty="0" smtClean="0"/>
              <a:t>υλικά του κυτταρικού τοιχώματος, όπως οι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ημικυτταρίνες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και η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λιγνίνη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</a:t>
            </a:r>
            <a:endParaRPr lang="el-GR" altLang="el-GR" sz="2400" b="1" dirty="0" smtClean="0">
              <a:solidFill>
                <a:srgbClr val="009900"/>
              </a:solidFill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424" y="1196752"/>
            <a:ext cx="3137637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47099" y="6209928"/>
            <a:ext cx="28803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Roberts, J.C., The Chemistry of Paper, The Royal Society of Chemistry,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Cambridge,UK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1996.</a:t>
            </a:r>
          </a:p>
        </p:txBody>
      </p:sp>
    </p:spTree>
    <p:extLst>
      <p:ext uri="{BB962C8B-B14F-4D97-AF65-F5344CB8AC3E}">
        <p14:creationId xmlns:p14="http://schemas.microsoft.com/office/powerpoint/2010/main" val="35905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Πρόκειται για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μη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κυτταρινούχα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 υλικά που δεν έχουν κανονικότητα στον προσανατολισμό τους. </a:t>
            </a:r>
            <a:r>
              <a:rPr lang="el-GR" altLang="el-GR" sz="2400" dirty="0" smtClean="0"/>
              <a:t>Σχηματίζουν ένα συνεχές σύστημα που διεισδύει σε εκείνο της κυτταρίνης και συντελεί στο να αποκτήσει το κυτταρικό τοίχωμα στερεότητα.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Για τους χαρτοποιούς η </a:t>
            </a:r>
            <a:r>
              <a:rPr lang="el-GR" altLang="el-GR" sz="2400" dirty="0" err="1" smtClean="0"/>
              <a:t>ημικυτταρίνη</a:t>
            </a:r>
            <a:r>
              <a:rPr lang="el-GR" altLang="el-GR" sz="2400" dirty="0" smtClean="0"/>
              <a:t> μπορεί να θεωρείται ως ένα φυσικό αντιδραστήριο που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προσδίδει αντοχή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dry</a:t>
            </a:r>
            <a:r>
              <a:rPr lang="el-GR" altLang="el-GR" sz="2400" dirty="0" smtClean="0"/>
              <a:t>-</a:t>
            </a:r>
            <a:r>
              <a:rPr lang="en-US" altLang="el-GR" sz="2400" dirty="0" smtClean="0"/>
              <a:t>strength agent</a:t>
            </a:r>
            <a:r>
              <a:rPr lang="el-GR" altLang="el-GR" sz="2400" dirty="0" smtClean="0"/>
              <a:t>).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Η </a:t>
            </a:r>
            <a:r>
              <a:rPr lang="el-GR" altLang="el-GR" sz="2400" dirty="0" err="1" smtClean="0"/>
              <a:t>ημικυτταρίνη</a:t>
            </a:r>
            <a:r>
              <a:rPr lang="el-GR" altLang="el-GR" sz="2400" dirty="0" smtClean="0"/>
              <a:t> δεν απαντάται ελεύθερη στη φύση.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Συνυπάρχει πάντα μαζί με την κυτταρίνη και την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λιγνίνη</a:t>
            </a:r>
            <a:r>
              <a:rPr lang="en-US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008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Το δευτερογενές τοίχωμα μοιάζει με το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σιδηροπαγές σκυρόδεμα.</a:t>
            </a:r>
            <a:endParaRPr lang="el-GR" altLang="el-GR" sz="2400" dirty="0" smtClean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357430"/>
            <a:ext cx="4676860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4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Οι </a:t>
            </a:r>
            <a:r>
              <a:rPr lang="el-GR" altLang="el-GR" sz="2400" dirty="0" err="1" smtClean="0"/>
              <a:t>ημικυτταρίνες</a:t>
            </a:r>
            <a:r>
              <a:rPr lang="el-GR" altLang="el-GR" sz="2400" dirty="0" smtClean="0"/>
              <a:t> είναι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πολυσακχαρίτες όπως και η κυτταρίνη </a:t>
            </a:r>
            <a:r>
              <a:rPr lang="el-GR" altLang="el-GR" sz="2400" dirty="0" smtClean="0"/>
              <a:t>αλλά με μικρότερο μοριακό βάρος από αυτό της κυτταρίνης.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Η δομή τους είναι γενικά πιο περίπλοκη από αυτή της κυτταρίνης.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Χημικά διαχωρίζονται από την κυτταρίνη γιατί περιέχουν και δομικές μονάδες διαφορετικές από την γλυκόζη.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Λόγω των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διαφόρων πλευρικών ομάδων τους, τα μόρια της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ημικυτταρίνης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 δεν μπορούν να αποκτήσουν κρυσταλλικότητα όπως η κυτταρίνη.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endParaRPr lang="el-GR" altLang="el-GR" sz="2400" b="1" dirty="0" smtClean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l-GR" altLang="el-GR" sz="2000" dirty="0" smtClean="0"/>
              <a:t>Η </a:t>
            </a:r>
            <a:r>
              <a:rPr lang="el-GR" altLang="el-GR" sz="2000" dirty="0" err="1" smtClean="0"/>
              <a:t>ημικυτταρίνη</a:t>
            </a:r>
            <a:r>
              <a:rPr lang="el-GR" altLang="el-GR" sz="2000" dirty="0" smtClean="0"/>
              <a:t> όπως είδαμε και σε προηγούμενο πίνακα εμπεριέχεται σε μεγαλύτερο ποσοστό στα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σκληρά ξύλα (30%) </a:t>
            </a:r>
            <a:r>
              <a:rPr lang="el-GR" altLang="el-GR" sz="2000" dirty="0" smtClean="0"/>
              <a:t>απ’ ότι </a:t>
            </a:r>
            <a:r>
              <a:rPr lang="el-GR" altLang="el-GR" sz="2000" b="1" dirty="0" smtClean="0">
                <a:solidFill>
                  <a:schemeClr val="tx2"/>
                </a:solidFill>
              </a:rPr>
              <a:t>στα μαλακά (27%).</a:t>
            </a:r>
          </a:p>
          <a:p>
            <a:pPr algn="just" eaLnBrk="1" hangingPunct="1"/>
            <a:r>
              <a:rPr lang="el-GR" altLang="el-GR" sz="2000" dirty="0" smtClean="0"/>
              <a:t>Στο ξηρό ξύλο περιέχονται σε ποσοστό 20-30%. </a:t>
            </a:r>
          </a:p>
          <a:p>
            <a:pPr algn="just" eaLnBrk="1" hangingPunct="1"/>
            <a:r>
              <a:rPr lang="el-GR" altLang="el-GR" sz="2000" dirty="0" smtClean="0"/>
              <a:t>Επίσης, είναι άλλη η κυρίαρχη δομή της </a:t>
            </a:r>
            <a:r>
              <a:rPr lang="el-GR" altLang="el-GR" sz="2000" dirty="0" err="1" smtClean="0"/>
              <a:t>ημικυτταρίνης</a:t>
            </a:r>
            <a:r>
              <a:rPr lang="el-GR" altLang="el-GR" sz="2000" dirty="0" smtClean="0"/>
              <a:t>  στα σκληρά και άλλη στα μαλακά ξύλα. </a:t>
            </a:r>
          </a:p>
          <a:p>
            <a:pPr eaLnBrk="1" hangingPunct="1"/>
            <a:endParaRPr lang="el-GR" altLang="el-GR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399538"/>
              </p:ext>
            </p:extLst>
          </p:nvPr>
        </p:nvGraphicFramePr>
        <p:xfrm>
          <a:off x="490220" y="3212977"/>
          <a:ext cx="8163560" cy="259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605"/>
                <a:gridCol w="2767330"/>
                <a:gridCol w="2714625"/>
              </a:tblGrid>
              <a:tr h="694660">
                <a:tc>
                  <a:txBody>
                    <a:bodyPr/>
                    <a:lstStyle/>
                    <a:p>
                      <a:pPr indent="-25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45" dirty="0">
                          <a:effectLst/>
                        </a:rPr>
                        <a:t>Τύποι ινών</a:t>
                      </a:r>
                      <a:endParaRPr lang="el-GR" sz="2000" spc="20" dirty="0">
                        <a:effectLst/>
                        <a:latin typeface="Franklin Gothic Book"/>
                        <a:ea typeface="Franklin Gothic Book"/>
                        <a:cs typeface="Franklin Gothic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-25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45">
                          <a:effectLst/>
                        </a:rPr>
                        <a:t>(%) Σκληρού ςύλου (φυλλοβόλα, deciduous)</a:t>
                      </a:r>
                      <a:endParaRPr lang="el-GR" sz="2000" spc="20">
                        <a:effectLst/>
                        <a:latin typeface="Franklin Gothic Book"/>
                        <a:ea typeface="Franklin Gothic Book"/>
                        <a:cs typeface="Franklin Gothic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-25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45">
                          <a:effectLst/>
                        </a:rPr>
                        <a:t>(%) Μαλακού Ξύλου (κωνοφόρα)</a:t>
                      </a:r>
                      <a:endParaRPr lang="el-GR" sz="2000" spc="20">
                        <a:effectLst/>
                        <a:latin typeface="Franklin Gothic Book"/>
                        <a:ea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344022">
                <a:tc>
                  <a:txBody>
                    <a:bodyPr/>
                    <a:lstStyle/>
                    <a:p>
                      <a:pPr marL="114300" indent="-25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45">
                          <a:effectLst/>
                        </a:rPr>
                        <a:t>κυτταρίνη</a:t>
                      </a:r>
                      <a:endParaRPr lang="el-GR" sz="2000" spc="20">
                        <a:effectLst/>
                        <a:latin typeface="Franklin Gothic Book"/>
                        <a:ea typeface="Franklin Gothic Book"/>
                        <a:cs typeface="Franklin Gothic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-25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45">
                          <a:effectLst/>
                        </a:rPr>
                        <a:t>40</a:t>
                      </a:r>
                      <a:endParaRPr lang="el-GR" sz="2000" spc="20">
                        <a:effectLst/>
                        <a:latin typeface="Franklin Gothic Book"/>
                        <a:ea typeface="Franklin Gothic Book"/>
                        <a:cs typeface="Franklin Gothic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-25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45">
                          <a:effectLst/>
                        </a:rPr>
                        <a:t>39</a:t>
                      </a:r>
                      <a:endParaRPr lang="el-GR" sz="2000" spc="20">
                        <a:effectLst/>
                        <a:latin typeface="Franklin Gothic Book"/>
                        <a:ea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344022">
                <a:tc>
                  <a:txBody>
                    <a:bodyPr/>
                    <a:lstStyle/>
                    <a:p>
                      <a:pPr marL="114300" indent="-25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45">
                          <a:effectLst/>
                        </a:rPr>
                        <a:t>ημικυτταρίνη</a:t>
                      </a:r>
                      <a:endParaRPr lang="el-GR" sz="2000" spc="20">
                        <a:effectLst/>
                        <a:latin typeface="Franklin Gothic Book"/>
                        <a:ea typeface="Franklin Gothic Book"/>
                        <a:cs typeface="Franklin Gothic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-25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45">
                          <a:effectLst/>
                        </a:rPr>
                        <a:t>37</a:t>
                      </a:r>
                      <a:endParaRPr lang="el-GR" sz="2000" spc="20">
                        <a:effectLst/>
                        <a:latin typeface="Franklin Gothic Book"/>
                        <a:ea typeface="Franklin Gothic Book"/>
                        <a:cs typeface="Franklin Gothic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-25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45">
                          <a:effectLst/>
                        </a:rPr>
                        <a:t>30</a:t>
                      </a:r>
                      <a:endParaRPr lang="el-GR" sz="2000" spc="20">
                        <a:effectLst/>
                        <a:latin typeface="Franklin Gothic Book"/>
                        <a:ea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347330">
                <a:tc>
                  <a:txBody>
                    <a:bodyPr/>
                    <a:lstStyle/>
                    <a:p>
                      <a:pPr marL="114300" indent="-25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45">
                          <a:effectLst/>
                        </a:rPr>
                        <a:t>λιγνίνη</a:t>
                      </a:r>
                      <a:endParaRPr lang="el-GR" sz="2000" spc="20">
                        <a:effectLst/>
                        <a:latin typeface="Franklin Gothic Book"/>
                        <a:ea typeface="Franklin Gothic Book"/>
                        <a:cs typeface="Franklin Gothic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-25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45">
                          <a:effectLst/>
                        </a:rPr>
                        <a:t>20</a:t>
                      </a:r>
                      <a:endParaRPr lang="el-GR" sz="2000" spc="20">
                        <a:effectLst/>
                        <a:latin typeface="Franklin Gothic Book"/>
                        <a:ea typeface="Franklin Gothic Book"/>
                        <a:cs typeface="Franklin Gothic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-25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45">
                          <a:effectLst/>
                        </a:rPr>
                        <a:t>27</a:t>
                      </a:r>
                      <a:endParaRPr lang="el-GR" sz="2000" spc="20">
                        <a:effectLst/>
                        <a:latin typeface="Franklin Gothic Book"/>
                        <a:ea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358199">
                <a:tc>
                  <a:txBody>
                    <a:bodyPr/>
                    <a:lstStyle/>
                    <a:p>
                      <a:pPr marL="114300" indent="-25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45" dirty="0" err="1">
                          <a:effectLst/>
                        </a:rPr>
                        <a:t>εκχυλίσιμα</a:t>
                      </a:r>
                      <a:endParaRPr lang="el-GR" sz="2000" spc="20" dirty="0">
                        <a:effectLst/>
                        <a:latin typeface="Franklin Gothic Book"/>
                        <a:ea typeface="Franklin Gothic Book"/>
                        <a:cs typeface="Franklin Gothic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-25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45">
                          <a:effectLst/>
                        </a:rPr>
                        <a:t>3</a:t>
                      </a:r>
                      <a:endParaRPr lang="el-GR" sz="2000" spc="20">
                        <a:effectLst/>
                        <a:latin typeface="Franklin Gothic Book"/>
                        <a:ea typeface="Franklin Gothic Book"/>
                        <a:cs typeface="Franklin Gothic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-25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45" dirty="0">
                          <a:effectLst/>
                        </a:rPr>
                        <a:t>4</a:t>
                      </a:r>
                      <a:endParaRPr lang="el-GR" sz="2000" spc="20" dirty="0">
                        <a:effectLst/>
                        <a:latin typeface="Franklin Gothic Book"/>
                        <a:ea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Σύμφωνα με έναν ορισμό, ο όρος "</a:t>
            </a:r>
            <a:r>
              <a:rPr lang="el-GR" altLang="el-GR" sz="2400" dirty="0" err="1" smtClean="0"/>
              <a:t>ημικυτταρίνες</a:t>
            </a:r>
            <a:r>
              <a:rPr lang="el-GR" altLang="el-GR" sz="2400" dirty="0" smtClean="0"/>
              <a:t>" με την τεχνολογική του έννοια,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περιλαμβάνει πολυσακχαρίτες πολλές φορές διακλαδισμένους με πολύ μικρότερα μοριακά βάρη από την α-κυτταρίνη που διαλύονται εν ψυχρώ σε διάλυμα 17.5% </a:t>
            </a:r>
            <a:r>
              <a:rPr lang="el-GR" altLang="el-GR" sz="2400" b="1" dirty="0" err="1" smtClean="0">
                <a:solidFill>
                  <a:schemeClr val="tx2"/>
                </a:solidFill>
              </a:rPr>
              <a:t>NaOH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 (η α-κυτταρίνη παραμένει αδιάλυτη).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l-GR" altLang="el-GR" sz="2800" b="1" dirty="0" smtClean="0">
              <a:solidFill>
                <a:srgbClr val="3333C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0225" y="3068960"/>
            <a:ext cx="4534603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5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7586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 smtClean="0"/>
              <a:t>Με τον ορισμό αυτό, οι β- και γ- </a:t>
            </a:r>
            <a:r>
              <a:rPr lang="el-GR" altLang="el-GR" sz="2400" dirty="0" err="1" smtClean="0"/>
              <a:t>κυτταρίνες</a:t>
            </a:r>
            <a:r>
              <a:rPr lang="el-GR" altLang="el-GR" sz="2400" dirty="0" smtClean="0"/>
              <a:t> (</a:t>
            </a:r>
            <a:r>
              <a:rPr lang="el-GR" altLang="el-GR" sz="2400" dirty="0" err="1" smtClean="0"/>
              <a:t>κυτταρίνες</a:t>
            </a:r>
            <a:r>
              <a:rPr lang="el-GR" altLang="el-GR" sz="2400" dirty="0" smtClean="0"/>
              <a:t> με μικρά μοριακά βάρη) που διαλύονται στο διάλυμα </a:t>
            </a:r>
            <a:r>
              <a:rPr lang="el-GR" altLang="el-GR" sz="2400" dirty="0" err="1" smtClean="0"/>
              <a:t>NaOH</a:t>
            </a:r>
            <a:r>
              <a:rPr lang="el-GR" altLang="el-GR" sz="2400" dirty="0" smtClean="0"/>
              <a:t> 17,5% εν ψυχρώ κατατάσσονται στις </a:t>
            </a:r>
            <a:r>
              <a:rPr lang="el-GR" altLang="el-GR" sz="2400" dirty="0" err="1" smtClean="0"/>
              <a:t>ημικυτταρίνες</a:t>
            </a:r>
            <a:r>
              <a:rPr lang="el-GR" altLang="el-GR" sz="2400" dirty="0" smtClean="0"/>
              <a:t> </a:t>
            </a:r>
          </a:p>
          <a:p>
            <a:endParaRPr lang="el-GR" altLang="el-G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0225" y="3068960"/>
            <a:ext cx="4534603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0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Από χημική άποψη, οι </a:t>
            </a:r>
            <a:r>
              <a:rPr lang="el-GR" altLang="el-GR" sz="2400" dirty="0" err="1" smtClean="0"/>
              <a:t>ημικυτταρίνες</a:t>
            </a:r>
            <a:r>
              <a:rPr lang="el-GR" altLang="el-GR" sz="2400" dirty="0" smtClean="0"/>
              <a:t> χωρίζονται σε δύο υποομάδες, στις </a:t>
            </a:r>
            <a:r>
              <a:rPr lang="el-GR" altLang="el-GR" sz="2400" dirty="0" err="1" smtClean="0"/>
              <a:t>πολυουρονικές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ημικυτταρίνες</a:t>
            </a:r>
            <a:r>
              <a:rPr lang="el-GR" altLang="el-GR" sz="2400" dirty="0" smtClean="0"/>
              <a:t> και στις </a:t>
            </a:r>
            <a:r>
              <a:rPr lang="el-GR" altLang="el-GR" sz="2400" dirty="0" err="1" smtClean="0"/>
              <a:t>κελλουλοζάνες</a:t>
            </a:r>
            <a:r>
              <a:rPr lang="el-GR" altLang="el-GR" sz="2400" dirty="0" smtClean="0"/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Οι </a:t>
            </a:r>
            <a:r>
              <a:rPr lang="el-GR" altLang="el-GR" sz="2400" dirty="0" err="1" smtClean="0"/>
              <a:t>ημικυτταρίνες</a:t>
            </a:r>
            <a:r>
              <a:rPr lang="el-GR" altLang="el-GR" sz="2400" dirty="0" smtClean="0"/>
              <a:t> παίζουν σημαντικό ρόλο στη διασύνδεση των ινών του χαρτιού κατά την κατασκευή του.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Επίσης, κατά την έκθεση του χαρτιού στο φως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απορροφούν ενέργεια </a:t>
            </a:r>
            <a:r>
              <a:rPr lang="el-GR" altLang="el-GR" sz="2400" dirty="0" smtClean="0"/>
              <a:t>και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πυροδοτούν φωτοχημικές αντιδράσεις,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δηλαδή συμπεριφέρονται ως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φωτοευαισθητοποιητές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endParaRPr lang="el-GR" altLang="el-GR" sz="2400" b="1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800" dirty="0"/>
              <a:t>Αξίζει να σημειωθεί πως </a:t>
            </a:r>
            <a:r>
              <a:rPr lang="el-GR" altLang="el-GR" sz="2800" b="1" dirty="0">
                <a:solidFill>
                  <a:srgbClr val="820000"/>
                </a:solidFill>
              </a:rPr>
              <a:t>η περιεκτικότητα σε κυτταρίνη, </a:t>
            </a:r>
            <a:r>
              <a:rPr lang="el-GR" altLang="el-GR" sz="2800" b="1" dirty="0" err="1">
                <a:solidFill>
                  <a:srgbClr val="820000"/>
                </a:solidFill>
              </a:rPr>
              <a:t>ημικυτταρίνη</a:t>
            </a:r>
            <a:r>
              <a:rPr lang="el-GR" altLang="el-GR" sz="2800" b="1" dirty="0">
                <a:solidFill>
                  <a:srgbClr val="820000"/>
                </a:solidFill>
              </a:rPr>
              <a:t> και </a:t>
            </a:r>
            <a:r>
              <a:rPr lang="el-GR" altLang="el-GR" sz="2800" b="1" dirty="0" err="1">
                <a:solidFill>
                  <a:srgbClr val="820000"/>
                </a:solidFill>
              </a:rPr>
              <a:t>λιγνίνη</a:t>
            </a:r>
            <a:r>
              <a:rPr lang="el-GR" altLang="el-GR" sz="2800" b="1" dirty="0">
                <a:solidFill>
                  <a:srgbClr val="820000"/>
                </a:solidFill>
              </a:rPr>
              <a:t> </a:t>
            </a:r>
            <a:r>
              <a:rPr lang="el-GR" altLang="el-GR" sz="2800" dirty="0"/>
              <a:t>διαφέρει ανάλογα με το </a:t>
            </a:r>
            <a:r>
              <a:rPr lang="el-GR" altLang="el-GR" sz="2800" b="1" dirty="0">
                <a:solidFill>
                  <a:srgbClr val="820000"/>
                </a:solidFill>
              </a:rPr>
              <a:t>είδος της φυτικής ύλης. </a:t>
            </a:r>
          </a:p>
          <a:p>
            <a:pPr>
              <a:spcAft>
                <a:spcPts val="600"/>
              </a:spcAft>
            </a:pPr>
            <a:r>
              <a:rPr lang="el-GR" altLang="el-GR" sz="2800" dirty="0" smtClean="0"/>
              <a:t>Παραδείγματος </a:t>
            </a:r>
            <a:r>
              <a:rPr lang="el-GR" altLang="el-GR" sz="2800" dirty="0"/>
              <a:t>χάρη, η </a:t>
            </a:r>
            <a:r>
              <a:rPr lang="el-GR" altLang="el-GR" sz="2800" b="1" dirty="0">
                <a:solidFill>
                  <a:srgbClr val="820000"/>
                </a:solidFill>
              </a:rPr>
              <a:t>κυτταρίνη περιέχεται </a:t>
            </a:r>
            <a:r>
              <a:rPr lang="el-GR" altLang="el-GR" sz="2800" dirty="0"/>
              <a:t>κατά</a:t>
            </a:r>
            <a:r>
              <a:rPr lang="el-GR" altLang="el-GR" sz="2800" b="1" dirty="0">
                <a:solidFill>
                  <a:srgbClr val="009900"/>
                </a:solidFill>
              </a:rPr>
              <a:t> </a:t>
            </a:r>
            <a:r>
              <a:rPr lang="el-GR" altLang="el-GR" sz="2800" b="1" dirty="0">
                <a:solidFill>
                  <a:srgbClr val="820000"/>
                </a:solidFill>
              </a:rPr>
              <a:t>40-50% στο ξύλο και στο μπαμπού, </a:t>
            </a:r>
            <a:r>
              <a:rPr lang="el-GR" altLang="el-GR" sz="2800" dirty="0"/>
              <a:t>κατά</a:t>
            </a:r>
            <a:r>
              <a:rPr lang="el-GR" altLang="el-GR" sz="2800" b="1" dirty="0">
                <a:solidFill>
                  <a:srgbClr val="009900"/>
                </a:solidFill>
              </a:rPr>
              <a:t> </a:t>
            </a:r>
            <a:r>
              <a:rPr lang="el-GR" altLang="el-GR" sz="2800" b="1" dirty="0">
                <a:solidFill>
                  <a:srgbClr val="820000"/>
                </a:solidFill>
              </a:rPr>
              <a:t>95-99% στο βαμβάκι</a:t>
            </a:r>
            <a:r>
              <a:rPr lang="el-GR" altLang="el-GR" sz="2800" b="1" dirty="0">
                <a:solidFill>
                  <a:srgbClr val="009900"/>
                </a:solidFill>
              </a:rPr>
              <a:t> </a:t>
            </a:r>
            <a:r>
              <a:rPr lang="el-GR" altLang="el-GR" sz="2800" dirty="0"/>
              <a:t>και κατά </a:t>
            </a:r>
            <a:r>
              <a:rPr lang="el-GR" altLang="el-GR" sz="2800" b="1" dirty="0">
                <a:solidFill>
                  <a:srgbClr val="820000"/>
                </a:solidFill>
              </a:rPr>
              <a:t>20-30% στο φλοιό των δένδρων.</a:t>
            </a:r>
          </a:p>
          <a:p>
            <a:pPr>
              <a:spcAft>
                <a:spcPts val="600"/>
              </a:spcAft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196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(</a:t>
            </a:r>
            <a:r>
              <a:rPr lang="en-US" altLang="el-GR" b="1" dirty="0" smtClean="0"/>
              <a:t>iii</a:t>
            </a:r>
            <a:r>
              <a:rPr lang="el-GR" altLang="el-GR" b="1" dirty="0" smtClean="0"/>
              <a:t>)</a:t>
            </a:r>
            <a:r>
              <a:rPr lang="en-US" altLang="el-GR" b="1" dirty="0" smtClean="0"/>
              <a:t> </a:t>
            </a:r>
            <a:r>
              <a:rPr lang="el-GR" altLang="el-GR" b="1" dirty="0" err="1" smtClean="0"/>
              <a:t>Λιγνίνη</a:t>
            </a:r>
            <a:r>
              <a:rPr lang="el-GR" altLang="el-GR" dirty="0" smtClean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64088" y="1196752"/>
            <a:ext cx="3322712" cy="50405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Branched </a:t>
            </a:r>
            <a:r>
              <a:rPr lang="en-US" sz="2000" dirty="0"/>
              <a:t>long-chain </a:t>
            </a:r>
            <a:r>
              <a:rPr lang="en-US" sz="2000" dirty="0" smtClean="0"/>
              <a:t>molecule (</a:t>
            </a:r>
            <a:r>
              <a:rPr lang="en-US" sz="2000" dirty="0"/>
              <a:t>polymer) made up of 3 types </a:t>
            </a:r>
            <a:r>
              <a:rPr lang="en-US" sz="2000" dirty="0" smtClean="0"/>
              <a:t>of monomers</a:t>
            </a:r>
            <a:endParaRPr lang="en-US" sz="2000" dirty="0"/>
          </a:p>
          <a:p>
            <a:r>
              <a:rPr lang="en-US" sz="2000" dirty="0" smtClean="0"/>
              <a:t>Amorphous </a:t>
            </a:r>
            <a:r>
              <a:rPr lang="en-US" sz="2000" dirty="0"/>
              <a:t>(non-crystalline)</a:t>
            </a:r>
          </a:p>
          <a:p>
            <a:r>
              <a:rPr lang="en-US" sz="2000" dirty="0" smtClean="0"/>
              <a:t>Composition </a:t>
            </a:r>
            <a:r>
              <a:rPr lang="en-US" sz="2000" dirty="0"/>
              <a:t>varies from species </a:t>
            </a:r>
            <a:r>
              <a:rPr lang="en-US" sz="2000" dirty="0" smtClean="0"/>
              <a:t>to species</a:t>
            </a:r>
            <a:endParaRPr lang="en-US" sz="2000" dirty="0"/>
          </a:p>
          <a:p>
            <a:r>
              <a:rPr lang="en-US" sz="2000" dirty="0" smtClean="0"/>
              <a:t>Is </a:t>
            </a:r>
            <a:r>
              <a:rPr lang="en-US" sz="2000" dirty="0"/>
              <a:t>the binder in all plants gluing </a:t>
            </a:r>
            <a:r>
              <a:rPr lang="en-US" sz="2000" dirty="0" smtClean="0"/>
              <a:t>the cellulose </a:t>
            </a:r>
            <a:r>
              <a:rPr lang="en-US" sz="2000" dirty="0" err="1"/>
              <a:t>fibres</a:t>
            </a:r>
            <a:r>
              <a:rPr lang="en-US" sz="2000" dirty="0"/>
              <a:t> together</a:t>
            </a:r>
          </a:p>
          <a:p>
            <a:endParaRPr lang="el-GR" sz="2000" dirty="0"/>
          </a:p>
        </p:txBody>
      </p:sp>
      <p:pic>
        <p:nvPicPr>
          <p:cNvPr id="9218" name="Picture 2" descr="C:\Users\alex\Desktop\10-6-2015 2-53-24 μ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3660740" cy="47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08" y="4725144"/>
            <a:ext cx="211223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73704" y="4930427"/>
            <a:ext cx="1176131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4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ts val="600"/>
              </a:spcAft>
              <a:buFontTx/>
              <a:buNone/>
            </a:pPr>
            <a:r>
              <a:rPr lang="el-GR" altLang="el-GR" sz="2400" dirty="0" smtClean="0"/>
              <a:t>Η </a:t>
            </a:r>
            <a:r>
              <a:rPr lang="el-GR" altLang="el-GR" sz="2400" dirty="0" err="1" smtClean="0"/>
              <a:t>λιγνίνη</a:t>
            </a:r>
            <a:r>
              <a:rPr lang="el-GR" altLang="el-GR" sz="2400" dirty="0" smtClean="0"/>
              <a:t> είναι ένα ακόμη συστατικό των κυτταρικών τοιχωμάτων των φυτών. 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</a:pPr>
            <a:r>
              <a:rPr lang="el-GR" altLang="el-GR" sz="2400" dirty="0" smtClean="0"/>
              <a:t>Βασικά χαρακτηριστικά του είναι ότι</a:t>
            </a:r>
            <a:r>
              <a:rPr lang="en-US" altLang="el-GR" sz="2400" dirty="0" smtClean="0"/>
              <a:t>:</a:t>
            </a:r>
            <a:endParaRPr lang="el-GR" altLang="el-GR" sz="24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Δεν έχει μορφή πολυσακχαρίτη.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Δεν περιέχει σάκχαρα.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Παραμένει αδιάλυτη σε πυκνό θειικό οξύ (72%), όπου διαλύονται όλα τα υπόλοιπα συστατικά του φυτού.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Αδιάλυτη στους περισσότερους οργανικούς διαλύτες.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Αδρανής ως προς τα διάφορα ανόργανα οξέα </a:t>
            </a:r>
          </a:p>
        </p:txBody>
      </p:sp>
    </p:spTree>
    <p:extLst>
      <p:ext uri="{BB962C8B-B14F-4D97-AF65-F5344CB8AC3E}">
        <p14:creationId xmlns:p14="http://schemas.microsoft.com/office/powerpoint/2010/main" val="31813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 smtClean="0"/>
              <a:t>Τα τρία κύρια μονομερή της </a:t>
            </a:r>
            <a:r>
              <a:rPr lang="el-GR" altLang="el-GR" sz="3600" b="1" dirty="0" err="1" smtClean="0"/>
              <a:t>λιγνίνης</a:t>
            </a:r>
            <a:endParaRPr lang="el-GR" altLang="el-GR" sz="3600" b="1" dirty="0" smtClean="0"/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Η φυσική </a:t>
            </a:r>
            <a:r>
              <a:rPr lang="el-GR" altLang="el-GR" sz="2400" dirty="0" err="1" smtClean="0"/>
              <a:t>λιγνίνη</a:t>
            </a:r>
            <a:r>
              <a:rPr lang="el-GR" altLang="el-GR" sz="2400" dirty="0" smtClean="0"/>
              <a:t>, είναι ένα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φαινολικό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πολυμερές </a:t>
            </a:r>
            <a:r>
              <a:rPr lang="el-GR" altLang="el-GR" sz="2400" dirty="0" smtClean="0"/>
              <a:t>που σχηματίζεται από τον πολυμερισμό </a:t>
            </a:r>
            <a:r>
              <a:rPr lang="el-GR" altLang="el-GR" sz="2400" dirty="0" err="1" smtClean="0"/>
              <a:t>κονιφεριλικής</a:t>
            </a:r>
            <a:r>
              <a:rPr lang="el-GR" altLang="el-GR" sz="2400" dirty="0" smtClean="0"/>
              <a:t> αλκοόλης στα μαλακά ξύλα, ενώ από τον πολυμερισμό </a:t>
            </a:r>
            <a:r>
              <a:rPr lang="el-GR" altLang="el-GR" sz="2400" dirty="0" err="1" smtClean="0"/>
              <a:t>κονιφεριλικής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σιναπιλικής</a:t>
            </a:r>
            <a:r>
              <a:rPr lang="el-GR" altLang="el-GR" sz="2400" dirty="0" smtClean="0"/>
              <a:t> και π-</a:t>
            </a:r>
            <a:r>
              <a:rPr lang="el-GR" altLang="el-GR" sz="2400" dirty="0" err="1" smtClean="0"/>
              <a:t>κουμαριλικής</a:t>
            </a:r>
            <a:r>
              <a:rPr lang="el-GR" altLang="el-GR" sz="2400" dirty="0" smtClean="0"/>
              <a:t> αλκοόλης (κατά μικρό ποσοστό) στα σκληρά ξύλα.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l-GR" altLang="el-GR" sz="2400" b="1" dirty="0" smtClean="0">
              <a:solidFill>
                <a:srgbClr val="009900"/>
              </a:solidFill>
            </a:endParaRPr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356992"/>
            <a:ext cx="6919144" cy="28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9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12368"/>
          </a:xfrm>
        </p:spPr>
        <p:txBody>
          <a:bodyPr>
            <a:normAutofit/>
          </a:bodyPr>
          <a:lstStyle/>
          <a:p>
            <a:r>
              <a:rPr lang="el-GR" sz="2400" dirty="0"/>
              <a:t>Η </a:t>
            </a:r>
            <a:r>
              <a:rPr lang="el-GR" sz="2400" dirty="0" err="1"/>
              <a:t>λιγνίνη</a:t>
            </a:r>
            <a:r>
              <a:rPr lang="el-GR" sz="2400" dirty="0"/>
              <a:t> περιέχει πληθώρα ενεργών ομάδων, όπως </a:t>
            </a:r>
            <a:r>
              <a:rPr lang="el-GR" sz="2400" dirty="0" err="1"/>
              <a:t>μεθοξυ</a:t>
            </a:r>
            <a:r>
              <a:rPr lang="el-GR" sz="2400" dirty="0"/>
              <a:t>-ομάδες, </a:t>
            </a:r>
            <a:r>
              <a:rPr lang="el-GR" sz="2400" dirty="0" err="1"/>
              <a:t>αλειφατικά</a:t>
            </a:r>
            <a:r>
              <a:rPr lang="el-GR" sz="2400" dirty="0"/>
              <a:t> και </a:t>
            </a:r>
            <a:r>
              <a:rPr lang="el-GR" sz="2400" dirty="0" err="1"/>
              <a:t>φαινολικά</a:t>
            </a:r>
            <a:r>
              <a:rPr lang="el-GR" sz="2400" dirty="0"/>
              <a:t> υδροξύλια και </a:t>
            </a:r>
            <a:r>
              <a:rPr lang="el-GR" sz="2400" dirty="0" err="1"/>
              <a:t>αιθερικούς</a:t>
            </a:r>
            <a:r>
              <a:rPr lang="el-GR" sz="2400" dirty="0"/>
              <a:t> δεσμούς διαφόρων τύπων.</a:t>
            </a:r>
          </a:p>
          <a:p>
            <a:r>
              <a:rPr lang="el-GR" sz="2400" dirty="0" smtClean="0"/>
              <a:t>Τα </a:t>
            </a:r>
            <a:r>
              <a:rPr lang="el-GR" sz="2400" dirty="0" err="1"/>
              <a:t>φαινολικά</a:t>
            </a:r>
            <a:r>
              <a:rPr lang="el-GR" sz="2400" dirty="0"/>
              <a:t> υδροξύλια αποτελούν την δραστικότερη ομάδα της </a:t>
            </a:r>
            <a:r>
              <a:rPr lang="el-GR" sz="2400" dirty="0" err="1"/>
              <a:t>λιγνίνης</a:t>
            </a:r>
            <a:r>
              <a:rPr lang="el-GR" sz="2400" dirty="0"/>
              <a:t>. </a:t>
            </a:r>
          </a:p>
          <a:p>
            <a:endParaRPr lang="el-GR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356992"/>
            <a:ext cx="6919144" cy="28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200" dirty="0" smtClean="0"/>
              <a:t>Ο τρόπος με τον οποίο </a:t>
            </a:r>
            <a:r>
              <a:rPr lang="el-GR" altLang="el-GR" sz="2200" dirty="0" err="1" smtClean="0"/>
              <a:t>πολυμερίζονται</a:t>
            </a:r>
            <a:r>
              <a:rPr lang="el-GR" altLang="el-GR" sz="2200" dirty="0" smtClean="0"/>
              <a:t> οι αλκοόλες αυτές οδηγεί σε ένα πολυμερές το οποίο συνίσταται από ομάδες </a:t>
            </a:r>
            <a:r>
              <a:rPr lang="el-GR" altLang="el-GR" sz="2200" dirty="0" err="1" smtClean="0"/>
              <a:t>φαινυλοπροπανίου</a:t>
            </a:r>
            <a:r>
              <a:rPr lang="el-GR" altLang="el-GR" sz="2200" dirty="0" smtClean="0"/>
              <a:t>, που συγκρατούνται μεταξύ τους με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δύο είδη δεσμών (άνθρακα (-</a:t>
            </a:r>
            <a:r>
              <a:rPr lang="en-US" altLang="el-GR" sz="2200" b="1" dirty="0" smtClean="0">
                <a:solidFill>
                  <a:srgbClr val="820000"/>
                </a:solidFill>
              </a:rPr>
              <a:t>C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-</a:t>
            </a:r>
            <a:r>
              <a:rPr lang="en-US" altLang="el-GR" sz="2200" b="1" dirty="0" smtClean="0">
                <a:solidFill>
                  <a:srgbClr val="820000"/>
                </a:solidFill>
              </a:rPr>
              <a:t>C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-) και </a:t>
            </a:r>
            <a:r>
              <a:rPr lang="el-GR" altLang="el-GR" sz="2200" b="1" dirty="0" err="1" smtClean="0">
                <a:solidFill>
                  <a:srgbClr val="820000"/>
                </a:solidFill>
              </a:rPr>
              <a:t>αιθερικούς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 (-</a:t>
            </a:r>
            <a:r>
              <a:rPr lang="en-US" altLang="el-GR" sz="2200" b="1" dirty="0" smtClean="0">
                <a:solidFill>
                  <a:srgbClr val="820000"/>
                </a:solidFill>
              </a:rPr>
              <a:t>C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-Ο-</a:t>
            </a:r>
            <a:r>
              <a:rPr lang="en-US" altLang="el-GR" sz="2200" b="1" dirty="0" smtClean="0">
                <a:solidFill>
                  <a:srgbClr val="820000"/>
                </a:solidFill>
              </a:rPr>
              <a:t>C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-)).</a:t>
            </a:r>
          </a:p>
          <a:p>
            <a:pPr eaLnBrk="1" hangingPunct="1"/>
            <a:r>
              <a:rPr lang="el-GR" altLang="el-GR" sz="2200" dirty="0" smtClean="0"/>
              <a:t>Ο</a:t>
            </a:r>
            <a:r>
              <a:rPr lang="el-GR" altLang="el-GR" sz="22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200" dirty="0" smtClean="0"/>
              <a:t>τρόπος διασύνδεσης των ομάδων αυτών έχει ως αποτέλεσμα να εμφανίζουν </a:t>
            </a:r>
            <a:r>
              <a:rPr lang="el-GR" altLang="el-GR" sz="2200" b="1" dirty="0" smtClean="0">
                <a:solidFill>
                  <a:schemeClr val="tx2"/>
                </a:solidFill>
              </a:rPr>
              <a:t>διαφορετικό βαθμό ευαισθησίας</a:t>
            </a:r>
            <a:r>
              <a:rPr lang="el-GR" altLang="el-GR" sz="22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στην υπεριώδη ακτινοβολία </a:t>
            </a:r>
            <a:r>
              <a:rPr lang="el-GR" altLang="el-GR" sz="2200" b="1" dirty="0" smtClean="0">
                <a:solidFill>
                  <a:schemeClr val="tx2"/>
                </a:solidFill>
              </a:rPr>
              <a:t>και στην οξειδωτική δράση του οξυγόνου του αέρα.</a:t>
            </a:r>
          </a:p>
          <a:p>
            <a:pPr eaLnBrk="1" hangingPunct="1"/>
            <a:r>
              <a:rPr lang="el-GR" altLang="el-GR" sz="2200" dirty="0" smtClean="0"/>
              <a:t>Συγκεκριμένα, αν η οξειδωτική δράση λαμβάνει χώρα σε ελαφρά όξινες ή αλκαλικές συνθήκες οδηγεί στο σχηματισμό </a:t>
            </a:r>
            <a:r>
              <a:rPr lang="el-GR" altLang="el-GR" sz="2200" dirty="0" err="1" smtClean="0"/>
              <a:t>στιλβενίων</a:t>
            </a:r>
            <a:r>
              <a:rPr lang="el-GR" altLang="el-GR" sz="2200" dirty="0" smtClean="0"/>
              <a:t>, </a:t>
            </a:r>
            <a:r>
              <a:rPr lang="el-GR" altLang="el-GR" sz="2200" dirty="0" err="1" smtClean="0"/>
              <a:t>κινονών</a:t>
            </a:r>
            <a:r>
              <a:rPr lang="el-GR" altLang="el-GR" sz="2200" dirty="0" smtClean="0"/>
              <a:t> και άλλων ενώσεων με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χρωμοφόρες ομάδες.</a:t>
            </a:r>
          </a:p>
          <a:p>
            <a:pPr eaLnBrk="1" hangingPunct="1"/>
            <a:r>
              <a:rPr lang="el-GR" altLang="el-GR" sz="2200" dirty="0" smtClean="0"/>
              <a:t>Οι ενώσεις αυτές εμφανίζουν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έντονη απορρόφηση του μπλε φωτός </a:t>
            </a:r>
            <a:r>
              <a:rPr lang="el-GR" altLang="el-GR" sz="2200" dirty="0" smtClean="0"/>
              <a:t>με συνέπεια να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εμφανίζονται κίτρινες.</a:t>
            </a:r>
            <a:endParaRPr lang="en-US" altLang="el-GR" sz="2200" b="1" dirty="0" smtClean="0">
              <a:solidFill>
                <a:srgbClr val="820000"/>
              </a:solidFill>
            </a:endParaRPr>
          </a:p>
          <a:p>
            <a:pPr eaLnBrk="1" hangingPunct="1"/>
            <a:r>
              <a:rPr lang="el-GR" altLang="el-GR" sz="2200" dirty="0" smtClean="0"/>
              <a:t>Η χρωματική αστάθεια της </a:t>
            </a:r>
            <a:r>
              <a:rPr lang="el-GR" altLang="el-GR" sz="2200" dirty="0" err="1" smtClean="0"/>
              <a:t>λιγνίνης</a:t>
            </a:r>
            <a:r>
              <a:rPr lang="el-GR" altLang="el-GR" sz="2200" dirty="0" smtClean="0"/>
              <a:t> κατά την γήρανσή της είναι από τους κύριους λόγους που επιβάλλουν την αφαίρεσή της από τους χαρτοπολτούς. </a:t>
            </a:r>
          </a:p>
        </p:txBody>
      </p:sp>
    </p:spTree>
    <p:extLst>
      <p:ext uri="{BB962C8B-B14F-4D97-AF65-F5344CB8AC3E}">
        <p14:creationId xmlns:p14="http://schemas.microsoft.com/office/powerpoint/2010/main" val="5911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Η </a:t>
            </a:r>
            <a:r>
              <a:rPr lang="el-GR" altLang="el-GR" sz="2400" dirty="0" err="1" smtClean="0"/>
              <a:t>λιγνίνη</a:t>
            </a:r>
            <a:r>
              <a:rPr lang="el-GR" altLang="el-GR" sz="2400" dirty="0" smtClean="0"/>
              <a:t> προσδίδει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σκληρότητα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και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ανθεκτικότητα στα τοιχώματα των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κυτταρινικών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ινών.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Συμπεριφέρεται ως η συνδετική ουσία μεταξύ των ινών.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Για να παραχθεί η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χαρτόμαζα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απομακρύνεται η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λιγνίνη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Οι ιδιότητες του χαρτιού επηρεάζονται σε σημαντικό βαθμό από την παρουσία </a:t>
            </a:r>
            <a:r>
              <a:rPr lang="el-GR" altLang="el-GR" sz="2400" dirty="0" err="1" smtClean="0"/>
              <a:t>λιγνίνης</a:t>
            </a:r>
            <a:r>
              <a:rPr lang="el-GR" altLang="el-GR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30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Η φυσική </a:t>
            </a:r>
            <a:r>
              <a:rPr lang="el-GR" altLang="el-GR" sz="2400" dirty="0" err="1" smtClean="0"/>
              <a:t>λιγνίνη</a:t>
            </a:r>
            <a:r>
              <a:rPr lang="el-GR" altLang="el-GR" sz="2400" dirty="0" smtClean="0"/>
              <a:t> είναι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υδρόφοβη.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Συνδέεται με τις </a:t>
            </a:r>
            <a:r>
              <a:rPr lang="el-GR" altLang="el-GR" sz="2400" dirty="0" err="1" smtClean="0"/>
              <a:t>ημικυτταρίνες</a:t>
            </a:r>
            <a:r>
              <a:rPr lang="el-GR" altLang="el-GR" sz="2400" dirty="0" smtClean="0"/>
              <a:t> με τέτοιο τρόπο ώστε το σύνολο </a:t>
            </a:r>
            <a:r>
              <a:rPr lang="el-GR" altLang="el-GR" sz="2400" dirty="0" err="1" smtClean="0"/>
              <a:t>λιγνίνης</a:t>
            </a:r>
            <a:r>
              <a:rPr lang="el-GR" altLang="el-GR" sz="2400" dirty="0" smtClean="0"/>
              <a:t> – </a:t>
            </a:r>
            <a:r>
              <a:rPr lang="el-GR" altLang="el-GR" sz="2400" dirty="0" err="1" smtClean="0"/>
              <a:t>ημικυτταρινών</a:t>
            </a:r>
            <a:r>
              <a:rPr lang="el-GR" altLang="el-GR" sz="2400" dirty="0" smtClean="0"/>
              <a:t> να είναι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απροσπέλαστο στο νερό.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Έτσι, υψηλό περιεχόμενο </a:t>
            </a:r>
            <a:r>
              <a:rPr lang="el-GR" altLang="el-GR" sz="2400" dirty="0" err="1" smtClean="0"/>
              <a:t>λιγνίνης</a:t>
            </a:r>
            <a:r>
              <a:rPr lang="el-GR" altLang="el-GR" sz="2400" dirty="0" smtClean="0"/>
              <a:t> πρέπει να αναμένεται ότι θα επηρεάσει σημαντικά τις ιδιότητες του χαρτιού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αυξάνοντας την ακαμψία των ινών,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ελαττώνοντας τη δυνατότητα δημιουργίας δεσμών μεταξύ τους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και παρεμποδίζοντας τη διόγκωσή τους.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Φαίνεται πάντως ότι η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λιγνίνη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 δεν επηρεάζει αρνητικά την ανθεκτικότητα στο χρόνο </a:t>
            </a:r>
            <a:r>
              <a:rPr lang="el-GR" altLang="el-GR" sz="2400" dirty="0" smtClean="0"/>
              <a:t>των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μηχανικών πολτών.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Αντίθετα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δρα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σαν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αντιοξειδωτικό</a:t>
            </a:r>
            <a:r>
              <a:rPr lang="en-GB" altLang="el-GR" sz="2400" dirty="0" smtClean="0"/>
              <a:t>, </a:t>
            </a:r>
            <a:r>
              <a:rPr lang="el-GR" altLang="el-GR" sz="2400" dirty="0" smtClean="0"/>
              <a:t>προστατεύοντας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έτσι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την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κυτταρίνη</a:t>
            </a:r>
            <a:r>
              <a:rPr lang="en-GB" altLang="el-GR" sz="2400" dirty="0" smtClean="0"/>
              <a:t>.</a:t>
            </a:r>
            <a:r>
              <a:rPr lang="el-GR" altLang="el-G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 smtClean="0"/>
              <a:t>Αποικοδόμηση της </a:t>
            </a:r>
            <a:r>
              <a:rPr lang="el-GR" altLang="el-GR" sz="2800" dirty="0" err="1" smtClean="0"/>
              <a:t>λιγνίνης</a:t>
            </a:r>
            <a:r>
              <a:rPr lang="el-GR" altLang="el-GR" sz="2800" dirty="0" smtClean="0"/>
              <a:t> πραγματοποιείται με επίδραση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αλκαλικού ή όξινου διαλύματος </a:t>
            </a:r>
            <a:r>
              <a:rPr lang="el-GR" altLang="el-GR" sz="2800" dirty="0" smtClean="0"/>
              <a:t>σε θερμοκρασιακή περιοχή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150-180 </a:t>
            </a:r>
            <a:r>
              <a:rPr lang="en-US" altLang="el-GR" sz="2800" b="1" baseline="30000" dirty="0" err="1" smtClean="0">
                <a:solidFill>
                  <a:srgbClr val="820000"/>
                </a:solidFill>
              </a:rPr>
              <a:t>o</a:t>
            </a:r>
            <a:r>
              <a:rPr lang="en-US" altLang="el-GR" sz="2800" b="1" dirty="0" err="1" smtClean="0">
                <a:solidFill>
                  <a:srgbClr val="820000"/>
                </a:solidFill>
              </a:rPr>
              <a:t>C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.</a:t>
            </a:r>
          </a:p>
          <a:p>
            <a:pPr eaLnBrk="1" hangingPunct="1"/>
            <a:r>
              <a:rPr lang="el-GR" altLang="el-GR" sz="2800" dirty="0" smtClean="0"/>
              <a:t>Εκτός από την αποικοδόμηση της </a:t>
            </a:r>
            <a:r>
              <a:rPr lang="el-GR" altLang="el-GR" sz="2800" dirty="0" err="1" smtClean="0"/>
              <a:t>λιγνίνης</a:t>
            </a:r>
            <a:r>
              <a:rPr lang="el-GR" altLang="el-GR" sz="2800" dirty="0" smtClean="0"/>
              <a:t> λαμβάνει χώρα και ο </a:t>
            </a:r>
            <a:r>
              <a:rPr lang="el-GR" altLang="el-GR" sz="2800" dirty="0" err="1" smtClean="0"/>
              <a:t>επαναπολυμερισμός</a:t>
            </a:r>
            <a:r>
              <a:rPr lang="el-GR" altLang="el-GR" sz="2800" dirty="0" smtClean="0"/>
              <a:t> των προϊόντων αποικοδόμησης.</a:t>
            </a:r>
          </a:p>
          <a:p>
            <a:pPr eaLnBrk="1" hangingPunct="1"/>
            <a:r>
              <a:rPr lang="el-GR" altLang="el-GR" sz="2800" dirty="0" smtClean="0"/>
              <a:t>Η αλκαλική υδρόλυση της </a:t>
            </a:r>
            <a:r>
              <a:rPr lang="el-GR" altLang="el-GR" sz="2800" dirty="0" err="1" smtClean="0"/>
              <a:t>λιγνίνης</a:t>
            </a:r>
            <a:r>
              <a:rPr lang="el-GR" altLang="el-GR" sz="2800" dirty="0" smtClean="0"/>
              <a:t> παρουσία οξυγόνου είναι συνήθης πρακτική. </a:t>
            </a:r>
          </a:p>
        </p:txBody>
      </p:sp>
    </p:spTree>
    <p:extLst>
      <p:ext uri="{BB962C8B-B14F-4D97-AF65-F5344CB8AC3E}">
        <p14:creationId xmlns:p14="http://schemas.microsoft.com/office/powerpoint/2010/main" val="5949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Οι διεργασίες πολτοποίησης βασίζονται στην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αντίδραση των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ξυλοτεμαχιδίων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(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wood chips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) ή άλλου ινώδους αρχικού υλικού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raw material</a:t>
            </a:r>
            <a:r>
              <a:rPr lang="el-GR" altLang="el-GR" sz="2400" dirty="0" smtClean="0"/>
              <a:t>) σε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υψηλές θερμοκρασίες και πιέσεις και σε 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pH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400" dirty="0" smtClean="0"/>
              <a:t>το οποίο κυμαίνεται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από πολύ όξινο </a:t>
            </a:r>
            <a:r>
              <a:rPr lang="el-GR" altLang="el-GR" sz="2400" dirty="0" smtClean="0"/>
              <a:t>(όξινη θειική διεργασία – </a:t>
            </a:r>
            <a:r>
              <a:rPr lang="en-US" altLang="el-GR" sz="2400" dirty="0" smtClean="0"/>
              <a:t>acid sulfite process</a:t>
            </a:r>
            <a:r>
              <a:rPr lang="el-GR" altLang="el-GR" sz="2400" dirty="0" smtClean="0">
                <a:solidFill>
                  <a:srgbClr val="820000"/>
                </a:solidFill>
              </a:rPr>
              <a:t>)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έως μέτρια αλκαλικό </a:t>
            </a:r>
            <a:r>
              <a:rPr lang="el-GR" altLang="el-GR" sz="2400" dirty="0" smtClean="0"/>
              <a:t>(ουδέτερη θειική διεργασία – </a:t>
            </a:r>
            <a:r>
              <a:rPr lang="en-US" altLang="el-GR" sz="2400" dirty="0" smtClean="0"/>
              <a:t>neutral sulfite process</a:t>
            </a:r>
            <a:r>
              <a:rPr lang="el-GR" altLang="el-GR" sz="2400" dirty="0" smtClean="0"/>
              <a:t>) ή με </a:t>
            </a:r>
            <a:r>
              <a:rPr lang="en-US" altLang="el-GR" sz="2400" dirty="0" smtClean="0"/>
              <a:t>sulfides </a:t>
            </a:r>
            <a:r>
              <a:rPr lang="el-GR" altLang="el-GR" sz="2400" dirty="0" smtClean="0"/>
              <a:t>υπό αλκαλικές συνθήκες.</a:t>
            </a:r>
          </a:p>
          <a:p>
            <a:pPr eaLnBrk="1" hangingPunct="1"/>
            <a:r>
              <a:rPr lang="el-GR" altLang="el-GR" sz="2400" dirty="0" smtClean="0"/>
              <a:t>Οι διεργασίες αυτές δεν είναι αποτελεσματικές στην απομάκρυνση όλης της </a:t>
            </a:r>
            <a:r>
              <a:rPr lang="el-GR" altLang="el-GR" sz="2400" dirty="0" err="1" smtClean="0"/>
              <a:t>λιγνίνης</a:t>
            </a:r>
            <a:r>
              <a:rPr lang="el-GR" altLang="el-GR" sz="2400" dirty="0" smtClean="0"/>
              <a:t> και πρέπει να ακολουθούνται από λεύκανση με μία σειρά οξειδωτικά αντιδραστήρια.</a:t>
            </a:r>
          </a:p>
          <a:p>
            <a:pPr eaLnBrk="1" hangingPunct="1"/>
            <a:r>
              <a:rPr lang="el-GR" altLang="el-GR" sz="2400" dirty="0" smtClean="0"/>
              <a:t>Οι διεργασίες αυτές οδηγούν σε αποδόμηση (</a:t>
            </a:r>
            <a:r>
              <a:rPr lang="en-US" altLang="el-GR" sz="2400" dirty="0" smtClean="0"/>
              <a:t>attack</a:t>
            </a:r>
            <a:r>
              <a:rPr lang="el-GR" altLang="el-GR" sz="2400" dirty="0" smtClean="0"/>
              <a:t>) των υδατανθράκων που περιέχονται στο ξύλο. </a:t>
            </a:r>
          </a:p>
        </p:txBody>
      </p:sp>
    </p:spTree>
    <p:extLst>
      <p:ext uri="{BB962C8B-B14F-4D97-AF65-F5344CB8AC3E}">
        <p14:creationId xmlns:p14="http://schemas.microsoft.com/office/powerpoint/2010/main" val="1208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sz="2400" dirty="0" smtClean="0"/>
              <a:t>Τέλος να αναφερθεί ότι στο χαρτί περιέχονται πρόσθετα συστατικά, τα οποία αναλύονται σε επόμενη ενότητα. </a:t>
            </a:r>
          </a:p>
          <a:p>
            <a:pPr eaLnBrk="1" hangingPunct="1"/>
            <a:r>
              <a:rPr lang="el-GR" altLang="el-GR" sz="2400" dirty="0" smtClean="0"/>
              <a:t>Συνοψίζοντας μπορούμε να πούμε ότι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η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λιγνίνη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για τη χαρτοποιία αποτελεί ανεπιθύμητο συστατικό μια και με την επίδραση του φωτός οδηγεί σε κιτρίνισμα του χαρτιού (γήρανση).</a:t>
            </a:r>
          </a:p>
          <a:p>
            <a:pPr eaLnBrk="1" hangingPunct="1"/>
            <a:r>
              <a:rPr lang="el-GR" altLang="el-GR" sz="2400" dirty="0" smtClean="0"/>
              <a:t>Η απαίτηση απομάκρυνσής της είναι ακόμη μεγαλύτερη για προϊόντα που θέλουμε να έχουν αντοχή στον χρόνο και χρωματική σταθερότητα.</a:t>
            </a:r>
          </a:p>
          <a:p>
            <a:pPr eaLnBrk="1" hangingPunct="1"/>
            <a:r>
              <a:rPr lang="el-GR" altLang="el-GR" sz="2400" dirty="0" smtClean="0"/>
              <a:t>Όπως θα δούμε και στα επόμενα κεφάλαια η απομάκρυνσή της γίνεται αφού «μαλακώσει» με τη φυσική δράση ενζύμων ή με βρασμό και προσθήκη κατάλληλων χημικών ουσιών στις απαραίτητες αναλογίες.</a:t>
            </a:r>
          </a:p>
          <a:p>
            <a:pPr eaLnBrk="1" hangingPunct="1"/>
            <a:r>
              <a:rPr lang="el-GR" altLang="el-GR" sz="2400" dirty="0" smtClean="0"/>
              <a:t>Το χτύπημα και η άλεση συντελούν καθοριστικά στον διαχωρισμό της.</a:t>
            </a:r>
            <a:r>
              <a:rPr lang="el-GR" altLang="el-GR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8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Το ξύλο που είναι η βασική πηγή </a:t>
            </a:r>
            <a:r>
              <a:rPr lang="el-GR" altLang="el-GR" sz="2800" dirty="0" err="1" smtClean="0"/>
              <a:t>κυτταρινούχων</a:t>
            </a:r>
            <a:r>
              <a:rPr lang="el-GR" altLang="el-GR" sz="2800" dirty="0" smtClean="0"/>
              <a:t> ινών στην παραγωγή του χαρτιού μπορεί να περιγραφεί με τον όρο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“</a:t>
            </a:r>
            <a:r>
              <a:rPr lang="en-US" altLang="el-GR" sz="2800" b="1" dirty="0" smtClean="0">
                <a:solidFill>
                  <a:srgbClr val="820000"/>
                </a:solidFill>
              </a:rPr>
              <a:t>composite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9251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1800" b="1" dirty="0" smtClean="0"/>
              <a:t>Ξενόγλωσση</a:t>
            </a:r>
          </a:p>
          <a:p>
            <a:pPr lvl="0"/>
            <a:r>
              <a:rPr lang="en-GB" sz="1000" dirty="0" err="1" smtClean="0"/>
              <a:t>Klemm</a:t>
            </a:r>
            <a:r>
              <a:rPr lang="en-GB" sz="1000" dirty="0" smtClean="0"/>
              <a:t>, D., Philipp, B., </a:t>
            </a:r>
            <a:r>
              <a:rPr lang="en-GB" sz="1000" dirty="0" err="1" smtClean="0"/>
              <a:t>Heinze</a:t>
            </a:r>
            <a:r>
              <a:rPr lang="en-GB" sz="1000" dirty="0" smtClean="0"/>
              <a:t>, T., </a:t>
            </a:r>
            <a:r>
              <a:rPr lang="en-GB" sz="1000" dirty="0" err="1" smtClean="0"/>
              <a:t>Heinze</a:t>
            </a:r>
            <a:r>
              <a:rPr lang="en-GB" sz="1000" dirty="0" smtClean="0"/>
              <a:t>, U., </a:t>
            </a:r>
            <a:r>
              <a:rPr lang="en-GB" sz="1000" dirty="0" err="1" smtClean="0"/>
              <a:t>Wagenknecht</a:t>
            </a:r>
            <a:r>
              <a:rPr lang="en-GB" sz="1000" dirty="0" smtClean="0"/>
              <a:t>, W. (1998), Comprehensive Cellulose Chemistry, Volume 1, Fundamentals and Analytical Methods, ed. Wiley - VCH.</a:t>
            </a:r>
            <a:endParaRPr lang="el-GR" sz="1000" dirty="0" smtClean="0"/>
          </a:p>
          <a:p>
            <a:pPr lvl="0"/>
            <a:r>
              <a:rPr lang="en-GB" sz="1000" dirty="0" smtClean="0"/>
              <a:t>Roberts, J.C., The Chemistry of Paper, The Royal Society of Chemistry, </a:t>
            </a:r>
            <a:r>
              <a:rPr lang="en-GB" sz="1000" dirty="0" err="1" smtClean="0"/>
              <a:t>Cambridge,UK</a:t>
            </a:r>
            <a:r>
              <a:rPr lang="en-GB" sz="1000" dirty="0" smtClean="0"/>
              <a:t>, 1996.</a:t>
            </a:r>
          </a:p>
          <a:p>
            <a:pPr lvl="0"/>
            <a:r>
              <a:rPr lang="en-GB" sz="1000" dirty="0" smtClean="0"/>
              <a:t>V I </a:t>
            </a:r>
            <a:r>
              <a:rPr lang="en-GB" sz="1000" dirty="0" err="1" smtClean="0"/>
              <a:t>Kovalenko</a:t>
            </a:r>
            <a:r>
              <a:rPr lang="en-GB" sz="1000" dirty="0" smtClean="0"/>
              <a:t>, Crystalline cellulose: structure and hydrogen bonds Russian Chemical Reviews 79 (3) 231 ± 241 (2010).</a:t>
            </a:r>
            <a:endParaRPr lang="el-GR" sz="1000" dirty="0" smtClean="0"/>
          </a:p>
          <a:p>
            <a:pPr lvl="0"/>
            <a:r>
              <a:rPr lang="en-GB" sz="1000" dirty="0" smtClean="0"/>
              <a:t>M. A. </a:t>
            </a:r>
            <a:r>
              <a:rPr lang="en-GB" sz="1000" dirty="0" err="1" smtClean="0"/>
              <a:t>Hubbe</a:t>
            </a:r>
            <a:r>
              <a:rPr lang="en-GB" sz="1000" dirty="0" smtClean="0"/>
              <a:t>, “Paper”, Kirk-</a:t>
            </a:r>
            <a:r>
              <a:rPr lang="en-GB" sz="1000" dirty="0" err="1" smtClean="0"/>
              <a:t>Othmer</a:t>
            </a:r>
            <a:r>
              <a:rPr lang="en-GB" sz="1000" dirty="0" smtClean="0"/>
              <a:t> </a:t>
            </a:r>
            <a:r>
              <a:rPr lang="en-GB" sz="1000" dirty="0" err="1" smtClean="0"/>
              <a:t>Encyclopedia</a:t>
            </a:r>
            <a:r>
              <a:rPr lang="en-GB" sz="1000" dirty="0" smtClean="0"/>
              <a:t> of Chemical Technology, John Wiley &amp; Sons, Inc., 2005 (Article Online Posting Date: 15.7. 2005).</a:t>
            </a:r>
            <a:endParaRPr lang="el-GR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1800" b="1" dirty="0" smtClean="0"/>
              <a:t>Ελληνική</a:t>
            </a:r>
          </a:p>
          <a:p>
            <a:pPr lvl="0"/>
            <a:r>
              <a:rPr lang="el-GR" sz="1000" dirty="0" smtClean="0"/>
              <a:t>Σ. Ζερβός, Διδακτορική διατριβή, Κριτήρια και Μεθοδολογία Αποτίμησης Καταλληλότητας Επεμβάσεων Συντήρησης Χαρτιού, Τμήμα Χημικών Μηχανικών, Ε.Μ.Π., Αθήνα, 2004.</a:t>
            </a:r>
          </a:p>
          <a:p>
            <a:pPr lvl="0"/>
            <a:r>
              <a:rPr lang="el-GR" sz="1000" dirty="0" smtClean="0"/>
              <a:t>Σ. Ζερβός, Μεταπτυχιακή Εργασία, Διερεύνηση κριτηρίων και μεθόδων αποτίμησης καταλληλότητας υλικών και επεμβάσεων συντήρησης χαρτιού/αρχείων σε σχέση με τον σχεδιασμό των συνθηκών του περιβάλλοντος χώρου (Εφαρμογή στο ιστορικό αρχείο του ΚΚΕ), Τμήμα Χημικών Μηχανικών, ΕΜΠ, Αθήνα, 1999-2000.</a:t>
            </a:r>
            <a:endParaRPr lang="en-US" sz="1000" dirty="0" smtClean="0"/>
          </a:p>
          <a:p>
            <a:pPr lvl="0"/>
            <a:r>
              <a:rPr lang="el-GR" sz="1000" dirty="0" smtClean="0"/>
              <a:t>Μ. </a:t>
            </a:r>
            <a:r>
              <a:rPr lang="el-GR" sz="1000" dirty="0" err="1" smtClean="0"/>
              <a:t>Κούκιος</a:t>
            </a:r>
            <a:r>
              <a:rPr lang="el-GR" sz="1000" dirty="0" smtClean="0"/>
              <a:t>, Διδακτορική διατριβή, Η Παραγωγή Χαρτοπολτού σε Συνδυασμό με την Παραλαβή Ζυμώσιμων Σακχάρων από τα Ελληνικά Άχυρα, Τμήμα Χημικών Μηχανικών Ε.Μ.Π.,</a:t>
            </a:r>
            <a:r>
              <a:rPr lang="el-GR" sz="1000" i="1" dirty="0" smtClean="0"/>
              <a:t> </a:t>
            </a:r>
            <a:r>
              <a:rPr lang="el-GR" sz="1000" dirty="0" smtClean="0"/>
              <a:t>Αθήνα, 1975.</a:t>
            </a:r>
          </a:p>
          <a:p>
            <a:pPr lvl="0"/>
            <a:r>
              <a:rPr lang="el-GR" sz="1000" dirty="0" smtClean="0"/>
              <a:t>Σ. </a:t>
            </a:r>
            <a:r>
              <a:rPr lang="el-GR" sz="1000" dirty="0" err="1" smtClean="0"/>
              <a:t>Σιμωνέτης</a:t>
            </a:r>
            <a:r>
              <a:rPr lang="el-GR" sz="1000" dirty="0" smtClean="0"/>
              <a:t>, Διδακτορική διατριβή, Μελέτη της παραγωγής </a:t>
            </a:r>
            <a:r>
              <a:rPr lang="el-GR" sz="1000" dirty="0" err="1" smtClean="0"/>
              <a:t>χαρτόμαζας</a:t>
            </a:r>
            <a:r>
              <a:rPr lang="el-GR" sz="1000" dirty="0" smtClean="0"/>
              <a:t> με χλωρίωση </a:t>
            </a:r>
            <a:r>
              <a:rPr lang="el-GR" sz="1000" dirty="0" err="1" smtClean="0"/>
              <a:t>προυδρολυμένου</a:t>
            </a:r>
            <a:r>
              <a:rPr lang="el-GR" sz="1000" dirty="0" smtClean="0"/>
              <a:t> </a:t>
            </a:r>
            <a:r>
              <a:rPr lang="el-GR" sz="1000" dirty="0" err="1" smtClean="0"/>
              <a:t>αχύρου</a:t>
            </a:r>
            <a:r>
              <a:rPr lang="el-GR" sz="1000" dirty="0" smtClean="0"/>
              <a:t>. Προβλήματα εφαρμογής., Τμήμα Χημικών Μηχανικών Ε.Μ.Π.,</a:t>
            </a:r>
            <a:r>
              <a:rPr lang="el-GR" sz="1000" i="1" dirty="0" smtClean="0"/>
              <a:t> </a:t>
            </a:r>
            <a:r>
              <a:rPr lang="el-GR" sz="1000" dirty="0" smtClean="0"/>
              <a:t>Αθήνα, 1990.</a:t>
            </a:r>
          </a:p>
          <a:p>
            <a:pPr lvl="0"/>
            <a:r>
              <a:rPr lang="el-GR" sz="1000" dirty="0" smtClean="0"/>
              <a:t>Α.Μ. Οικονόμου, Διδακτορική διατριβή, Μελέτη λεύκανσης </a:t>
            </a:r>
            <a:r>
              <a:rPr lang="el-GR" sz="1000" dirty="0" err="1" smtClean="0"/>
              <a:t>απομελανωμένου</a:t>
            </a:r>
            <a:r>
              <a:rPr lang="el-GR" sz="1000" dirty="0" smtClean="0"/>
              <a:t> </a:t>
            </a:r>
            <a:r>
              <a:rPr lang="el-GR" sz="1000" dirty="0" err="1" smtClean="0"/>
              <a:t>παλαιόχαρτου</a:t>
            </a:r>
            <a:r>
              <a:rPr lang="el-GR" sz="1000" dirty="0" smtClean="0"/>
              <a:t> με μικρή περιεκτικότητα σε μηχανική </a:t>
            </a:r>
            <a:r>
              <a:rPr lang="el-GR" sz="1000" dirty="0" err="1" smtClean="0"/>
              <a:t>χαρτόμαζα</a:t>
            </a:r>
            <a:r>
              <a:rPr lang="el-GR" sz="1000" dirty="0" smtClean="0"/>
              <a:t>, Τμήμα Χημικών Μηχανικών Ε.Μ.Π.,</a:t>
            </a:r>
            <a:r>
              <a:rPr lang="el-GR" sz="1000" i="1" dirty="0" smtClean="0"/>
              <a:t> </a:t>
            </a:r>
            <a:r>
              <a:rPr lang="el-GR" sz="1000" dirty="0" smtClean="0"/>
              <a:t>Αθήνα, 1998.</a:t>
            </a:r>
          </a:p>
          <a:p>
            <a:r>
              <a:rPr lang="el-GR" altLang="el-GR" sz="1000" dirty="0" err="1" smtClean="0"/>
              <a:t>Φιλιππακοπούλου</a:t>
            </a:r>
            <a:r>
              <a:rPr lang="el-GR" altLang="el-GR" sz="1000" dirty="0" smtClean="0"/>
              <a:t> Θ. ,Μελέτη Λεύκανσης </a:t>
            </a:r>
            <a:r>
              <a:rPr lang="el-GR" altLang="el-GR" sz="1000" dirty="0" err="1" smtClean="0"/>
              <a:t>Απομελανωμένου</a:t>
            </a:r>
            <a:r>
              <a:rPr lang="el-GR" altLang="el-GR" sz="1000" dirty="0" smtClean="0"/>
              <a:t> </a:t>
            </a:r>
            <a:r>
              <a:rPr lang="el-GR" altLang="el-GR" sz="1000" dirty="0" err="1" smtClean="0"/>
              <a:t>Παλαιόχαρτου</a:t>
            </a:r>
            <a:r>
              <a:rPr lang="el-GR" altLang="el-GR" sz="1000" dirty="0" smtClean="0"/>
              <a:t> Εφημερίδων και Περιοδικών. Διδακτορική Διατριβή, Ε.Μ.Π., Αθήνα</a:t>
            </a:r>
            <a:r>
              <a:rPr lang="en-US" altLang="el-GR" sz="1000" dirty="0" smtClean="0"/>
              <a:t>, </a:t>
            </a:r>
            <a:r>
              <a:rPr lang="el-GR" altLang="el-GR" sz="1000" dirty="0" smtClean="0"/>
              <a:t>2007.</a:t>
            </a:r>
            <a:endParaRPr lang="en-US" altLang="el-GR" sz="1000" dirty="0" smtClean="0"/>
          </a:p>
          <a:p>
            <a:r>
              <a:rPr lang="el-GR" altLang="el-GR" sz="1000" dirty="0" err="1" smtClean="0"/>
              <a:t>Τσάτσης</a:t>
            </a:r>
            <a:r>
              <a:rPr lang="el-GR" altLang="el-GR" sz="1000" dirty="0" smtClean="0"/>
              <a:t> Δ. Ε., Ανάλυση περιβαλλοντικών επιπτώσεων ανακυκλωμένου χαρτιού συσκευασίας (και διαχείριση ενέργειας και αποβλήτων), Διπλωματική Εργασία, Ε.Μ.Π., Αθήνα, 2008.</a:t>
            </a:r>
            <a:endParaRPr lang="en-US" altLang="el-GR" sz="1000" dirty="0" smtClean="0"/>
          </a:p>
          <a:p>
            <a:pPr lvl="0"/>
            <a:r>
              <a:rPr lang="el-GR" sz="1000" dirty="0" smtClean="0"/>
              <a:t>Β. </a:t>
            </a:r>
            <a:r>
              <a:rPr lang="en-US" sz="1000" dirty="0" smtClean="0"/>
              <a:t>Thomson</a:t>
            </a:r>
            <a:r>
              <a:rPr lang="el-GR" sz="1000" dirty="0" smtClean="0"/>
              <a:t>, Υλικά Εκτυπώσεων, Εκδόσεις ΙΩΝ, 2002.</a:t>
            </a:r>
            <a:endParaRPr lang="el-GR" altLang="el-GR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1800" b="1" dirty="0" smtClean="0"/>
              <a:t>Σύνδεσμοι </a:t>
            </a:r>
          </a:p>
          <a:p>
            <a:r>
              <a:rPr lang="en-GB" altLang="el-GR" sz="1800" dirty="0" err="1" smtClean="0">
                <a:hlinkClick r:id="rId2"/>
              </a:rPr>
              <a:t>Paperfil</a:t>
            </a:r>
            <a:endParaRPr lang="en-GB" altLang="el-GR" sz="1800" dirty="0" smtClean="0"/>
          </a:p>
          <a:p>
            <a:pPr lvl="0"/>
            <a:r>
              <a:rPr lang="en-GB" sz="1800" dirty="0" smtClean="0"/>
              <a:t>http://en.wikibooks.org/wiki/Papermaking/Raw_materials</a:t>
            </a:r>
            <a:endParaRPr lang="el-GR" sz="1800" dirty="0" smtClean="0"/>
          </a:p>
          <a:p>
            <a:endParaRPr lang="el-GR" sz="1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Μπέλεση 2014</a:t>
            </a:r>
            <a:r>
              <a:rPr lang="el-GR" sz="2000" dirty="0"/>
              <a:t>. </a:t>
            </a:r>
            <a:r>
              <a:rPr lang="el-GR" sz="2000" smtClean="0"/>
              <a:t>Βασιλική Μπέλεση . </a:t>
            </a:r>
            <a:r>
              <a:rPr lang="el-GR" sz="2000" dirty="0"/>
              <a:t>«Εκτυπωτικά Υποστρώματα </a:t>
            </a:r>
            <a:r>
              <a:rPr lang="el-GR" sz="2000" dirty="0" smtClean="0"/>
              <a:t>(Θ). </a:t>
            </a:r>
            <a:r>
              <a:rPr lang="el-GR" sz="2000" dirty="0"/>
              <a:t>Ενότητα 3: Ίνες που χρησιμοποιούνται στην </a:t>
            </a:r>
            <a:r>
              <a:rPr lang="el-GR" sz="2000" dirty="0" smtClean="0"/>
              <a:t>χαρτοποιία σύσταση </a:t>
            </a:r>
            <a:r>
              <a:rPr lang="el-GR" sz="2000" dirty="0"/>
              <a:t>και δομή </a:t>
            </a:r>
            <a:r>
              <a:rPr lang="el-GR" sz="2000" dirty="0" smtClean="0"/>
              <a:t>ξύλου».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sz="1200" dirty="0" err="1" smtClean="0"/>
              <a:t>Klemm</a:t>
            </a:r>
            <a:r>
              <a:rPr lang="en-GB" sz="1200" dirty="0"/>
              <a:t>, D., Philipp, B., </a:t>
            </a:r>
            <a:r>
              <a:rPr lang="en-GB" sz="1200" dirty="0" err="1"/>
              <a:t>Heinze</a:t>
            </a:r>
            <a:r>
              <a:rPr lang="en-GB" sz="1200" dirty="0"/>
              <a:t>, T., </a:t>
            </a:r>
            <a:r>
              <a:rPr lang="en-GB" sz="1200" dirty="0" err="1"/>
              <a:t>Heinze</a:t>
            </a:r>
            <a:r>
              <a:rPr lang="en-GB" sz="1200" dirty="0"/>
              <a:t>, U., </a:t>
            </a:r>
            <a:r>
              <a:rPr lang="en-GB" sz="1200" dirty="0" err="1"/>
              <a:t>Wagenknecht</a:t>
            </a:r>
            <a:r>
              <a:rPr lang="en-GB" sz="1200" dirty="0"/>
              <a:t>, W. (1998), Comprehensive Cellulose Chemistry, Volume 1, Fundamentals and Analytical Methods, ed. Wiley - VCH.</a:t>
            </a:r>
            <a:endParaRPr lang="el-GR" sz="1200" dirty="0"/>
          </a:p>
          <a:p>
            <a:pPr lvl="0"/>
            <a:r>
              <a:rPr lang="en-GB" sz="1200" dirty="0"/>
              <a:t>Roberts, J.C., The Chemistry of Paper, The Royal Society of Chemistry, </a:t>
            </a:r>
            <a:r>
              <a:rPr lang="en-GB" sz="1200" dirty="0" err="1"/>
              <a:t>Cambridge,UK</a:t>
            </a:r>
            <a:r>
              <a:rPr lang="en-GB" sz="1200" dirty="0"/>
              <a:t>, 1996.</a:t>
            </a:r>
          </a:p>
          <a:p>
            <a:pPr lvl="0"/>
            <a:r>
              <a:rPr lang="en-GB" sz="1200" dirty="0"/>
              <a:t>V I </a:t>
            </a:r>
            <a:r>
              <a:rPr lang="en-GB" sz="1200" dirty="0" err="1"/>
              <a:t>Kovalenko</a:t>
            </a:r>
            <a:r>
              <a:rPr lang="en-GB" sz="1200" dirty="0"/>
              <a:t>, Crystalline cellulose: structure and hydrogen bonds Russian Chemical Reviews 79 (3) 231 ± 241 (2010).</a:t>
            </a:r>
            <a:endParaRPr lang="el-GR" sz="1200" dirty="0"/>
          </a:p>
          <a:p>
            <a:pPr lvl="0"/>
            <a:r>
              <a:rPr lang="en-GB" sz="1200" dirty="0"/>
              <a:t>M. A. </a:t>
            </a:r>
            <a:r>
              <a:rPr lang="en-GB" sz="1200" dirty="0" err="1"/>
              <a:t>Hubbe</a:t>
            </a:r>
            <a:r>
              <a:rPr lang="en-GB" sz="1200" dirty="0"/>
              <a:t>, “Paper”, Kirk-</a:t>
            </a:r>
            <a:r>
              <a:rPr lang="en-GB" sz="1200" dirty="0" err="1"/>
              <a:t>Othmer</a:t>
            </a:r>
            <a:r>
              <a:rPr lang="en-GB" sz="1200" dirty="0"/>
              <a:t> </a:t>
            </a:r>
            <a:r>
              <a:rPr lang="en-GB" sz="1200" dirty="0" err="1"/>
              <a:t>Encyclopedia</a:t>
            </a:r>
            <a:r>
              <a:rPr lang="en-GB" sz="1200" dirty="0"/>
              <a:t> of Chemical Technology, John Wiley &amp; Sons, Inc., 2005 (Article Online Posting Date: 15.7. 2005).</a:t>
            </a:r>
            <a:endParaRPr lang="el-GR" sz="1200" dirty="0"/>
          </a:p>
          <a:p>
            <a:pPr lvl="0"/>
            <a:r>
              <a:rPr lang="el-GR" sz="1200" dirty="0" smtClean="0"/>
              <a:t>Σ</a:t>
            </a:r>
            <a:r>
              <a:rPr lang="el-GR" sz="1200" dirty="0"/>
              <a:t>. Ζερβός, Διδακτορική διατριβή, Κριτήρια και Μεθοδολογία Αποτίμησης Καταλληλότητας Επεμβάσεων Συντήρησης Χαρτιού, Τμήμα Χημικών Μηχανικών, Ε.Μ.Π., Αθήνα, 2004.</a:t>
            </a:r>
          </a:p>
          <a:p>
            <a:pPr lvl="0"/>
            <a:r>
              <a:rPr lang="el-GR" sz="1200" dirty="0"/>
              <a:t>Σ. Ζερβός, Μεταπτυχιακή Εργασία, Διερεύνηση κριτηρίων και μεθόδων αποτίμησης καταλληλότητας υλικών και επεμβάσεων συντήρησης χαρτιού/αρχείων σε σχέση με τον σχεδιασμό των συνθηκών του περιβάλλοντος χώρου (Εφαρμογή στο ιστορικό αρχείο του ΚΚΕ), Τμήμα Χημικών Μηχανικών, ΕΜΠ, Αθήνα, 1999-2000.</a:t>
            </a:r>
            <a:endParaRPr lang="en-US" sz="1200" dirty="0"/>
          </a:p>
          <a:p>
            <a:pPr lvl="0"/>
            <a:r>
              <a:rPr lang="el-GR" sz="1200" dirty="0"/>
              <a:t>Μ. </a:t>
            </a:r>
            <a:r>
              <a:rPr lang="el-GR" sz="1200" dirty="0" err="1"/>
              <a:t>Κούκιος</a:t>
            </a:r>
            <a:r>
              <a:rPr lang="el-GR" sz="1200" dirty="0"/>
              <a:t>, Διδακτορική διατριβή, Η Παραγωγή Χαρτοπολτού σε Συνδυασμό με την Παραλαβή Ζυμώσιμων Σακχάρων από τα Ελληνικά Άχυρα, Τμήμα Χημικών Μηχανικών Ε.Μ.Π.,</a:t>
            </a:r>
            <a:r>
              <a:rPr lang="el-GR" sz="1200" i="1" dirty="0"/>
              <a:t> </a:t>
            </a:r>
            <a:r>
              <a:rPr lang="el-GR" sz="1200" dirty="0"/>
              <a:t>Αθήνα, 1975.</a:t>
            </a:r>
          </a:p>
          <a:p>
            <a:pPr lvl="0"/>
            <a:r>
              <a:rPr lang="el-GR" sz="1200" dirty="0"/>
              <a:t>Σ. </a:t>
            </a:r>
            <a:r>
              <a:rPr lang="el-GR" sz="1200" dirty="0" err="1"/>
              <a:t>Σιμωνέτης</a:t>
            </a:r>
            <a:r>
              <a:rPr lang="el-GR" sz="1200" dirty="0"/>
              <a:t>, Διδακτορική διατριβή, Μελέτη της παραγωγής </a:t>
            </a:r>
            <a:r>
              <a:rPr lang="el-GR" sz="1200" dirty="0" err="1"/>
              <a:t>χαρτόμαζας</a:t>
            </a:r>
            <a:r>
              <a:rPr lang="el-GR" sz="1200" dirty="0"/>
              <a:t> με χλωρίωση </a:t>
            </a:r>
            <a:r>
              <a:rPr lang="el-GR" sz="1200" dirty="0" err="1"/>
              <a:t>προυδρολυμένου</a:t>
            </a:r>
            <a:r>
              <a:rPr lang="el-GR" sz="1200" dirty="0"/>
              <a:t> </a:t>
            </a:r>
            <a:r>
              <a:rPr lang="el-GR" sz="1200" dirty="0" err="1"/>
              <a:t>αχύρου</a:t>
            </a:r>
            <a:r>
              <a:rPr lang="el-GR" sz="1200" dirty="0"/>
              <a:t>. Προβλήματα εφαρμογής., Τμήμα Χημικών Μηχανικών Ε.Μ.Π.,</a:t>
            </a:r>
            <a:r>
              <a:rPr lang="el-GR" sz="1200" i="1" dirty="0"/>
              <a:t> </a:t>
            </a:r>
            <a:r>
              <a:rPr lang="el-GR" sz="1200" dirty="0"/>
              <a:t>Αθήνα, 1990.</a:t>
            </a:r>
          </a:p>
          <a:p>
            <a:pPr lvl="0"/>
            <a:r>
              <a:rPr lang="el-GR" sz="1200" dirty="0"/>
              <a:t>Α.Μ. Οικονόμου, Διδακτορική διατριβή, Μελέτη λεύκανσης </a:t>
            </a:r>
            <a:r>
              <a:rPr lang="el-GR" sz="1200" dirty="0" err="1"/>
              <a:t>απομελανωμένου</a:t>
            </a:r>
            <a:r>
              <a:rPr lang="el-GR" sz="1200" dirty="0"/>
              <a:t> </a:t>
            </a:r>
            <a:r>
              <a:rPr lang="el-GR" sz="1200" dirty="0" err="1"/>
              <a:t>παλαιόχαρτου</a:t>
            </a:r>
            <a:r>
              <a:rPr lang="el-GR" sz="1200" dirty="0"/>
              <a:t> με μικρή περιεκτικότητα σε μηχανική </a:t>
            </a:r>
            <a:r>
              <a:rPr lang="el-GR" sz="1200" dirty="0" err="1"/>
              <a:t>χαρτόμαζα</a:t>
            </a:r>
            <a:r>
              <a:rPr lang="el-GR" sz="1200" dirty="0"/>
              <a:t>, Τμήμα Χημικών Μηχανικών Ε.Μ.Π.,</a:t>
            </a:r>
            <a:r>
              <a:rPr lang="el-GR" sz="1200" i="1" dirty="0"/>
              <a:t> </a:t>
            </a:r>
            <a:r>
              <a:rPr lang="el-GR" sz="1200" dirty="0"/>
              <a:t>Αθήνα, 1998.</a:t>
            </a:r>
          </a:p>
          <a:p>
            <a:r>
              <a:rPr lang="el-GR" altLang="el-GR" sz="1200" dirty="0" err="1"/>
              <a:t>Φιλιππακοπούλου</a:t>
            </a:r>
            <a:r>
              <a:rPr lang="el-GR" altLang="el-GR" sz="1200" dirty="0"/>
              <a:t> Θ. ,Μελέτη Λεύκανσης </a:t>
            </a:r>
            <a:r>
              <a:rPr lang="el-GR" altLang="el-GR" sz="1200" dirty="0" err="1"/>
              <a:t>Απομελανωμένου</a:t>
            </a:r>
            <a:r>
              <a:rPr lang="el-GR" altLang="el-GR" sz="1200" dirty="0"/>
              <a:t> </a:t>
            </a:r>
            <a:r>
              <a:rPr lang="el-GR" altLang="el-GR" sz="1200" dirty="0" err="1"/>
              <a:t>Παλαιόχαρτου</a:t>
            </a:r>
            <a:r>
              <a:rPr lang="el-GR" altLang="el-GR" sz="1200" dirty="0"/>
              <a:t> Εφημερίδων και Περιοδικών. Διδακτορική Διατριβή, Ε.Μ.Π., Αθήνα</a:t>
            </a:r>
            <a:r>
              <a:rPr lang="en-US" altLang="el-GR" sz="1200" dirty="0"/>
              <a:t>, </a:t>
            </a:r>
            <a:r>
              <a:rPr lang="el-GR" altLang="el-GR" sz="1200" dirty="0"/>
              <a:t>2007.</a:t>
            </a:r>
            <a:endParaRPr lang="en-US" altLang="el-GR" sz="1200" dirty="0"/>
          </a:p>
          <a:p>
            <a:r>
              <a:rPr lang="el-GR" altLang="el-GR" sz="1200" dirty="0" err="1"/>
              <a:t>Τσάτσης</a:t>
            </a:r>
            <a:r>
              <a:rPr lang="el-GR" altLang="el-GR" sz="1200" dirty="0"/>
              <a:t> Δ. Ε., Ανάλυση περιβαλλοντικών επιπτώσεων ανακυκλωμένου χαρτιού συσκευασίας (και διαχείριση ενέργειας και αποβλήτων), Διπλωματική Εργασία, Ε.Μ.Π., Αθήνα, 2008.</a:t>
            </a:r>
            <a:endParaRPr lang="en-US" altLang="el-GR" sz="1200" dirty="0"/>
          </a:p>
          <a:p>
            <a:pPr lvl="0"/>
            <a:r>
              <a:rPr lang="el-GR" sz="1200" dirty="0"/>
              <a:t>Β. </a:t>
            </a:r>
            <a:r>
              <a:rPr lang="en-US" sz="1200" dirty="0"/>
              <a:t>Thomson</a:t>
            </a:r>
            <a:r>
              <a:rPr lang="el-GR" sz="1200" dirty="0"/>
              <a:t>, Υλικά Εκτυπώσεων, Εκδόσεις ΙΩΝ, 2002.</a:t>
            </a:r>
            <a:endParaRPr lang="el-GR" altLang="el-GR" sz="1200" dirty="0"/>
          </a:p>
          <a:p>
            <a:r>
              <a:rPr lang="en-GB" altLang="el-GR" sz="1200" dirty="0" err="1" smtClean="0">
                <a:hlinkClick r:id="rId3"/>
              </a:rPr>
              <a:t>Paperfil</a:t>
            </a:r>
            <a:endParaRPr lang="en-GB" altLang="el-GR" sz="1200" dirty="0"/>
          </a:p>
          <a:p>
            <a:pPr lvl="0"/>
            <a:r>
              <a:rPr lang="en-GB" sz="1200" dirty="0"/>
              <a:t>http://en.wikibooks.org/wiki/Papermaking/Raw_materials</a:t>
            </a:r>
            <a:endParaRPr lang="el-GR" sz="1200" dirty="0"/>
          </a:p>
          <a:p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732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Κύρια στερεά συστατικά του ξύλου</a:t>
            </a:r>
            <a:endParaRPr lang="el-GR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l-GR" sz="2400" dirty="0" smtClean="0"/>
              <a:t>T</a:t>
            </a:r>
            <a:r>
              <a:rPr lang="el-GR" altLang="el-GR" sz="2400" dirty="0" smtClean="0"/>
              <a:t>α τέσσερα κύρια στερεά συστατικά του ξύλου (κυτταρίνη, </a:t>
            </a:r>
            <a:r>
              <a:rPr lang="el-GR" altLang="el-GR" sz="2400" dirty="0" err="1" smtClean="0"/>
              <a:t>ημικυτταρίνη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λιγνίνη</a:t>
            </a:r>
            <a:r>
              <a:rPr lang="el-GR" altLang="el-GR" sz="2400" dirty="0" smtClean="0"/>
              <a:t> και </a:t>
            </a:r>
            <a:r>
              <a:rPr lang="el-GR" altLang="el-GR" sz="2400" dirty="0" err="1" smtClean="0"/>
              <a:t>εκχυλίσιμα</a:t>
            </a:r>
            <a:r>
              <a:rPr lang="el-GR" altLang="el-GR" sz="2400" dirty="0" smtClean="0"/>
              <a:t>) συγκρατούνται μαζί κυρίως με φυσικοχημικές δυνάμεις, παρά από έναν υψηλής τάξης βαθμό ομοιοπολικού δεσμού (</a:t>
            </a:r>
            <a:r>
              <a:rPr lang="en-US" altLang="el-GR" sz="2400" dirty="0" smtClean="0"/>
              <a:t>high degree of covalent bonding</a:t>
            </a:r>
            <a:r>
              <a:rPr lang="el-GR" altLang="el-GR" sz="2400" dirty="0" smtClean="0"/>
              <a:t>).</a:t>
            </a:r>
            <a:endParaRPr lang="en-US" altLang="el-GR" sz="24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Τρία από τα συστατικά,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η κυτταρίνη, η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ημικυτταρίνη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και η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λιγνίνη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είναι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πολυμερείς </a:t>
            </a:r>
            <a:r>
              <a:rPr lang="el-GR" altLang="el-GR" sz="2400" dirty="0" smtClean="0"/>
              <a:t>ενώσεις όπως έχει προαναφερθεί.</a:t>
            </a:r>
            <a:endParaRPr lang="en-US" altLang="el-GR" sz="24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Το τέταρτο συστατικό, τα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εκχυλίσιμα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400" dirty="0" smtClean="0"/>
              <a:t>συστατικά του ξύλου, αποτελούν μία τάξη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μονομερών ρητινούχων υλικών.</a:t>
            </a:r>
          </a:p>
        </p:txBody>
      </p:sp>
    </p:spTree>
    <p:extLst>
      <p:ext uri="{BB962C8B-B14F-4D97-AF65-F5344CB8AC3E}">
        <p14:creationId xmlns:p14="http://schemas.microsoft.com/office/powerpoint/2010/main" val="20918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l-GR" altLang="el-GR" sz="2000" dirty="0" smtClean="0"/>
              <a:t>Στον ακόλουθο πίνακα παρατίθενται οι σχετικές αναλογίες των συστατικών για τυπικά σκληρά και μαλακά ξύλα που χρησιμοποιούνται στην παραγωγή του χαρτιού.</a:t>
            </a:r>
          </a:p>
          <a:p>
            <a:pPr eaLnBrk="1" hangingPunct="1"/>
            <a:endParaRPr lang="el-GR" altLang="el-GR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939819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871656"/>
              </p:ext>
            </p:extLst>
          </p:nvPr>
        </p:nvGraphicFramePr>
        <p:xfrm>
          <a:off x="539552" y="2348880"/>
          <a:ext cx="8168640" cy="1924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605"/>
                <a:gridCol w="2767330"/>
                <a:gridCol w="2719705"/>
              </a:tblGrid>
              <a:tr h="6432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60" dirty="0">
                          <a:effectLst/>
                        </a:rPr>
                        <a:t>Τύποι </a:t>
                      </a:r>
                      <a:r>
                        <a:rPr lang="el-GR" sz="1800" spc="60" dirty="0" smtClean="0">
                          <a:effectLst/>
                        </a:rPr>
                        <a:t>ινών</a:t>
                      </a:r>
                      <a:endParaRPr lang="el-GR" sz="2000" spc="1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60" dirty="0" smtClean="0">
                          <a:effectLst/>
                        </a:rPr>
                        <a:t>(%) </a:t>
                      </a:r>
                      <a:r>
                        <a:rPr lang="el-GR" sz="1800" spc="60" dirty="0">
                          <a:effectLst/>
                        </a:rPr>
                        <a:t>Σκληρού ξύλου (φυλλοβόλα, </a:t>
                      </a:r>
                      <a:r>
                        <a:rPr lang="el-GR" sz="1800" spc="60" dirty="0" err="1">
                          <a:effectLst/>
                        </a:rPr>
                        <a:t>deciduous</a:t>
                      </a:r>
                      <a:r>
                        <a:rPr lang="el-GR" sz="1800" spc="60" dirty="0">
                          <a:effectLst/>
                        </a:rPr>
                        <a:t>)</a:t>
                      </a:r>
                      <a:endParaRPr lang="el-GR" sz="2000" spc="1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60" dirty="0" smtClean="0">
                          <a:effectLst/>
                        </a:rPr>
                        <a:t>(%) </a:t>
                      </a:r>
                      <a:r>
                        <a:rPr lang="el-GR" sz="1800" spc="60" dirty="0">
                          <a:effectLst/>
                        </a:rPr>
                        <a:t>Μαλακού ξύλου (κωνοφόρα)</a:t>
                      </a:r>
                      <a:endParaRPr lang="el-GR" sz="2000" spc="1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31432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60" dirty="0">
                          <a:effectLst/>
                        </a:rPr>
                        <a:t>κυτταρίνη</a:t>
                      </a:r>
                      <a:endParaRPr lang="el-GR" sz="2000" spc="1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60">
                          <a:effectLst/>
                        </a:rPr>
                        <a:t>40</a:t>
                      </a:r>
                      <a:endParaRPr lang="el-GR" sz="2000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60">
                          <a:effectLst/>
                        </a:rPr>
                        <a:t>39</a:t>
                      </a:r>
                      <a:endParaRPr lang="el-GR" sz="2000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31940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60">
                          <a:effectLst/>
                        </a:rPr>
                        <a:t>ημικυτταρίνη</a:t>
                      </a:r>
                      <a:endParaRPr lang="el-GR" sz="2000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60">
                          <a:effectLst/>
                        </a:rPr>
                        <a:t>37</a:t>
                      </a:r>
                      <a:endParaRPr lang="el-GR" sz="2000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60">
                          <a:effectLst/>
                        </a:rPr>
                        <a:t>30</a:t>
                      </a:r>
                      <a:endParaRPr lang="el-GR" sz="2000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31432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60">
                          <a:effectLst/>
                        </a:rPr>
                        <a:t>λιγνίνη</a:t>
                      </a:r>
                      <a:endParaRPr lang="el-GR" sz="2000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60" dirty="0">
                          <a:effectLst/>
                        </a:rPr>
                        <a:t>20</a:t>
                      </a:r>
                      <a:endParaRPr lang="el-GR" sz="2000" spc="1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60">
                          <a:effectLst/>
                        </a:rPr>
                        <a:t>27</a:t>
                      </a:r>
                      <a:endParaRPr lang="el-GR" sz="2000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33337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60" dirty="0" err="1">
                          <a:effectLst/>
                        </a:rPr>
                        <a:t>εκχυλίσιμα</a:t>
                      </a:r>
                      <a:endParaRPr lang="el-GR" sz="2000" spc="1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60">
                          <a:effectLst/>
                        </a:rPr>
                        <a:t>3</a:t>
                      </a:r>
                      <a:endParaRPr lang="el-GR" sz="2000" spc="15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60" dirty="0">
                          <a:effectLst/>
                        </a:rPr>
                        <a:t>4</a:t>
                      </a:r>
                      <a:endParaRPr lang="el-GR" sz="2000" spc="1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9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Η αναλογία των διαφορετικών τύπων ινών που θα περιέχονται σε ένα χαρτί εξαρτάται από την χρήση για την οποία προορίζεται.</a:t>
            </a:r>
          </a:p>
          <a:p>
            <a:pPr eaLnBrk="1" hangingPunct="1"/>
            <a:r>
              <a:rPr lang="el-GR" altLang="el-GR" sz="2400" dirty="0" smtClean="0"/>
              <a:t>Για παράδειγμα, οι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ίνες μαλακού ξύλου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έχουν τυπικά μήκη της τάξης των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2.5-4 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mm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400" dirty="0" smtClean="0"/>
              <a:t>και είναι επιθυμητές για προϊόντα που απαιτούν</a:t>
            </a:r>
            <a:r>
              <a:rPr lang="el-GR" altLang="el-GR" sz="2400" b="1" dirty="0" smtClean="0">
                <a:solidFill>
                  <a:srgbClr val="D60093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υψηλή αντοχή στο σχίσιμο, σε μηχανική αντοχή, στην αναδίπλωση και αντίσταση σε πλάγιες δυνάμεις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edgewise compression forces</a:t>
            </a:r>
            <a:r>
              <a:rPr lang="el-GR" altLang="el-GR" sz="2400" dirty="0" smtClean="0"/>
              <a:t>), όπως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χάρτινες τσάντες </a:t>
            </a:r>
            <a:r>
              <a:rPr lang="el-GR" altLang="el-GR" sz="2400" dirty="0" smtClean="0"/>
              <a:t>καθώς και σε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επίπεδο χαρτί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linerboard</a:t>
            </a:r>
            <a:r>
              <a:rPr lang="el-GR" altLang="el-GR" sz="2400" dirty="0" smtClean="0"/>
              <a:t>)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για κυματοειδές χαρτόνι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corrugated containers</a:t>
            </a:r>
            <a:r>
              <a:rPr lang="el-GR" altLang="el-GR" sz="2400" dirty="0" smtClean="0"/>
              <a:t>). Επίσης, τα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χαρτιά υγείας </a:t>
            </a:r>
            <a:r>
              <a:rPr lang="el-GR" altLang="el-GR" sz="2400" dirty="0" smtClean="0"/>
              <a:t>συνίστανται συνήθως από ίνες μαλακών ξύλων.</a:t>
            </a:r>
          </a:p>
          <a:p>
            <a:pPr eaLnBrk="1" hangingPunct="1">
              <a:buFontTx/>
              <a:buNone/>
            </a:pPr>
            <a:endParaRPr lang="el-GR" altLang="el-GR" sz="2800" b="1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47e961eab02d4caab6d7c56f2a7127d24ebf57ac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2037</TotalTime>
  <Words>4930</Words>
  <Application>Microsoft Office PowerPoint</Application>
  <PresentationFormat>On-screen Show (4:3)</PresentationFormat>
  <Paragraphs>357</Paragraphs>
  <Slides>68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exo-opistho_simeiomata</vt:lpstr>
      <vt:lpstr>OC_template_updated</vt:lpstr>
      <vt:lpstr>Εκτυπωτικά Υποστρώματα (Θ)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Κύρια στερεά συστατικά του ξύλου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Στην συνέχεια θα μιλήσουμε πιο αναλυτικά για την κυτταρίνη, ημικυτταρίνη και την λιγνίνη</vt:lpstr>
      <vt:lpstr>Κυτταρίνη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Μέτρο της ποιότητας ενός χαρτιού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πρωτογενές κυτταρικό τοίχωμα ξύλου</vt:lpstr>
      <vt:lpstr>Δευτερογενές κυτταρικό τοίχωμα ξύλου</vt:lpstr>
      <vt:lpstr>Δευτερογενές κυτταρικό τοίχωμα ξύλου</vt:lpstr>
      <vt:lpstr>Δευτερογενές κυτταρικό τοίχωμα ξύλου</vt:lpstr>
      <vt:lpstr>PowerPoint Presentation</vt:lpstr>
      <vt:lpstr>PowerPoint Presentation</vt:lpstr>
      <vt:lpstr>Ο ρόλος των δεσμών υδρογόνου στο χαρτί</vt:lpstr>
      <vt:lpstr>Ο ρόλος των δεσμών υδρογόνου στο χαρτί</vt:lpstr>
      <vt:lpstr>Ο ρόλος των δεσμών υδρογόνου στο χαρτί</vt:lpstr>
      <vt:lpstr>Ο ρόλος των δεσμών υδρογόνου στο χαρτί</vt:lpstr>
      <vt:lpstr>Πορώδες σύστημα στην κυτταρίνη </vt:lpstr>
      <vt:lpstr>PowerPoint Presentation</vt:lpstr>
      <vt:lpstr>(ii) Ημικυτταρίνη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(iii) Λιγνίνη </vt:lpstr>
      <vt:lpstr>PowerPoint Presentation</vt:lpstr>
      <vt:lpstr>Τα τρία κύρια μονομερή της λιγνίνης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304</cp:revision>
  <dcterms:created xsi:type="dcterms:W3CDTF">2015-05-19T06:24:50Z</dcterms:created>
  <dcterms:modified xsi:type="dcterms:W3CDTF">2015-10-16T08:56:14Z</dcterms:modified>
</cp:coreProperties>
</file>