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 id="2147483719" r:id="rId4"/>
  </p:sldMasterIdLst>
  <p:notesMasterIdLst>
    <p:notesMasterId r:id="rId36"/>
  </p:notesMasterIdLst>
  <p:handoutMasterIdLst>
    <p:handoutMasterId r:id="rId37"/>
  </p:handoutMasterIdLst>
  <p:sldIdLst>
    <p:sldId id="284" r:id="rId5"/>
    <p:sldId id="258" r:id="rId6"/>
    <p:sldId id="259" r:id="rId7"/>
    <p:sldId id="260" r:id="rId8"/>
    <p:sldId id="261" r:id="rId9"/>
    <p:sldId id="262" r:id="rId10"/>
    <p:sldId id="263" r:id="rId11"/>
    <p:sldId id="264" r:id="rId12"/>
    <p:sldId id="265" r:id="rId13"/>
    <p:sldId id="266" r:id="rId14"/>
    <p:sldId id="267" r:id="rId15"/>
    <p:sldId id="269" r:id="rId16"/>
    <p:sldId id="273" r:id="rId17"/>
    <p:sldId id="274" r:id="rId18"/>
    <p:sldId id="275" r:id="rId19"/>
    <p:sldId id="276" r:id="rId20"/>
    <p:sldId id="277" r:id="rId21"/>
    <p:sldId id="278" r:id="rId22"/>
    <p:sldId id="279" r:id="rId23"/>
    <p:sldId id="280" r:id="rId24"/>
    <p:sldId id="281" r:id="rId25"/>
    <p:sldId id="282" r:id="rId26"/>
    <p:sldId id="283" r:id="rId27"/>
    <p:sldId id="291" r:id="rId28"/>
    <p:sldId id="285" r:id="rId29"/>
    <p:sldId id="286" r:id="rId30"/>
    <p:sldId id="287" r:id="rId31"/>
    <p:sldId id="292" r:id="rId32"/>
    <p:sldId id="293" r:id="rId33"/>
    <p:sldId id="289" r:id="rId34"/>
    <p:sldId id="290" r:id="rId35"/>
  </p:sldIdLst>
  <p:sldSz cx="9144000" cy="6858000" type="screen4x3"/>
  <p:notesSz cx="7104063" cy="10234613"/>
  <p:custDataLst>
    <p:tags r:id="rId3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a:t>
            </a:fld>
            <a:endParaRPr lang="el-GR" dirty="0"/>
          </a:p>
        </p:txBody>
      </p:sp>
    </p:spTree>
    <p:extLst>
      <p:ext uri="{BB962C8B-B14F-4D97-AF65-F5344CB8AC3E}">
        <p14:creationId xmlns:p14="http://schemas.microsoft.com/office/powerpoint/2010/main" val="4121801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a:t>
            </a:fld>
            <a:endParaRPr lang="el-GR" dirty="0"/>
          </a:p>
        </p:txBody>
      </p:sp>
    </p:spTree>
    <p:extLst>
      <p:ext uri="{BB962C8B-B14F-4D97-AF65-F5344CB8AC3E}">
        <p14:creationId xmlns:p14="http://schemas.microsoft.com/office/powerpoint/2010/main" val="2553124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a:t>
            </a:fld>
            <a:endParaRPr lang="el-GR" dirty="0"/>
          </a:p>
        </p:txBody>
      </p:sp>
    </p:spTree>
    <p:extLst>
      <p:ext uri="{BB962C8B-B14F-4D97-AF65-F5344CB8AC3E}">
        <p14:creationId xmlns:p14="http://schemas.microsoft.com/office/powerpoint/2010/main" val="48414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a:t>
            </a:fld>
            <a:endParaRPr lang="el-GR" dirty="0"/>
          </a:p>
        </p:txBody>
      </p:sp>
    </p:spTree>
    <p:extLst>
      <p:ext uri="{BB962C8B-B14F-4D97-AF65-F5344CB8AC3E}">
        <p14:creationId xmlns:p14="http://schemas.microsoft.com/office/powerpoint/2010/main" val="2894900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8</a:t>
            </a:fld>
            <a:endParaRPr lang="el-GR" dirty="0"/>
          </a:p>
        </p:txBody>
      </p:sp>
    </p:spTree>
    <p:extLst>
      <p:ext uri="{BB962C8B-B14F-4D97-AF65-F5344CB8AC3E}">
        <p14:creationId xmlns:p14="http://schemas.microsoft.com/office/powerpoint/2010/main" val="355258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a:t>
            </a:fld>
            <a:endParaRPr lang="el-GR" dirty="0"/>
          </a:p>
        </p:txBody>
      </p:sp>
    </p:spTree>
    <p:extLst>
      <p:ext uri="{BB962C8B-B14F-4D97-AF65-F5344CB8AC3E}">
        <p14:creationId xmlns:p14="http://schemas.microsoft.com/office/powerpoint/2010/main" val="2559641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11</a:t>
            </a:fld>
            <a:endParaRPr lang="el-GR" dirty="0"/>
          </a:p>
        </p:txBody>
      </p:sp>
    </p:spTree>
    <p:extLst>
      <p:ext uri="{BB962C8B-B14F-4D97-AF65-F5344CB8AC3E}">
        <p14:creationId xmlns:p14="http://schemas.microsoft.com/office/powerpoint/2010/main" val="318655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19</a:t>
            </a:fld>
            <a:endParaRPr lang="el-GR" dirty="0"/>
          </a:p>
        </p:txBody>
      </p:sp>
    </p:spTree>
    <p:extLst>
      <p:ext uri="{BB962C8B-B14F-4D97-AF65-F5344CB8AC3E}">
        <p14:creationId xmlns:p14="http://schemas.microsoft.com/office/powerpoint/2010/main" val="3521314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769638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326969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768325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898726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762621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43784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075988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8628263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315280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673720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79D9CB1-5C92-4166-882A-6C7A49FF342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449481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2623814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0337373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1700603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380196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9739646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688815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4412535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329335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1605425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322345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7558720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3750533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0588747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0565296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1892374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6201736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1648332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946238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74953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776427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cs typeface="Arial" panose="020B0604020202020204" pitchFamily="34" charset="0"/>
              </a:rPr>
              <a:pPr>
                <a:defRPr/>
              </a:pPr>
              <a:t>‹#›</a:t>
            </a:fld>
            <a:endParaRPr lang="el-GR" dirty="0">
              <a:solidFill>
                <a:prstClr val="black"/>
              </a:solidFill>
              <a:cs typeface="Arial" panose="020B0604020202020204" pitchFamily="34" charset="0"/>
            </a:endParaRPr>
          </a:p>
        </p:txBody>
      </p:sp>
    </p:spTree>
    <p:extLst>
      <p:ext uri="{BB962C8B-B14F-4D97-AF65-F5344CB8AC3E}">
        <p14:creationId xmlns:p14="http://schemas.microsoft.com/office/powerpoint/2010/main" val="41608159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cs typeface="Arial" panose="020B0604020202020204" pitchFamily="34" charset="0"/>
              </a:rPr>
              <a:pPr>
                <a:defRPr/>
              </a:pPr>
              <a:t>‹#›</a:t>
            </a:fld>
            <a:endParaRPr lang="el-GR" dirty="0">
              <a:solidFill>
                <a:prstClr val="black"/>
              </a:solidFill>
              <a:cs typeface="Arial" panose="020B0604020202020204" pitchFamily="34" charset="0"/>
            </a:endParaRPr>
          </a:p>
        </p:txBody>
      </p:sp>
    </p:spTree>
    <p:extLst>
      <p:ext uri="{BB962C8B-B14F-4D97-AF65-F5344CB8AC3E}">
        <p14:creationId xmlns:p14="http://schemas.microsoft.com/office/powerpoint/2010/main" val="4718833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5498471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en.wikipedia.org/wiki/File:Aspiratore.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flickr.com/photos/davidheller/5616765182/" TargetMode="External"/><Relationship Id="rId3" Type="http://schemas.openxmlformats.org/officeDocument/2006/relationships/image" Target="../media/image18.jpeg"/><Relationship Id="rId7"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Hospital" TargetMode="External"/><Relationship Id="rId4" Type="http://schemas.openxmlformats.org/officeDocument/2006/relationships/hyperlink" Target="http://commons.wikimedia.org/wiki/File:Bag_Valve_Mask_(AMBU_-_bag).jpg" TargetMode="External"/><Relationship Id="rId9" Type="http://schemas.openxmlformats.org/officeDocument/2006/relationships/hyperlink" Target="http://creativecommons.org/licenses/by-nc/2.0/deed.e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youtube.com/watch?v=UVuPzhOWx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hyperlink" Target="http://www.flickr.com/photos/alinssite/4175518963/"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creativecommons.org/licenses/by-nc-sa/2.0/deed.en" TargetMode="External"/><Relationship Id="rId4" Type="http://schemas.openxmlformats.org/officeDocument/2006/relationships/hyperlink" Target="http://en.wikipedia.org/wiki/File:Broncoscopia_terapeutica.jp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3" Type="http://schemas.openxmlformats.org/officeDocument/2006/relationships/image" Target="../media/image7.jpeg"/><Relationship Id="rId7" Type="http://schemas.openxmlformats.org/officeDocument/2006/relationships/hyperlink" Target="http://en.wikipedia.org/wiki/File:Sondeintubation.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creativecommons.org/licenses/by-sa/2.0/fr/deed.en" TargetMode="External"/><Relationship Id="rId10" Type="http://schemas.openxmlformats.org/officeDocument/2006/relationships/hyperlink" Target="http://en.wikipedia.org/wiki/File:Wendltubus.jpg" TargetMode="External"/><Relationship Id="rId4" Type="http://schemas.openxmlformats.org/officeDocument/2006/relationships/hyperlink" Target="http://en.wikipedia.org/wiki/File:Canule_de_Goedel_2.jpg" TargetMode="Externa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Wendltubus.jpg"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creativecommons.org/licenses/by-sa/3.0/deed.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en.wikipedia.org/wiki/File:Sondeintubation.jpg" TargetMode="External"/><Relationship Id="rId5" Type="http://schemas.openxmlformats.org/officeDocument/2006/relationships/image" Target="../media/image12.jpg"/><Relationship Id="rId4" Type="http://schemas.openxmlformats.org/officeDocument/2006/relationships/hyperlink" Target="http://en.wikipedia.org/wiki/File:Endotracheal_tube_colored.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creativecommons.org/licenses/by-nc-sa/3.0/" TargetMode="External"/><Relationship Id="rId5" Type="http://schemas.openxmlformats.org/officeDocument/2006/relationships/hyperlink" Target="http://jose-ramiro.deviantart.com/" TargetMode="External"/><Relationship Id="rId4" Type="http://schemas.openxmlformats.org/officeDocument/2006/relationships/hyperlink" Target="http://jose-ramiro.deviantart.com/art/Inspector-Gadget-s-Mentor-288489693"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creativecommons.org/licenses/by-nc-sa/2.0/deed.en" TargetMode="External"/><Relationship Id="rId3" Type="http://schemas.openxmlformats.org/officeDocument/2006/relationships/image" Target="../media/image14.jpeg"/><Relationship Id="rId7" Type="http://schemas.openxmlformats.org/officeDocument/2006/relationships/hyperlink" Target="http://www.flickr.com/photos/61687822@N07/561556084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hyperlink" Target="http://creativecommons.org/licenses/by-nc-sa/3.0/" TargetMode="External"/><Relationship Id="rId4" Type="http://schemas.openxmlformats.org/officeDocument/2006/relationships/hyperlink" Target="http://en.wikipedia.org/wiki/File:Urinary_catheter.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reativecommons.org/licenses/by-nc-sa/2.0/deed.en" TargetMode="External"/><Relationship Id="rId5" Type="http://schemas.openxmlformats.org/officeDocument/2006/relationships/hyperlink" Target="http://en.wikipedia.org/wiki/File:Broncoscopia_terapeutica.jpg" TargetMode="External"/><Relationship Id="rId4" Type="http://schemas.openxmlformats.org/officeDocument/2006/relationships/hyperlink" Target="http://www.flickr.com/photos/alinssite/41755189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a:solidFill>
                  <a:schemeClr val="tx1"/>
                </a:solidFill>
                <a:latin typeface="+mn-lt"/>
              </a:rPr>
              <a:t>Χειρουργική Νοσηλευτική </a:t>
            </a:r>
            <a:r>
              <a:rPr lang="el-GR" sz="4000" b="1" dirty="0" smtClean="0">
                <a:solidFill>
                  <a:schemeClr val="tx1"/>
                </a:solidFill>
                <a:latin typeface="+mn-lt"/>
              </a:rPr>
              <a:t>Ι</a:t>
            </a:r>
            <a:r>
              <a:rPr lang="el-GR" sz="4000" b="1" dirty="0">
                <a:solidFill>
                  <a:schemeClr val="tx1"/>
                </a:solidFill>
                <a:latin typeface="+mn-lt"/>
              </a:rPr>
              <a:t> </a:t>
            </a:r>
            <a:r>
              <a:rPr lang="el-GR" sz="4000" b="1" dirty="0" smtClean="0">
                <a:solidFill>
                  <a:schemeClr val="tx1"/>
                </a:solidFill>
                <a:latin typeface="+mn-lt"/>
              </a:rPr>
              <a:t>(Ε)</a:t>
            </a:r>
            <a:endParaRPr lang="el-GR" sz="40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r>
              <a:rPr lang="el-GR" sz="2800" b="1" dirty="0"/>
              <a:t>Ενότητα 13</a:t>
            </a:r>
            <a:r>
              <a:rPr lang="el-GR" sz="2800" dirty="0"/>
              <a:t>:</a:t>
            </a:r>
            <a:r>
              <a:rPr lang="en-US" sz="2800" dirty="0"/>
              <a:t> </a:t>
            </a:r>
            <a:r>
              <a:rPr lang="el-GR" sz="2800" dirty="0"/>
              <a:t>Α</a:t>
            </a:r>
            <a:r>
              <a:rPr lang="el-GR" sz="2800" dirty="0" smtClean="0"/>
              <a:t>ναρρόφηση </a:t>
            </a:r>
            <a:r>
              <a:rPr lang="el-GR" sz="2800" dirty="0"/>
              <a:t>Βρογχικών Εκκρίσεων</a:t>
            </a:r>
            <a:endParaRPr lang="en-US" sz="2800" dirty="0"/>
          </a:p>
          <a:p>
            <a:endParaRPr lang="en-US" sz="1800" dirty="0" smtClean="0"/>
          </a:p>
          <a:p>
            <a:r>
              <a:rPr lang="el-GR" sz="2400" dirty="0" smtClean="0"/>
              <a:t>Μ. Μπουζίκα, Χ. Τσίου, Β. Κουτσοπούλου</a:t>
            </a:r>
          </a:p>
          <a:p>
            <a:pPr lvl="0" fontAlgn="base">
              <a:lnSpc>
                <a:spcPct val="80000"/>
              </a:lnSpc>
              <a:spcAft>
                <a:spcPct val="0"/>
              </a:spcAft>
            </a:pPr>
            <a:r>
              <a:rPr lang="el-GR" altLang="el-GR" sz="2400" dirty="0" smtClean="0">
                <a:solidFill>
                  <a:prstClr val="black"/>
                </a:solidFill>
              </a:rPr>
              <a:t>Τμήμα Νοσηλευτικής</a:t>
            </a:r>
          </a:p>
        </p:txBody>
      </p:sp>
      <p:pic>
        <p:nvPicPr>
          <p:cNvPr id="11"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cs typeface="Arial" panose="020B0604020202020204" pitchFamily="34" charset="0"/>
              </a:rPr>
              <a:t>Ανοικτά Ακαδημαϊκά </a:t>
            </a:r>
            <a:r>
              <a:rPr lang="el-GR" sz="1600" dirty="0" smtClean="0">
                <a:solidFill>
                  <a:prstClr val="black"/>
                </a:solidFill>
                <a:latin typeface="Calibri"/>
                <a:cs typeface="Arial" panose="020B0604020202020204" pitchFamily="34" charset="0"/>
              </a:rPr>
              <a:t>Μαθήματα στο ΤΕΙ Αθήνας</a:t>
            </a:r>
            <a:endParaRPr lang="el-GR" sz="1600" dirty="0">
              <a:solidFill>
                <a:prstClr val="black"/>
              </a:solidFill>
              <a:latin typeface="Calibri"/>
              <a:cs typeface="Arial" panose="020B0604020202020204" pitchFamily="34" charset="0"/>
            </a:endParaRPr>
          </a:p>
        </p:txBody>
      </p:sp>
      <p:graphicFrame>
        <p:nvGraphicFramePr>
          <p:cNvPr id="14" name="Table 3"/>
          <p:cNvGraphicFramePr>
            <a:graphicFrameLocks noGrp="1"/>
          </p:cNvGraphicFramePr>
          <p:nvPr>
            <p:extLst>
              <p:ext uri="{D42A27DB-BD31-4B8C-83A1-F6EECF244321}">
                <p14:modId xmlns:p14="http://schemas.microsoft.com/office/powerpoint/2010/main" val="2343023643"/>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678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Συσκευή αναρρόφησης</a:t>
            </a:r>
          </a:p>
        </p:txBody>
      </p:sp>
      <p:sp>
        <p:nvSpPr>
          <p:cNvPr id="3" name="Θέση περιεχομένου 2"/>
          <p:cNvSpPr>
            <a:spLocks noGrp="1"/>
          </p:cNvSpPr>
          <p:nvPr>
            <p:ph idx="1"/>
          </p:nvPr>
        </p:nvSpPr>
        <p:spPr>
          <a:xfrm>
            <a:off x="457200" y="1196752"/>
            <a:ext cx="8579296" cy="2520280"/>
          </a:xfrm>
        </p:spPr>
        <p:txBody>
          <a:bodyPr>
            <a:normAutofit/>
          </a:bodyPr>
          <a:lstStyle/>
          <a:p>
            <a:r>
              <a:rPr lang="el-GR" sz="2400" dirty="0"/>
              <a:t>Η συσκευή αναρρόφησης μπορεί να είναι μόνιμη ή φορητή, με σάκους συλλογής εκκρίσεων μίας ή πολλαπλών χρήσεων. Στους σάκους μίας χρήσεως τοποθετείται μικρή ποσότητα απεσταγμένου νερού. Οι συσκευές αναρρόφησης φέρουν μετρητή (μανόμετρο) που δείχνει την αρνητική πίεση που ασκείται. </a:t>
            </a:r>
          </a:p>
          <a:p>
            <a:endParaRPr lang="el-GR" sz="2400" dirty="0"/>
          </a:p>
        </p:txBody>
      </p:sp>
      <p:pic>
        <p:nvPicPr>
          <p:cNvPr id="5" name="Εικόνα 4" title="Συσκευή αναρρόφησης"/>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3463191"/>
            <a:ext cx="2382024" cy="2627233"/>
          </a:xfrm>
          <a:prstGeom prst="rect">
            <a:avLst/>
          </a:prstGeom>
        </p:spPr>
      </p:pic>
      <p:sp>
        <p:nvSpPr>
          <p:cNvPr id="7" name="Rectangle 10"/>
          <p:cNvSpPr/>
          <p:nvPr/>
        </p:nvSpPr>
        <p:spPr>
          <a:xfrm>
            <a:off x="2617344" y="6211419"/>
            <a:ext cx="3699048"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4"/>
              </a:rPr>
              <a:t>Aspiratore</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rPr>
              <a:t>DoppioM</a:t>
            </a:r>
            <a:r>
              <a:rPr lang="en-US" sz="1200" dirty="0" smtClean="0"/>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5"/>
              </a:rPr>
              <a:t>CC BY-SA 3.0</a:t>
            </a:r>
            <a:endParaRPr lang="en-US" sz="1200" dirty="0">
              <a:solidFill>
                <a:schemeClr val="tx1">
                  <a:lumMod val="75000"/>
                  <a:lumOff val="25000"/>
                </a:scheme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770352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Τραχειοστομία - Αναρρόφηση</a:t>
            </a:r>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sz="2600" b="1" dirty="0"/>
              <a:t>Σενάριο:</a:t>
            </a:r>
            <a:r>
              <a:rPr lang="el-GR" sz="2600" dirty="0"/>
              <a:t> Ο ασθενής έχει τραχειοσωλήνα μονού ή διπλού αυλού. Χορήγηση οξυγόνου μέσω τραχειακής μάσκας</a:t>
            </a:r>
          </a:p>
          <a:p>
            <a:pPr>
              <a:spcBef>
                <a:spcPts val="1200"/>
              </a:spcBef>
            </a:pPr>
            <a:r>
              <a:rPr lang="el-GR" sz="2600" dirty="0"/>
              <a:t>Φορητή αναρρόφηση &amp; σωλήνας </a:t>
            </a:r>
            <a:r>
              <a:rPr lang="el-GR" sz="2600" dirty="0" smtClean="0"/>
              <a:t>αναρρόφησης,</a:t>
            </a:r>
            <a:endParaRPr lang="el-GR" sz="2600" dirty="0"/>
          </a:p>
          <a:p>
            <a:pPr>
              <a:spcBef>
                <a:spcPts val="1200"/>
              </a:spcBef>
            </a:pPr>
            <a:r>
              <a:rPr lang="el-GR" sz="2600" dirty="0"/>
              <a:t>Δίσκος </a:t>
            </a:r>
            <a:r>
              <a:rPr lang="el-GR" sz="2600" dirty="0" smtClean="0"/>
              <a:t>νοσηλείας,</a:t>
            </a:r>
            <a:endParaRPr lang="el-GR" sz="2600" dirty="0"/>
          </a:p>
          <a:p>
            <a:pPr>
              <a:spcBef>
                <a:spcPts val="1200"/>
              </a:spcBef>
            </a:pPr>
            <a:r>
              <a:rPr lang="el-GR" sz="2600" dirty="0"/>
              <a:t>Γάντια καθαρά, διαφανές αποστειρωμένο </a:t>
            </a:r>
            <a:r>
              <a:rPr lang="el-GR" sz="2600" dirty="0" smtClean="0"/>
              <a:t>γάντι,</a:t>
            </a:r>
            <a:endParaRPr lang="el-GR" sz="2600" dirty="0"/>
          </a:p>
          <a:p>
            <a:pPr>
              <a:spcBef>
                <a:spcPts val="1200"/>
              </a:spcBef>
            </a:pPr>
            <a:r>
              <a:rPr lang="el-GR" sz="2600" dirty="0"/>
              <a:t>Μάσκα, προστατευτικά γυαλιά ματιών, πλαστική </a:t>
            </a:r>
            <a:r>
              <a:rPr lang="el-GR" sz="2600" dirty="0" smtClean="0"/>
              <a:t>ποδιά,</a:t>
            </a:r>
            <a:endParaRPr lang="el-GR" sz="2600" dirty="0"/>
          </a:p>
          <a:p>
            <a:pPr>
              <a:spcBef>
                <a:spcPts val="1200"/>
              </a:spcBef>
            </a:pPr>
            <a:r>
              <a:rPr lang="el-GR" sz="2600" dirty="0"/>
              <a:t>Φιάλη με αποστειρωμένο νερό </a:t>
            </a:r>
            <a:r>
              <a:rPr lang="el-GR" sz="2600" dirty="0" smtClean="0"/>
              <a:t>WFI,</a:t>
            </a:r>
            <a:endParaRPr lang="el-GR" sz="2600" dirty="0"/>
          </a:p>
          <a:p>
            <a:pPr>
              <a:spcBef>
                <a:spcPts val="1200"/>
              </a:spcBef>
            </a:pPr>
            <a:r>
              <a:rPr lang="el-GR" sz="2600" dirty="0"/>
              <a:t>Καθετήρας αναρρόφησης κατάλληλου </a:t>
            </a:r>
            <a:r>
              <a:rPr lang="el-GR" sz="2600" dirty="0" smtClean="0"/>
              <a:t>μεγέθους,</a:t>
            </a:r>
            <a:endParaRPr lang="el-GR" sz="2600" dirty="0"/>
          </a:p>
          <a:p>
            <a:pPr>
              <a:spcBef>
                <a:spcPts val="1200"/>
              </a:spcBef>
            </a:pPr>
            <a:r>
              <a:rPr lang="el-GR" sz="2600" dirty="0"/>
              <a:t>Συνδετικό «ψαράκι» (εξαρτάται από τον τύπο του καθετήρα αναρρόφησης</a:t>
            </a:r>
            <a:r>
              <a:rPr lang="el-GR" sz="2600" dirty="0" smtClean="0"/>
              <a:t>),</a:t>
            </a:r>
            <a:endParaRPr lang="el-GR" sz="2600" dirty="0"/>
          </a:p>
          <a:p>
            <a:pPr>
              <a:spcBef>
                <a:spcPts val="1200"/>
              </a:spcBef>
            </a:pPr>
            <a:r>
              <a:rPr lang="el-GR" sz="2600" dirty="0"/>
              <a:t>Σάκος απόρριψης </a:t>
            </a:r>
            <a:r>
              <a:rPr lang="el-GR" sz="2600" dirty="0" smtClean="0"/>
              <a:t>αντικειμένων,</a:t>
            </a:r>
            <a:endParaRPr lang="el-GR" sz="2600" dirty="0"/>
          </a:p>
          <a:p>
            <a:pPr>
              <a:spcBef>
                <a:spcPts val="1200"/>
              </a:spcBef>
            </a:pPr>
            <a:r>
              <a:rPr lang="el-GR" sz="2600" dirty="0"/>
              <a:t>Παλμικό οξύμετρο, </a:t>
            </a:r>
            <a:r>
              <a:rPr lang="el-GR" sz="2600" dirty="0" smtClean="0"/>
              <a:t>στηθοσκόπιο.</a:t>
            </a:r>
            <a:endParaRPr lang="el-GR" sz="26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958036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04A82"/>
                </a:solidFill>
              </a:rPr>
              <a:t>Μάσκα Α</a:t>
            </a:r>
            <a:r>
              <a:rPr lang="en-US" dirty="0" smtClean="0">
                <a:solidFill>
                  <a:srgbClr val="004A82"/>
                </a:solidFill>
              </a:rPr>
              <a:t>mbu</a:t>
            </a:r>
            <a:endParaRPr lang="el-GR" dirty="0">
              <a:solidFill>
                <a:srgbClr val="004A82"/>
              </a:solidFill>
            </a:endParaRPr>
          </a:p>
        </p:txBody>
      </p:sp>
      <p:pic>
        <p:nvPicPr>
          <p:cNvPr id="8" name="Εικόνα 7" title="Μάσκα Αmbu"/>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767" y="1772816"/>
            <a:ext cx="3666028" cy="2382918"/>
          </a:xfrm>
          <a:prstGeom prst="rect">
            <a:avLst/>
          </a:prstGeom>
        </p:spPr>
      </p:pic>
      <p:sp>
        <p:nvSpPr>
          <p:cNvPr id="10" name="Rectangle 10"/>
          <p:cNvSpPr/>
          <p:nvPr/>
        </p:nvSpPr>
        <p:spPr>
          <a:xfrm>
            <a:off x="179512" y="4327134"/>
            <a:ext cx="369904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da-DK" sz="1200" dirty="0">
                <a:solidFill>
                  <a:schemeClr val="tx1">
                    <a:lumMod val="75000"/>
                    <a:lumOff val="25000"/>
                  </a:schemeClr>
                </a:solidFill>
                <a:latin typeface="+mn-lt"/>
                <a:hlinkClick r:id="rId4"/>
              </a:rPr>
              <a:t>Bag Valve Mask (AMBU - bag)</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5"/>
              </a:rPr>
              <a:t>Hospital</a:t>
            </a:r>
            <a:r>
              <a:rPr lang="en-US" sz="1200" dirty="0" smtClean="0"/>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6"/>
              </a:rPr>
              <a:t>CC BY-SA 3.0</a:t>
            </a:r>
            <a:endParaRPr lang="en-US" sz="1200" dirty="0">
              <a:solidFill>
                <a:schemeClr val="tx1">
                  <a:lumMod val="75000"/>
                  <a:lumOff val="25000"/>
                </a:schemeClr>
              </a:solidFill>
              <a:latin typeface="+mn-lt"/>
            </a:endParaRPr>
          </a:p>
        </p:txBody>
      </p:sp>
      <p:pic>
        <p:nvPicPr>
          <p:cNvPr id="11" name="Εικόνα 10" title="Μάσκα Αmbu"/>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6986" y="1538506"/>
            <a:ext cx="3561267" cy="2670950"/>
          </a:xfrm>
          <a:prstGeom prst="rect">
            <a:avLst/>
          </a:prstGeom>
        </p:spPr>
      </p:pic>
      <p:sp>
        <p:nvSpPr>
          <p:cNvPr id="12" name="Rectangle 10"/>
          <p:cNvSpPr/>
          <p:nvPr/>
        </p:nvSpPr>
        <p:spPr>
          <a:xfrm>
            <a:off x="4998096" y="4384333"/>
            <a:ext cx="3699048"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8"/>
              </a:rPr>
              <a:t>Caleb introduced to the ambu bag</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8"/>
              </a:rPr>
              <a:t>David Malouf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9"/>
              </a:rPr>
              <a:t>CC BY-NC 2.0</a:t>
            </a:r>
            <a:endParaRPr lang="en-US" sz="1200" dirty="0">
              <a:solidFill>
                <a:schemeClr val="tx1">
                  <a:lumMod val="75000"/>
                  <a:lumOff val="25000"/>
                </a:scheme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802443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solidFill>
                  <a:srgbClr val="004A82"/>
                </a:solidFill>
              </a:rPr>
              <a:t>Διαδικασία </a:t>
            </a:r>
            <a:r>
              <a:rPr lang="el-GR" dirty="0" smtClean="0">
                <a:solidFill>
                  <a:srgbClr val="004A82"/>
                </a:solidFill>
              </a:rPr>
              <a:t>αναρρόφησης </a:t>
            </a:r>
            <a:r>
              <a:rPr lang="el-GR" dirty="0">
                <a:solidFill>
                  <a:srgbClr val="004A82"/>
                </a:solidFill>
              </a:rPr>
              <a:t>β</a:t>
            </a:r>
            <a:r>
              <a:rPr lang="el-GR" dirty="0" smtClean="0">
                <a:solidFill>
                  <a:srgbClr val="004A82"/>
                </a:solidFill>
              </a:rPr>
              <a:t>ρογχικών </a:t>
            </a:r>
            <a:r>
              <a:rPr lang="el-GR" dirty="0">
                <a:solidFill>
                  <a:srgbClr val="004A82"/>
                </a:solidFill>
              </a:rPr>
              <a:t>ε</a:t>
            </a:r>
            <a:r>
              <a:rPr lang="el-GR" dirty="0" smtClean="0">
                <a:solidFill>
                  <a:srgbClr val="004A82"/>
                </a:solidFill>
              </a:rPr>
              <a:t>κκρίσεων</a:t>
            </a:r>
            <a:endParaRPr lang="el-GR" dirty="0">
              <a:solidFill>
                <a:srgbClr val="004A82"/>
              </a:solidFill>
            </a:endParaRPr>
          </a:p>
        </p:txBody>
      </p:sp>
      <p:sp>
        <p:nvSpPr>
          <p:cNvPr id="3" name="Θέση περιεχομένου 2"/>
          <p:cNvSpPr>
            <a:spLocks noGrp="1"/>
          </p:cNvSpPr>
          <p:nvPr>
            <p:ph idx="1"/>
          </p:nvPr>
        </p:nvSpPr>
        <p:spPr>
          <a:xfrm>
            <a:off x="457200" y="1196752"/>
            <a:ext cx="8229600" cy="576064"/>
          </a:xfrm>
        </p:spPr>
        <p:txBody>
          <a:bodyPr>
            <a:normAutofit/>
          </a:bodyPr>
          <a:lstStyle/>
          <a:p>
            <a:pPr>
              <a:buFont typeface="Wingdings" panose="05000000000000000000" pitchFamily="2" charset="2"/>
              <a:buChar char="Ø"/>
            </a:pPr>
            <a:r>
              <a:rPr lang="el-GR" sz="2400" dirty="0" smtClean="0"/>
              <a:t>Παρακολουθείστε το παρακάτω βίντεο</a:t>
            </a:r>
            <a:r>
              <a:rPr lang="en-US" sz="2400" dirty="0" smtClean="0"/>
              <a:t>:</a:t>
            </a:r>
            <a:endParaRPr lang="el-GR" sz="2400" dirty="0"/>
          </a:p>
        </p:txBody>
      </p:sp>
      <p:pic>
        <p:nvPicPr>
          <p:cNvPr id="6" name="Εικόνα 5" title="Tracheostomy Suctioning ">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2964" y="1893225"/>
            <a:ext cx="264160" cy="264160"/>
          </a:xfrm>
          <a:prstGeom prst="rect">
            <a:avLst/>
          </a:prstGeom>
        </p:spPr>
      </p:pic>
      <p:sp>
        <p:nvSpPr>
          <p:cNvPr id="5" name="TextBox 4"/>
          <p:cNvSpPr txBox="1"/>
          <p:nvPr/>
        </p:nvSpPr>
        <p:spPr>
          <a:xfrm>
            <a:off x="1475656" y="1772816"/>
            <a:ext cx="3456384" cy="461665"/>
          </a:xfrm>
          <a:prstGeom prst="rect">
            <a:avLst/>
          </a:prstGeom>
          <a:noFill/>
        </p:spPr>
        <p:txBody>
          <a:bodyPr wrap="square" rtlCol="0">
            <a:spAutoFit/>
          </a:bodyPr>
          <a:lstStyle/>
          <a:p>
            <a:r>
              <a:rPr lang="en-US" sz="2400" dirty="0">
                <a:latin typeface="+mn-lt"/>
                <a:hlinkClick r:id="rId2"/>
              </a:rPr>
              <a:t>Tracheostomy Suctioning </a:t>
            </a:r>
            <a:endParaRPr lang="el-GR" sz="2400"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874346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Τι να θυμάστε…</a:t>
            </a:r>
          </a:p>
        </p:txBody>
      </p:sp>
      <p:sp>
        <p:nvSpPr>
          <p:cNvPr id="3" name="Θέση περιεχομένου 2"/>
          <p:cNvSpPr>
            <a:spLocks noGrp="1"/>
          </p:cNvSpPr>
          <p:nvPr>
            <p:ph idx="1"/>
          </p:nvPr>
        </p:nvSpPr>
        <p:spPr/>
        <p:txBody>
          <a:bodyPr>
            <a:normAutofit lnSpcReduction="10000"/>
          </a:bodyPr>
          <a:lstStyle/>
          <a:p>
            <a:pPr>
              <a:spcBef>
                <a:spcPts val="1200"/>
              </a:spcBef>
            </a:pPr>
            <a:r>
              <a:rPr lang="el-GR" sz="2400" dirty="0"/>
              <a:t>Εφαρμόζουμε καθαρά γάντια και μάλιστα </a:t>
            </a:r>
            <a:r>
              <a:rPr lang="el-GR" sz="2400" b="1" dirty="0">
                <a:solidFill>
                  <a:srgbClr val="820000"/>
                </a:solidFill>
              </a:rPr>
              <a:t>δύο γάντια </a:t>
            </a:r>
            <a:r>
              <a:rPr lang="el-GR" sz="2400" dirty="0"/>
              <a:t>στο χέρι που θα χειριστεί τον καθετήρα αναρρόφησης</a:t>
            </a:r>
          </a:p>
          <a:p>
            <a:pPr>
              <a:spcBef>
                <a:spcPts val="1200"/>
              </a:spcBef>
            </a:pPr>
            <a:r>
              <a:rPr lang="el-GR" sz="2400" dirty="0"/>
              <a:t>Ακολουθήστε την τακτική του ιδρύματος - Η παρέμβαση είναι </a:t>
            </a:r>
            <a:r>
              <a:rPr lang="el-GR" sz="2400" b="1" dirty="0">
                <a:solidFill>
                  <a:srgbClr val="820000"/>
                </a:solidFill>
              </a:rPr>
              <a:t>άσηπτη</a:t>
            </a:r>
          </a:p>
          <a:p>
            <a:pPr>
              <a:spcBef>
                <a:spcPts val="1200"/>
              </a:spcBef>
            </a:pPr>
            <a:r>
              <a:rPr lang="el-GR" sz="2400" dirty="0"/>
              <a:t>Ο καθετήρας αναρρόφησης χρησιμοποιείται </a:t>
            </a:r>
            <a:r>
              <a:rPr lang="el-GR" sz="2400" b="1" dirty="0">
                <a:solidFill>
                  <a:srgbClr val="820000"/>
                </a:solidFill>
              </a:rPr>
              <a:t>μόνο μια φορά</a:t>
            </a:r>
          </a:p>
          <a:p>
            <a:pPr>
              <a:spcBef>
                <a:spcPts val="1200"/>
              </a:spcBef>
            </a:pPr>
            <a:r>
              <a:rPr lang="el-GR" sz="2400" dirty="0"/>
              <a:t>Εφαρμόζουμε την αναρρόφηση </a:t>
            </a:r>
            <a:r>
              <a:rPr lang="el-GR" sz="2400" b="1" dirty="0">
                <a:solidFill>
                  <a:srgbClr val="820000"/>
                </a:solidFill>
              </a:rPr>
              <a:t>μόνο</a:t>
            </a:r>
            <a:r>
              <a:rPr lang="el-GR" sz="2400" dirty="0"/>
              <a:t> κατά την απομάκρυνση του καθετήρα</a:t>
            </a:r>
          </a:p>
          <a:p>
            <a:pPr>
              <a:spcBef>
                <a:spcPts val="1200"/>
              </a:spcBef>
            </a:pPr>
            <a:r>
              <a:rPr lang="el-GR" sz="2400" b="1" dirty="0">
                <a:solidFill>
                  <a:srgbClr val="820000"/>
                </a:solidFill>
              </a:rPr>
              <a:t>Δεν</a:t>
            </a:r>
            <a:r>
              <a:rPr lang="el-GR" sz="2400" dirty="0"/>
              <a:t> συνιστάται η ενστάλαξη του φυσιολογικού </a:t>
            </a:r>
            <a:r>
              <a:rPr lang="el-GR" sz="2400" dirty="0" smtClean="0"/>
              <a:t>ορού!</a:t>
            </a:r>
            <a:endParaRPr lang="el-GR" sz="2400" dirty="0"/>
          </a:p>
          <a:p>
            <a:pPr>
              <a:spcBef>
                <a:spcPts val="1200"/>
              </a:spcBef>
            </a:pPr>
            <a:r>
              <a:rPr lang="el-GR" sz="2400" dirty="0"/>
              <a:t>Ο σωλήνας αναρρόφησης αλλάζεται κάθε 24 ώρες. Επικολλάτε ετικέτα με ημ/νια και ώρα πρώτης χρήσης</a:t>
            </a:r>
          </a:p>
          <a:p>
            <a:pPr>
              <a:spcBef>
                <a:spcPts val="1200"/>
              </a:spcBef>
            </a:pPr>
            <a:r>
              <a:rPr lang="el-GR" sz="2400" dirty="0"/>
              <a:t>Ο σάκος (δεξαμενή) συλλογή υγρών αλλάζεται όταν έχει γεμίσει στα 2/3.</a:t>
            </a:r>
          </a:p>
          <a:p>
            <a:pPr>
              <a:spcBef>
                <a:spcPts val="12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844373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Επιπλοκές αναρρόφησης</a:t>
            </a:r>
          </a:p>
        </p:txBody>
      </p:sp>
      <p:sp>
        <p:nvSpPr>
          <p:cNvPr id="3" name="Θέση περιεχομένου 2"/>
          <p:cNvSpPr>
            <a:spLocks noGrp="1"/>
          </p:cNvSpPr>
          <p:nvPr>
            <p:ph idx="1"/>
          </p:nvPr>
        </p:nvSpPr>
        <p:spPr/>
        <p:txBody>
          <a:bodyPr/>
          <a:lstStyle/>
          <a:p>
            <a:pPr>
              <a:spcBef>
                <a:spcPts val="2400"/>
              </a:spcBef>
              <a:buFont typeface="Wingdings" panose="05000000000000000000" pitchFamily="2" charset="2"/>
              <a:buChar char="Ø"/>
            </a:pPr>
            <a:r>
              <a:rPr lang="el-GR" sz="2400" dirty="0" smtClean="0"/>
              <a:t>Υποξία,</a:t>
            </a:r>
            <a:endParaRPr lang="el-GR" sz="2400" dirty="0"/>
          </a:p>
          <a:p>
            <a:pPr>
              <a:spcBef>
                <a:spcPts val="2400"/>
              </a:spcBef>
              <a:buFont typeface="Wingdings" panose="05000000000000000000" pitchFamily="2" charset="2"/>
              <a:buChar char="Ø"/>
            </a:pPr>
            <a:r>
              <a:rPr lang="el-GR" sz="2400" dirty="0"/>
              <a:t>Καρδιακές </a:t>
            </a:r>
            <a:r>
              <a:rPr lang="el-GR" sz="2400" dirty="0" smtClean="0"/>
              <a:t>αρρυθμίες,</a:t>
            </a:r>
            <a:endParaRPr lang="el-GR" sz="2400" dirty="0"/>
          </a:p>
          <a:p>
            <a:pPr lvl="1">
              <a:spcBef>
                <a:spcPts val="1800"/>
              </a:spcBef>
              <a:buFont typeface="Arial" panose="020B0604020202020204" pitchFamily="34" charset="0"/>
              <a:buChar char="•"/>
            </a:pPr>
            <a:r>
              <a:rPr lang="el-GR" sz="2200" dirty="0"/>
              <a:t>Βραδυκαρδία &lt; </a:t>
            </a:r>
            <a:r>
              <a:rPr lang="el-GR" sz="2200" dirty="0" smtClean="0"/>
              <a:t>45,</a:t>
            </a:r>
            <a:endParaRPr lang="el-GR" sz="2200" dirty="0"/>
          </a:p>
          <a:p>
            <a:pPr lvl="1">
              <a:spcBef>
                <a:spcPts val="1800"/>
              </a:spcBef>
              <a:buFont typeface="Arial" panose="020B0604020202020204" pitchFamily="34" charset="0"/>
              <a:buChar char="•"/>
            </a:pPr>
            <a:r>
              <a:rPr lang="el-GR" sz="2200" dirty="0"/>
              <a:t>Ασυστολία (ποιο νεύρο </a:t>
            </a:r>
            <a:r>
              <a:rPr lang="el-GR" sz="2200" dirty="0" smtClean="0"/>
              <a:t>ευθύνεται;).</a:t>
            </a:r>
            <a:endParaRPr lang="el-GR" sz="2200" dirty="0"/>
          </a:p>
          <a:p>
            <a:pPr>
              <a:spcBef>
                <a:spcPts val="2400"/>
              </a:spcBef>
              <a:buFont typeface="Wingdings" panose="05000000000000000000" pitchFamily="2" charset="2"/>
              <a:buChar char="Ø"/>
            </a:pPr>
            <a:r>
              <a:rPr lang="el-GR" sz="2400" dirty="0"/>
              <a:t>Τραυματισμός του βλεννογόνου / μαλακών </a:t>
            </a:r>
            <a:r>
              <a:rPr lang="el-GR" sz="2400" dirty="0" smtClean="0"/>
              <a:t>μορίων,</a:t>
            </a:r>
            <a:endParaRPr lang="el-GR" sz="2400" dirty="0"/>
          </a:p>
          <a:p>
            <a:pPr>
              <a:spcBef>
                <a:spcPts val="2400"/>
              </a:spcBef>
              <a:buFont typeface="Wingdings" panose="05000000000000000000" pitchFamily="2" charset="2"/>
              <a:buChar char="Ø"/>
            </a:pPr>
            <a:r>
              <a:rPr lang="el-GR" sz="2400" dirty="0" smtClean="0"/>
              <a:t>Λοίμωξη,</a:t>
            </a:r>
            <a:endParaRPr lang="el-GR" sz="2400" dirty="0"/>
          </a:p>
          <a:p>
            <a:pPr>
              <a:spcBef>
                <a:spcPts val="2400"/>
              </a:spcBef>
              <a:buFont typeface="Wingdings" panose="05000000000000000000" pitchFamily="2" charset="2"/>
              <a:buChar char="Ø"/>
            </a:pPr>
            <a:r>
              <a:rPr lang="el-GR" sz="2400" dirty="0"/>
              <a:t>Αύξηση ενδοκράνιας </a:t>
            </a:r>
            <a:r>
              <a:rPr lang="el-GR" sz="2400" dirty="0" smtClean="0"/>
              <a:t>πίεσης.</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755806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004A82"/>
                </a:solidFill>
              </a:rPr>
              <a:t>Προληπτικά </a:t>
            </a:r>
            <a:r>
              <a:rPr lang="el-GR" dirty="0" smtClean="0">
                <a:solidFill>
                  <a:srgbClr val="004A82"/>
                </a:solidFill>
              </a:rPr>
              <a:t>μέτρα</a:t>
            </a:r>
            <a:endParaRPr lang="el-GR" dirty="0">
              <a:solidFill>
                <a:srgbClr val="004A82"/>
              </a:solidFill>
            </a:endParaRPr>
          </a:p>
        </p:txBody>
      </p:sp>
      <p:sp>
        <p:nvSpPr>
          <p:cNvPr id="3" name="Θέση περιεχομένου 2"/>
          <p:cNvSpPr>
            <a:spLocks noGrp="1"/>
          </p:cNvSpPr>
          <p:nvPr>
            <p:ph idx="1"/>
          </p:nvPr>
        </p:nvSpPr>
        <p:spPr/>
        <p:txBody>
          <a:bodyPr/>
          <a:lstStyle/>
          <a:p>
            <a:pPr>
              <a:spcBef>
                <a:spcPts val="2400"/>
              </a:spcBef>
            </a:pPr>
            <a:r>
              <a:rPr lang="el-GR" sz="2400" dirty="0"/>
              <a:t>Υπεροξυγόνωση πριν την </a:t>
            </a:r>
            <a:r>
              <a:rPr lang="el-GR" sz="2400" dirty="0" smtClean="0"/>
              <a:t>αναρρόφηση,</a:t>
            </a:r>
            <a:endParaRPr lang="el-GR" sz="2400" dirty="0"/>
          </a:p>
          <a:p>
            <a:pPr>
              <a:spcBef>
                <a:spcPts val="2400"/>
              </a:spcBef>
            </a:pPr>
            <a:r>
              <a:rPr lang="el-GR" sz="2400" dirty="0"/>
              <a:t>Καλή </a:t>
            </a:r>
            <a:r>
              <a:rPr lang="el-GR" sz="2400" dirty="0" smtClean="0"/>
              <a:t>τεχνική,</a:t>
            </a:r>
            <a:endParaRPr lang="el-GR" sz="2400" dirty="0"/>
          </a:p>
          <a:p>
            <a:pPr>
              <a:spcBef>
                <a:spcPts val="2400"/>
              </a:spcBef>
            </a:pPr>
            <a:r>
              <a:rPr lang="el-GR" sz="2400" dirty="0"/>
              <a:t>Σωστή διάρκεια της </a:t>
            </a:r>
            <a:r>
              <a:rPr lang="el-GR" sz="2400" dirty="0" smtClean="0"/>
              <a:t>διαδικασίας,</a:t>
            </a:r>
            <a:endParaRPr lang="el-GR" sz="2400" dirty="0"/>
          </a:p>
          <a:p>
            <a:pPr>
              <a:spcBef>
                <a:spcPts val="2400"/>
              </a:spcBef>
            </a:pPr>
            <a:r>
              <a:rPr lang="el-GR" sz="2400" dirty="0"/>
              <a:t>Χρήση σωστού </a:t>
            </a:r>
            <a:r>
              <a:rPr lang="el-GR" sz="2400" dirty="0" smtClean="0"/>
              <a:t>καθετήρα,</a:t>
            </a:r>
            <a:endParaRPr lang="el-GR" sz="2400" dirty="0"/>
          </a:p>
          <a:p>
            <a:pPr>
              <a:spcBef>
                <a:spcPts val="2400"/>
              </a:spcBef>
            </a:pPr>
            <a:r>
              <a:rPr lang="el-GR" sz="2400" dirty="0"/>
              <a:t>Κατάλληλη αρνητική </a:t>
            </a:r>
            <a:r>
              <a:rPr lang="el-GR" sz="2400" dirty="0" smtClean="0"/>
              <a:t>πίεση,</a:t>
            </a:r>
            <a:endParaRPr lang="el-GR" sz="2400" dirty="0"/>
          </a:p>
          <a:p>
            <a:pPr>
              <a:spcBef>
                <a:spcPts val="2400"/>
              </a:spcBef>
            </a:pPr>
            <a:r>
              <a:rPr lang="el-GR" sz="2400" dirty="0"/>
              <a:t>Σωστή </a:t>
            </a:r>
            <a:r>
              <a:rPr lang="el-GR" sz="2400" dirty="0" smtClean="0"/>
              <a:t>συχνότητα.</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240331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solidFill>
                  <a:srgbClr val="004A82"/>
                </a:solidFill>
              </a:rPr>
              <a:t>Ανοικτή </a:t>
            </a:r>
            <a:r>
              <a:rPr lang="el-GR" dirty="0">
                <a:solidFill>
                  <a:srgbClr val="004A82"/>
                </a:solidFill>
              </a:rPr>
              <a:t>μ</a:t>
            </a:r>
            <a:r>
              <a:rPr lang="el-GR" dirty="0" smtClean="0">
                <a:solidFill>
                  <a:srgbClr val="004A82"/>
                </a:solidFill>
              </a:rPr>
              <a:t>έθοδος </a:t>
            </a:r>
            <a:r>
              <a:rPr lang="el-GR" dirty="0">
                <a:solidFill>
                  <a:srgbClr val="004A82"/>
                </a:solidFill>
              </a:rPr>
              <a:t>β</a:t>
            </a:r>
            <a:r>
              <a:rPr lang="el-GR" dirty="0" smtClean="0">
                <a:solidFill>
                  <a:srgbClr val="004A82"/>
                </a:solidFill>
              </a:rPr>
              <a:t>ρογχοαναρρόφησης </a:t>
            </a:r>
            <a:r>
              <a:rPr lang="el-GR" dirty="0">
                <a:solidFill>
                  <a:srgbClr val="004A82"/>
                </a:solidFill>
              </a:rPr>
              <a:t>σ</a:t>
            </a:r>
            <a:r>
              <a:rPr lang="el-GR" dirty="0" smtClean="0">
                <a:solidFill>
                  <a:srgbClr val="004A82"/>
                </a:solidFill>
              </a:rPr>
              <a:t>ε </a:t>
            </a:r>
            <a:r>
              <a:rPr lang="el-GR" dirty="0">
                <a:solidFill>
                  <a:srgbClr val="004A82"/>
                </a:solidFill>
              </a:rPr>
              <a:t>α</a:t>
            </a:r>
            <a:r>
              <a:rPr lang="el-GR" dirty="0" smtClean="0">
                <a:solidFill>
                  <a:srgbClr val="004A82"/>
                </a:solidFill>
              </a:rPr>
              <a:t>σθενή </a:t>
            </a:r>
            <a:r>
              <a:rPr lang="el-GR" dirty="0">
                <a:solidFill>
                  <a:srgbClr val="004A82"/>
                </a:solidFill>
              </a:rPr>
              <a:t>μ</a:t>
            </a:r>
            <a:r>
              <a:rPr lang="el-GR" dirty="0" smtClean="0">
                <a:solidFill>
                  <a:srgbClr val="004A82"/>
                </a:solidFill>
              </a:rPr>
              <a:t>ε </a:t>
            </a:r>
            <a:r>
              <a:rPr lang="el-GR" dirty="0">
                <a:solidFill>
                  <a:srgbClr val="004A82"/>
                </a:solidFill>
              </a:rPr>
              <a:t>ε</a:t>
            </a:r>
            <a:r>
              <a:rPr lang="el-GR" dirty="0" smtClean="0">
                <a:solidFill>
                  <a:srgbClr val="004A82"/>
                </a:solidFill>
              </a:rPr>
              <a:t>νδοτραχειακό </a:t>
            </a:r>
            <a:r>
              <a:rPr lang="el-GR" dirty="0">
                <a:solidFill>
                  <a:srgbClr val="004A82"/>
                </a:solidFill>
              </a:rPr>
              <a:t>σ</a:t>
            </a:r>
            <a:r>
              <a:rPr lang="el-GR" dirty="0" smtClean="0">
                <a:solidFill>
                  <a:srgbClr val="004A82"/>
                </a:solidFill>
              </a:rPr>
              <a:t>ωλήνα </a:t>
            </a:r>
            <a:r>
              <a:rPr lang="el-GR" sz="3600" b="0" dirty="0" smtClean="0">
                <a:solidFill>
                  <a:srgbClr val="004A82"/>
                </a:solidFill>
              </a:rPr>
              <a:t>(1 από 4)</a:t>
            </a:r>
            <a:endParaRPr lang="el-GR" sz="3600" b="0" dirty="0">
              <a:solidFill>
                <a:srgbClr val="004A82"/>
              </a:solidFill>
            </a:endParaRPr>
          </a:p>
        </p:txBody>
      </p:sp>
      <p:sp>
        <p:nvSpPr>
          <p:cNvPr id="3" name="Θέση περιεχομένου 2"/>
          <p:cNvSpPr>
            <a:spLocks noGrp="1"/>
          </p:cNvSpPr>
          <p:nvPr>
            <p:ph idx="1"/>
          </p:nvPr>
        </p:nvSpPr>
        <p:spPr/>
        <p:txBody>
          <a:bodyPr>
            <a:normAutofit lnSpcReduction="10000"/>
          </a:bodyPr>
          <a:lstStyle/>
          <a:p>
            <a:pPr marL="514350" indent="-514350">
              <a:spcBef>
                <a:spcPts val="1200"/>
              </a:spcBef>
              <a:buFont typeface="+mj-lt"/>
              <a:buAutoNum type="arabicPeriod"/>
            </a:pPr>
            <a:r>
              <a:rPr lang="el-GR" sz="2400" dirty="0" smtClean="0"/>
              <a:t>Εκτίμηση κλινικής εικόνας του ασθενή</a:t>
            </a:r>
            <a:r>
              <a:rPr lang="en-US" sz="2400" dirty="0" smtClean="0"/>
              <a:t>: </a:t>
            </a:r>
            <a:r>
              <a:rPr lang="el-GR" sz="2400" dirty="0" smtClean="0"/>
              <a:t>ορατές εκκρίσεις. Ακρόαση, ανησυχία. Μη αποτελεσματικός βήχας. Αναπνοή (βάθος, ρυθμός, συχνότητα). Κυάνωση.</a:t>
            </a:r>
          </a:p>
          <a:p>
            <a:pPr marL="514350" indent="-514350">
              <a:spcBef>
                <a:spcPts val="1200"/>
              </a:spcBef>
              <a:buFont typeface="+mj-lt"/>
              <a:buAutoNum type="arabicPeriod"/>
            </a:pPr>
            <a:r>
              <a:rPr lang="el-GR" sz="2400" dirty="0" smtClean="0"/>
              <a:t>Εκτίμηση αρτηριακής πίεσης. Σφύξεων. ΗΚΓ και του κορεσμού της αιμοσφαιρίνης. ΕΚΠ. Ηχητική ειδοποίηση αναπνευστήρα.</a:t>
            </a:r>
          </a:p>
          <a:p>
            <a:pPr marL="514350" indent="-514350">
              <a:spcBef>
                <a:spcPts val="1200"/>
              </a:spcBef>
              <a:buFont typeface="+mj-lt"/>
              <a:buAutoNum type="arabicPeriod"/>
            </a:pPr>
            <a:r>
              <a:rPr lang="el-GR" sz="2400" dirty="0" smtClean="0"/>
              <a:t>Ενημέρωση του ασθενή για τη διαδικασία λαο επιλογή σωστής θέσης για την αναρρόφηση (30</a:t>
            </a:r>
            <a:r>
              <a:rPr lang="el-GR" sz="2400" dirty="0" smtClean="0">
                <a:ea typeface="Cambria Math" panose="02040503050406030204" pitchFamily="18" charset="0"/>
              </a:rPr>
              <a:t>° - 40°).</a:t>
            </a:r>
          </a:p>
          <a:p>
            <a:pPr marL="514350" indent="-514350">
              <a:spcBef>
                <a:spcPts val="1200"/>
              </a:spcBef>
              <a:buFont typeface="+mj-lt"/>
              <a:buAutoNum type="arabicPeriod"/>
            </a:pPr>
            <a:r>
              <a:rPr lang="el-GR" sz="2400" dirty="0" smtClean="0">
                <a:ea typeface="Cambria Math" panose="02040503050406030204" pitchFamily="18" charset="0"/>
              </a:rPr>
              <a:t>Υπεροξυγόνωση του ασθενή με 100% </a:t>
            </a:r>
            <a:r>
              <a:rPr lang="en-US" sz="2400" dirty="0" smtClean="0">
                <a:ea typeface="Cambria Math" panose="02040503050406030204" pitchFamily="18" charset="0"/>
              </a:rPr>
              <a:t>O</a:t>
            </a:r>
            <a:r>
              <a:rPr lang="en-US" sz="2400" dirty="0" smtClean="0">
                <a:latin typeface="Calibri" panose="020F0502020204030204" pitchFamily="34" charset="0"/>
                <a:ea typeface="Cambria Math" panose="02040503050406030204" pitchFamily="18" charset="0"/>
              </a:rPr>
              <a:t>₂ </a:t>
            </a:r>
            <a:r>
              <a:rPr lang="el-GR" sz="2400" dirty="0" smtClean="0">
                <a:latin typeface="Calibri" panose="020F0502020204030204" pitchFamily="34" charset="0"/>
                <a:ea typeface="Cambria Math" panose="02040503050406030204" pitchFamily="18" charset="0"/>
              </a:rPr>
              <a:t>πριν την αναρρόφηση</a:t>
            </a:r>
            <a:r>
              <a:rPr lang="en-US" sz="2400" dirty="0" smtClean="0">
                <a:latin typeface="Calibri" panose="020F0502020204030204" pitchFamily="34" charset="0"/>
                <a:ea typeface="Cambria Math" panose="02040503050406030204" pitchFamily="18" charset="0"/>
              </a:rPr>
              <a:t>: </a:t>
            </a:r>
            <a:r>
              <a:rPr lang="el-GR" sz="2400" dirty="0" smtClean="0">
                <a:latin typeface="Calibri" panose="020F0502020204030204" pitchFamily="34" charset="0"/>
                <a:ea typeface="Cambria Math" panose="02040503050406030204" pitchFamily="18" charset="0"/>
              </a:rPr>
              <a:t>α. του αναπνευστήρα. β. αύξηση παροχής </a:t>
            </a:r>
            <a:r>
              <a:rPr lang="en-US" sz="2400" dirty="0" smtClean="0">
                <a:latin typeface="Calibri" panose="020F0502020204030204" pitchFamily="34" charset="0"/>
                <a:ea typeface="Cambria Math" panose="02040503050406030204" pitchFamily="18" charset="0"/>
              </a:rPr>
              <a:t>O₂.</a:t>
            </a:r>
          </a:p>
          <a:p>
            <a:pPr marL="514350" indent="-514350">
              <a:spcBef>
                <a:spcPts val="1200"/>
              </a:spcBef>
              <a:buFont typeface="+mj-lt"/>
              <a:buAutoNum type="arabicPeriod"/>
            </a:pPr>
            <a:r>
              <a:rPr lang="el-GR" sz="2400" dirty="0" smtClean="0">
                <a:latin typeface="Calibri" panose="020F0502020204030204" pitchFamily="34" charset="0"/>
                <a:ea typeface="Cambria Math" panose="02040503050406030204" pitchFamily="18" charset="0"/>
              </a:rPr>
              <a:t>Πλύσιμο χεριών με αντιμικροβιακό σαπούνι και νερό ή αντισηπτικό υγρό για δέρμα και χέρια.</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683397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solidFill>
                  <a:srgbClr val="004A82"/>
                </a:solidFill>
              </a:rPr>
              <a:t>Ανοικτή μέθοδος βρογχοαναρρόφησης σε ασθενή με ενδοτραχειακό </a:t>
            </a:r>
            <a:r>
              <a:rPr lang="el-GR" dirty="0" smtClean="0">
                <a:solidFill>
                  <a:srgbClr val="004A82"/>
                </a:solidFill>
              </a:rPr>
              <a:t>σωλήνα </a:t>
            </a:r>
            <a:r>
              <a:rPr lang="el-GR" sz="3600" b="0" dirty="0" smtClean="0">
                <a:solidFill>
                  <a:srgbClr val="004A82"/>
                </a:solidFill>
              </a:rPr>
              <a:t>(2 </a:t>
            </a:r>
            <a:r>
              <a:rPr lang="el-GR" sz="3600" b="0" dirty="0" smtClean="0">
                <a:solidFill>
                  <a:srgbClr val="004A82"/>
                </a:solidFill>
              </a:rPr>
              <a:t>από 4)</a:t>
            </a:r>
            <a:endParaRPr lang="el-GR" sz="3600" b="0" dirty="0">
              <a:solidFill>
                <a:srgbClr val="004A8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
        <p:nvSpPr>
          <p:cNvPr id="5" name="Θέση περιεχομένου 4"/>
          <p:cNvSpPr>
            <a:spLocks noGrp="1"/>
          </p:cNvSpPr>
          <p:nvPr>
            <p:ph idx="1"/>
          </p:nvPr>
        </p:nvSpPr>
        <p:spPr/>
        <p:txBody>
          <a:bodyPr>
            <a:normAutofit lnSpcReduction="10000"/>
          </a:bodyPr>
          <a:lstStyle/>
          <a:p>
            <a:pPr marL="514350" indent="-514350">
              <a:spcBef>
                <a:spcPts val="1200"/>
              </a:spcBef>
              <a:buFont typeface="+mj-lt"/>
              <a:buAutoNum type="arabicPeriod" startAt="6"/>
            </a:pPr>
            <a:r>
              <a:rPr lang="el-GR" sz="2400" dirty="0" smtClean="0"/>
              <a:t>Συγκέντρωση εξοπλισμού έλεγχος λειτουργίας του μηχανήματος αναρρόφησης και ρύθμιση κατάλληλης αρνητικής πίεσης (60-150 </a:t>
            </a:r>
            <a:r>
              <a:rPr lang="en-US" sz="2400" dirty="0" smtClean="0"/>
              <a:t>mmHg)</a:t>
            </a:r>
          </a:p>
          <a:p>
            <a:pPr marL="514350" indent="-514350">
              <a:spcBef>
                <a:spcPts val="1200"/>
              </a:spcBef>
              <a:buFont typeface="+mj-lt"/>
              <a:buAutoNum type="arabicPeriod" startAt="6"/>
            </a:pPr>
            <a:r>
              <a:rPr lang="el-GR" sz="2400" dirty="0" smtClean="0"/>
              <a:t>Χρήση προστατευτικού εξοπλισμού (πλαστικής ποδιάς και μάσκας με / ή  γυαλιά προστασίας ματιών)</a:t>
            </a:r>
          </a:p>
          <a:p>
            <a:pPr marL="514350" indent="-514350">
              <a:spcBef>
                <a:spcPts val="1200"/>
              </a:spcBef>
              <a:buFont typeface="+mj-lt"/>
              <a:buAutoNum type="arabicPeriod" startAt="6"/>
            </a:pPr>
            <a:r>
              <a:rPr lang="el-GR" sz="2400" dirty="0" smtClean="0"/>
              <a:t>Προετοιμασία υλικών για την αναρρόφηση</a:t>
            </a:r>
          </a:p>
          <a:p>
            <a:pPr marL="914400" lvl="1" indent="-514350">
              <a:spcBef>
                <a:spcPts val="1200"/>
              </a:spcBef>
              <a:buFont typeface="+mj-lt"/>
              <a:buAutoNum type="alphaLcPeriod"/>
            </a:pPr>
            <a:r>
              <a:rPr lang="el-GR" sz="2200" dirty="0" smtClean="0"/>
              <a:t>Επιλογή καθετήρα κατάλληλης διαμέτρου. Προτεινόμενος τρόπος επιλογής</a:t>
            </a:r>
            <a:r>
              <a:rPr lang="en-US" sz="2200" dirty="0" smtClean="0"/>
              <a:t>: No ET 7 (7-2)*2=10 </a:t>
            </a:r>
            <a:r>
              <a:rPr lang="el-GR" sz="2200" dirty="0" smtClean="0"/>
              <a:t>(μέγεθος καθετήρα)</a:t>
            </a:r>
          </a:p>
          <a:p>
            <a:pPr marL="914400" lvl="1" indent="-514350">
              <a:spcBef>
                <a:spcPts val="1200"/>
              </a:spcBef>
              <a:buFont typeface="+mj-lt"/>
              <a:buAutoNum type="alphaLcPeriod"/>
            </a:pPr>
            <a:r>
              <a:rPr lang="el-GR" sz="2200" dirty="0" smtClean="0"/>
              <a:t>Άνοιγμα και προσαρμογή καθετήρα στην υποδοχή του σωλήνα αναρρόφησης.</a:t>
            </a:r>
          </a:p>
          <a:p>
            <a:pPr marL="914400" lvl="1" indent="-514350">
              <a:spcBef>
                <a:spcPts val="1200"/>
              </a:spcBef>
              <a:buFont typeface="+mj-lt"/>
              <a:buAutoNum type="alphaLcPeriod"/>
            </a:pPr>
            <a:r>
              <a:rPr lang="el-GR" sz="2200" dirty="0" smtClean="0"/>
              <a:t>Έλεγχος αποσύνδεσης κυκλώματος αναπνευστήρα και πληρότητας του </a:t>
            </a:r>
            <a:r>
              <a:rPr lang="en-US" sz="2200" dirty="0" smtClean="0"/>
              <a:t>cuff </a:t>
            </a:r>
            <a:r>
              <a:rPr lang="el-GR" sz="2200" dirty="0" smtClean="0"/>
              <a:t>ενδοτραχείου.</a:t>
            </a:r>
            <a:endParaRPr lang="el-GR" sz="2200" dirty="0"/>
          </a:p>
        </p:txBody>
      </p:sp>
    </p:spTree>
    <p:extLst>
      <p:ext uri="{BB962C8B-B14F-4D97-AF65-F5344CB8AC3E}">
        <p14:creationId xmlns:p14="http://schemas.microsoft.com/office/powerpoint/2010/main" val="4171209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solidFill>
                  <a:srgbClr val="004A82"/>
                </a:solidFill>
              </a:rPr>
              <a:t>Ανοικτή μέθοδος βρογχοαναρρόφησης σε ασθενή με ενδοτραχειακό </a:t>
            </a:r>
            <a:r>
              <a:rPr lang="el-GR" dirty="0" smtClean="0">
                <a:solidFill>
                  <a:srgbClr val="004A82"/>
                </a:solidFill>
              </a:rPr>
              <a:t>σωλήνα </a:t>
            </a:r>
            <a:r>
              <a:rPr lang="el-GR" sz="3600" b="0" dirty="0" smtClean="0">
                <a:solidFill>
                  <a:srgbClr val="004A82"/>
                </a:solidFill>
              </a:rPr>
              <a:t>(3 </a:t>
            </a:r>
            <a:r>
              <a:rPr lang="el-GR" sz="3600" b="0" dirty="0" smtClean="0">
                <a:solidFill>
                  <a:srgbClr val="004A82"/>
                </a:solidFill>
              </a:rPr>
              <a:t>από 4)</a:t>
            </a:r>
            <a:endParaRPr lang="el-GR" sz="3600" b="0" dirty="0">
              <a:solidFill>
                <a:srgbClr val="004A8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
        <p:nvSpPr>
          <p:cNvPr id="3" name="Θέση περιεχομένου 2"/>
          <p:cNvSpPr>
            <a:spLocks noGrp="1"/>
          </p:cNvSpPr>
          <p:nvPr>
            <p:ph idx="1"/>
          </p:nvPr>
        </p:nvSpPr>
        <p:spPr/>
        <p:txBody>
          <a:bodyPr>
            <a:normAutofit lnSpcReduction="10000"/>
          </a:bodyPr>
          <a:lstStyle/>
          <a:p>
            <a:pPr marL="514350" indent="-514350">
              <a:buFont typeface="+mj-lt"/>
              <a:buAutoNum type="arabicPeriod" startAt="9"/>
            </a:pPr>
            <a:r>
              <a:rPr lang="el-GR" sz="2400" dirty="0" smtClean="0"/>
              <a:t>Εφαρμογή διαδικασίας αναρρόφησης.</a:t>
            </a:r>
          </a:p>
          <a:p>
            <a:pPr marL="914400" lvl="1" indent="-514350">
              <a:spcBef>
                <a:spcPts val="600"/>
              </a:spcBef>
              <a:buFont typeface="+mj-lt"/>
              <a:buAutoNum type="alphaLcPeriod"/>
            </a:pPr>
            <a:r>
              <a:rPr lang="el-GR" sz="2000" dirty="0" smtClean="0"/>
              <a:t>Χρήση αποστειρωμένου γαντιού στο χέρι που κρατάει τον καθετήρα του καθαρού γαντιού μιας χρήσης για το άλλο χέρι.</a:t>
            </a:r>
          </a:p>
          <a:p>
            <a:pPr marL="914400" lvl="1" indent="-514350">
              <a:spcBef>
                <a:spcPts val="600"/>
              </a:spcBef>
              <a:buFont typeface="+mj-lt"/>
              <a:buAutoNum type="alphaLcPeriod"/>
            </a:pPr>
            <a:r>
              <a:rPr lang="el-GR" sz="2000" dirty="0" smtClean="0"/>
              <a:t>Εισαγωγή του καθετήρα στον </a:t>
            </a:r>
            <a:r>
              <a:rPr lang="el-GR" sz="2000" dirty="0" smtClean="0"/>
              <a:t>ενδοτράχειο</a:t>
            </a:r>
            <a:r>
              <a:rPr lang="el-GR" sz="2000" dirty="0" smtClean="0"/>
              <a:t>, χωρίς αναρρόφηση, μέχρι να υπάρξει αντίσταση ή να βήξει ο ασθενής και έλξη του καθετήρα 1-2 εκατοστά. Έναρξη αναρρόφησης χωρίς περιστροφικές κινήσεις. Η διάρκεια αναρρόφησης δεν πρέπει να υπερβαίνει τα 10-15 δευτερόλεπτα.</a:t>
            </a:r>
          </a:p>
          <a:p>
            <a:pPr marL="914400" lvl="1" indent="-514350">
              <a:spcBef>
                <a:spcPts val="600"/>
              </a:spcBef>
              <a:buFont typeface="+mj-lt"/>
              <a:buAutoNum type="alphaLcPeriod"/>
            </a:pPr>
            <a:r>
              <a:rPr lang="el-GR" sz="2000" dirty="0" smtClean="0"/>
              <a:t>Εκτίμηση της κλινικής εικόνας του ασθενή κατά τη διάρκεια της αναρρόφησης.</a:t>
            </a:r>
          </a:p>
          <a:p>
            <a:pPr marL="914400" lvl="1" indent="-514350">
              <a:spcBef>
                <a:spcPts val="600"/>
              </a:spcBef>
              <a:buFont typeface="+mj-lt"/>
              <a:buAutoNum type="alphaLcPeriod"/>
            </a:pPr>
            <a:r>
              <a:rPr lang="el-GR" sz="2000" dirty="0" smtClean="0"/>
              <a:t>Σύνδεση του ασθενούς με τον αναπνευστήρα και υπεροξυγόνωση.</a:t>
            </a:r>
          </a:p>
          <a:p>
            <a:pPr marL="914400" lvl="1" indent="-514350">
              <a:spcBef>
                <a:spcPts val="600"/>
              </a:spcBef>
              <a:buFont typeface="+mj-lt"/>
              <a:buAutoNum type="alphaLcPeriod"/>
            </a:pPr>
            <a:r>
              <a:rPr lang="el-GR" sz="2000" dirty="0" smtClean="0"/>
              <a:t>Απόρριψη των χρησιμοποιημένων υλικών αναρρόφησης στα μολυσματικά απορρίμματα.</a:t>
            </a:r>
          </a:p>
          <a:p>
            <a:pPr marL="914400" lvl="1" indent="-514350">
              <a:spcBef>
                <a:spcPts val="600"/>
              </a:spcBef>
              <a:buFont typeface="+mj-lt"/>
              <a:buAutoNum type="alphaLcPeriod"/>
            </a:pPr>
            <a:r>
              <a:rPr lang="el-GR" sz="2000" dirty="0" smtClean="0"/>
              <a:t>Ξέπλυμα του σωλήνα αναρρόφησης με αποστειρωμένο διάλυμα </a:t>
            </a:r>
            <a:r>
              <a:rPr lang="en-US" sz="2000" dirty="0" smtClean="0"/>
              <a:t>WFI.</a:t>
            </a:r>
            <a:endParaRPr lang="el-GR" sz="2000" dirty="0"/>
          </a:p>
        </p:txBody>
      </p:sp>
    </p:spTree>
    <p:extLst>
      <p:ext uri="{BB962C8B-B14F-4D97-AF65-F5344CB8AC3E}">
        <p14:creationId xmlns:p14="http://schemas.microsoft.com/office/powerpoint/2010/main" val="2915142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Χειρουργική Νοσηλευτική Ι (Ε)</a:t>
            </a:r>
          </a:p>
        </p:txBody>
      </p:sp>
      <p:sp>
        <p:nvSpPr>
          <p:cNvPr id="3" name="Θέση περιεχομένου 2"/>
          <p:cNvSpPr>
            <a:spLocks noGrp="1"/>
          </p:cNvSpPr>
          <p:nvPr>
            <p:ph idx="1"/>
          </p:nvPr>
        </p:nvSpPr>
        <p:spPr/>
        <p:txBody>
          <a:bodyPr>
            <a:normAutofit/>
          </a:bodyPr>
          <a:lstStyle/>
          <a:p>
            <a:pPr marL="0" indent="0" algn="ctr">
              <a:buNone/>
            </a:pPr>
            <a:r>
              <a:rPr lang="el-GR" sz="2800" dirty="0"/>
              <a:t>Γ’ Εξάμηνο</a:t>
            </a:r>
          </a:p>
          <a:p>
            <a:pPr marL="0" indent="0" algn="ctr">
              <a:spcBef>
                <a:spcPts val="3000"/>
              </a:spcBef>
              <a:buNone/>
            </a:pPr>
            <a:r>
              <a:rPr lang="el-GR" sz="2800" dirty="0"/>
              <a:t>Τμήμα Νοσηλευτικής, ΤΕΙ Αθήνας 2013</a:t>
            </a:r>
            <a:br>
              <a:rPr lang="el-GR" sz="2800" dirty="0"/>
            </a:br>
            <a:r>
              <a:rPr lang="el-GR" sz="2800" dirty="0"/>
              <a:t>Το Εργαστήριο Διδάσκεται Σε Ομάδες 20 Ατόμων Από Τους Εξής Καθηγητές:</a:t>
            </a:r>
          </a:p>
          <a:p>
            <a:pPr marL="0" indent="0">
              <a:buNone/>
              <a:defRPr/>
            </a:pPr>
            <a:endParaRPr lang="el-GR" sz="2800" dirty="0" smtClean="0"/>
          </a:p>
          <a:p>
            <a:pPr marL="0" lvl="0" indent="0" algn="ctr">
              <a:buNone/>
              <a:defRPr/>
            </a:pPr>
            <a:r>
              <a:rPr lang="el-GR" sz="2800" dirty="0">
                <a:solidFill>
                  <a:prstClr val="black"/>
                </a:solidFill>
              </a:rPr>
              <a:t>Μ. Μπουζίκα, Χ. Τσίου, Β. Κουτσοπούλου, Ο. Γκοβίνα, Σ. Παρισσόπουλος, Θ. Στρουμπούκη, Γ. Τούλια, Θ. Κατσούλας</a:t>
            </a:r>
            <a:endParaRPr lang="en-US" sz="2800" dirty="0">
              <a:solidFill>
                <a:prstClr val="black"/>
              </a:solidFill>
            </a:endParaRPr>
          </a:p>
          <a:p>
            <a:pPr>
              <a:defRPr/>
            </a:pPr>
            <a:endParaRPr lang="el-GR" sz="2800" dirty="0"/>
          </a:p>
          <a:p>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996971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solidFill>
                  <a:srgbClr val="004A82"/>
                </a:solidFill>
              </a:rPr>
              <a:t>Ανοικτή μέθοδος βρογχοαναρρόφησης σε ασθενή με ενδοτραχειακό </a:t>
            </a:r>
            <a:r>
              <a:rPr lang="el-GR" dirty="0" smtClean="0">
                <a:solidFill>
                  <a:srgbClr val="004A82"/>
                </a:solidFill>
              </a:rPr>
              <a:t>σωλήνα </a:t>
            </a:r>
            <a:r>
              <a:rPr lang="el-GR" sz="3600" b="0" dirty="0" smtClean="0">
                <a:solidFill>
                  <a:srgbClr val="004A82"/>
                </a:solidFill>
              </a:rPr>
              <a:t>(</a:t>
            </a:r>
            <a:r>
              <a:rPr lang="en-US" sz="3600" b="0" dirty="0" smtClean="0">
                <a:solidFill>
                  <a:srgbClr val="004A82"/>
                </a:solidFill>
              </a:rPr>
              <a:t>4</a:t>
            </a:r>
            <a:r>
              <a:rPr lang="el-GR" sz="3600" b="0" dirty="0" smtClean="0">
                <a:solidFill>
                  <a:srgbClr val="004A82"/>
                </a:solidFill>
              </a:rPr>
              <a:t> από 4)</a:t>
            </a:r>
            <a:endParaRPr lang="el-GR" sz="3600" b="0" dirty="0">
              <a:solidFill>
                <a:srgbClr val="004A82"/>
              </a:solidFill>
            </a:endParaRPr>
          </a:p>
        </p:txBody>
      </p:sp>
      <p:sp>
        <p:nvSpPr>
          <p:cNvPr id="5" name="Θέση περιεχομένου 4"/>
          <p:cNvSpPr>
            <a:spLocks noGrp="1"/>
          </p:cNvSpPr>
          <p:nvPr>
            <p:ph idx="1"/>
          </p:nvPr>
        </p:nvSpPr>
        <p:spPr>
          <a:xfrm>
            <a:off x="457200" y="1196752"/>
            <a:ext cx="8229600" cy="4320480"/>
          </a:xfrm>
        </p:spPr>
        <p:txBody>
          <a:bodyPr>
            <a:normAutofit/>
          </a:bodyPr>
          <a:lstStyle/>
          <a:p>
            <a:pPr marL="514350" indent="-514350">
              <a:spcBef>
                <a:spcPts val="1200"/>
              </a:spcBef>
              <a:buFont typeface="+mj-lt"/>
              <a:buAutoNum type="arabicPeriod" startAt="10"/>
            </a:pPr>
            <a:r>
              <a:rPr lang="el-GR" sz="2400" dirty="0" smtClean="0"/>
              <a:t>Επανεκτέλεση για μία ακόμη φορά των βημάτων 8 και 9 χρησιμοποιώντας καινούρια γάντια και καθετήρα, μέχρι να ελευθερωθεί ο αεραγωγός.</a:t>
            </a:r>
          </a:p>
          <a:p>
            <a:pPr marL="0" indent="0" algn="ctr">
              <a:spcBef>
                <a:spcPts val="1200"/>
              </a:spcBef>
              <a:buNone/>
            </a:pPr>
            <a:r>
              <a:rPr lang="el-GR" sz="2400" b="1" dirty="0" smtClean="0"/>
              <a:t>ΝΑΙ</a:t>
            </a:r>
          </a:p>
          <a:p>
            <a:pPr marL="0" indent="0" algn="ctr">
              <a:spcBef>
                <a:spcPts val="1200"/>
              </a:spcBef>
              <a:buNone/>
            </a:pPr>
            <a:r>
              <a:rPr lang="el-GR" sz="2400" dirty="0" smtClean="0"/>
              <a:t>Επανάληψη της βρογχοαναρρόφησης.</a:t>
            </a:r>
          </a:p>
          <a:p>
            <a:pPr marL="0" indent="0" algn="ctr">
              <a:spcBef>
                <a:spcPts val="1200"/>
              </a:spcBef>
              <a:buNone/>
            </a:pPr>
            <a:r>
              <a:rPr lang="el-GR" sz="2400" b="1" dirty="0" smtClean="0"/>
              <a:t>ΟΧΙ</a:t>
            </a:r>
          </a:p>
          <a:p>
            <a:pPr marL="457200" indent="-457200">
              <a:spcBef>
                <a:spcPts val="1200"/>
              </a:spcBef>
              <a:buFont typeface="+mj-lt"/>
              <a:buAutoNum type="arabicPeriod" startAt="11"/>
            </a:pPr>
            <a:r>
              <a:rPr lang="el-GR" sz="2400" dirty="0" smtClean="0"/>
              <a:t>Επανεκτίμηση του ασθενή</a:t>
            </a:r>
            <a:r>
              <a:rPr lang="en-US" sz="2400" dirty="0" smtClean="0"/>
              <a:t>: </a:t>
            </a:r>
            <a:r>
              <a:rPr lang="el-GR" sz="2400" dirty="0" smtClean="0"/>
              <a:t>κλινική εικόνα και κλινικοί παράμετροι (βήμα 1 και 2).</a:t>
            </a:r>
          </a:p>
          <a:p>
            <a:pPr marL="457200" indent="-457200">
              <a:spcBef>
                <a:spcPts val="1200"/>
              </a:spcBef>
              <a:buFont typeface="+mj-lt"/>
              <a:buAutoNum type="arabicPeriod" startAt="11"/>
            </a:pPr>
            <a:r>
              <a:rPr lang="el-GR" sz="2400" dirty="0" smtClean="0"/>
              <a:t>Πλύσιμο χεριών. </a:t>
            </a:r>
          </a:p>
          <a:p>
            <a:pPr marL="0" indent="0">
              <a:spcBef>
                <a:spcPts val="1200"/>
              </a:spcBef>
              <a:buNone/>
            </a:pPr>
            <a:endParaRPr lang="el-GR" sz="2400" dirty="0"/>
          </a:p>
        </p:txBody>
      </p:sp>
      <p:sp>
        <p:nvSpPr>
          <p:cNvPr id="6" name="TextBox 5"/>
          <p:cNvSpPr txBox="1"/>
          <p:nvPr/>
        </p:nvSpPr>
        <p:spPr>
          <a:xfrm>
            <a:off x="2339752" y="5688632"/>
            <a:ext cx="6697376" cy="707886"/>
          </a:xfrm>
          <a:prstGeom prst="rect">
            <a:avLst/>
          </a:prstGeom>
          <a:noFill/>
        </p:spPr>
        <p:txBody>
          <a:bodyPr wrap="square" rtlCol="0">
            <a:spAutoFit/>
          </a:bodyPr>
          <a:lstStyle/>
          <a:p>
            <a:r>
              <a:rPr lang="el-GR" sz="2000" dirty="0" smtClean="0">
                <a:latin typeface="+mn-lt"/>
              </a:rPr>
              <a:t>Ομάδα Ανάπτυξης Κλινικών Κατευθυντήριων Οδηγιών, Τομέας Επείγουσας και Εντατικής Νοσηλευτικής ΕΣΝΕ, 5/11/2006 </a:t>
            </a:r>
            <a:endParaRPr lang="el-GR" sz="2000"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3350891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solidFill>
                  <a:srgbClr val="004A82"/>
                </a:solidFill>
              </a:rPr>
              <a:t>Βέλτιστη </a:t>
            </a:r>
            <a:r>
              <a:rPr lang="el-GR" dirty="0" smtClean="0">
                <a:solidFill>
                  <a:srgbClr val="004A82"/>
                </a:solidFill>
              </a:rPr>
              <a:t>πρακτική </a:t>
            </a:r>
            <a:r>
              <a:rPr lang="el-GR" dirty="0" smtClean="0">
                <a:solidFill>
                  <a:srgbClr val="004A82"/>
                </a:solidFill>
              </a:rPr>
              <a:t>για </a:t>
            </a:r>
            <a:r>
              <a:rPr lang="el-GR" dirty="0" smtClean="0">
                <a:solidFill>
                  <a:srgbClr val="004A82"/>
                </a:solidFill>
              </a:rPr>
              <a:t>αναρρόφηση </a:t>
            </a:r>
            <a:r>
              <a:rPr lang="el-GR" dirty="0" smtClean="0">
                <a:solidFill>
                  <a:srgbClr val="004A82"/>
                </a:solidFill>
              </a:rPr>
              <a:t>του </a:t>
            </a:r>
            <a:r>
              <a:rPr lang="el-GR" dirty="0" smtClean="0">
                <a:solidFill>
                  <a:srgbClr val="004A82"/>
                </a:solidFill>
              </a:rPr>
              <a:t>τεχνητού </a:t>
            </a:r>
            <a:r>
              <a:rPr lang="el-GR" dirty="0">
                <a:solidFill>
                  <a:srgbClr val="004A82"/>
                </a:solidFill>
              </a:rPr>
              <a:t>α</a:t>
            </a:r>
            <a:r>
              <a:rPr lang="el-GR" dirty="0" smtClean="0">
                <a:solidFill>
                  <a:srgbClr val="004A82"/>
                </a:solidFill>
              </a:rPr>
              <a:t>εραγωγού </a:t>
            </a:r>
            <a:r>
              <a:rPr lang="el-GR" sz="3600" b="0" dirty="0" smtClean="0">
                <a:solidFill>
                  <a:srgbClr val="004A82"/>
                </a:solidFill>
              </a:rPr>
              <a:t>(1 από 3</a:t>
            </a:r>
            <a:r>
              <a:rPr lang="en-US" sz="3600" b="0" dirty="0" smtClean="0">
                <a:solidFill>
                  <a:srgbClr val="004A82"/>
                </a:solidFill>
              </a:rPr>
              <a:t>)</a:t>
            </a:r>
            <a:endParaRPr lang="el-GR" sz="3600" b="0" dirty="0">
              <a:solidFill>
                <a:srgbClr val="004A82"/>
              </a:solidFill>
            </a:endParaRPr>
          </a:p>
        </p:txBody>
      </p:sp>
      <p:sp>
        <p:nvSpPr>
          <p:cNvPr id="3" name="Θέση περιεχομένου 2"/>
          <p:cNvSpPr>
            <a:spLocks noGrp="1"/>
          </p:cNvSpPr>
          <p:nvPr>
            <p:ph idx="1"/>
          </p:nvPr>
        </p:nvSpPr>
        <p:spPr/>
        <p:txBody>
          <a:bodyPr>
            <a:normAutofit/>
          </a:bodyPr>
          <a:lstStyle/>
          <a:p>
            <a:pPr marL="514350" indent="-514350">
              <a:spcBef>
                <a:spcPts val="1200"/>
              </a:spcBef>
              <a:buFont typeface="+mj-lt"/>
              <a:buAutoNum type="arabicPeriod"/>
            </a:pPr>
            <a:r>
              <a:rPr lang="el-GR" sz="2400" dirty="0" smtClean="0"/>
              <a:t>Εκτίμηση της ανάγκης αναρρόφησης (μη αναγκαία αναρρόφηση προκαλεί βλάβη του βλεννογόνου, αιμορραγία και βρογχοσπασμό).</a:t>
            </a:r>
          </a:p>
          <a:p>
            <a:pPr marL="514350" indent="-514350">
              <a:spcBef>
                <a:spcPts val="1200"/>
              </a:spcBef>
              <a:buFont typeface="+mj-lt"/>
              <a:buAutoNum type="arabicPeriod"/>
            </a:pPr>
            <a:r>
              <a:rPr lang="el-GR" sz="2400" b="1" dirty="0" smtClean="0">
                <a:solidFill>
                  <a:srgbClr val="820000"/>
                </a:solidFill>
              </a:rPr>
              <a:t>Πλύσιμο χεριών. Χρήση προστατευτικών για τα μάτια. Λήψη συνήθων προστατευτικών μέτρων.</a:t>
            </a:r>
          </a:p>
          <a:p>
            <a:pPr marL="514350" indent="-514350">
              <a:spcBef>
                <a:spcPts val="1200"/>
              </a:spcBef>
              <a:buFont typeface="+mj-lt"/>
              <a:buAutoNum type="arabicPeriod"/>
            </a:pPr>
            <a:r>
              <a:rPr lang="el-GR" sz="2400" dirty="0" smtClean="0"/>
              <a:t>Εξήγηση στον ασθενή ότι αισθήσεις όπως διακοπή της αναπνοής και βήχας είναι αναμενόμενες, αλλά κάθε δυσανεξία θα είναι μικρή σε διάρκεια.</a:t>
            </a:r>
          </a:p>
          <a:p>
            <a:pPr marL="514350" indent="-514350">
              <a:spcBef>
                <a:spcPts val="1200"/>
              </a:spcBef>
              <a:buFont typeface="+mj-lt"/>
              <a:buAutoNum type="arabicPeriod"/>
            </a:pPr>
            <a:r>
              <a:rPr lang="el-GR" sz="2400" b="1" dirty="0" smtClean="0">
                <a:solidFill>
                  <a:srgbClr val="820000"/>
                </a:solidFill>
              </a:rPr>
              <a:t>Έλεγχος της πηγής αναρρόφησης. Απόφραξη της πηγής αναρρόφησης και ρύθμιση της πίεσης από το πληκτρολόγιο μεταξύ 80 και 120 </a:t>
            </a:r>
            <a:r>
              <a:rPr lang="en-US" sz="2400" b="1" dirty="0" smtClean="0">
                <a:solidFill>
                  <a:srgbClr val="820000"/>
                </a:solidFill>
              </a:rPr>
              <a:t>mmHg</a:t>
            </a:r>
            <a:r>
              <a:rPr lang="el-GR" sz="2400" b="1" dirty="0" smtClean="0">
                <a:solidFill>
                  <a:srgbClr val="820000"/>
                </a:solidFill>
              </a:rPr>
              <a:t> για αποφυγή υποξαιμίας και τραυματισμού του βλεννογόνου.</a:t>
            </a:r>
            <a:endParaRPr lang="el-GR" sz="2400" b="1" dirty="0">
              <a:solidFill>
                <a:srgbClr val="82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509052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solidFill>
                  <a:srgbClr val="004A82"/>
                </a:solidFill>
              </a:rPr>
              <a:t>Βέλτιστη πρακτική για αναρρόφηση του τεχνητού </a:t>
            </a:r>
            <a:r>
              <a:rPr lang="el-GR" dirty="0" smtClean="0">
                <a:solidFill>
                  <a:srgbClr val="004A82"/>
                </a:solidFill>
              </a:rPr>
              <a:t>αεραγωγού </a:t>
            </a:r>
            <a:r>
              <a:rPr lang="el-GR" sz="3600" b="0" dirty="0" smtClean="0">
                <a:solidFill>
                  <a:srgbClr val="004A82"/>
                </a:solidFill>
              </a:rPr>
              <a:t>(2 </a:t>
            </a:r>
            <a:r>
              <a:rPr lang="el-GR" sz="3600" b="0" dirty="0" smtClean="0">
                <a:solidFill>
                  <a:srgbClr val="004A82"/>
                </a:solidFill>
              </a:rPr>
              <a:t>από 3</a:t>
            </a:r>
            <a:r>
              <a:rPr lang="en-US" sz="3600" b="0" dirty="0" smtClean="0">
                <a:solidFill>
                  <a:srgbClr val="004A82"/>
                </a:solidFill>
              </a:rPr>
              <a:t>)</a:t>
            </a:r>
            <a:endParaRPr lang="el-GR" sz="3600" b="0" dirty="0">
              <a:solidFill>
                <a:srgbClr val="004A82"/>
              </a:solidFill>
            </a:endParaRPr>
          </a:p>
        </p:txBody>
      </p:sp>
      <p:sp>
        <p:nvSpPr>
          <p:cNvPr id="5" name="Θέση περιεχομένου 4"/>
          <p:cNvSpPr>
            <a:spLocks noGrp="1"/>
          </p:cNvSpPr>
          <p:nvPr>
            <p:ph idx="1"/>
          </p:nvPr>
        </p:nvSpPr>
        <p:spPr/>
        <p:txBody>
          <a:bodyPr>
            <a:normAutofit/>
          </a:bodyPr>
          <a:lstStyle/>
          <a:p>
            <a:pPr marL="457200" indent="-457200">
              <a:spcBef>
                <a:spcPts val="1200"/>
              </a:spcBef>
              <a:buFont typeface="+mj-lt"/>
              <a:buAutoNum type="arabicPeriod" startAt="5"/>
            </a:pPr>
            <a:r>
              <a:rPr lang="el-GR" sz="2400" dirty="0" smtClean="0"/>
              <a:t>Δημιουργία άσηπτου πεδίου.</a:t>
            </a:r>
          </a:p>
          <a:p>
            <a:pPr marL="457200" indent="-457200">
              <a:spcBef>
                <a:spcPts val="1200"/>
              </a:spcBef>
              <a:buFont typeface="+mj-lt"/>
              <a:buAutoNum type="arabicPeriod" startAt="5"/>
            </a:pPr>
            <a:r>
              <a:rPr lang="el-GR" sz="2400" b="1" dirty="0" smtClean="0">
                <a:solidFill>
                  <a:srgbClr val="820000"/>
                </a:solidFill>
              </a:rPr>
              <a:t>Προοξυγόνωση του ασθενούς με 100% οξυγόνο για 30</a:t>
            </a:r>
            <a:r>
              <a:rPr lang="en-US" sz="2400" b="1" dirty="0" smtClean="0">
                <a:solidFill>
                  <a:srgbClr val="820000"/>
                </a:solidFill>
              </a:rPr>
              <a:t>sec</a:t>
            </a:r>
            <a:r>
              <a:rPr lang="el-GR" sz="2400" b="1" dirty="0" smtClean="0">
                <a:solidFill>
                  <a:srgbClr val="820000"/>
                </a:solidFill>
              </a:rPr>
              <a:t> μέχρι 3</a:t>
            </a:r>
            <a:r>
              <a:rPr lang="en-US" sz="2400" b="1" dirty="0" smtClean="0">
                <a:solidFill>
                  <a:srgbClr val="820000"/>
                </a:solidFill>
              </a:rPr>
              <a:t>min</a:t>
            </a:r>
            <a:r>
              <a:rPr lang="el-GR" sz="2400" b="1" dirty="0" smtClean="0">
                <a:solidFill>
                  <a:srgbClr val="820000"/>
                </a:solidFill>
              </a:rPr>
              <a:t> (τουλάχιστον τρεις υπερδιατάσεις) για αποφυγή υποξαιμίας. Συγχρονισμός των υπερδιατάσεων με την εισπνοή.</a:t>
            </a:r>
          </a:p>
          <a:p>
            <a:pPr marL="457200" indent="-457200">
              <a:spcBef>
                <a:spcPts val="1200"/>
              </a:spcBef>
              <a:buFont typeface="+mj-lt"/>
              <a:buAutoNum type="arabicPeriod" startAt="5"/>
            </a:pPr>
            <a:r>
              <a:rPr lang="el-GR" sz="2400" dirty="0" smtClean="0"/>
              <a:t>Γρήγορη εισαγωγή του καθετήρα αναρρόφησης μέχρι την εμφάνιση αντίστασης. </a:t>
            </a:r>
            <a:r>
              <a:rPr lang="el-GR" sz="2400" i="1" dirty="0" smtClean="0"/>
              <a:t>Όχι αναρρόφηση στη διάρκεια της εισαγωγής.</a:t>
            </a:r>
          </a:p>
          <a:p>
            <a:pPr marL="457200" indent="-457200">
              <a:spcBef>
                <a:spcPts val="1200"/>
              </a:spcBef>
              <a:buFont typeface="+mj-lt"/>
              <a:buAutoNum type="arabicPeriod" startAt="5"/>
            </a:pPr>
            <a:r>
              <a:rPr lang="el-GR" sz="2400" b="1" dirty="0" smtClean="0">
                <a:solidFill>
                  <a:srgbClr val="820000"/>
                </a:solidFill>
              </a:rPr>
              <a:t>Αφαίρεση του καθετήρα κατά 1-2</a:t>
            </a:r>
            <a:r>
              <a:rPr lang="en-US" sz="2400" b="1" dirty="0" smtClean="0">
                <a:solidFill>
                  <a:srgbClr val="820000"/>
                </a:solidFill>
              </a:rPr>
              <a:t>cm </a:t>
            </a:r>
            <a:r>
              <a:rPr lang="el-GR" sz="2400" b="1" dirty="0" smtClean="0">
                <a:solidFill>
                  <a:srgbClr val="820000"/>
                </a:solidFill>
              </a:rPr>
              <a:t>και έναρξη αναρρόφησης. Χρήση διαλείπουσας και κυκλικής κίνησης του καθετήρα κατά την απομάκρυνση. </a:t>
            </a:r>
            <a:r>
              <a:rPr lang="el-GR" sz="2400" i="1" dirty="0" smtClean="0">
                <a:solidFill>
                  <a:srgbClr val="820000"/>
                </a:solidFill>
              </a:rPr>
              <a:t>Ποτέ η αναρρόφηση δεν διαρκεί πάνω από 10 – 15 </a:t>
            </a:r>
            <a:r>
              <a:rPr lang="en-US" sz="2400" i="1" dirty="0" smtClean="0">
                <a:solidFill>
                  <a:srgbClr val="820000"/>
                </a:solidFill>
              </a:rPr>
              <a:t>sec.</a:t>
            </a:r>
            <a:endParaRPr lang="el-GR" sz="2400" i="1" dirty="0">
              <a:solidFill>
                <a:srgbClr val="82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2074705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solidFill>
                  <a:srgbClr val="004A82"/>
                </a:solidFill>
              </a:rPr>
              <a:t>Βέλτιστη πρακτική για αναρρόφηση του τεχνητού </a:t>
            </a:r>
            <a:r>
              <a:rPr lang="el-GR" dirty="0" smtClean="0">
                <a:solidFill>
                  <a:srgbClr val="004A82"/>
                </a:solidFill>
              </a:rPr>
              <a:t>αεραγωγού </a:t>
            </a:r>
            <a:r>
              <a:rPr lang="el-GR" sz="3600" b="0" dirty="0" smtClean="0">
                <a:solidFill>
                  <a:srgbClr val="004A82"/>
                </a:solidFill>
              </a:rPr>
              <a:t>(3 </a:t>
            </a:r>
            <a:r>
              <a:rPr lang="el-GR" sz="3600" b="0" dirty="0" smtClean="0">
                <a:solidFill>
                  <a:srgbClr val="004A82"/>
                </a:solidFill>
              </a:rPr>
              <a:t>από 3</a:t>
            </a:r>
            <a:r>
              <a:rPr lang="en-US" sz="3600" b="0" dirty="0" smtClean="0">
                <a:solidFill>
                  <a:srgbClr val="004A82"/>
                </a:solidFill>
              </a:rPr>
              <a:t>)</a:t>
            </a:r>
            <a:endParaRPr lang="el-GR" sz="3600" b="0" dirty="0">
              <a:solidFill>
                <a:srgbClr val="004A82"/>
              </a:solidFill>
            </a:endParaRPr>
          </a:p>
        </p:txBody>
      </p:sp>
      <p:sp>
        <p:nvSpPr>
          <p:cNvPr id="3" name="Θέση περιεχομένου 2"/>
          <p:cNvSpPr>
            <a:spLocks noGrp="1"/>
          </p:cNvSpPr>
          <p:nvPr>
            <p:ph idx="1"/>
          </p:nvPr>
        </p:nvSpPr>
        <p:spPr/>
        <p:txBody>
          <a:bodyPr>
            <a:normAutofit/>
          </a:bodyPr>
          <a:lstStyle/>
          <a:p>
            <a:pPr marL="457200" indent="-457200">
              <a:spcBef>
                <a:spcPts val="1800"/>
              </a:spcBef>
              <a:buFont typeface="+mj-lt"/>
              <a:buAutoNum type="arabicPeriod" startAt="9"/>
            </a:pPr>
            <a:r>
              <a:rPr lang="el-GR" sz="2400" dirty="0" smtClean="0"/>
              <a:t>Υπεροξυγόνωση για 1 – 5 </a:t>
            </a:r>
            <a:r>
              <a:rPr lang="en-US" sz="2400" dirty="0" smtClean="0"/>
              <a:t>min</a:t>
            </a:r>
            <a:r>
              <a:rPr lang="el-GR" sz="2400" dirty="0" smtClean="0"/>
              <a:t> ή μέχρι η </a:t>
            </a:r>
            <a:r>
              <a:rPr lang="el-GR" sz="2400" u="sng" dirty="0" smtClean="0"/>
              <a:t>βασική γραμμή </a:t>
            </a:r>
            <a:r>
              <a:rPr lang="el-GR" sz="2400" dirty="0" smtClean="0"/>
              <a:t>του καρδιακού ρυθμού και ο </a:t>
            </a:r>
            <a:r>
              <a:rPr lang="el-GR" sz="2400" dirty="0" smtClean="0"/>
              <a:t>κορεσμός </a:t>
            </a:r>
            <a:r>
              <a:rPr lang="el-GR" sz="2400" dirty="0" smtClean="0"/>
              <a:t>του ασθενούς να είναι εντός των φυσιολογικών ορίων.</a:t>
            </a:r>
          </a:p>
          <a:p>
            <a:pPr marL="457200" indent="-457200">
              <a:spcBef>
                <a:spcPts val="1800"/>
              </a:spcBef>
              <a:buFont typeface="+mj-lt"/>
              <a:buAutoNum type="arabicPeriod" startAt="9"/>
            </a:pPr>
            <a:r>
              <a:rPr lang="el-GR" sz="2400" dirty="0" smtClean="0"/>
              <a:t>Επανάληψη, όπως χρειάζεται, μέχρι τρις ολοκληρωμένες αναρροφήσεις.</a:t>
            </a:r>
          </a:p>
          <a:p>
            <a:pPr marL="457200" indent="-457200">
              <a:spcBef>
                <a:spcPts val="1800"/>
              </a:spcBef>
              <a:buFont typeface="+mj-lt"/>
              <a:buAutoNum type="arabicPeriod" startAt="9"/>
            </a:pPr>
            <a:r>
              <a:rPr lang="el-GR" sz="2400" dirty="0" smtClean="0"/>
              <a:t>Αναρρόφηση του στόματος, όπως απαιτείται, και παροχή στοματικής φροντίδας.</a:t>
            </a:r>
          </a:p>
          <a:p>
            <a:pPr marL="457200" indent="-457200">
              <a:spcBef>
                <a:spcPts val="1800"/>
              </a:spcBef>
              <a:buFont typeface="+mj-lt"/>
              <a:buAutoNum type="arabicPeriod" startAt="9"/>
            </a:pPr>
            <a:r>
              <a:rPr lang="el-GR" sz="2400" b="1" dirty="0" smtClean="0">
                <a:solidFill>
                  <a:srgbClr val="820000"/>
                </a:solidFill>
              </a:rPr>
              <a:t>Καταγραφή των εκκρίσεων και των αντιδράσεων του ασθενούς.</a:t>
            </a:r>
            <a:endParaRPr lang="el-GR" sz="2400" b="1" dirty="0">
              <a:solidFill>
                <a:srgbClr val="82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2639133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Βιβλιογραφία</a:t>
            </a:r>
          </a:p>
        </p:txBody>
      </p:sp>
      <p:sp>
        <p:nvSpPr>
          <p:cNvPr id="3" name="Θέση περιεχομένου 2"/>
          <p:cNvSpPr>
            <a:spLocks noGrp="1"/>
          </p:cNvSpPr>
          <p:nvPr>
            <p:ph idx="1"/>
          </p:nvPr>
        </p:nvSpPr>
        <p:spPr/>
        <p:txBody>
          <a:bodyPr/>
          <a:lstStyle/>
          <a:p>
            <a:pPr>
              <a:spcBef>
                <a:spcPts val="2400"/>
              </a:spcBef>
            </a:pPr>
            <a:r>
              <a:rPr lang="en-US" sz="2400" dirty="0"/>
              <a:t>Woodrow P (2002) Managing patients with a tracheostomy in acute care. Nursing Standard 16(44) </a:t>
            </a:r>
            <a:r>
              <a:rPr lang="en-US" sz="2400" dirty="0" smtClean="0"/>
              <a:t>39-46</a:t>
            </a:r>
            <a:r>
              <a:rPr lang="el-GR" sz="2400" dirty="0" smtClean="0"/>
              <a:t>.</a:t>
            </a:r>
            <a:endParaRPr lang="en-US" sz="2400" dirty="0"/>
          </a:p>
          <a:p>
            <a:pPr>
              <a:spcBef>
                <a:spcPts val="2400"/>
              </a:spcBef>
            </a:pPr>
            <a:r>
              <a:rPr lang="en-US" sz="2400" dirty="0"/>
              <a:t>Moore T (2003). Suctioning techniques for the removal of respiratory secretions. Nursing Standard, 18(9), </a:t>
            </a:r>
            <a:r>
              <a:rPr lang="en-US" sz="2400" dirty="0" smtClean="0"/>
              <a:t>47–53</a:t>
            </a:r>
          </a:p>
          <a:p>
            <a:pPr>
              <a:spcBef>
                <a:spcPts val="2400"/>
              </a:spcBef>
            </a:pPr>
            <a:r>
              <a:rPr lang="el-GR" sz="2400" dirty="0"/>
              <a:t>Παθολογική</a:t>
            </a:r>
            <a:r>
              <a:rPr lang="en-US" sz="2400" dirty="0"/>
              <a:t>-</a:t>
            </a:r>
            <a:r>
              <a:rPr lang="el-GR" sz="2400" dirty="0"/>
              <a:t>Χειρουργική Νοσηλευτική</a:t>
            </a:r>
            <a:r>
              <a:rPr lang="en-US" sz="2400" dirty="0"/>
              <a:t>, Donna D. Ignatavicius, M. Linda Workman - </a:t>
            </a:r>
            <a:r>
              <a:rPr lang="el-GR" sz="2400" dirty="0"/>
              <a:t>Επιμέλεια</a:t>
            </a:r>
            <a:r>
              <a:rPr lang="en-US" sz="2400" dirty="0"/>
              <a:t>: </a:t>
            </a:r>
            <a:r>
              <a:rPr lang="el-GR" sz="2400" dirty="0"/>
              <a:t>Ασπασία Βασιλειάδου</a:t>
            </a:r>
          </a:p>
          <a:p>
            <a:pPr>
              <a:spcBef>
                <a:spcPts val="2400"/>
              </a:spcBef>
            </a:pPr>
            <a:endParaRPr lang="en-US"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425723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87780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104411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Μερόπη </a:t>
            </a:r>
            <a:r>
              <a:rPr lang="el-GR" sz="2000" dirty="0"/>
              <a:t>Μπούζικα </a:t>
            </a:r>
            <a:r>
              <a:rPr lang="el-GR" sz="2000" dirty="0" smtClean="0"/>
              <a:t> 2014</a:t>
            </a:r>
            <a:r>
              <a:rPr lang="el-GR" sz="2000" dirty="0" smtClean="0"/>
              <a:t>. Μερόπη Μπούζικα. «Χειρουργική Νοσηλευτική Ι </a:t>
            </a:r>
            <a:r>
              <a:rPr lang="en-US" sz="2000" dirty="0" smtClean="0"/>
              <a:t>(</a:t>
            </a:r>
            <a:r>
              <a:rPr lang="el-GR" sz="2000" dirty="0" smtClean="0"/>
              <a:t>Ε</a:t>
            </a:r>
            <a:r>
              <a:rPr lang="en-US" sz="2000" dirty="0" smtClean="0"/>
              <a:t>)</a:t>
            </a:r>
            <a:r>
              <a:rPr lang="el-GR" sz="2000" dirty="0" smtClean="0"/>
              <a:t>. Ενότητα 13</a:t>
            </a:r>
            <a:r>
              <a:rPr lang="en-US" sz="2000" dirty="0" smtClean="0"/>
              <a:t>:</a:t>
            </a:r>
            <a:r>
              <a:rPr lang="el-GR" sz="2000" dirty="0" smtClean="0"/>
              <a:t> Αναρρόφηση βρογχικών εκκρίσεων».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624623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dirty="0" smtClean="0">
                <a:solidFill>
                  <a:prstClr val="black"/>
                </a:solidFill>
                <a:latin typeface="Calibri"/>
              </a:rPr>
              <a:t>creativecommons.org/licenses/</a:t>
            </a:r>
            <a:r>
              <a:rPr lang="en-US" dirty="0" smtClean="0">
                <a:solidFill>
                  <a:prstClr val="black"/>
                </a:solidFill>
                <a:latin typeface="Calibri"/>
              </a:rPr>
              <a:t>by</a:t>
            </a:r>
            <a:r>
              <a:rPr lang="el-GR" dirty="0" smtClean="0">
                <a:solidFill>
                  <a:prstClr val="black"/>
                </a:solidFill>
                <a:latin typeface="Calibri"/>
              </a:rPr>
              <a:t>-nc-sa/4.0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995316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992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Αναρρόφηση ορισμός;</a:t>
            </a:r>
          </a:p>
        </p:txBody>
      </p:sp>
      <p:pic>
        <p:nvPicPr>
          <p:cNvPr id="7" name="Εικόνα 6" title="Αναρρόφηση"/>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763" y="1185674"/>
            <a:ext cx="3317354" cy="4423139"/>
          </a:xfrm>
          <a:prstGeom prst="rect">
            <a:avLst/>
          </a:prstGeom>
        </p:spPr>
      </p:pic>
      <p:sp>
        <p:nvSpPr>
          <p:cNvPr id="6" name="Rectangle 10"/>
          <p:cNvSpPr/>
          <p:nvPr/>
        </p:nvSpPr>
        <p:spPr>
          <a:xfrm>
            <a:off x="2891248" y="5661248"/>
            <a:ext cx="3456384"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My tracheostomy with suction line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Alin S Living with Autism</a:t>
            </a:r>
            <a:r>
              <a:rPr lang="el-GR" sz="1200" dirty="0" smtClean="0">
                <a:solidFill>
                  <a:schemeClr val="tx1">
                    <a:lumMod val="75000"/>
                    <a:lumOff val="25000"/>
                  </a:schemeClr>
                </a:solidFill>
                <a:latin typeface="+mn-lt"/>
                <a:hlinkClick r:id="rId4"/>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5"/>
              </a:rPr>
              <a:t>CC BY-NC-SA 2.0</a:t>
            </a:r>
            <a:endParaRPr lang="en-US" sz="1200" dirty="0">
              <a:solidFill>
                <a:schemeClr val="tx1">
                  <a:lumMod val="75000"/>
                  <a:lumOff val="25000"/>
                </a:scheme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6215041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1373474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691015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Γιατί και πώς…</a:t>
            </a:r>
          </a:p>
        </p:txBody>
      </p:sp>
      <p:sp>
        <p:nvSpPr>
          <p:cNvPr id="3" name="Θέση περιεχομένου 2"/>
          <p:cNvSpPr>
            <a:spLocks noGrp="1"/>
          </p:cNvSpPr>
          <p:nvPr>
            <p:ph idx="1"/>
          </p:nvPr>
        </p:nvSpPr>
        <p:spPr>
          <a:xfrm>
            <a:off x="-18975" y="1138311"/>
            <a:ext cx="6995120" cy="5583163"/>
          </a:xfrm>
        </p:spPr>
        <p:txBody>
          <a:bodyPr>
            <a:normAutofit fontScale="85000" lnSpcReduction="20000"/>
          </a:bodyPr>
          <a:lstStyle/>
          <a:p>
            <a:pPr>
              <a:buFont typeface="Wingdings" panose="05000000000000000000" pitchFamily="2" charset="2"/>
              <a:buChar char="Ø"/>
            </a:pPr>
            <a:r>
              <a:rPr lang="el-GR" sz="2800" dirty="0"/>
              <a:t>Διατηρεί ανοικτό τον αεραγωγό και προάγει την ανταλλαγή των αερίων απομακρύνοντας τις εκκρίσεις από τον ασθενή που δεν μπορεί να βήξει επαρκώς. Εκτιμούμε την ανάγκη του ασθενή για αναρρόφηση</a:t>
            </a:r>
          </a:p>
          <a:p>
            <a:pPr lvl="1">
              <a:spcBef>
                <a:spcPts val="1200"/>
              </a:spcBef>
              <a:buFont typeface="Arial" panose="020B0604020202020204" pitchFamily="34" charset="0"/>
              <a:buChar char="•"/>
            </a:pPr>
            <a:r>
              <a:rPr lang="el-GR" sz="2600" dirty="0"/>
              <a:t>Βήχας (π.χ μετεγχειρητική περίοδο)</a:t>
            </a:r>
          </a:p>
          <a:p>
            <a:pPr lvl="1">
              <a:spcBef>
                <a:spcPts val="1200"/>
              </a:spcBef>
              <a:buFont typeface="Arial" panose="020B0604020202020204" pitchFamily="34" charset="0"/>
              <a:buChar char="•"/>
            </a:pPr>
            <a:r>
              <a:rPr lang="el-GR" sz="2600" dirty="0"/>
              <a:t>Ακουστές και θορυβώδεις εκκρίσεις</a:t>
            </a:r>
          </a:p>
          <a:p>
            <a:pPr lvl="1">
              <a:spcBef>
                <a:spcPts val="1200"/>
              </a:spcBef>
              <a:buFont typeface="Arial" panose="020B0604020202020204" pitchFamily="34" charset="0"/>
              <a:buChar char="•"/>
            </a:pPr>
            <a:r>
              <a:rPr lang="el-GR" sz="2600" dirty="0"/>
              <a:t>Τρίζοντες ήχοι ή συριγμός</a:t>
            </a:r>
          </a:p>
          <a:p>
            <a:pPr lvl="1">
              <a:spcBef>
                <a:spcPts val="1200"/>
              </a:spcBef>
              <a:buFont typeface="Arial" panose="020B0604020202020204" pitchFamily="34" charset="0"/>
              <a:buChar char="•"/>
            </a:pPr>
            <a:r>
              <a:rPr lang="el-GR" sz="2600" dirty="0"/>
              <a:t>Αυξημένος καρδιακός ή αναπνευστικός ρυθμός</a:t>
            </a:r>
          </a:p>
          <a:p>
            <a:pPr lvl="1">
              <a:spcBef>
                <a:spcPts val="1200"/>
              </a:spcBef>
              <a:buFont typeface="Arial" panose="020B0604020202020204" pitchFamily="34" charset="0"/>
              <a:buChar char="•"/>
            </a:pPr>
            <a:r>
              <a:rPr lang="el-GR" sz="2600" dirty="0"/>
              <a:t>Εκκρίσεις στον τεχνητό αεραγωγό</a:t>
            </a:r>
          </a:p>
          <a:p>
            <a:pPr>
              <a:spcBef>
                <a:spcPts val="1800"/>
              </a:spcBef>
              <a:buFont typeface="Wingdings" panose="05000000000000000000" pitchFamily="2" charset="2"/>
              <a:buChar char="Ø"/>
            </a:pPr>
            <a:r>
              <a:rPr lang="el-GR" sz="2800" dirty="0"/>
              <a:t>Γίνεται (συνήθως) μέσω τεχνητού αεραγωγού</a:t>
            </a:r>
          </a:p>
          <a:p>
            <a:pPr lvl="1">
              <a:spcBef>
                <a:spcPts val="1200"/>
              </a:spcBef>
              <a:buFont typeface="Arial" panose="020B0604020202020204" pitchFamily="34" charset="0"/>
              <a:buChar char="•"/>
            </a:pPr>
            <a:r>
              <a:rPr lang="el-GR" sz="2600" dirty="0"/>
              <a:t>Μέσω μύτης – με ή χωρίς ρινοφαρυγγικό αεραγωγό</a:t>
            </a:r>
          </a:p>
          <a:p>
            <a:pPr lvl="1">
              <a:spcBef>
                <a:spcPts val="1200"/>
              </a:spcBef>
              <a:buFont typeface="Arial" panose="020B0604020202020204" pitchFamily="34" charset="0"/>
              <a:buChar char="•"/>
            </a:pPr>
            <a:r>
              <a:rPr lang="el-GR" sz="2600" dirty="0"/>
              <a:t>Μέσω στόματος – με στοματοφαρυγγικό αεραγωγού</a:t>
            </a:r>
          </a:p>
          <a:p>
            <a:pPr lvl="1">
              <a:spcBef>
                <a:spcPts val="1200"/>
              </a:spcBef>
              <a:buFont typeface="Arial" panose="020B0604020202020204" pitchFamily="34" charset="0"/>
              <a:buChar char="•"/>
            </a:pPr>
            <a:r>
              <a:rPr lang="el-GR" sz="2600" dirty="0"/>
              <a:t>Μέσω ενδοτραχειακού σωλήνα ή τραχειοσωλήνα</a:t>
            </a:r>
          </a:p>
        </p:txBody>
      </p:sp>
      <p:pic>
        <p:nvPicPr>
          <p:cNvPr id="11" name="Εικόνα 10" title="στοματοφαρυγγικός αεραγωγός"/>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6832" y="1105071"/>
            <a:ext cx="1835696" cy="1376772"/>
          </a:xfrm>
          <a:prstGeom prst="rect">
            <a:avLst/>
          </a:prstGeom>
        </p:spPr>
      </p:pic>
      <p:sp>
        <p:nvSpPr>
          <p:cNvPr id="7" name="Rectangle 10"/>
          <p:cNvSpPr/>
          <p:nvPr/>
        </p:nvSpPr>
        <p:spPr>
          <a:xfrm>
            <a:off x="6108153" y="2515083"/>
            <a:ext cx="3023694"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4"/>
              </a:rPr>
              <a:t>Canule de </a:t>
            </a:r>
            <a:r>
              <a:rPr lang="en-US" sz="1200" dirty="0" smtClean="0">
                <a:solidFill>
                  <a:schemeClr val="tx1">
                    <a:lumMod val="75000"/>
                    <a:lumOff val="25000"/>
                  </a:schemeClr>
                </a:solidFill>
                <a:latin typeface="+mn-lt"/>
                <a:hlinkClick r:id="rId4"/>
              </a:rPr>
              <a:t>Goedel</a:t>
            </a:r>
            <a:r>
              <a:rPr lang="en-US" sz="1200" dirty="0" smtClean="0">
                <a:solidFill>
                  <a:schemeClr val="tx1">
                    <a:lumMod val="75000"/>
                    <a:lumOff val="25000"/>
                  </a:schemeClr>
                </a:solidFill>
                <a:latin typeface="+mn-lt"/>
                <a:hlinkClick r:id="rId4"/>
              </a:rPr>
              <a:t> </a:t>
            </a:r>
            <a:r>
              <a:rPr lang="en-US" sz="1200" dirty="0">
                <a:solidFill>
                  <a:schemeClr val="tx1">
                    <a:lumMod val="75000"/>
                    <a:lumOff val="25000"/>
                  </a:schemeClr>
                </a:solidFill>
                <a:latin typeface="+mn-lt"/>
                <a:hlinkClick r:id="rId4"/>
              </a:rPr>
              <a:t>2</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rPr>
              <a:t>Rama</a:t>
            </a:r>
            <a:r>
              <a:rPr lang="el-GR"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5"/>
              </a:rPr>
              <a:t>CC BY-SA 2.0 FR</a:t>
            </a:r>
            <a:endParaRPr lang="en-US" sz="1200" dirty="0">
              <a:solidFill>
                <a:schemeClr val="tx1">
                  <a:lumMod val="75000"/>
                  <a:lumOff val="25000"/>
                </a:schemeClr>
              </a:solidFill>
              <a:latin typeface="+mn-lt"/>
            </a:endParaRPr>
          </a:p>
        </p:txBody>
      </p:sp>
      <p:pic>
        <p:nvPicPr>
          <p:cNvPr id="8" name="Εικόνα 7" title="ενδοτραχειακός σωλήνας"/>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5088" y="2976748"/>
            <a:ext cx="1737071" cy="1302803"/>
          </a:xfrm>
          <a:prstGeom prst="rect">
            <a:avLst/>
          </a:prstGeom>
        </p:spPr>
      </p:pic>
      <p:sp>
        <p:nvSpPr>
          <p:cNvPr id="9" name="Rectangle 10"/>
          <p:cNvSpPr/>
          <p:nvPr/>
        </p:nvSpPr>
        <p:spPr>
          <a:xfrm>
            <a:off x="6708501" y="4277698"/>
            <a:ext cx="2284822" cy="646331"/>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7"/>
              </a:rPr>
              <a:t>Sondeintubation</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Bigomar2</a:t>
            </a:r>
            <a:r>
              <a:rPr lang="el-GR"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8"/>
              </a:rPr>
              <a:t>CC BY-SA 3.0</a:t>
            </a:r>
            <a:endParaRPr lang="en-US" sz="1200" dirty="0">
              <a:solidFill>
                <a:schemeClr val="tx1">
                  <a:lumMod val="75000"/>
                  <a:lumOff val="25000"/>
                </a:schemeClr>
              </a:solidFill>
              <a:latin typeface="+mn-lt"/>
            </a:endParaRPr>
          </a:p>
        </p:txBody>
      </p:sp>
      <p:pic>
        <p:nvPicPr>
          <p:cNvPr id="12" name="Εικόνα 11" title="ρινοφαρυγγικός αεραγωγός"/>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17261" y="4828536"/>
            <a:ext cx="2118250" cy="951926"/>
          </a:xfrm>
          <a:prstGeom prst="rect">
            <a:avLst/>
          </a:prstGeom>
        </p:spPr>
      </p:pic>
      <p:sp>
        <p:nvSpPr>
          <p:cNvPr id="13" name="Rectangle 10"/>
          <p:cNvSpPr/>
          <p:nvPr/>
        </p:nvSpPr>
        <p:spPr>
          <a:xfrm>
            <a:off x="6852500" y="5743150"/>
            <a:ext cx="2284822"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10"/>
              </a:rPr>
              <a:t>Wendltubus</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rPr>
              <a:t>PhilippN</a:t>
            </a:r>
            <a:r>
              <a:rPr lang="el-GR"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8"/>
              </a:rPr>
              <a:t>CC BY-SA 3.0</a:t>
            </a:r>
            <a:endParaRPr lang="en-US" sz="1200" dirty="0">
              <a:solidFill>
                <a:schemeClr val="tx1">
                  <a:lumMod val="75000"/>
                  <a:lumOff val="25000"/>
                </a:scheme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71745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Ρινοφαρυγγικός αεραγωγός</a:t>
            </a:r>
          </a:p>
        </p:txBody>
      </p:sp>
      <p:pic>
        <p:nvPicPr>
          <p:cNvPr id="5" name="Θέση περιεχομένου 4" title="Ρινοφαρυγγικός αεραγωγός"/>
          <p:cNvPicPr>
            <a:picLocks noGrp="1" noChangeAspect="1"/>
          </p:cNvPicPr>
          <p:nvPr>
            <p:ph idx="1"/>
          </p:nvPr>
        </p:nvPicPr>
        <p:blipFill>
          <a:blip r:embed="rId2"/>
          <a:stretch>
            <a:fillRect/>
          </a:stretch>
        </p:blipFill>
        <p:spPr>
          <a:xfrm>
            <a:off x="971600" y="1484784"/>
            <a:ext cx="7528070" cy="3384376"/>
          </a:xfrm>
          <a:prstGeom prst="rect">
            <a:avLst/>
          </a:prstGeom>
        </p:spPr>
      </p:pic>
      <p:sp>
        <p:nvSpPr>
          <p:cNvPr id="6" name="Rectangle 10"/>
          <p:cNvSpPr/>
          <p:nvPr/>
        </p:nvSpPr>
        <p:spPr>
          <a:xfrm>
            <a:off x="3779912" y="5013176"/>
            <a:ext cx="2284822"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Wendltubus</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rPr>
              <a:t>PhilippN</a:t>
            </a:r>
            <a:r>
              <a:rPr lang="el-GR"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CC BY-SA 3.0</a:t>
            </a:r>
            <a:endParaRPr lang="en-US" sz="1200" dirty="0">
              <a:solidFill>
                <a:schemeClr val="tx1">
                  <a:lumMod val="75000"/>
                  <a:lumOff val="25000"/>
                </a:scheme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500294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Ενδοτράχειος σωλήνας</a:t>
            </a:r>
          </a:p>
        </p:txBody>
      </p:sp>
      <p:pic>
        <p:nvPicPr>
          <p:cNvPr id="5" name="Θέση περιεχομένου 4" title="Ενδοτράχειος σωλήνας"/>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9083" y="951057"/>
            <a:ext cx="3650029" cy="2199142"/>
          </a:xfrm>
        </p:spPr>
      </p:pic>
      <p:sp>
        <p:nvSpPr>
          <p:cNvPr id="6" name="Rectangle 10"/>
          <p:cNvSpPr/>
          <p:nvPr/>
        </p:nvSpPr>
        <p:spPr>
          <a:xfrm>
            <a:off x="3094283" y="2976479"/>
            <a:ext cx="2880320"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4"/>
              </a:rPr>
              <a:t>Endotracheal tube colored</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rPr>
              <a:t>PhilippN</a:t>
            </a:r>
            <a:r>
              <a:rPr lang="el-GR"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ως κοινό κτήμα</a:t>
            </a:r>
            <a:r>
              <a:rPr lang="en-US" sz="1200" dirty="0" smtClean="0">
                <a:solidFill>
                  <a:schemeClr val="tx1">
                    <a:lumMod val="75000"/>
                    <a:lumOff val="25000"/>
                  </a:schemeClr>
                </a:solidFill>
                <a:latin typeface="+mn-lt"/>
              </a:rPr>
              <a:t>.</a:t>
            </a:r>
            <a:endParaRPr lang="en-US" sz="1200" dirty="0">
              <a:solidFill>
                <a:schemeClr val="tx1">
                  <a:lumMod val="75000"/>
                  <a:lumOff val="25000"/>
                </a:schemeClr>
              </a:solidFill>
              <a:latin typeface="+mn-lt"/>
            </a:endParaRPr>
          </a:p>
        </p:txBody>
      </p:sp>
      <p:grpSp>
        <p:nvGrpSpPr>
          <p:cNvPr id="29" name="Ομάδα 28" title="Ενδοτράχειος σωλήνας"/>
          <p:cNvGrpSpPr/>
          <p:nvPr/>
        </p:nvGrpSpPr>
        <p:grpSpPr>
          <a:xfrm>
            <a:off x="1987484" y="3774757"/>
            <a:ext cx="5189720" cy="2583658"/>
            <a:chOff x="3875954" y="1600052"/>
            <a:chExt cx="5189720" cy="2583658"/>
          </a:xfrm>
        </p:grpSpPr>
        <p:pic>
          <p:nvPicPr>
            <p:cNvPr id="3" name="Εικόνα 2" title="Ενδοτράχειος σωλήνας"/>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8817" y="1600052"/>
              <a:ext cx="3368765" cy="2526574"/>
            </a:xfrm>
            <a:prstGeom prst="rect">
              <a:avLst/>
            </a:prstGeom>
          </p:spPr>
        </p:pic>
        <p:cxnSp>
          <p:nvCxnSpPr>
            <p:cNvPr id="10" name="Ευθύγραμμο βέλος σύνδεσης 9" title="βέλος"/>
            <p:cNvCxnSpPr/>
            <p:nvPr/>
          </p:nvCxnSpPr>
          <p:spPr>
            <a:xfrm flipH="1" flipV="1">
              <a:off x="7301880" y="3188025"/>
              <a:ext cx="366464" cy="3493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09490" y="3537379"/>
              <a:ext cx="1656184" cy="646331"/>
            </a:xfrm>
            <a:prstGeom prst="rect">
              <a:avLst/>
            </a:prstGeom>
            <a:noFill/>
          </p:spPr>
          <p:txBody>
            <a:bodyPr wrap="square" rtlCol="0">
              <a:spAutoFit/>
            </a:bodyPr>
            <a:lstStyle/>
            <a:p>
              <a:r>
                <a:rPr lang="el-GR" dirty="0" smtClean="0">
                  <a:latin typeface="+mn-lt"/>
                </a:rPr>
                <a:t>Αυλός αναρρόφησης</a:t>
              </a:r>
              <a:endParaRPr lang="el-GR" dirty="0">
                <a:latin typeface="+mn-lt"/>
              </a:endParaRPr>
            </a:p>
          </p:txBody>
        </p:sp>
        <p:cxnSp>
          <p:nvCxnSpPr>
            <p:cNvPr id="15" name="Ευθύγραμμο βέλος σύνδεσης 14" title="βέλος"/>
            <p:cNvCxnSpPr/>
            <p:nvPr/>
          </p:nvCxnSpPr>
          <p:spPr>
            <a:xfrm flipV="1">
              <a:off x="6732642" y="3275364"/>
              <a:ext cx="64052" cy="262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907413" y="3451753"/>
              <a:ext cx="2448272" cy="646331"/>
            </a:xfrm>
            <a:prstGeom prst="rect">
              <a:avLst/>
            </a:prstGeom>
            <a:noFill/>
          </p:spPr>
          <p:txBody>
            <a:bodyPr wrap="square" rtlCol="0">
              <a:spAutoFit/>
            </a:bodyPr>
            <a:lstStyle/>
            <a:p>
              <a:r>
                <a:rPr lang="el-GR" dirty="0" smtClean="0">
                  <a:latin typeface="+mn-lt"/>
                </a:rPr>
                <a:t>Βαλβίδα φουσκώματος δακτυλίου</a:t>
              </a:r>
              <a:endParaRPr lang="el-GR" dirty="0">
                <a:latin typeface="+mn-lt"/>
              </a:endParaRPr>
            </a:p>
          </p:txBody>
        </p:sp>
        <p:cxnSp>
          <p:nvCxnSpPr>
            <p:cNvPr id="17" name="Ευθύγραμμο βέλος σύνδεσης 16" title="βέλος"/>
            <p:cNvCxnSpPr/>
            <p:nvPr/>
          </p:nvCxnSpPr>
          <p:spPr>
            <a:xfrm>
              <a:off x="5076056" y="2382178"/>
              <a:ext cx="240651" cy="2874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75954" y="1735847"/>
              <a:ext cx="2400204" cy="646331"/>
            </a:xfrm>
            <a:prstGeom prst="rect">
              <a:avLst/>
            </a:prstGeom>
            <a:noFill/>
          </p:spPr>
          <p:txBody>
            <a:bodyPr wrap="square" rtlCol="0">
              <a:spAutoFit/>
            </a:bodyPr>
            <a:lstStyle/>
            <a:p>
              <a:r>
                <a:rPr lang="el-GR" dirty="0" smtClean="0">
                  <a:latin typeface="+mn-lt"/>
                </a:rPr>
                <a:t>Μπαλονάκι μεγάλου όγκου, χαμηλής πίεσης</a:t>
              </a:r>
              <a:endParaRPr lang="el-GR" dirty="0">
                <a:latin typeface="+mn-lt"/>
              </a:endParaRPr>
            </a:p>
          </p:txBody>
        </p:sp>
        <p:cxnSp>
          <p:nvCxnSpPr>
            <p:cNvPr id="21" name="Ευθύγραμμο βέλος σύνδεσης 20" title="βέλος"/>
            <p:cNvCxnSpPr/>
            <p:nvPr/>
          </p:nvCxnSpPr>
          <p:spPr>
            <a:xfrm flipV="1">
              <a:off x="4957308" y="2988828"/>
              <a:ext cx="195124" cy="1582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83291" y="3077518"/>
              <a:ext cx="1659777" cy="646331"/>
            </a:xfrm>
            <a:prstGeom prst="rect">
              <a:avLst/>
            </a:prstGeom>
            <a:noFill/>
          </p:spPr>
          <p:txBody>
            <a:bodyPr wrap="square" rtlCol="0">
              <a:spAutoFit/>
            </a:bodyPr>
            <a:lstStyle/>
            <a:p>
              <a:r>
                <a:rPr lang="el-GR" dirty="0" smtClean="0">
                  <a:latin typeface="+mn-lt"/>
                </a:rPr>
                <a:t>Άκρο </a:t>
              </a:r>
              <a:r>
                <a:rPr lang="en-US" dirty="0" smtClean="0">
                  <a:latin typeface="+mn-lt"/>
                </a:rPr>
                <a:t>Hooded Murphy</a:t>
              </a:r>
              <a:endParaRPr lang="el-GR" dirty="0">
                <a:latin typeface="+mn-lt"/>
              </a:endParaRPr>
            </a:p>
          </p:txBody>
        </p:sp>
        <p:cxnSp>
          <p:nvCxnSpPr>
            <p:cNvPr id="30" name="Ευθύγραμμο βέλος σύνδεσης 29" title="βέλος"/>
            <p:cNvCxnSpPr/>
            <p:nvPr/>
          </p:nvCxnSpPr>
          <p:spPr>
            <a:xfrm flipH="1">
              <a:off x="5796136" y="2123912"/>
              <a:ext cx="1180728" cy="4019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470865" y="1817442"/>
              <a:ext cx="1970856" cy="369332"/>
            </a:xfrm>
            <a:prstGeom prst="rect">
              <a:avLst/>
            </a:prstGeom>
            <a:noFill/>
          </p:spPr>
          <p:txBody>
            <a:bodyPr wrap="square" rtlCol="0">
              <a:spAutoFit/>
            </a:bodyPr>
            <a:lstStyle/>
            <a:p>
              <a:r>
                <a:rPr lang="el-GR" dirty="0" smtClean="0">
                  <a:latin typeface="+mn-lt"/>
                </a:rPr>
                <a:t>Στόμιο εκκένωσης</a:t>
              </a:r>
              <a:endParaRPr lang="el-GR" dirty="0">
                <a:latin typeface="+mn-lt"/>
              </a:endParaRPr>
            </a:p>
          </p:txBody>
        </p:sp>
      </p:grpSp>
      <p:sp>
        <p:nvSpPr>
          <p:cNvPr id="8" name="Rectangle 10"/>
          <p:cNvSpPr/>
          <p:nvPr/>
        </p:nvSpPr>
        <p:spPr>
          <a:xfrm>
            <a:off x="3190204" y="6347417"/>
            <a:ext cx="2880320"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6"/>
              </a:rPr>
              <a:t>Sondeintubation</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rPr>
              <a:t>Bigomar2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rPr>
              <a:t>CC </a:t>
            </a:r>
            <a:r>
              <a:rPr lang="en-US" sz="1200" dirty="0">
                <a:solidFill>
                  <a:schemeClr val="tx1">
                    <a:lumMod val="75000"/>
                    <a:lumOff val="25000"/>
                  </a:schemeClr>
                </a:solidFill>
                <a:latin typeface="+mn-lt"/>
                <a:hlinkClick r:id="rId7"/>
              </a:rPr>
              <a:t>BY-SA </a:t>
            </a:r>
            <a:r>
              <a:rPr lang="en-US" sz="1200" dirty="0" smtClean="0">
                <a:solidFill>
                  <a:schemeClr val="tx1">
                    <a:lumMod val="75000"/>
                    <a:lumOff val="25000"/>
                  </a:schemeClr>
                </a:solidFill>
                <a:latin typeface="+mn-lt"/>
                <a:hlinkClick r:id="rId7"/>
              </a:rPr>
              <a:t>3.0</a:t>
            </a:r>
            <a:endParaRPr lang="en-US" sz="1200" dirty="0">
              <a:solidFill>
                <a:schemeClr val="tx1">
                  <a:lumMod val="75000"/>
                  <a:lumOff val="25000"/>
                </a:scheme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362088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Πριν αναρροφήσω…</a:t>
            </a:r>
          </a:p>
        </p:txBody>
      </p:sp>
      <p:sp>
        <p:nvSpPr>
          <p:cNvPr id="7" name="Θέση περιεχομένου 6"/>
          <p:cNvSpPr>
            <a:spLocks noGrp="1"/>
          </p:cNvSpPr>
          <p:nvPr>
            <p:ph idx="1"/>
          </p:nvPr>
        </p:nvSpPr>
        <p:spPr>
          <a:xfrm>
            <a:off x="611560" y="1825240"/>
            <a:ext cx="8363272" cy="4681942"/>
          </a:xfrm>
        </p:spPr>
        <p:txBody>
          <a:bodyPr>
            <a:normAutofit fontScale="55000" lnSpcReduction="20000"/>
          </a:bodyPr>
          <a:lstStyle/>
          <a:p>
            <a:pPr>
              <a:buFont typeface="Wingdings" panose="05000000000000000000" pitchFamily="2" charset="2"/>
              <a:buChar char="Ø"/>
            </a:pPr>
            <a:r>
              <a:rPr lang="el-GR" sz="4000" dirty="0"/>
              <a:t>Προετοιμασία νοσηλευτή (γάντια, μάσκα, προστατευτικά γυαλιά</a:t>
            </a:r>
            <a:r>
              <a:rPr lang="el-GR" sz="4000" dirty="0" smtClean="0"/>
              <a:t>).</a:t>
            </a:r>
            <a:endParaRPr lang="el-GR" sz="4000" dirty="0"/>
          </a:p>
          <a:p>
            <a:pPr>
              <a:buFont typeface="Wingdings" panose="05000000000000000000" pitchFamily="2" charset="2"/>
              <a:buChar char="Ø"/>
            </a:pPr>
            <a:r>
              <a:rPr lang="el-GR" sz="4000" dirty="0"/>
              <a:t>Προετοιμασία ασθενή (εκτίμηση ζωτικών σημείων, παλμικής οξυμετρίας, ανάγκες ασθενή σε Ο2, ακρόαση, θέση στο κρεβάτι, ενημέρωση</a:t>
            </a:r>
            <a:r>
              <a:rPr lang="el-GR" sz="4000" dirty="0" smtClean="0"/>
              <a:t>…).</a:t>
            </a:r>
            <a:endParaRPr lang="el-GR" sz="4000" dirty="0"/>
          </a:p>
          <a:p>
            <a:pPr>
              <a:buFont typeface="Wingdings" panose="05000000000000000000" pitchFamily="2" charset="2"/>
              <a:buChar char="Ø"/>
            </a:pPr>
            <a:r>
              <a:rPr lang="el-GR" sz="4000" dirty="0"/>
              <a:t>Προετοιμασία </a:t>
            </a:r>
            <a:r>
              <a:rPr lang="el-GR" sz="4000" dirty="0" smtClean="0"/>
              <a:t>περιβάλλοντος.</a:t>
            </a:r>
            <a:endParaRPr lang="el-GR" sz="4000" dirty="0"/>
          </a:p>
          <a:p>
            <a:pPr>
              <a:buFont typeface="Wingdings" panose="05000000000000000000" pitchFamily="2" charset="2"/>
              <a:buChar char="Ø"/>
            </a:pPr>
            <a:r>
              <a:rPr lang="el-GR" sz="4000" dirty="0"/>
              <a:t>Ελέγχω το σύστημα αναρρόφησης, μέγιστη πίεση 13,5-20 kPa ή </a:t>
            </a:r>
            <a:r>
              <a:rPr lang="el-GR" sz="4000" b="1" dirty="0">
                <a:solidFill>
                  <a:srgbClr val="820000"/>
                </a:solidFill>
              </a:rPr>
              <a:t>100-150 mmHg </a:t>
            </a:r>
            <a:r>
              <a:rPr lang="el-GR" sz="4000" b="1" dirty="0" smtClean="0">
                <a:solidFill>
                  <a:srgbClr val="820000"/>
                </a:solidFill>
              </a:rPr>
              <a:t>!!!!.</a:t>
            </a:r>
            <a:endParaRPr lang="el-GR" sz="4000" b="1" dirty="0">
              <a:solidFill>
                <a:srgbClr val="820000"/>
              </a:solidFill>
            </a:endParaRPr>
          </a:p>
          <a:p>
            <a:pPr>
              <a:buFont typeface="Wingdings" panose="05000000000000000000" pitchFamily="2" charset="2"/>
              <a:buChar char="Ø"/>
            </a:pPr>
            <a:r>
              <a:rPr lang="el-GR" sz="4000" b="1" dirty="0">
                <a:solidFill>
                  <a:srgbClr val="820000"/>
                </a:solidFill>
              </a:rPr>
              <a:t>Επιλογή καθετήρα</a:t>
            </a:r>
          </a:p>
          <a:p>
            <a:pPr lvl="1">
              <a:buFont typeface="Arial" panose="020B0604020202020204" pitchFamily="34" charset="0"/>
              <a:buChar char="•"/>
            </a:pPr>
            <a:r>
              <a:rPr lang="el-GR" sz="3600" b="1" dirty="0">
                <a:solidFill>
                  <a:srgbClr val="820000"/>
                </a:solidFill>
              </a:rPr>
              <a:t>ΑΝΟΙΚΤΟ</a:t>
            </a:r>
            <a:r>
              <a:rPr lang="el-GR" sz="3600" dirty="0"/>
              <a:t> Ή </a:t>
            </a:r>
            <a:r>
              <a:rPr lang="el-GR" sz="3600" b="1" dirty="0">
                <a:solidFill>
                  <a:srgbClr val="820000"/>
                </a:solidFill>
              </a:rPr>
              <a:t>ΚΛΕΙΣΤΟ</a:t>
            </a:r>
            <a:r>
              <a:rPr lang="el-GR" sz="3600" dirty="0"/>
              <a:t> ΣΥΣΤΗΜΑ </a:t>
            </a:r>
            <a:r>
              <a:rPr lang="el-GR" sz="3600" dirty="0" smtClean="0"/>
              <a:t>. </a:t>
            </a:r>
            <a:endParaRPr lang="el-GR" sz="3600" dirty="0"/>
          </a:p>
          <a:p>
            <a:pPr lvl="1">
              <a:buFont typeface="Arial" panose="020B0604020202020204" pitchFamily="34" charset="0"/>
              <a:buChar char="•"/>
            </a:pPr>
            <a:r>
              <a:rPr lang="el-GR" sz="3600" dirty="0"/>
              <a:t>Μέγεθος του καθετήρα </a:t>
            </a:r>
            <a:r>
              <a:rPr lang="el-GR" sz="3600" dirty="0" smtClean="0"/>
              <a:t>=(</a:t>
            </a:r>
            <a:r>
              <a:rPr lang="el-GR" sz="3600" b="1" dirty="0">
                <a:solidFill>
                  <a:srgbClr val="820000"/>
                </a:solidFill>
              </a:rPr>
              <a:t>εσωτερική διάμετρος του σωλήνα - 2) x </a:t>
            </a:r>
            <a:r>
              <a:rPr lang="el-GR" sz="3600" b="1" dirty="0" smtClean="0">
                <a:solidFill>
                  <a:srgbClr val="820000"/>
                </a:solidFill>
              </a:rPr>
              <a:t>2.</a:t>
            </a:r>
            <a:endParaRPr lang="el-GR" sz="3600" b="1" dirty="0">
              <a:solidFill>
                <a:srgbClr val="820000"/>
              </a:solidFill>
            </a:endParaRPr>
          </a:p>
          <a:p>
            <a:pPr lvl="2">
              <a:buFont typeface="Wingdings" panose="05000000000000000000" pitchFamily="2" charset="2"/>
              <a:buChar char="ü"/>
            </a:pPr>
            <a:r>
              <a:rPr lang="el-GR" sz="3600" dirty="0"/>
              <a:t>Παραδείγματα:</a:t>
            </a:r>
          </a:p>
          <a:p>
            <a:pPr lvl="2">
              <a:buFont typeface="Wingdings" panose="05000000000000000000" pitchFamily="2" charset="2"/>
              <a:buChar char="q"/>
            </a:pPr>
            <a:r>
              <a:rPr lang="el-GR" sz="3600" dirty="0"/>
              <a:t>8 χιλιοστά εσωτερική διάμετρο,</a:t>
            </a:r>
            <a:br>
              <a:rPr lang="el-GR" sz="3600" dirty="0"/>
            </a:br>
            <a:r>
              <a:rPr lang="el-GR" sz="3600" dirty="0"/>
              <a:t>(8 - 2) x 2 = 12. Επιλέξτε μέγεθος 12 </a:t>
            </a:r>
            <a:r>
              <a:rPr lang="el-GR" sz="3600" dirty="0" smtClean="0"/>
              <a:t>καθετήρα.</a:t>
            </a:r>
            <a:endParaRPr lang="el-GR" sz="3600" dirty="0"/>
          </a:p>
          <a:p>
            <a:pPr lvl="2">
              <a:buFont typeface="Wingdings" panose="05000000000000000000" pitchFamily="2" charset="2"/>
              <a:buChar char="q"/>
            </a:pPr>
            <a:r>
              <a:rPr lang="el-GR" sz="3600" dirty="0"/>
              <a:t>9 χιλιοστά εσωτερική διάμετρο,</a:t>
            </a:r>
            <a:br>
              <a:rPr lang="el-GR" sz="3600" dirty="0"/>
            </a:br>
            <a:r>
              <a:rPr lang="el-GR" sz="3600" dirty="0"/>
              <a:t>(9 - 2) x 2 = 14. Επιλέξτε μέγεθος 14 </a:t>
            </a:r>
            <a:r>
              <a:rPr lang="el-GR" sz="3600" dirty="0" smtClean="0"/>
              <a:t>καθετήρα.</a:t>
            </a:r>
            <a:endParaRPr lang="el-GR" sz="3600" dirty="0"/>
          </a:p>
          <a:p>
            <a:endParaRPr lang="el-GR" sz="4200" dirty="0"/>
          </a:p>
        </p:txBody>
      </p:sp>
      <p:pic>
        <p:nvPicPr>
          <p:cNvPr id="8" name="Θέση περιεχομένου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00641"/>
            <a:ext cx="996659" cy="1090431"/>
          </a:xfrm>
          <a:prstGeom prst="rect">
            <a:avLst/>
          </a:prstGeom>
        </p:spPr>
      </p:pic>
      <p:sp>
        <p:nvSpPr>
          <p:cNvPr id="9" name="Rectangle 10"/>
          <p:cNvSpPr/>
          <p:nvPr/>
        </p:nvSpPr>
        <p:spPr>
          <a:xfrm>
            <a:off x="5940152" y="1207063"/>
            <a:ext cx="3120008"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4"/>
              </a:rPr>
              <a:t>Inspector Gadget's Mentor</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pt-BR" sz="1200" dirty="0" smtClean="0">
                <a:solidFill>
                  <a:schemeClr val="tx1">
                    <a:lumMod val="75000"/>
                    <a:lumOff val="25000"/>
                  </a:schemeClr>
                </a:solidFill>
                <a:latin typeface="+mn-lt"/>
                <a:hlinkClick r:id="rId5"/>
              </a:rPr>
              <a:t>Jose-Ramiro</a:t>
            </a:r>
            <a:endParaRPr lang="pt-BR" sz="1200" dirty="0">
              <a:solidFill>
                <a:schemeClr val="tx1">
                  <a:lumMod val="75000"/>
                  <a:lumOff val="25000"/>
                </a:schemeClr>
              </a:solidFill>
              <a:latin typeface="+mn-lt"/>
            </a:endParaRPr>
          </a:p>
          <a:p>
            <a:pPr algn="ct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6"/>
              </a:rPr>
              <a:t>CC BY-NC-SA 3.0</a:t>
            </a:r>
            <a:endParaRPr lang="en-US" sz="1200" dirty="0">
              <a:solidFill>
                <a:schemeClr val="tx1">
                  <a:lumMod val="75000"/>
                  <a:lumOff val="25000"/>
                </a:scheme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761785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Καθετήρες αναρρόφησης</a:t>
            </a:r>
          </a:p>
        </p:txBody>
      </p:sp>
      <p:sp>
        <p:nvSpPr>
          <p:cNvPr id="3" name="Θέση περιεχομένου 2"/>
          <p:cNvSpPr>
            <a:spLocks noGrp="1"/>
          </p:cNvSpPr>
          <p:nvPr>
            <p:ph idx="1"/>
          </p:nvPr>
        </p:nvSpPr>
        <p:spPr>
          <a:xfrm>
            <a:off x="27061" y="1144226"/>
            <a:ext cx="6120680" cy="5426781"/>
          </a:xfrm>
        </p:spPr>
        <p:txBody>
          <a:bodyPr>
            <a:normAutofit fontScale="85000" lnSpcReduction="10000"/>
          </a:bodyPr>
          <a:lstStyle/>
          <a:p>
            <a:pPr>
              <a:spcBef>
                <a:spcPts val="1200"/>
              </a:spcBef>
            </a:pPr>
            <a:r>
              <a:rPr lang="el-GR" sz="2600" dirty="0"/>
              <a:t>Οι καθετήρες αναρρόφησης είναι κατασκευασμένοι από ελαστικό, εύκαμπτο υλικό που συνήθως δεν προκαλεί τραυματισμό στον ασθενή.</a:t>
            </a:r>
          </a:p>
          <a:p>
            <a:pPr>
              <a:spcBef>
                <a:spcPts val="1200"/>
              </a:spcBef>
            </a:pPr>
            <a:r>
              <a:rPr lang="el-GR" sz="2600" dirty="0"/>
              <a:t>Το μέγεθός τους ποικίλλει από 8 μέχρι 18 </a:t>
            </a:r>
            <a:r>
              <a:rPr lang="el-GR" sz="2600" dirty="0"/>
              <a:t>Ch</a:t>
            </a:r>
            <a:r>
              <a:rPr lang="el-GR" sz="2600" dirty="0"/>
              <a:t>. Τα μεγέθη 8 και 10 </a:t>
            </a:r>
            <a:r>
              <a:rPr lang="el-GR" sz="2600" dirty="0"/>
              <a:t>Ch</a:t>
            </a:r>
            <a:r>
              <a:rPr lang="el-GR" sz="2600" dirty="0"/>
              <a:t> χρησιμοποιούνται κυρίως σε παιδιά, ενώ τα μεγαλύτερα μεγέθη σε ενήλικες.</a:t>
            </a:r>
          </a:p>
          <a:p>
            <a:pPr>
              <a:spcBef>
                <a:spcPts val="1200"/>
              </a:spcBef>
            </a:pPr>
            <a:r>
              <a:rPr lang="el-GR" sz="2600" dirty="0"/>
              <a:t>Στο ένα άκρο φέρουν ανοίγματα, κυκλικά ή σε διαφορετικά ύψη, για να αναρροφώνται οι εκκρίσεις, ενώ στο άλλο δύο οπές. Στη μία εφαρμόζει το δάκτυλο του ατόμου που πραγματοποιεί την αναρρόφηση, όταν μετακινεί τον καθετήρα έξω από την τραχεία, με σκοπό να αναρροφήσει τις εκκρίσεις και στη δεύτερη, ο σωλήνας αναρρόφησης που συνδέει τον καθετήρα με τη συσκευή αναρρόφησης.</a:t>
            </a:r>
          </a:p>
          <a:p>
            <a:endParaRPr lang="el-GR" dirty="0"/>
          </a:p>
        </p:txBody>
      </p:sp>
      <p:pic>
        <p:nvPicPr>
          <p:cNvPr id="6" name="Εικόνα 5" title="Καθετήρες αναρρόφησης"/>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0239" y="1600444"/>
            <a:ext cx="2106561" cy="1554938"/>
          </a:xfrm>
          <a:prstGeom prst="rect">
            <a:avLst/>
          </a:prstGeom>
        </p:spPr>
      </p:pic>
      <p:sp>
        <p:nvSpPr>
          <p:cNvPr id="9" name="Rectangle 10"/>
          <p:cNvSpPr/>
          <p:nvPr/>
        </p:nvSpPr>
        <p:spPr>
          <a:xfrm>
            <a:off x="6205490" y="3307811"/>
            <a:ext cx="2735796"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4"/>
              </a:rPr>
              <a:t>Urinary catheter</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pt-BR" sz="1200" dirty="0" smtClean="0">
                <a:solidFill>
                  <a:schemeClr val="tx1">
                    <a:lumMod val="75000"/>
                    <a:lumOff val="25000"/>
                  </a:schemeClr>
                </a:solidFill>
                <a:latin typeface="+mn-lt"/>
              </a:rPr>
              <a:t>Boberger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5"/>
              </a:rPr>
              <a:t>CC BY-NC-SA 3.0</a:t>
            </a:r>
            <a:endParaRPr lang="en-US" sz="1200" dirty="0">
              <a:solidFill>
                <a:schemeClr val="tx1">
                  <a:lumMod val="75000"/>
                  <a:lumOff val="25000"/>
                </a:schemeClr>
              </a:solidFill>
              <a:latin typeface="+mn-lt"/>
            </a:endParaRPr>
          </a:p>
        </p:txBody>
      </p:sp>
      <p:pic>
        <p:nvPicPr>
          <p:cNvPr id="10" name="Εικόνα 9" title="Καθετήρες αναρρόφησης"/>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2102" y="4184271"/>
            <a:ext cx="2581231" cy="1414140"/>
          </a:xfrm>
          <a:prstGeom prst="rect">
            <a:avLst/>
          </a:prstGeom>
        </p:spPr>
      </p:pic>
      <p:sp>
        <p:nvSpPr>
          <p:cNvPr id="11" name="Rectangle 10"/>
          <p:cNvSpPr/>
          <p:nvPr/>
        </p:nvSpPr>
        <p:spPr>
          <a:xfrm>
            <a:off x="6147741" y="5792946"/>
            <a:ext cx="2887241" cy="646331"/>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7"/>
              </a:rPr>
              <a:t>Yankauer Suction Wand</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pt-BR" sz="1200" dirty="0">
                <a:solidFill>
                  <a:schemeClr val="tx1">
                    <a:lumMod val="75000"/>
                    <a:lumOff val="25000"/>
                  </a:schemeClr>
                </a:solidFill>
                <a:latin typeface="+mn-lt"/>
                <a:hlinkClick r:id="rId7"/>
              </a:rPr>
              <a:t>Vampgirl444</a:t>
            </a:r>
            <a:r>
              <a:rPr lang="pt-BR"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8"/>
              </a:rPr>
              <a:t>CC BY-NC-SA 2.0</a:t>
            </a:r>
            <a:endParaRPr lang="en-US" sz="1200" dirty="0">
              <a:solidFill>
                <a:schemeClr val="tx1">
                  <a:lumMod val="75000"/>
                  <a:lumOff val="25000"/>
                </a:scheme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3257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Κλειστό σύστημα αναρρόφησης</a:t>
            </a:r>
          </a:p>
        </p:txBody>
      </p:sp>
      <p:sp>
        <p:nvSpPr>
          <p:cNvPr id="3" name="Θέση περιεχομένου 2"/>
          <p:cNvSpPr>
            <a:spLocks noGrp="1"/>
          </p:cNvSpPr>
          <p:nvPr>
            <p:ph idx="1"/>
          </p:nvPr>
        </p:nvSpPr>
        <p:spPr>
          <a:xfrm>
            <a:off x="457200" y="1196752"/>
            <a:ext cx="5050904" cy="5040560"/>
          </a:xfrm>
        </p:spPr>
        <p:txBody>
          <a:bodyPr>
            <a:normAutofit/>
          </a:bodyPr>
          <a:lstStyle/>
          <a:p>
            <a:pPr>
              <a:spcBef>
                <a:spcPts val="2400"/>
              </a:spcBef>
            </a:pPr>
            <a:r>
              <a:rPr lang="el-GR" sz="2400" dirty="0"/>
              <a:t>Αντί για τους απλούς καθετήρες αναρρόφησης μπορεί να χρησιμοποιηθεί κλειστό κύκλωμα αναρρόφησης. Το πλεονέκτημά του είναι ότι υπάρχει μικρότερη πιθανότητα δημιουργία </a:t>
            </a:r>
            <a:r>
              <a:rPr lang="el-GR" sz="2400" dirty="0" smtClean="0"/>
              <a:t>μόλυνσης.</a:t>
            </a:r>
            <a:endParaRPr lang="el-GR" sz="2400" dirty="0"/>
          </a:p>
          <a:p>
            <a:pPr>
              <a:spcBef>
                <a:spcPts val="2400"/>
              </a:spcBef>
            </a:pPr>
            <a:r>
              <a:rPr lang="el-GR" sz="2400" dirty="0"/>
              <a:t>Αλλάζονται κάθε 24 ή 72 </a:t>
            </a:r>
            <a:r>
              <a:rPr lang="el-GR" sz="2400" dirty="0" smtClean="0"/>
              <a:t>ώρες.</a:t>
            </a:r>
            <a:endParaRPr lang="el-GR" sz="2400" dirty="0"/>
          </a:p>
        </p:txBody>
      </p:sp>
      <p:pic>
        <p:nvPicPr>
          <p:cNvPr id="7" name="Εικόνα 6" title="Κλειστό σύστημα αναρρόφησης"/>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9859" y="1196752"/>
            <a:ext cx="3147285" cy="4445253"/>
          </a:xfrm>
          <a:prstGeom prst="rect">
            <a:avLst/>
          </a:prstGeom>
        </p:spPr>
      </p:pic>
      <p:sp>
        <p:nvSpPr>
          <p:cNvPr id="8" name="Rectangle 10"/>
          <p:cNvSpPr/>
          <p:nvPr/>
        </p:nvSpPr>
        <p:spPr>
          <a:xfrm>
            <a:off x="5230416" y="5642005"/>
            <a:ext cx="3456384"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4"/>
              </a:rPr>
              <a:t>My tracheostomy with suction line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Alin S Living with Autism</a:t>
            </a:r>
            <a:r>
              <a:rPr lang="el-GR" sz="1200" dirty="0" smtClean="0">
                <a:solidFill>
                  <a:schemeClr val="tx1">
                    <a:lumMod val="75000"/>
                    <a:lumOff val="25000"/>
                  </a:schemeClr>
                </a:solidFill>
                <a:latin typeface="+mn-lt"/>
                <a:hlinkClick r:id="rId5"/>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6"/>
              </a:rPr>
              <a:t>CC BY-NC-SA 2.0</a:t>
            </a:r>
            <a:endParaRPr lang="en-US" sz="1200" dirty="0">
              <a:solidFill>
                <a:schemeClr val="tx1">
                  <a:lumMod val="75000"/>
                  <a:lumOff val="25000"/>
                </a:scheme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41216705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844ef3af3144e225e57f25c29117dd9d6fdd5ff"/>
</p:tagLst>
</file>

<file path=ppt/theme/theme1.xml><?xml version="1.0" encoding="utf-8"?>
<a:theme xmlns:a="http://schemas.openxmlformats.org/drawingml/2006/main" name="OC_template_updated">
  <a:themeElements>
    <a:clrScheme name="Προσαρμοσμένο 1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484</TotalTime>
  <Words>2040</Words>
  <Application>Microsoft Office PowerPoint</Application>
  <PresentationFormat>Προβολή στην οθόνη (4:3)</PresentationFormat>
  <Paragraphs>242</Paragraphs>
  <Slides>31</Slides>
  <Notes>15</Notes>
  <HiddenSlides>0</HiddenSlides>
  <MMClips>0</MMClips>
  <ScaleCrop>false</ScaleCrop>
  <HeadingPairs>
    <vt:vector size="4" baseType="variant">
      <vt:variant>
        <vt:lpstr>Θέμα</vt:lpstr>
      </vt:variant>
      <vt:variant>
        <vt:i4>4</vt:i4>
      </vt:variant>
      <vt:variant>
        <vt:lpstr>Τίτλοι διαφανειών</vt:lpstr>
      </vt:variant>
      <vt:variant>
        <vt:i4>31</vt:i4>
      </vt:variant>
    </vt:vector>
  </HeadingPairs>
  <TitlesOfParts>
    <vt:vector size="35" baseType="lpstr">
      <vt:lpstr>OC_template_updated</vt:lpstr>
      <vt:lpstr>1_OC_template_updated</vt:lpstr>
      <vt:lpstr>2_OC_template_updated</vt:lpstr>
      <vt:lpstr>3_OC_template_updated</vt:lpstr>
      <vt:lpstr>Χειρουργική Νοσηλευτική Ι (Ε)</vt:lpstr>
      <vt:lpstr>Χειρουργική Νοσηλευτική Ι (Ε)</vt:lpstr>
      <vt:lpstr>Αναρρόφηση ορισμός;</vt:lpstr>
      <vt:lpstr>Γιατί και πώς…</vt:lpstr>
      <vt:lpstr>Ρινοφαρυγγικός αεραγωγός</vt:lpstr>
      <vt:lpstr>Ενδοτράχειος σωλήνας</vt:lpstr>
      <vt:lpstr>Πριν αναρροφήσω…</vt:lpstr>
      <vt:lpstr>Καθετήρες αναρρόφησης</vt:lpstr>
      <vt:lpstr>Κλειστό σύστημα αναρρόφησης</vt:lpstr>
      <vt:lpstr>Συσκευή αναρρόφησης</vt:lpstr>
      <vt:lpstr>Τραχειοστομία - Αναρρόφηση</vt:lpstr>
      <vt:lpstr>Μάσκα Αmbu</vt:lpstr>
      <vt:lpstr>Διαδικασία αναρρόφησης βρογχικών εκκρίσεων</vt:lpstr>
      <vt:lpstr>Τι να θυμάστε…</vt:lpstr>
      <vt:lpstr>Επιπλοκές αναρρόφησης</vt:lpstr>
      <vt:lpstr>Προληπτικά μέτρα</vt:lpstr>
      <vt:lpstr>Ανοικτή μέθοδος βρογχοαναρρόφησης σε ασθενή με ενδοτραχειακό σωλήνα (1 από 4)</vt:lpstr>
      <vt:lpstr>Ανοικτή μέθοδος βρογχοαναρρόφησης σε ασθενή με ενδοτραχειακό σωλήνα (2 από 4)</vt:lpstr>
      <vt:lpstr>Ανοικτή μέθοδος βρογχοαναρρόφησης σε ασθενή με ενδοτραχειακό σωλήνα (3 από 4)</vt:lpstr>
      <vt:lpstr>Ανοικτή μέθοδος βρογχοαναρρόφησης σε ασθενή με ενδοτραχειακό σωλήνα (4 από 4)</vt:lpstr>
      <vt:lpstr>Βέλτιστη πρακτική για αναρρόφηση του τεχνητού αεραγωγού (1 από 3)</vt:lpstr>
      <vt:lpstr>Βέλτιστη πρακτική για αναρρόφηση του τεχνητού αεραγωγού (2 από 3)</vt:lpstr>
      <vt:lpstr>Βέλτιστη πρακτική για αναρρόφηση του τεχνητού αεραγωγού (3 από 3)</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Χειρουργική Νοσηλευτική Ι Εργαστήριο</dc:title>
  <dc:creator>opencourses@teiath.gr</dc:creator>
  <cp:lastModifiedBy>natasakar new</cp:lastModifiedBy>
  <cp:revision>46</cp:revision>
  <dcterms:created xsi:type="dcterms:W3CDTF">2013-11-15T13:00:21Z</dcterms:created>
  <dcterms:modified xsi:type="dcterms:W3CDTF">2015-03-13T11:55:56Z</dcterms:modified>
</cp:coreProperties>
</file>