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ctiveX/activeX1.xml" ContentType="application/vnd.ms-office.activeX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51"/>
  </p:notesMasterIdLst>
  <p:handoutMasterIdLst>
    <p:handoutMasterId r:id="rId52"/>
  </p:handoutMasterIdLst>
  <p:sldIdLst>
    <p:sldId id="25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257" r:id="rId44"/>
    <p:sldId id="262" r:id="rId45"/>
    <p:sldId id="264" r:id="rId46"/>
    <p:sldId id="307" r:id="rId47"/>
    <p:sldId id="308" r:id="rId48"/>
    <p:sldId id="266" r:id="rId49"/>
    <p:sldId id="261" r:id="rId50"/>
  </p:sldIdLst>
  <p:sldSz cx="9144000" cy="6858000" type="screen4x3"/>
  <p:notesSz cx="7104063" cy="10234613"/>
  <p:custDataLst>
    <p:tags r:id="rId53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 varScale="1">
        <p:scale>
          <a:sx n="78" d="100"/>
          <a:sy n="78" d="100"/>
        </p:scale>
        <p:origin x="-90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17/3/2015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17/3/2015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AC12364-4190-4851-AA1E-801DB4A875CF}" type="slidenum">
              <a:rPr lang="el-GR" altLang="el-GR" smtClean="0"/>
              <a:pPr eaLnBrk="1" hangingPunct="1">
                <a:defRPr/>
              </a:pPr>
              <a:t>9</a:t>
            </a:fld>
            <a:endParaRPr lang="el-GR" altLang="el-GR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b="1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AC00986-9158-4710-8ACA-7A3846564F5A}" type="slidenum">
              <a:rPr lang="el-GR" altLang="el-GR" smtClean="0"/>
              <a:pPr eaLnBrk="1" hangingPunct="1">
                <a:defRPr/>
              </a:pPr>
              <a:t>10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b="1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33032B-7395-4F57-ADFA-821BABF99D46}" type="slidenum">
              <a:rPr lang="el-GR" altLang="el-GR" smtClean="0"/>
              <a:pPr eaLnBrk="1" hangingPunct="1">
                <a:defRPr/>
              </a:pPr>
              <a:t>11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b="1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9869D5D-40E3-456F-B0FC-19E1382FCC6A}" type="slidenum">
              <a:rPr lang="el-GR" altLang="el-GR" smtClean="0"/>
              <a:pPr eaLnBrk="1" hangingPunct="1">
                <a:defRPr/>
              </a:pPr>
              <a:t>12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l-GR" b="1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CE91F11-AA7C-4637-BA76-642AA3090C0E}" type="slidenum">
              <a:rPr lang="el-GR" altLang="el-GR" smtClean="0"/>
              <a:pPr eaLnBrk="1" hangingPunct="1">
                <a:defRPr/>
              </a:pPr>
              <a:t>13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CAFA82F-9D19-4286-BB25-A2336995761F}" type="slidenum">
              <a:rPr lang="el-GR" altLang="el-GR" smtClean="0"/>
              <a:pPr eaLnBrk="1" hangingPunct="1">
                <a:defRPr/>
              </a:pPr>
              <a:t>14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b="1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E9FE155-82A6-45D0-ACD1-5EA7DDD5BA90}" type="slidenum">
              <a:rPr lang="el-GR" altLang="el-GR" smtClean="0"/>
              <a:pPr eaLnBrk="1" hangingPunct="1">
                <a:defRPr/>
              </a:pPr>
              <a:t>15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0697EB5-9D11-409C-B62F-F935ED7A8C9D}" type="slidenum">
              <a:rPr lang="el-GR" altLang="el-GR" smtClean="0"/>
              <a:pPr eaLnBrk="1" hangingPunct="1">
                <a:defRPr/>
              </a:pPr>
              <a:t>16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36CC3B-B80F-48DC-98C5-0FA3CED5E38A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b="1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370DB6C-355C-43CD-823B-BA699E93921C}" type="slidenum">
              <a:rPr lang="el-GR" altLang="el-GR" smtClean="0"/>
              <a:pPr eaLnBrk="1" hangingPunct="1">
                <a:defRPr/>
              </a:pPr>
              <a:t>18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53D2269-CED1-40EF-9A72-5B5CD8D1CC73}" type="slidenum">
              <a:rPr lang="el-GR" altLang="el-GR" smtClean="0"/>
              <a:pPr eaLnBrk="1" hangingPunct="1">
                <a:defRPr/>
              </a:pPr>
              <a:t>1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C340329-ECA4-4491-962D-EDA8F1255D55}" type="slidenum">
              <a:rPr lang="el-GR" altLang="el-GR" smtClean="0"/>
              <a:pPr eaLnBrk="1" hangingPunct="1">
                <a:defRPr/>
              </a:pPr>
              <a:t>19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b="1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302F606-A650-4997-8C07-2828ED449E6A}" type="slidenum">
              <a:rPr lang="el-GR" altLang="el-GR" smtClean="0"/>
              <a:pPr eaLnBrk="1" hangingPunct="1">
                <a:defRPr/>
              </a:pPr>
              <a:t>20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b="1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F9749A9-F469-485B-9D59-6166FDCC79EF}" type="slidenum">
              <a:rPr lang="el-GR" altLang="el-GR" smtClean="0"/>
              <a:pPr eaLnBrk="1" hangingPunct="1">
                <a:defRPr/>
              </a:pPr>
              <a:t>21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AAE668-8356-456E-8A3C-8590C55BE1F2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  <a:p>
            <a:endParaRPr lang="el-GR" altLang="el-GR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9F0A6-06AB-40A6-8AE4-328C369B28A7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DB0DFFD-4035-4D86-976F-FE7997444C61}" type="slidenum">
              <a:rPr lang="el-GR" altLang="el-GR" smtClean="0"/>
              <a:pPr eaLnBrk="1" hangingPunct="1">
                <a:defRPr/>
              </a:pPr>
              <a:t>25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E0675AC-BED4-4294-B632-98EE2405D207}" type="slidenum">
              <a:rPr lang="el-GR" altLang="el-GR" smtClean="0"/>
              <a:pPr eaLnBrk="1" hangingPunct="1">
                <a:defRPr/>
              </a:pPr>
              <a:t>26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857F29C-5CDC-4489-B129-D34D6A7FC653}" type="slidenum">
              <a:rPr lang="el-GR" altLang="el-GR" smtClean="0"/>
              <a:pPr eaLnBrk="1" hangingPunct="1">
                <a:defRPr/>
              </a:pPr>
              <a:t>27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F62DAB6-9A5E-4C5D-8168-85454FA325AC}" type="slidenum">
              <a:rPr lang="el-GR" altLang="el-GR" smtClean="0"/>
              <a:pPr eaLnBrk="1" hangingPunct="1">
                <a:defRPr/>
              </a:pPr>
              <a:t>28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833DD1-DF12-4C22-93E8-A82F896F15E6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9A1142-0BF2-4EA5-9354-4BEADD9AEC70}" type="slidenum">
              <a:rPr lang="el-GR" altLang="el-GR" smtClean="0"/>
              <a:pPr eaLnBrk="1" hangingPunct="1">
                <a:defRPr/>
              </a:pPr>
              <a:t>2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9C7433E-15A7-4C9D-B773-1A7234135830}" type="slidenum">
              <a:rPr lang="el-GR" altLang="el-GR" smtClean="0">
                <a:solidFill>
                  <a:srgbClr val="000000"/>
                </a:solidFill>
              </a:rPr>
              <a:pPr eaLnBrk="1" hangingPunct="1">
                <a:defRPr/>
              </a:pPr>
              <a:t>3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0E139DE-9C35-4205-8450-357D352B254A}" type="slidenum">
              <a:rPr lang="el-GR" altLang="el-GR" smtClean="0"/>
              <a:pPr eaLnBrk="1" hangingPunct="1">
                <a:defRPr/>
              </a:pPr>
              <a:t>4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37DA9D3-F4B7-4A2D-A750-23980F7086A9}" type="slidenum">
              <a:rPr lang="el-GR" altLang="el-GR" smtClean="0"/>
              <a:pPr eaLnBrk="1" hangingPunct="1">
                <a:defRPr/>
              </a:pPr>
              <a:t>5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b="1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3F68939-56AB-498C-A8AF-98B23A41F7B9}" type="slidenum">
              <a:rPr lang="el-GR" altLang="el-GR" smtClean="0">
                <a:solidFill>
                  <a:srgbClr val="000000"/>
                </a:solidFill>
              </a:rPr>
              <a:pPr eaLnBrk="1" hangingPunct="1">
                <a:defRPr/>
              </a:pPr>
              <a:t>6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60C1E3D-7EAB-41A9-B223-03D58ADFC994}" type="slidenum">
              <a:rPr lang="el-GR" altLang="el-GR" smtClean="0">
                <a:solidFill>
                  <a:srgbClr val="000000"/>
                </a:solidFill>
              </a:rPr>
              <a:pPr eaLnBrk="1" hangingPunct="1">
                <a:defRPr/>
              </a:pPr>
              <a:t>7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  <a:p>
            <a:endParaRPr lang="el-GR" altLang="el-GR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033968-4036-482C-A1B4-6B6B2E8B50DE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8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09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22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1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5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2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8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8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4A8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2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200"/>
            </a:lvl2pPr>
            <a:lvl3pPr marL="914400" indent="0">
              <a:buNone/>
              <a:defRPr sz="2200"/>
            </a:lvl3pPr>
            <a:lvl4pPr marL="1257300" indent="-228600">
              <a:defRPr sz="2200"/>
            </a:lvl4pPr>
            <a:lvl5pPr marL="1168400" indent="-271463">
              <a:lnSpc>
                <a:spcPct val="110000"/>
              </a:lnSpc>
              <a:spcBef>
                <a:spcPts val="1200"/>
              </a:spcBef>
              <a:defRPr sz="22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64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4A8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2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200"/>
            </a:lvl2pPr>
            <a:lvl3pPr>
              <a:defRPr sz="2200"/>
            </a:lvl3pPr>
            <a:lvl4pPr>
              <a:defRPr sz="2200"/>
            </a:lvl4pPr>
            <a:lvl5pPr marL="1168400" indent="-271463">
              <a:lnSpc>
                <a:spcPct val="110000"/>
              </a:lnSpc>
              <a:spcBef>
                <a:spcPts val="1200"/>
              </a:spcBef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2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200"/>
            </a:lvl2pPr>
            <a:lvl3pPr>
              <a:defRPr sz="2200"/>
            </a:lvl3pPr>
            <a:lvl4pPr>
              <a:defRPr sz="2200"/>
            </a:lvl4pPr>
            <a:lvl5pPr marL="1168400" indent="-271463">
              <a:lnSpc>
                <a:spcPct val="110000"/>
              </a:lnSpc>
              <a:spcBef>
                <a:spcPts val="1200"/>
              </a:spcBef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1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asseter_muscle_animation_small.gi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hyperlink" Target="http://creativecommons.org/licenses/by-sa/2.1/jp/deed.en" TargetMode="External"/><Relationship Id="rId4" Type="http://schemas.openxmlformats.org/officeDocument/2006/relationships/hyperlink" Target="http://commons.wikimedia.org/wiki/User:Was_a_be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asseter_muscle_superficial_portion_animation_small.gi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hyperlink" Target="http://creativecommons.org/licenses/by-sa/2.1/jp/deed.en" TargetMode="External"/><Relationship Id="rId4" Type="http://schemas.openxmlformats.org/officeDocument/2006/relationships/hyperlink" Target="http://commons.wikimedia.org/wiki/User:Was_a_be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asseter_muscle_deep_portion_animation_small.gi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hyperlink" Target="http://creativecommons.org/licenses/by-sa/2.1/jp/deed.en" TargetMode="External"/><Relationship Id="rId4" Type="http://schemas.openxmlformats.org/officeDocument/2006/relationships/hyperlink" Target="http://commons.wikimedia.org/wiki/User:Was_a_be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2.1/jp/deed.en" TargetMode="External"/><Relationship Id="rId5" Type="http://schemas.openxmlformats.org/officeDocument/2006/relationships/hyperlink" Target="http://commons.wikimedia.org/wiki/User:Was_a_bee" TargetMode="External"/><Relationship Id="rId4" Type="http://schemas.openxmlformats.org/officeDocument/2006/relationships/hyperlink" Target="http://commons.wikimedia.org/wiki/File:Temporal_muscle_animation_small.gi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" TargetMode="External"/><Relationship Id="rId5" Type="http://schemas.openxmlformats.org/officeDocument/2006/relationships/hyperlink" Target="http://commons.wikimedia.org/wiki/User:Berichard" TargetMode="External"/><Relationship Id="rId4" Type="http://schemas.openxmlformats.org/officeDocument/2006/relationships/hyperlink" Target="http://commons.wikimedia.org/wiki/File:Muscle_pt%C3%A9rygo%C3%AFdien_m%C3%A9dial.p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edial_pterygoid_muscle_animation_small_2.gi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hyperlink" Target="http://creativecommons.org/licenses/by-sa/2.1/jp/deed.en" TargetMode="External"/><Relationship Id="rId4" Type="http://schemas.openxmlformats.org/officeDocument/2006/relationships/hyperlink" Target="http://commons.wikimedia.org/wiki/User:Was_a_be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/index.php?title=User:Engusz&amp;action=edit&amp;redlink=1" TargetMode="External"/><Relationship Id="rId4" Type="http://schemas.openxmlformats.org/officeDocument/2006/relationships/hyperlink" Target="http://commons.wikimedia.org/wiki/File:Musculuspterygoideuslateralis.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/index.php?title=User:Engusz&amp;action=edit&amp;redlink=1" TargetMode="External"/><Relationship Id="rId4" Type="http://schemas.openxmlformats.org/officeDocument/2006/relationships/hyperlink" Target="http://commons.wikimedia.org/wiki/File:Musculuspterygoideuslateralis.pn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YvFhfdFXzi8" TargetMode="Externa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Hyoid_bone_-_animation.gif" TargetMode="External"/><Relationship Id="rId5" Type="http://schemas.openxmlformats.org/officeDocument/2006/relationships/hyperlink" Target="http://commons.wikimedia.org/wiki/File:Hyoid_bone_-_close-up_-_animation.gif" TargetMode="External"/><Relationship Id="rId4" Type="http://schemas.openxmlformats.org/officeDocument/2006/relationships/image" Target="../media/image1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Mikael_H%C3%A4ggstr%C3%B6m" TargetMode="External"/><Relationship Id="rId4" Type="http://schemas.openxmlformats.org/officeDocument/2006/relationships/hyperlink" Target="http://commons.wikimedia.org/wiki/File:Suprahyoid_muscles.pn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File_Upload_Bot_(Magnus_Manske)" TargetMode="External"/><Relationship Id="rId4" Type="http://schemas.openxmlformats.org/officeDocument/2006/relationships/hyperlink" Target="http://commons.wikimedia.org/wiki/File:Digastric_muscle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://commons.wikimedia.org/wiki/User:CFCF" TargetMode="External"/><Relationship Id="rId4" Type="http://schemas.openxmlformats.org/officeDocument/2006/relationships/hyperlink" Target="http://commons.wikimedia.org/wiki/File:1106_Front_and_Side_Views_of_the_Muscles_of_Facial_Expressions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tylohyoid_muscle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ylohyoid_muscle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Mikael_H%C3%A4ggstr%C3%B6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eniohyoid_muscle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Infrahyoid_muscles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Mikael_H%C3%A4ggstr%C3%B6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ternothyroideus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Uwe_Gill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yrohyoideus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Uwe_Gille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ternohyoid_muscle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usculus_omohyoideus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Uwe_Gille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Nagualdesign" TargetMode="External"/><Relationship Id="rId4" Type="http://schemas.openxmlformats.org/officeDocument/2006/relationships/hyperlink" Target="http://commons.wikimedia.org/wiki/File:Sobo_1909_260.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Φυσιολογία Στοματογναθικού Συστήματος - </a:t>
            </a:r>
            <a:r>
              <a:rPr lang="el-GR" sz="3600" b="1" dirty="0" err="1" smtClean="0">
                <a:solidFill>
                  <a:schemeClr val="tx1"/>
                </a:solidFill>
                <a:latin typeface="+mn-lt"/>
              </a:rPr>
              <a:t>Συγκλεισιολογία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168551"/>
            <a:ext cx="9144000" cy="198864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l-GR" sz="2800" b="1" dirty="0" smtClean="0"/>
              <a:t>Ενότητα </a:t>
            </a:r>
            <a:r>
              <a:rPr lang="en-US" sz="2800" b="1" dirty="0" smtClean="0"/>
              <a:t>4</a:t>
            </a:r>
            <a:r>
              <a:rPr lang="el-GR" sz="2800" dirty="0" smtClean="0"/>
              <a:t>:</a:t>
            </a:r>
            <a:r>
              <a:rPr lang="en-US" sz="2800" dirty="0" smtClean="0"/>
              <a:t> </a:t>
            </a:r>
            <a:r>
              <a:rPr lang="el-GR" sz="2800" dirty="0"/>
              <a:t>Ανατομικά στοιχεία στοματογναθικού συστήματος (μύες)</a:t>
            </a:r>
            <a:endParaRPr lang="en-US" sz="2800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400" dirty="0" smtClean="0"/>
              <a:t>Δρ</a:t>
            </a:r>
            <a:r>
              <a:rPr lang="el-GR" sz="2400" dirty="0"/>
              <a:t>. Παναγιώτα </a:t>
            </a:r>
            <a:r>
              <a:rPr lang="el-GR" sz="2400" dirty="0" err="1"/>
              <a:t>Τσόλκα</a:t>
            </a:r>
            <a:r>
              <a:rPr lang="el-GR" sz="2400" dirty="0"/>
              <a:t>, Αναπληρώτρια </a:t>
            </a:r>
            <a:r>
              <a:rPr lang="el-GR" sz="2400" dirty="0" smtClean="0"/>
              <a:t>Καθηγήτρια</a:t>
            </a:r>
            <a:endParaRPr lang="en-US" sz="2400" dirty="0"/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l-GR" sz="2400" dirty="0" smtClean="0"/>
              <a:t>Τμήμα </a:t>
            </a:r>
            <a:r>
              <a:rPr lang="el-GR" sz="2400" dirty="0"/>
              <a:t>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Arial" charset="0"/>
              <a:buNone/>
            </a:pPr>
            <a:r>
              <a:rPr lang="el-GR" altLang="el-GR" smtClean="0"/>
              <a:t>Μασητήριοι μύες με την στενή έννοια του όρου ονομάζονται  οι</a:t>
            </a:r>
            <a:r>
              <a:rPr lang="en-GB" altLang="el-GR" smtClean="0"/>
              <a:t>:</a:t>
            </a:r>
            <a:endParaRPr lang="el-GR" altLang="el-GR" smtClean="0"/>
          </a:p>
          <a:p>
            <a:pPr eaLnBrk="1" hangingPunct="1"/>
            <a:r>
              <a:rPr lang="el-GR" altLang="el-GR" b="1" smtClean="0"/>
              <a:t>Μασητήρας</a:t>
            </a:r>
            <a:r>
              <a:rPr lang="el-GR" altLang="el-GR" smtClean="0"/>
              <a:t> (</a:t>
            </a:r>
            <a:r>
              <a:rPr lang="en-GB" altLang="el-GR" smtClean="0"/>
              <a:t>Masseter)</a:t>
            </a:r>
            <a:r>
              <a:rPr lang="el-GR" altLang="el-GR" smtClean="0"/>
              <a:t>.</a:t>
            </a:r>
          </a:p>
          <a:p>
            <a:pPr eaLnBrk="1" hangingPunct="1"/>
            <a:r>
              <a:rPr lang="el-GR" altLang="el-GR" b="1" smtClean="0"/>
              <a:t>Κροταφίτης</a:t>
            </a:r>
            <a:r>
              <a:rPr lang="el-GR" altLang="el-GR" smtClean="0"/>
              <a:t> (</a:t>
            </a:r>
            <a:r>
              <a:rPr lang="en-GB" altLang="el-GR" smtClean="0"/>
              <a:t>Temporalis)</a:t>
            </a:r>
            <a:r>
              <a:rPr lang="el-GR" altLang="el-GR" smtClean="0"/>
              <a:t>.</a:t>
            </a:r>
          </a:p>
          <a:p>
            <a:pPr eaLnBrk="1" hangingPunct="1"/>
            <a:r>
              <a:rPr lang="el-GR" altLang="el-GR" b="1" smtClean="0"/>
              <a:t>Έσω πτερυγοειδής</a:t>
            </a:r>
            <a:r>
              <a:rPr lang="en-GB" altLang="el-GR" b="1" smtClean="0"/>
              <a:t> </a:t>
            </a:r>
            <a:r>
              <a:rPr lang="en-GB" altLang="el-GR" smtClean="0"/>
              <a:t>(Medial Pterygoid)</a:t>
            </a:r>
            <a:r>
              <a:rPr lang="el-GR" altLang="el-GR" smtClean="0"/>
              <a:t>.</a:t>
            </a:r>
            <a:endParaRPr lang="en-GB" altLang="el-GR" smtClean="0"/>
          </a:p>
          <a:p>
            <a:pPr eaLnBrk="1" hangingPunct="1"/>
            <a:r>
              <a:rPr lang="el-GR" altLang="el-GR" b="1" smtClean="0"/>
              <a:t>Έξω πτερυγοειδής </a:t>
            </a:r>
            <a:r>
              <a:rPr lang="el-GR" altLang="el-GR" smtClean="0"/>
              <a:t>(</a:t>
            </a:r>
            <a:r>
              <a:rPr lang="en-GB" altLang="el-GR" smtClean="0"/>
              <a:t>Lateral Pterygoid)</a:t>
            </a:r>
            <a:r>
              <a:rPr lang="el-GR" altLang="el-GR" smtClean="0"/>
              <a:t>.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 smtClean="0"/>
              <a:t>Μασητήριοι μύες</a:t>
            </a:r>
            <a:r>
              <a:rPr lang="en-US" dirty="0"/>
              <a:t/>
            </a:r>
            <a:br>
              <a:rPr lang="en-US" dirty="0"/>
            </a:br>
            <a:r>
              <a:rPr lang="en-US" sz="3300" b="0" dirty="0"/>
              <a:t>(muscles of mastication)</a:t>
            </a:r>
            <a:endParaRPr lang="el-GR" sz="3300" b="0" dirty="0"/>
          </a:p>
        </p:txBody>
      </p:sp>
      <p:sp>
        <p:nvSpPr>
          <p:cNvPr id="68612" name="Θέση αριθμού διαφάνειας 2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D45334-D959-474D-BE47-90BDF2159FC8}" type="slidenum">
              <a:rPr lang="el-GR" altLang="el-GR" smtClean="0"/>
              <a:pPr eaLnBrk="1" hangingPunct="1">
                <a:defRPr/>
              </a:pPr>
              <a:t>9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5484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81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z="4000" dirty="0" smtClean="0"/>
              <a:t>Μασητήρας  μυς</a:t>
            </a:r>
            <a:r>
              <a:rPr lang="el-GR" altLang="el-GR" dirty="0" smtClean="0"/>
              <a:t/>
            </a:r>
            <a:br>
              <a:rPr lang="el-GR" altLang="el-GR" dirty="0" smtClean="0"/>
            </a:br>
            <a:r>
              <a:rPr lang="el-GR" altLang="el-GR" sz="3300" b="0" dirty="0" smtClean="0"/>
              <a:t>(</a:t>
            </a:r>
            <a:r>
              <a:rPr lang="en-US" altLang="el-GR" sz="3300" b="0" dirty="0" smtClean="0"/>
              <a:t>masseter muscle)</a:t>
            </a:r>
            <a:r>
              <a:rPr lang="el-GR" altLang="el-GR" sz="3300" b="0" dirty="0" smtClean="0"/>
              <a:t> 1/3</a:t>
            </a:r>
            <a:r>
              <a:rPr lang="en-US" altLang="el-GR" sz="3300" b="0" dirty="0" smtClean="0"/>
              <a:t> </a:t>
            </a:r>
            <a:endParaRPr lang="el-GR" altLang="el-GR" sz="3300" b="0" dirty="0" smtClean="0"/>
          </a:p>
        </p:txBody>
      </p:sp>
      <p:sp>
        <p:nvSpPr>
          <p:cNvPr id="23555" name="Θέση περιεχομένου 2"/>
          <p:cNvSpPr>
            <a:spLocks noGrp="1"/>
          </p:cNvSpPr>
          <p:nvPr>
            <p:ph idx="1"/>
          </p:nvPr>
        </p:nvSpPr>
        <p:spPr>
          <a:xfrm>
            <a:off x="107950" y="1936750"/>
            <a:ext cx="4248150" cy="316865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Παχύς και δυνατός μυς.</a:t>
            </a:r>
          </a:p>
          <a:p>
            <a:pPr eaLnBrk="1" hangingPunct="1"/>
            <a:r>
              <a:rPr lang="el-GR" altLang="el-GR" dirty="0" smtClean="0"/>
              <a:t>Φορά μυϊκών ινών λοξά, πίσω και κάτω.</a:t>
            </a:r>
          </a:p>
          <a:p>
            <a:pPr eaLnBrk="1" hangingPunct="1"/>
            <a:r>
              <a:rPr lang="el-GR" altLang="el-GR" dirty="0" smtClean="0"/>
              <a:t>δύο μοίρες, </a:t>
            </a:r>
            <a:r>
              <a:rPr lang="el-GR" altLang="el-GR" dirty="0" err="1" smtClean="0"/>
              <a:t>επιπολής</a:t>
            </a:r>
            <a:r>
              <a:rPr lang="el-GR" altLang="el-GR" dirty="0" smtClean="0"/>
              <a:t> και εν τω </a:t>
            </a:r>
            <a:r>
              <a:rPr lang="el-GR" altLang="el-GR" dirty="0" err="1" smtClean="0"/>
              <a:t>βάθει</a:t>
            </a:r>
            <a:r>
              <a:rPr lang="el-GR" altLang="el-GR" dirty="0" smtClean="0"/>
              <a:t>.</a:t>
            </a:r>
          </a:p>
        </p:txBody>
      </p:sp>
      <p:sp>
        <p:nvSpPr>
          <p:cNvPr id="17" name="Rectangle 11"/>
          <p:cNvSpPr/>
          <p:nvPr/>
        </p:nvSpPr>
        <p:spPr>
          <a:xfrm>
            <a:off x="4787900" y="6145213"/>
            <a:ext cx="3671888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3"/>
              </a:rPr>
              <a:t>Masseter muscle animation small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4" tooltip="User:Was a bee"/>
              </a:rPr>
              <a:t>Was a bee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1200" dirty="0">
                <a:latin typeface="+mn-lt"/>
                <a:cs typeface="+mn-cs"/>
                <a:hlinkClick r:id="rId5"/>
              </a:rPr>
              <a:t>CC BY-SA 2.1 JP</a:t>
            </a:r>
            <a:endParaRPr lang="en-US" sz="1200" dirty="0">
              <a:latin typeface="+mn-lt"/>
              <a:cs typeface="+mn-cs"/>
            </a:endParaRPr>
          </a:p>
        </p:txBody>
      </p:sp>
      <p:pic>
        <p:nvPicPr>
          <p:cNvPr id="23557" name="Picture 2" descr="File:Masseter muscle animation small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84313"/>
            <a:ext cx="4535487" cy="4537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2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3A4A764-6D42-4E54-9E21-FFDD3FE120D1}" type="slidenum">
              <a:rPr lang="el-GR" altLang="el-GR" smtClean="0"/>
              <a:pPr eaLnBrk="1" hangingPunct="1">
                <a:defRPr/>
              </a:pPr>
              <a:t>10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4779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81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z="4000" dirty="0" smtClean="0"/>
              <a:t>Μασητήρας  μυς</a:t>
            </a:r>
            <a:r>
              <a:rPr lang="el-GR" altLang="el-GR" dirty="0" smtClean="0"/>
              <a:t/>
            </a:r>
            <a:br>
              <a:rPr lang="el-GR" altLang="el-GR" dirty="0" smtClean="0"/>
            </a:br>
            <a:r>
              <a:rPr lang="el-GR" altLang="el-GR" sz="3300" b="0" dirty="0" smtClean="0"/>
              <a:t>(</a:t>
            </a:r>
            <a:r>
              <a:rPr lang="en-US" altLang="el-GR" sz="3300" b="0" dirty="0" smtClean="0"/>
              <a:t>masseter muscle)</a:t>
            </a:r>
            <a:r>
              <a:rPr lang="el-GR" altLang="el-GR" sz="3300" b="0" dirty="0" smtClean="0"/>
              <a:t> 2/3</a:t>
            </a:r>
            <a:r>
              <a:rPr lang="en-US" altLang="el-GR" sz="3300" b="0" dirty="0" smtClean="0"/>
              <a:t> </a:t>
            </a:r>
            <a:endParaRPr lang="el-GR" altLang="el-GR" sz="3300" b="0" dirty="0" smtClean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950" y="1916113"/>
            <a:ext cx="3959225" cy="338455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SzPct val="100000"/>
              <a:buFont typeface="Arial" pitchFamily="34" charset="0"/>
              <a:buChar char="•"/>
              <a:defRPr/>
            </a:pPr>
            <a:r>
              <a:rPr lang="el-GR" b="1" dirty="0" smtClean="0"/>
              <a:t>Έκφυση </a:t>
            </a:r>
            <a:r>
              <a:rPr lang="el-GR" b="1" dirty="0" err="1" smtClean="0"/>
              <a:t>επιπολής</a:t>
            </a:r>
            <a:r>
              <a:rPr lang="el-GR" b="1" dirty="0" smtClean="0"/>
              <a:t> μοίρας </a:t>
            </a:r>
          </a:p>
          <a:p>
            <a:pPr marL="360363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 smtClean="0"/>
              <a:t>από τα πρόσθια 2/3 του ζυγωματικού τόξου, κατάφυση στη γωνία και σώμα της κάτω γνάθου.</a:t>
            </a:r>
          </a:p>
        </p:txBody>
      </p:sp>
      <p:sp>
        <p:nvSpPr>
          <p:cNvPr id="17" name="Rectangle 11"/>
          <p:cNvSpPr/>
          <p:nvPr/>
        </p:nvSpPr>
        <p:spPr>
          <a:xfrm>
            <a:off x="4392613" y="5894388"/>
            <a:ext cx="427196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“</a:t>
            </a:r>
            <a:r>
              <a:rPr lang="en-US" sz="1200" dirty="0">
                <a:latin typeface="+mj-lt"/>
                <a:cs typeface="+mn-cs"/>
                <a:hlinkClick r:id="rId3"/>
              </a:rPr>
              <a:t>Masseter muscle superficial portion animation small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από </a:t>
            </a:r>
            <a:r>
              <a:rPr lang="en-US" sz="1200" dirty="0">
                <a:latin typeface="+mj-lt"/>
                <a:cs typeface="+mn-cs"/>
                <a:hlinkClick r:id="rId4" tooltip="User:Was a bee"/>
              </a:rPr>
              <a:t>Was a bee</a:t>
            </a:r>
            <a:r>
              <a:rPr lang="el-GR" sz="1200" dirty="0">
                <a:latin typeface="+mj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 </a:t>
            </a:r>
            <a:r>
              <a:rPr lang="en-US" sz="1200" dirty="0">
                <a:latin typeface="+mj-lt"/>
                <a:cs typeface="+mn-cs"/>
                <a:hlinkClick r:id="rId5"/>
              </a:rPr>
              <a:t>CC BY-SA 2.1 JP</a:t>
            </a:r>
            <a:endParaRPr lang="en-US" sz="1200" dirty="0">
              <a:latin typeface="+mj-lt"/>
              <a:cs typeface="+mn-cs"/>
            </a:endParaRPr>
          </a:p>
        </p:txBody>
      </p:sp>
      <p:pic>
        <p:nvPicPr>
          <p:cNvPr id="24581" name="Picture 2" descr="File:Masseter muscle superficial portion animation small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1609725"/>
            <a:ext cx="4271962" cy="427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38E8D15-FBB7-475E-8EAE-6E1DB74FE2F0}" type="slidenum">
              <a:rPr lang="el-GR" altLang="el-GR" smtClean="0"/>
              <a:pPr eaLnBrk="1" hangingPunct="1">
                <a:defRPr/>
              </a:pPr>
              <a:t>11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23209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81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z="4000" dirty="0" smtClean="0"/>
              <a:t>Μασητήρας  μυς</a:t>
            </a:r>
            <a:r>
              <a:rPr lang="el-GR" altLang="el-GR" dirty="0" smtClean="0"/>
              <a:t/>
            </a:r>
            <a:br>
              <a:rPr lang="el-GR" altLang="el-GR" dirty="0" smtClean="0"/>
            </a:br>
            <a:r>
              <a:rPr lang="el-GR" altLang="el-GR" sz="3300" b="0" dirty="0" smtClean="0"/>
              <a:t>(</a:t>
            </a:r>
            <a:r>
              <a:rPr lang="en-US" altLang="el-GR" sz="3300" b="0" dirty="0" smtClean="0"/>
              <a:t>masseter muscle)</a:t>
            </a:r>
            <a:r>
              <a:rPr lang="el-GR" altLang="el-GR" sz="3300" b="0" dirty="0" smtClean="0"/>
              <a:t> 3/3</a:t>
            </a:r>
            <a:r>
              <a:rPr lang="en-US" altLang="el-GR" sz="3300" b="0" dirty="0" smtClean="0"/>
              <a:t> </a:t>
            </a:r>
            <a:endParaRPr lang="el-GR" altLang="el-GR" sz="3300" b="0" dirty="0" smtClean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850" y="1968500"/>
            <a:ext cx="4248150" cy="316865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/>
            </a:pPr>
            <a:r>
              <a:rPr lang="el-GR" b="1" dirty="0" smtClean="0"/>
              <a:t>Έκφυση εν τω </a:t>
            </a:r>
            <a:r>
              <a:rPr lang="el-GR" b="1" dirty="0" err="1" smtClean="0"/>
              <a:t>βάθει</a:t>
            </a:r>
            <a:r>
              <a:rPr lang="el-GR" b="1" dirty="0" smtClean="0"/>
              <a:t> μοίρας </a:t>
            </a:r>
          </a:p>
          <a:p>
            <a:pPr marL="360363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 smtClean="0"/>
              <a:t>από την εσωτερική επιφάνεια του ζυγωματικού τόξου, κατάφυση στην έξω επιφάνεια του κλάδου της κάτω γνάθου.</a:t>
            </a:r>
            <a:endParaRPr lang="el-GR" b="1" dirty="0"/>
          </a:p>
        </p:txBody>
      </p:sp>
      <p:sp>
        <p:nvSpPr>
          <p:cNvPr id="17" name="Rectangle 11"/>
          <p:cNvSpPr/>
          <p:nvPr/>
        </p:nvSpPr>
        <p:spPr>
          <a:xfrm>
            <a:off x="4932363" y="5919788"/>
            <a:ext cx="38338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3"/>
              </a:rPr>
              <a:t>Masseter muscle deep portion animation small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4" tooltip="User:Was a bee"/>
              </a:rPr>
              <a:t>Was a bee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1200" dirty="0">
                <a:latin typeface="+mn-lt"/>
                <a:cs typeface="+mn-cs"/>
                <a:hlinkClick r:id="rId5"/>
              </a:rPr>
              <a:t>CC BY-SA 2.1 JP</a:t>
            </a:r>
            <a:endParaRPr lang="en-US" sz="1200" dirty="0">
              <a:latin typeface="+mn-lt"/>
              <a:cs typeface="+mn-cs"/>
            </a:endParaRPr>
          </a:p>
        </p:txBody>
      </p:sp>
      <p:pic>
        <p:nvPicPr>
          <p:cNvPr id="25605" name="Picture 2" descr="File:Masseter muscle deep portion animation small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631950"/>
            <a:ext cx="4265613" cy="426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882620C-C502-4FE9-A96E-FF78A0486E97}" type="slidenum">
              <a:rPr lang="el-GR" altLang="el-GR" smtClean="0"/>
              <a:pPr eaLnBrk="1" hangingPunct="1">
                <a:defRPr/>
              </a:pPr>
              <a:t>12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9000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188" y="1628775"/>
            <a:ext cx="7510462" cy="1655763"/>
          </a:xfrm>
        </p:spPr>
        <p:txBody>
          <a:bodyPr anchor="ctr">
            <a:normAutofit/>
          </a:bodyPr>
          <a:lstStyle/>
          <a:p>
            <a:pPr eaLnBrk="1" hangingPunct="1">
              <a:spcBef>
                <a:spcPts val="1800"/>
              </a:spcBef>
            </a:pPr>
            <a:r>
              <a:rPr lang="el-GR" altLang="el-GR" sz="2600" dirty="0" smtClean="0"/>
              <a:t>Ανάσπαση της κάτω γνάθου.</a:t>
            </a:r>
          </a:p>
          <a:p>
            <a:pPr eaLnBrk="1" hangingPunct="1">
              <a:spcBef>
                <a:spcPts val="1800"/>
              </a:spcBef>
            </a:pPr>
            <a:r>
              <a:rPr lang="el-GR" altLang="el-GR" sz="2600" dirty="0" smtClean="0"/>
              <a:t>Σφίξιμο δοντιών.</a:t>
            </a:r>
            <a:endParaRPr lang="en-US" altLang="el-GR" sz="2600" dirty="0" smtClean="0"/>
          </a:p>
        </p:txBody>
      </p:sp>
      <p:sp>
        <p:nvSpPr>
          <p:cNvPr id="26627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Μασητήρας - Λειτουργία</a:t>
            </a:r>
          </a:p>
        </p:txBody>
      </p:sp>
      <p:sp>
        <p:nvSpPr>
          <p:cNvPr id="73732" name="Θέση αριθμού διαφάνειας 2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D114E5F-A066-45B0-94F6-178BB8354D4D}" type="slidenum">
              <a:rPr lang="el-GR" altLang="el-GR" smtClean="0"/>
              <a:pPr eaLnBrk="1" hangingPunct="1">
                <a:defRPr/>
              </a:pPr>
              <a:t>13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5109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 err="1"/>
              <a:t>Κροταφίτης</a:t>
            </a:r>
            <a:r>
              <a:rPr lang="el-GR" sz="4000" dirty="0"/>
              <a:t> μυς</a:t>
            </a:r>
            <a:r>
              <a:rPr lang="el-GR" dirty="0"/>
              <a:t/>
            </a:r>
            <a:br>
              <a:rPr lang="el-GR" dirty="0"/>
            </a:br>
            <a:r>
              <a:rPr lang="el-GR" sz="3300" b="0" dirty="0"/>
              <a:t>(</a:t>
            </a:r>
            <a:r>
              <a:rPr lang="en-US" sz="3300" b="0" dirty="0"/>
              <a:t>temporalis muscle) </a:t>
            </a:r>
            <a:endParaRPr lang="el-GR" sz="33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850" y="1341438"/>
            <a:ext cx="4968875" cy="540067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Ο μεγαλύτερος μασητήριος μυς σε σχήμα </a:t>
            </a:r>
            <a:r>
              <a:rPr lang="el-GR" dirty="0" smtClean="0"/>
              <a:t>βεντάλιας</a:t>
            </a:r>
            <a:r>
              <a:rPr lang="en-US" dirty="0" smtClean="0"/>
              <a:t>.</a:t>
            </a:r>
            <a:endParaRPr lang="el-GR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Τρεις μυϊκές δεσμίδες: Πρόσθιες με φορά κάθετη, Μεσαίες με φορά πλάγια και Οπίσθιες με φορά σχεδόν </a:t>
            </a:r>
            <a:r>
              <a:rPr lang="el-GR" dirty="0" smtClean="0"/>
              <a:t>οριζόντια</a:t>
            </a:r>
            <a:r>
              <a:rPr lang="en-US" dirty="0" smtClean="0"/>
              <a:t>.</a:t>
            </a:r>
            <a:endParaRPr lang="el-GR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Εκφύεται από τον κροταφικό βόθρο, την κροταφική </a:t>
            </a:r>
            <a:r>
              <a:rPr lang="el-GR" dirty="0" err="1"/>
              <a:t>περιτονία</a:t>
            </a:r>
            <a:r>
              <a:rPr lang="el-GR" dirty="0"/>
              <a:t> και εσωτερική επιφάνεια ζυγωματικού </a:t>
            </a:r>
            <a:r>
              <a:rPr lang="el-GR" dirty="0" smtClean="0"/>
              <a:t>τόξου</a:t>
            </a:r>
            <a:r>
              <a:rPr lang="en-US" dirty="0" smtClean="0"/>
              <a:t>.</a:t>
            </a:r>
            <a:endParaRPr lang="el-GR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err="1"/>
              <a:t>Καταφύεται</a:t>
            </a:r>
            <a:r>
              <a:rPr lang="el-GR" dirty="0"/>
              <a:t> με ισχυρό τένοντα στη </a:t>
            </a:r>
            <a:r>
              <a:rPr lang="el-GR" dirty="0" err="1"/>
              <a:t>κορωνοειδή</a:t>
            </a:r>
            <a:r>
              <a:rPr lang="el-GR" dirty="0"/>
              <a:t> </a:t>
            </a:r>
            <a:r>
              <a:rPr lang="el-GR" dirty="0" smtClean="0"/>
              <a:t>απόφυση</a:t>
            </a:r>
            <a:r>
              <a:rPr lang="en-US" dirty="0" smtClean="0"/>
              <a:t>.</a:t>
            </a:r>
            <a:endParaRPr lang="el-GR" dirty="0"/>
          </a:p>
        </p:txBody>
      </p:sp>
      <p:pic>
        <p:nvPicPr>
          <p:cNvPr id="27652" name="Picture 2" descr="File:Temporal muscle animation smal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213"/>
            <a:ext cx="3856038" cy="3856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/>
          <p:nvPr/>
        </p:nvSpPr>
        <p:spPr>
          <a:xfrm>
            <a:off x="5384378" y="5630863"/>
            <a:ext cx="35274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4"/>
              </a:rPr>
              <a:t>Temporal muscle animation small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5" tooltip="User:Was a bee"/>
              </a:rPr>
              <a:t>Was a bee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1200" dirty="0">
                <a:latin typeface="+mn-lt"/>
                <a:cs typeface="+mn-cs"/>
                <a:hlinkClick r:id="rId6"/>
              </a:rPr>
              <a:t>CC BY-SA 2.1 JP</a:t>
            </a:r>
            <a:endParaRPr lang="en-US" sz="1200" dirty="0">
              <a:latin typeface="+mn-lt"/>
              <a:cs typeface="+mn-cs"/>
            </a:endParaRPr>
          </a:p>
        </p:txBody>
      </p:sp>
      <p:sp>
        <p:nvSpPr>
          <p:cNvPr id="74758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8E6102F-E8B8-4558-BCEE-7AA51D5BB432}" type="slidenum">
              <a:rPr lang="el-GR" altLang="el-GR" smtClean="0"/>
              <a:pPr eaLnBrk="1" hangingPunct="1">
                <a:defRPr/>
              </a:pPr>
              <a:t>14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2351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err="1" smtClean="0">
                <a:solidFill>
                  <a:schemeClr val="tx2"/>
                </a:solidFill>
              </a:rPr>
              <a:t>Κροταφίτης</a:t>
            </a:r>
            <a:r>
              <a:rPr lang="el-GR" altLang="el-GR" dirty="0" smtClean="0">
                <a:solidFill>
                  <a:schemeClr val="tx2"/>
                </a:solidFill>
              </a:rPr>
              <a:t> μυς - Λειτουργία</a:t>
            </a:r>
            <a:endParaRPr lang="en-US" altLang="el-GR" dirty="0" smtClean="0">
              <a:solidFill>
                <a:schemeClr val="tx2"/>
              </a:solidFill>
            </a:endParaRPr>
          </a:p>
        </p:txBody>
      </p:sp>
      <p:sp>
        <p:nvSpPr>
          <p:cNvPr id="28675" name="Θέση περιεχομένου 1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2087562"/>
          </a:xfrm>
        </p:spPr>
        <p:txBody>
          <a:bodyPr/>
          <a:lstStyle/>
          <a:p>
            <a:pPr eaLnBrk="1" hangingPunct="1"/>
            <a:r>
              <a:rPr lang="el-GR" altLang="el-GR" smtClean="0"/>
              <a:t>Ανάσπαση κάτω γνάθου (κάθετες μυϊκές δεσμίδες).</a:t>
            </a:r>
          </a:p>
          <a:p>
            <a:pPr eaLnBrk="1" hangingPunct="1"/>
            <a:r>
              <a:rPr lang="el-GR" altLang="el-GR" smtClean="0"/>
              <a:t>Φέρει την κάτω γνάθο προς τα άνω και πίσω (λοξές και οριζόντιες δεσμίδες).</a:t>
            </a:r>
          </a:p>
        </p:txBody>
      </p:sp>
      <p:sp>
        <p:nvSpPr>
          <p:cNvPr id="75781" name="Θέση αριθμού διαφάνειας 2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25D5979-A576-40E9-94ED-57C62743DD34}" type="slidenum">
              <a:rPr lang="el-GR" altLang="el-GR" smtClean="0"/>
              <a:pPr eaLnBrk="1" hangingPunct="1">
                <a:defRPr/>
              </a:pPr>
              <a:t>15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40622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/>
              <a:t>Έσω Πτερυγοειδής</a:t>
            </a:r>
            <a:r>
              <a:rPr lang="el-GR" dirty="0"/>
              <a:t/>
            </a:r>
            <a:br>
              <a:rPr lang="el-GR" dirty="0"/>
            </a:br>
            <a:r>
              <a:rPr lang="el-GR" sz="3300" b="0" dirty="0"/>
              <a:t>(</a:t>
            </a:r>
            <a:r>
              <a:rPr lang="en-US" sz="3300" b="0" dirty="0"/>
              <a:t>medial </a:t>
            </a:r>
            <a:r>
              <a:rPr lang="en-US" sz="3300" b="0" dirty="0" err="1"/>
              <a:t>pterygoid</a:t>
            </a:r>
            <a:r>
              <a:rPr lang="en-US" sz="3300" b="0" dirty="0" smtClean="0"/>
              <a:t>)</a:t>
            </a:r>
            <a:r>
              <a:rPr lang="el-GR" sz="3300" b="0" dirty="0" smtClean="0"/>
              <a:t> 1/2</a:t>
            </a:r>
            <a:endParaRPr lang="el-GR" sz="3300" b="0" dirty="0"/>
          </a:p>
        </p:txBody>
      </p:sp>
      <p:sp>
        <p:nvSpPr>
          <p:cNvPr id="29699" name="Θέση περιεχομένου 2"/>
          <p:cNvSpPr>
            <a:spLocks noGrp="1"/>
          </p:cNvSpPr>
          <p:nvPr>
            <p:ph idx="1"/>
          </p:nvPr>
        </p:nvSpPr>
        <p:spPr>
          <a:xfrm>
            <a:off x="107950" y="1484313"/>
            <a:ext cx="4176713" cy="52578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Μεγαλύτερος από τον έξω πτερυγοειδή.</a:t>
            </a:r>
          </a:p>
          <a:p>
            <a:pPr eaLnBrk="1" hangingPunct="1"/>
            <a:r>
              <a:rPr lang="el-GR" altLang="el-GR" dirty="0" smtClean="0"/>
              <a:t>Φορά μυϊκών ινών λοξά πίσω και κάτω όπως του μασητήρα.</a:t>
            </a:r>
          </a:p>
          <a:p>
            <a:pPr eaLnBrk="1" hangingPunct="1"/>
            <a:r>
              <a:rPr lang="el-GR" altLang="el-GR" dirty="0" smtClean="0"/>
              <a:t>Εκφύεται από τον πτερυγοειδή βόθρο του σφηνοειδούς οστού.</a:t>
            </a:r>
          </a:p>
          <a:p>
            <a:pPr eaLnBrk="1" hangingPunct="1"/>
            <a:r>
              <a:rPr lang="el-GR" altLang="el-GR" dirty="0" err="1" smtClean="0"/>
              <a:t>Καταφύεται</a:t>
            </a:r>
            <a:r>
              <a:rPr lang="el-GR" altLang="el-GR" dirty="0" smtClean="0"/>
              <a:t> στην γωνία της κάτω γνάθου από την εσωτερική πλευρά.</a:t>
            </a:r>
          </a:p>
          <a:p>
            <a:pPr eaLnBrk="1" hangingPunct="1"/>
            <a:endParaRPr lang="el-GR" altLang="el-GR" dirty="0" smtClean="0"/>
          </a:p>
        </p:txBody>
      </p:sp>
      <p:pic>
        <p:nvPicPr>
          <p:cNvPr id="29700" name="Picture 2" descr="File:Muscle ptérygoïdien médi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2" y="1557338"/>
            <a:ext cx="5029200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/>
          <p:nvPr/>
        </p:nvSpPr>
        <p:spPr>
          <a:xfrm>
            <a:off x="4932363" y="5876925"/>
            <a:ext cx="34448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4"/>
              </a:rPr>
              <a:t>Muscle </a:t>
            </a:r>
            <a:r>
              <a:rPr lang="en-US" sz="1200" dirty="0" err="1">
                <a:latin typeface="+mn-lt"/>
                <a:cs typeface="+mn-cs"/>
                <a:hlinkClick r:id="rId4"/>
              </a:rPr>
              <a:t>ptérygoïdien</a:t>
            </a:r>
            <a:r>
              <a:rPr lang="en-US" sz="1200" dirty="0">
                <a:latin typeface="+mn-lt"/>
                <a:cs typeface="+mn-cs"/>
                <a:hlinkClick r:id="rId4"/>
              </a:rPr>
              <a:t> </a:t>
            </a:r>
            <a:r>
              <a:rPr lang="en-US" sz="1200" dirty="0" err="1">
                <a:latin typeface="+mn-lt"/>
                <a:cs typeface="+mn-cs"/>
                <a:hlinkClick r:id="rId4"/>
              </a:rPr>
              <a:t>médial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 err="1">
                <a:latin typeface="+mn-lt"/>
                <a:cs typeface="+mn-cs"/>
                <a:hlinkClick r:id="rId5" tooltip="User:Berichard"/>
              </a:rPr>
              <a:t>Berichard</a:t>
            </a:r>
            <a:r>
              <a:rPr lang="en-US" sz="1200" dirty="0">
                <a:latin typeface="+mn-lt"/>
                <a:cs typeface="+mn-cs"/>
              </a:rPr>
              <a:t>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με άδεια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1200" dirty="0">
                <a:latin typeface="+mn-lt"/>
                <a:cs typeface="+mn-cs"/>
                <a:hlinkClick r:id="rId6"/>
              </a:rPr>
              <a:t>CC BY-SA 3.0</a:t>
            </a:r>
            <a:endParaRPr lang="en-US" sz="1200" dirty="0">
              <a:latin typeface="+mn-lt"/>
              <a:cs typeface="+mn-cs"/>
            </a:endParaRPr>
          </a:p>
        </p:txBody>
      </p:sp>
      <p:sp>
        <p:nvSpPr>
          <p:cNvPr id="76806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3E41E28-D08A-4121-B374-45466A1AAD95}" type="slidenum">
              <a:rPr lang="el-GR" altLang="el-GR" smtClean="0"/>
              <a:pPr eaLnBrk="1" hangingPunct="1">
                <a:defRPr/>
              </a:pPr>
              <a:t>16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1486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990AEE-A137-4C9F-958A-D984FDA0450D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/>
              <a:t>Έσω Πτερυγοειδής</a:t>
            </a:r>
            <a:r>
              <a:rPr lang="el-GR" dirty="0"/>
              <a:t/>
            </a:r>
            <a:br>
              <a:rPr lang="el-GR" dirty="0"/>
            </a:br>
            <a:r>
              <a:rPr lang="el-GR" sz="3300" b="0" dirty="0"/>
              <a:t>(</a:t>
            </a:r>
            <a:r>
              <a:rPr lang="en-US" sz="3300" b="0" dirty="0"/>
              <a:t>medial </a:t>
            </a:r>
            <a:r>
              <a:rPr lang="en-US" sz="3300" b="0" dirty="0" err="1"/>
              <a:t>pterygoid</a:t>
            </a:r>
            <a:r>
              <a:rPr lang="en-US" sz="3300" b="0" dirty="0" smtClean="0"/>
              <a:t>)</a:t>
            </a:r>
            <a:r>
              <a:rPr lang="el-GR" sz="3300" b="0" dirty="0" smtClean="0"/>
              <a:t> 2/2</a:t>
            </a:r>
            <a:endParaRPr lang="el-GR" sz="3300" b="0" dirty="0"/>
          </a:p>
        </p:txBody>
      </p:sp>
      <p:sp>
        <p:nvSpPr>
          <p:cNvPr id="5" name="Rectangle 11"/>
          <p:cNvSpPr/>
          <p:nvPr/>
        </p:nvSpPr>
        <p:spPr>
          <a:xfrm>
            <a:off x="2699792" y="5733256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Medial </a:t>
            </a:r>
            <a:r>
              <a:rPr lang="en-US" sz="1200" dirty="0" err="1">
                <a:latin typeface="+mn-lt"/>
                <a:hlinkClick r:id="rId3"/>
              </a:rPr>
              <a:t>pterygoid</a:t>
            </a:r>
            <a:r>
              <a:rPr lang="en-US" sz="1200" dirty="0">
                <a:latin typeface="+mn-lt"/>
                <a:hlinkClick r:id="rId3"/>
              </a:rPr>
              <a:t> muscle animation small </a:t>
            </a:r>
            <a:r>
              <a:rPr lang="en-US" sz="1200" dirty="0" smtClean="0">
                <a:latin typeface="+mn-lt"/>
                <a:hlinkClick r:id="rId3"/>
              </a:rPr>
              <a:t>2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 </a:t>
            </a:r>
            <a:r>
              <a:rPr lang="en-US" sz="1200" dirty="0">
                <a:latin typeface="+mn-lt"/>
                <a:hlinkClick r:id="rId4" tooltip="User:Was a bee"/>
              </a:rPr>
              <a:t>Was a bee</a:t>
            </a:r>
            <a:r>
              <a:rPr lang="el-GR" sz="1200" dirty="0">
                <a:latin typeface="+mn-lt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/>
              </a:rPr>
              <a:t>CC BY-SA 2.1 JP</a:t>
            </a:r>
            <a:endParaRPr lang="en-US" sz="1200" dirty="0">
              <a:latin typeface="+mn-lt"/>
            </a:endParaRPr>
          </a:p>
        </p:txBody>
      </p:sp>
      <p:pic>
        <p:nvPicPr>
          <p:cNvPr id="38914" name="Picture 2" descr="File:Medial pterygoid muscle animation small 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7"/>
            <a:ext cx="3888432" cy="38884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chemeClr val="tx2"/>
                </a:solidFill>
              </a:rPr>
              <a:t>Έσω πτερυγοειδής - Λειτουργία</a:t>
            </a:r>
            <a:endParaRPr lang="en-US" altLang="el-GR" dirty="0" smtClean="0">
              <a:solidFill>
                <a:schemeClr val="tx2"/>
              </a:solidFill>
            </a:endParaRPr>
          </a:p>
        </p:txBody>
      </p:sp>
      <p:sp>
        <p:nvSpPr>
          <p:cNvPr id="31747" name="Θέση περιεχομένου 1"/>
          <p:cNvSpPr>
            <a:spLocks noGrp="1"/>
          </p:cNvSpPr>
          <p:nvPr>
            <p:ph idx="1"/>
          </p:nvPr>
        </p:nvSpPr>
        <p:spPr>
          <a:xfrm>
            <a:off x="511175" y="1557338"/>
            <a:ext cx="8229600" cy="2232025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600" dirty="0" smtClean="0"/>
              <a:t>Ανάσπαση κάτω γνάθου.</a:t>
            </a:r>
          </a:p>
          <a:p>
            <a:pPr eaLnBrk="1" hangingPunct="1"/>
            <a:r>
              <a:rPr lang="el-GR" altLang="el-GR" sz="2600" dirty="0" smtClean="0"/>
              <a:t>Σφίξιμο δοντιών.</a:t>
            </a:r>
          </a:p>
        </p:txBody>
      </p:sp>
      <p:sp>
        <p:nvSpPr>
          <p:cNvPr id="77829" name="Θέση αριθμού διαφάνειας 2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643B85F-1C14-423C-8463-E3499F3E759B}" type="slidenum">
              <a:rPr lang="el-GR" altLang="el-GR" smtClean="0"/>
              <a:pPr eaLnBrk="1" hangingPunct="1">
                <a:defRPr/>
              </a:pPr>
              <a:t>18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87557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4186238" cy="5040312"/>
          </a:xfrm>
          <a:ln>
            <a:solidFill>
              <a:srgbClr val="004A8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altLang="el-GR" b="1" dirty="0" smtClean="0">
                <a:solidFill>
                  <a:srgbClr val="004A82"/>
                </a:solidFill>
              </a:rPr>
              <a:t>Κύριοι</a:t>
            </a:r>
          </a:p>
          <a:p>
            <a:pPr eaLnBrk="1" hangingPunct="1"/>
            <a:r>
              <a:rPr lang="el-GR" altLang="el-GR" dirty="0" smtClean="0"/>
              <a:t>Μασητήριοι.</a:t>
            </a:r>
          </a:p>
          <a:p>
            <a:pPr eaLnBrk="1" hangingPunct="1"/>
            <a:r>
              <a:rPr lang="el-GR" altLang="el-GR" dirty="0" smtClean="0"/>
              <a:t>Οι άνω του υοειδούς οστού.</a:t>
            </a:r>
          </a:p>
          <a:p>
            <a:pPr eaLnBrk="1" hangingPunct="1"/>
            <a:r>
              <a:rPr lang="el-GR" altLang="el-GR" dirty="0" smtClean="0"/>
              <a:t>Οι κάτω του υοειδούς οστού.</a:t>
            </a:r>
            <a:endParaRPr lang="en-US" altLang="el-GR" dirty="0" smtClean="0"/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7900" y="1484313"/>
            <a:ext cx="4105275" cy="5040312"/>
          </a:xfrm>
          <a:ln>
            <a:solidFill>
              <a:srgbClr val="004A8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112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l-GR" altLang="el-GR" sz="2200" b="1" dirty="0" smtClean="0">
                <a:solidFill>
                  <a:srgbClr val="004A82"/>
                </a:solidFill>
              </a:rPr>
              <a:t>Βοηθητικοί</a:t>
            </a:r>
            <a:endParaRPr lang="el-GR" altLang="el-GR" sz="2200" dirty="0" smtClean="0"/>
          </a:p>
          <a:p>
            <a:pPr eaLnBrk="1" hangingPunct="1">
              <a:lnSpc>
                <a:spcPct val="112000"/>
              </a:lnSpc>
              <a:spcBef>
                <a:spcPts val="1200"/>
              </a:spcBef>
            </a:pPr>
            <a:r>
              <a:rPr lang="el-GR" altLang="el-GR" sz="2200" dirty="0" smtClean="0"/>
              <a:t>Μιμικοί.</a:t>
            </a:r>
          </a:p>
          <a:p>
            <a:pPr eaLnBrk="1" hangingPunct="1">
              <a:lnSpc>
                <a:spcPct val="112000"/>
              </a:lnSpc>
              <a:spcBef>
                <a:spcPts val="1200"/>
              </a:spcBef>
            </a:pPr>
            <a:r>
              <a:rPr lang="el-GR" altLang="el-GR" sz="2200" dirty="0" smtClean="0"/>
              <a:t>Οι του θόλου του κρανίου.</a:t>
            </a:r>
          </a:p>
          <a:p>
            <a:pPr eaLnBrk="1" hangingPunct="1">
              <a:lnSpc>
                <a:spcPct val="112000"/>
              </a:lnSpc>
              <a:spcBef>
                <a:spcPts val="1200"/>
              </a:spcBef>
            </a:pPr>
            <a:r>
              <a:rPr lang="el-GR" altLang="el-GR" sz="2200" dirty="0" smtClean="0"/>
              <a:t>Αυτόχθονες και Ετερόχθονες της γλώσσας.</a:t>
            </a:r>
          </a:p>
          <a:p>
            <a:pPr eaLnBrk="1" hangingPunct="1">
              <a:lnSpc>
                <a:spcPct val="112000"/>
              </a:lnSpc>
              <a:spcBef>
                <a:spcPts val="1200"/>
              </a:spcBef>
            </a:pPr>
            <a:r>
              <a:rPr lang="el-GR" altLang="el-GR" sz="2200" dirty="0" err="1" smtClean="0"/>
              <a:t>Ετερόχωροι</a:t>
            </a:r>
            <a:r>
              <a:rPr lang="en-GB" altLang="el-GR" sz="2200" dirty="0" smtClean="0"/>
              <a:t> </a:t>
            </a:r>
            <a:r>
              <a:rPr lang="el-GR" altLang="el-GR" sz="2200" dirty="0" smtClean="0"/>
              <a:t>τραχηλικοί.</a:t>
            </a:r>
            <a:endParaRPr lang="en-GB" altLang="el-GR" sz="2200" dirty="0" smtClean="0"/>
          </a:p>
          <a:p>
            <a:pPr eaLnBrk="1" hangingPunct="1">
              <a:lnSpc>
                <a:spcPct val="112000"/>
              </a:lnSpc>
              <a:spcBef>
                <a:spcPts val="1200"/>
              </a:spcBef>
            </a:pPr>
            <a:r>
              <a:rPr lang="el-GR" altLang="el-GR" sz="2200" dirty="0" smtClean="0"/>
              <a:t>Πλάγιοι και οπίσθιοι τραχηλικοί.</a:t>
            </a:r>
            <a:endParaRPr lang="en-US" altLang="el-GR" sz="2200" dirty="0" smtClean="0"/>
          </a:p>
        </p:txBody>
      </p:sp>
      <p:sp>
        <p:nvSpPr>
          <p:cNvPr id="14340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81087"/>
          </a:xfrm>
        </p:spPr>
        <p:txBody>
          <a:bodyPr>
            <a:noAutofit/>
          </a:bodyPr>
          <a:lstStyle/>
          <a:p>
            <a:pPr eaLnBrk="1" hangingPunct="1"/>
            <a:r>
              <a:rPr lang="el-GR" altLang="el-GR" dirty="0" smtClean="0"/>
              <a:t>Ανατομικά στοιχεία στοματογναθικού συστήματος (μύες)</a:t>
            </a:r>
          </a:p>
        </p:txBody>
      </p:sp>
      <p:sp>
        <p:nvSpPr>
          <p:cNvPr id="61445" name="Θέση αριθμού διαφάνειας 2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5BBF86C-8E10-4C94-A97D-66DF8977B07C}" type="slidenum">
              <a:rPr lang="el-GR" altLang="el-GR" smtClean="0"/>
              <a:pPr eaLnBrk="1" hangingPunct="1">
                <a:defRPr/>
              </a:pPr>
              <a:t>1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4535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z="4000" dirty="0" smtClean="0"/>
              <a:t>Έξω Πτερυγοειδής</a:t>
            </a:r>
            <a:r>
              <a:rPr lang="el-GR" altLang="el-GR" dirty="0" smtClean="0"/>
              <a:t/>
            </a:r>
            <a:br>
              <a:rPr lang="el-GR" altLang="el-GR" dirty="0" smtClean="0"/>
            </a:br>
            <a:r>
              <a:rPr lang="el-GR" altLang="el-GR" sz="3300" b="0" dirty="0" smtClean="0"/>
              <a:t>(</a:t>
            </a:r>
            <a:r>
              <a:rPr lang="en-US" altLang="el-GR" sz="3300" b="0" dirty="0" smtClean="0"/>
              <a:t>lateral </a:t>
            </a:r>
            <a:r>
              <a:rPr lang="en-US" altLang="el-GR" sz="3300" b="0" dirty="0" err="1" smtClean="0"/>
              <a:t>pterygoid</a:t>
            </a:r>
            <a:r>
              <a:rPr lang="en-US" altLang="el-GR" sz="3300" b="0" dirty="0" smtClean="0"/>
              <a:t>)</a:t>
            </a:r>
            <a:r>
              <a:rPr lang="el-GR" altLang="el-GR" sz="3300" b="0" dirty="0" smtClean="0"/>
              <a:t> 1/2</a:t>
            </a:r>
          </a:p>
        </p:txBody>
      </p:sp>
      <p:sp>
        <p:nvSpPr>
          <p:cNvPr id="32771" name="Θέση περιεχομένου 2"/>
          <p:cNvSpPr>
            <a:spLocks noGrp="1"/>
          </p:cNvSpPr>
          <p:nvPr>
            <p:ph idx="1"/>
          </p:nvPr>
        </p:nvSpPr>
        <p:spPr>
          <a:xfrm>
            <a:off x="323850" y="1989138"/>
            <a:ext cx="4392613" cy="428783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Μικρός μυς.</a:t>
            </a:r>
          </a:p>
          <a:p>
            <a:pPr eaLnBrk="1" hangingPunct="1"/>
            <a:r>
              <a:rPr lang="el-GR" altLang="el-GR" dirty="0" smtClean="0"/>
              <a:t>δύο μοίρες, </a:t>
            </a:r>
            <a:r>
              <a:rPr lang="el-GR" altLang="el-GR" b="1" dirty="0" smtClean="0">
                <a:solidFill>
                  <a:srgbClr val="004A82"/>
                </a:solidFill>
              </a:rPr>
              <a:t>άνω (</a:t>
            </a:r>
            <a:r>
              <a:rPr lang="el-GR" altLang="el-GR" b="1" dirty="0" err="1" smtClean="0">
                <a:solidFill>
                  <a:srgbClr val="004A82"/>
                </a:solidFill>
              </a:rPr>
              <a:t>superior</a:t>
            </a:r>
            <a:r>
              <a:rPr lang="el-GR" altLang="el-GR" b="1" dirty="0" smtClean="0">
                <a:solidFill>
                  <a:srgbClr val="004A82"/>
                </a:solidFill>
              </a:rPr>
              <a:t>) </a:t>
            </a:r>
            <a:r>
              <a:rPr lang="el-GR" altLang="el-GR" dirty="0" smtClean="0"/>
              <a:t>και </a:t>
            </a:r>
            <a:r>
              <a:rPr lang="el-GR" altLang="el-GR" b="1" dirty="0" smtClean="0">
                <a:solidFill>
                  <a:srgbClr val="004A82"/>
                </a:solidFill>
              </a:rPr>
              <a:t>κάτω (</a:t>
            </a:r>
            <a:r>
              <a:rPr lang="el-GR" altLang="el-GR" b="1" dirty="0" err="1" smtClean="0">
                <a:solidFill>
                  <a:srgbClr val="004A82"/>
                </a:solidFill>
              </a:rPr>
              <a:t>inferior</a:t>
            </a:r>
            <a:r>
              <a:rPr lang="el-GR" altLang="el-GR" b="1" dirty="0" smtClean="0">
                <a:solidFill>
                  <a:srgbClr val="004A82"/>
                </a:solidFill>
              </a:rPr>
              <a:t>), </a:t>
            </a:r>
            <a:r>
              <a:rPr lang="el-GR" altLang="el-GR" dirty="0" smtClean="0"/>
              <a:t>με φορά οριζόντια προς τα πίσω και έξω.</a:t>
            </a:r>
          </a:p>
        </p:txBody>
      </p:sp>
      <p:pic>
        <p:nvPicPr>
          <p:cNvPr id="32772" name="Picture 2" descr="File:Musculuspterygoideuslaterali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8"/>
          <a:stretch>
            <a:fillRect/>
          </a:stretch>
        </p:blipFill>
        <p:spPr bwMode="auto">
          <a:xfrm>
            <a:off x="4716463" y="1700213"/>
            <a:ext cx="4298950" cy="3960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/>
          <p:nvPr/>
        </p:nvSpPr>
        <p:spPr>
          <a:xfrm>
            <a:off x="5145088" y="5805264"/>
            <a:ext cx="344011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4"/>
              </a:rPr>
              <a:t>Musculuspterygoideuslateralis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 err="1">
                <a:latin typeface="+mn-lt"/>
                <a:cs typeface="+mn-cs"/>
                <a:hlinkClick r:id="rId5" tooltip="User:Engusz (page does not exist)"/>
              </a:rPr>
              <a:t>Engusz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  <p:sp>
        <p:nvSpPr>
          <p:cNvPr id="7885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958FFB7-8A8C-4056-93C8-3707F0F7B06E}" type="slidenum">
              <a:rPr lang="el-GR" altLang="el-GR" smtClean="0"/>
              <a:pPr eaLnBrk="1" hangingPunct="1">
                <a:defRPr/>
              </a:pPr>
              <a:t>19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73839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468313" y="1412875"/>
            <a:ext cx="4391025" cy="52562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 </a:t>
            </a:r>
            <a:r>
              <a:rPr lang="el-GR" dirty="0"/>
              <a:t>Η άνω μοίρα εκφύεται από τον </a:t>
            </a:r>
            <a:r>
              <a:rPr lang="el-GR" dirty="0" err="1"/>
              <a:t>υποκροτάφιο</a:t>
            </a:r>
            <a:r>
              <a:rPr lang="el-GR" dirty="0"/>
              <a:t> βόθρο και ακρολοφία της μείζονος πτέρυγας του σφηνοειδούς οστού και </a:t>
            </a:r>
            <a:r>
              <a:rPr lang="el-GR" dirty="0" err="1"/>
              <a:t>καταφύεται</a:t>
            </a:r>
            <a:r>
              <a:rPr lang="el-GR" dirty="0"/>
              <a:t> στο </a:t>
            </a:r>
            <a:r>
              <a:rPr lang="el-GR" dirty="0" err="1"/>
              <a:t>διάρθριο</a:t>
            </a:r>
            <a:r>
              <a:rPr lang="el-GR" dirty="0"/>
              <a:t> δίσκο και αρθρικό θύλακο της </a:t>
            </a:r>
            <a:r>
              <a:rPr lang="el-GR" dirty="0" smtClean="0"/>
              <a:t>ΚΓΔ.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Η κάτω μοίρα εκφύεται από την έξω επιφάνεια του έξω πέταλου της πτερυγοειδούς αποφύσεως και </a:t>
            </a:r>
            <a:r>
              <a:rPr lang="el-GR" dirty="0" err="1"/>
              <a:t>καταφύεται</a:t>
            </a:r>
            <a:r>
              <a:rPr lang="el-GR" dirty="0"/>
              <a:t> στον αυχένα του κονδύλου της κάτω </a:t>
            </a:r>
            <a:r>
              <a:rPr lang="el-GR" dirty="0" smtClean="0"/>
              <a:t>γνάθου.</a:t>
            </a:r>
            <a:endParaRPr lang="el-GR" dirty="0"/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/>
              <a:t>Έξω Πτερυγοειδής</a:t>
            </a:r>
            <a:r>
              <a:rPr lang="el-GR" dirty="0"/>
              <a:t/>
            </a:r>
            <a:br>
              <a:rPr lang="el-GR" dirty="0"/>
            </a:br>
            <a:r>
              <a:rPr lang="el-GR" sz="3300" b="0" dirty="0"/>
              <a:t>(</a:t>
            </a:r>
            <a:r>
              <a:rPr lang="en-US" sz="3300" b="0" dirty="0"/>
              <a:t>lateral </a:t>
            </a:r>
            <a:r>
              <a:rPr lang="en-US" sz="3300" b="0" dirty="0" err="1"/>
              <a:t>pterygoid</a:t>
            </a:r>
            <a:r>
              <a:rPr lang="en-US" sz="3300" b="0" dirty="0"/>
              <a:t>)</a:t>
            </a:r>
            <a:r>
              <a:rPr lang="el-GR" sz="3300" b="0" dirty="0"/>
              <a:t> </a:t>
            </a:r>
            <a:r>
              <a:rPr lang="el-GR" sz="3300" b="0" dirty="0" smtClean="0"/>
              <a:t>2/2</a:t>
            </a:r>
            <a:endParaRPr lang="el-GR" sz="3300" dirty="0"/>
          </a:p>
        </p:txBody>
      </p:sp>
      <p:sp>
        <p:nvSpPr>
          <p:cNvPr id="79876" name="Θέση αριθμού διαφάνειας 5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7BDE1FF-FFCE-4B93-BAB2-FCAA01E26763}" type="slidenum">
              <a:rPr lang="el-GR" altLang="el-GR" smtClean="0"/>
              <a:pPr eaLnBrk="1" hangingPunct="1">
                <a:defRPr/>
              </a:pPr>
              <a:t>20</a:t>
            </a:fld>
            <a:endParaRPr lang="el-GR" altLang="el-GR" smtClean="0"/>
          </a:p>
        </p:txBody>
      </p:sp>
      <p:pic>
        <p:nvPicPr>
          <p:cNvPr id="33797" name="Picture 2" descr="File:Musculuspterygoideuslaterali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8"/>
          <a:stretch>
            <a:fillRect/>
          </a:stretch>
        </p:blipFill>
        <p:spPr bwMode="auto">
          <a:xfrm>
            <a:off x="4716463" y="1557338"/>
            <a:ext cx="4298950" cy="3959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1"/>
          <p:cNvSpPr/>
          <p:nvPr/>
        </p:nvSpPr>
        <p:spPr>
          <a:xfrm>
            <a:off x="5145088" y="5661248"/>
            <a:ext cx="34417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4"/>
              </a:rPr>
              <a:t>Musculuspterygoideuslateralis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 err="1">
                <a:latin typeface="+mn-lt"/>
                <a:cs typeface="+mn-cs"/>
                <a:hlinkClick r:id="rId5" tooltip="User:Engusz (page does not exist)"/>
              </a:rPr>
              <a:t>Engusz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1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Κάτω μοίρα ενεργοποιείται κατά την </a:t>
            </a:r>
            <a:r>
              <a:rPr lang="el-GR" altLang="el-GR" dirty="0" err="1" smtClean="0"/>
              <a:t>κατάσπαση</a:t>
            </a:r>
            <a:r>
              <a:rPr lang="el-GR" altLang="el-GR" dirty="0" smtClean="0"/>
              <a:t> της κάτω γνάθου ενώ η άνω μοίρα κατά την διάρκεια της ανάσπασης.</a:t>
            </a:r>
          </a:p>
          <a:p>
            <a:pPr eaLnBrk="1" hangingPunct="1"/>
            <a:r>
              <a:rPr lang="el-GR" altLang="el-GR" b="1" dirty="0" err="1" smtClean="0">
                <a:solidFill>
                  <a:srgbClr val="004A82"/>
                </a:solidFill>
              </a:rPr>
              <a:t>Αμφοτερόπλευρη</a:t>
            </a:r>
            <a:r>
              <a:rPr lang="el-GR" altLang="el-GR" dirty="0" smtClean="0"/>
              <a:t> σύσπαση των δύο μυών φέρει την κάτω γνάθο προς τα εμπρός.</a:t>
            </a:r>
          </a:p>
          <a:p>
            <a:pPr eaLnBrk="1" hangingPunct="1"/>
            <a:r>
              <a:rPr lang="el-GR" altLang="el-GR" b="1" dirty="0" err="1" smtClean="0">
                <a:solidFill>
                  <a:srgbClr val="004A82"/>
                </a:solidFill>
              </a:rPr>
              <a:t>Ετερόπλευρη</a:t>
            </a:r>
            <a:r>
              <a:rPr lang="el-GR" altLang="el-GR" b="1" dirty="0" smtClean="0">
                <a:solidFill>
                  <a:srgbClr val="004A82"/>
                </a:solidFill>
              </a:rPr>
              <a:t> </a:t>
            </a:r>
            <a:r>
              <a:rPr lang="el-GR" altLang="el-GR" dirty="0" smtClean="0"/>
              <a:t>σύσπαση του μυός, φέρει τον κόνδυλο και δίσκο της σύστοιχης πλευράς προς τα κάτω, έσω, και εμπρός, και την κάτω γνάθο κινούμενη προς την αντίθετη πλευρά.</a:t>
            </a:r>
          </a:p>
        </p:txBody>
      </p:sp>
      <p:sp>
        <p:nvSpPr>
          <p:cNvPr id="34819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Έξω Πτερυγοειδής - Λειτουργία</a:t>
            </a:r>
          </a:p>
        </p:txBody>
      </p:sp>
      <p:sp>
        <p:nvSpPr>
          <p:cNvPr id="80900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78975B0-F457-4A19-AB20-BEF72ECEA24A}" type="slidenum">
              <a:rPr lang="el-GR" altLang="el-GR" smtClean="0"/>
              <a:pPr eaLnBrk="1" hangingPunct="1">
                <a:defRPr/>
              </a:pPr>
              <a:t>21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730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1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863114"/>
              </p:ext>
            </p:extLst>
          </p:nvPr>
        </p:nvGraphicFramePr>
        <p:xfrm>
          <a:off x="323850" y="1341438"/>
          <a:ext cx="8507413" cy="5297487"/>
        </p:xfrm>
        <a:graphic>
          <a:graphicData uri="http://schemas.openxmlformats.org/drawingml/2006/table">
            <a:tbl>
              <a:tblPr/>
              <a:tblGrid>
                <a:gridCol w="2835263"/>
                <a:gridCol w="2836887"/>
                <a:gridCol w="2835263"/>
              </a:tblGrid>
              <a:tr h="4319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Έκφυση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Κατάφυση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 Λειτουργία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6509">
                <a:tc>
                  <a:txBody>
                    <a:bodyPr/>
                    <a:lstStyle/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Απόφυση σφηνοειδούς οστού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Έξω πτερυγοειδής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Έσω πτερυγοειδής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Γωνία και σώμα της κάτω γνάθου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Μασητήρας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Έσω πτερυγοειδής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Ανάσπαση της κάτω γνάθου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Μασητήρας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Κροταφίτης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Έσω πτερυγοειδής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8554">
                <a:tc>
                  <a:txBody>
                    <a:bodyPr/>
                    <a:lstStyle/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Άνω γνάθος και ζυγωματικό τόξο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Μασητήρας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Έσω πτερυγοειδής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Κορωνοειδής απόφυση και κλάδος 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Κροταφίτης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Κατάσπαση της κάτω γνάθου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Έξω πτερυγοειδής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και μυς πάνω από το υοειδές οστού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0447">
                <a:tc>
                  <a:txBody>
                    <a:bodyPr/>
                    <a:lstStyle/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Κροταφικό οστού και ζυγωματικό τόξο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Κροταφίτης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Κόνδυλος και δίσκος- αρθρικός θύλακος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Έξω πτερυγοειδής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Προολίσθηση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</a:rPr>
                        <a:t>  και πλαγιολίσθηση</a:t>
                      </a:r>
                    </a:p>
                    <a:p>
                      <a:pPr marL="0" marR="0" lvl="0" indent="-288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Έξω πτερυγοειδής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481" marR="90481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6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Μασητήριοι μύες</a:t>
            </a:r>
          </a:p>
        </p:txBody>
      </p:sp>
      <p:sp>
        <p:nvSpPr>
          <p:cNvPr id="81941" name="Θέση αριθμού διαφάνειας 2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15C65CF-7C6B-44B8-96EA-510D43D929FE}" type="slidenum">
              <a:rPr lang="el-GR" altLang="el-GR" smtClean="0"/>
              <a:pPr eaLnBrk="1" hangingPunct="1">
                <a:defRPr/>
              </a:pPr>
              <a:t>22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0571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Λειτουργία μασητήριων μυών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570B3-01F9-4A03-9D48-80CFC3343B6A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3756025" y="5661025"/>
            <a:ext cx="163195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hlinkClick r:id="rId5"/>
              </a:rPr>
              <a:t>Muscles of Mastication</a:t>
            </a:r>
            <a:endParaRPr lang="en-US" sz="1200" dirty="0"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85" name="ShockwaveFlash2" r:id="rId2" imgW="6857143" imgH="3847619"/>
        </mc:Choice>
        <mc:Fallback>
          <p:control name="ShockwaveFlash2" r:id="rId2" imgW="6857143" imgH="3847619">
            <p:pic>
              <p:nvPicPr>
                <p:cNvPr id="0" name="ShockwaveFlash2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6013" y="1452563"/>
                  <a:ext cx="6858000" cy="3848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058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Τίτλος 1"/>
          <p:cNvSpPr>
            <a:spLocks noGrp="1"/>
          </p:cNvSpPr>
          <p:nvPr>
            <p:ph type="title"/>
          </p:nvPr>
        </p:nvSpPr>
        <p:spPr>
          <a:xfrm>
            <a:off x="468313" y="1989138"/>
            <a:ext cx="8229600" cy="1223962"/>
          </a:xfrm>
          <a:ln w="19050">
            <a:solidFill>
              <a:srgbClr val="004A8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mtClean="0"/>
              <a:t>Κατασπώντες μυς</a:t>
            </a:r>
            <a:endParaRPr lang="el-GR" altLang="el-GR" sz="3300" b="0" smtClean="0"/>
          </a:p>
        </p:txBody>
      </p:sp>
      <p:sp>
        <p:nvSpPr>
          <p:cNvPr id="69635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A8D8487-6684-4862-A221-61EAAB822532}" type="slidenum">
              <a:rPr lang="el-GR" altLang="el-GR" smtClean="0"/>
              <a:pPr eaLnBrk="1" hangingPunct="1">
                <a:defRPr/>
              </a:pPr>
              <a:t>24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29832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457200" y="1412875"/>
            <a:ext cx="4762500" cy="53292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Το υοειδές οστό είναι το μοναδικό οστό στο ανθρώπινο σώμα που δεν αρθρώνει με αλλά </a:t>
            </a:r>
            <a:r>
              <a:rPr lang="el-GR" dirty="0" smtClean="0"/>
              <a:t>οστά.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Έχει σχήμα U και βρίσκεται μεταξύ της βάσης της γλώσσας και </a:t>
            </a:r>
            <a:r>
              <a:rPr lang="el-GR" dirty="0" smtClean="0"/>
              <a:t>λάρυγγα.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Συνδέεται με αλλά ανατομικά μόρια όπως η γλώσσα, η κάτω γνάθος, το κρανίο, ο </a:t>
            </a:r>
            <a:r>
              <a:rPr lang="el-GR" dirty="0" err="1" smtClean="0"/>
              <a:t>κρικοθυρεοειδής</a:t>
            </a:r>
            <a:r>
              <a:rPr lang="el-GR" dirty="0" smtClean="0"/>
              <a:t> χόνδρος</a:t>
            </a:r>
            <a:r>
              <a:rPr lang="el-GR" dirty="0"/>
              <a:t>, το στερνό, η ωμοπλάτη, με μυς και </a:t>
            </a:r>
            <a:r>
              <a:rPr lang="el-GR" dirty="0" smtClean="0"/>
              <a:t>συνδέσμους.</a:t>
            </a:r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/>
              <a:t>Υοειδές οστό</a:t>
            </a:r>
            <a:r>
              <a:rPr lang="el-GR" dirty="0"/>
              <a:t/>
            </a:r>
            <a:br>
              <a:rPr lang="el-GR" dirty="0"/>
            </a:br>
            <a:r>
              <a:rPr lang="en-US" sz="3300" b="0" dirty="0"/>
              <a:t>hyoid bone</a:t>
            </a:r>
            <a:endParaRPr lang="el-GR" sz="3300" b="0" dirty="0"/>
          </a:p>
        </p:txBody>
      </p:sp>
      <p:pic>
        <p:nvPicPr>
          <p:cNvPr id="37892" name="Picture 2" descr="File:Hyoid bone - 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355725"/>
            <a:ext cx="3659188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4" descr="File:Hyoid bone - close-up - animatio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508500"/>
            <a:ext cx="2520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6124575" y="6561138"/>
            <a:ext cx="22955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cs typeface="+mn-cs"/>
                <a:hlinkClick r:id="rId5"/>
              </a:rPr>
              <a:t>Hyoid bone - close-up - animation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5" name="Ορθογώνιο 4"/>
          <p:cNvSpPr/>
          <p:nvPr/>
        </p:nvSpPr>
        <p:spPr>
          <a:xfrm rot="16200000">
            <a:off x="8193882" y="3045618"/>
            <a:ext cx="1651000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cs typeface="+mn-cs"/>
                <a:hlinkClick r:id="rId6"/>
              </a:rPr>
              <a:t>Hyoid bone - animation</a:t>
            </a:r>
            <a:endParaRPr lang="el-GR" sz="1200" dirty="0">
              <a:latin typeface="+mn-lt"/>
              <a:cs typeface="+mn-cs"/>
            </a:endParaRPr>
          </a:p>
        </p:txBody>
      </p:sp>
      <p:sp>
        <p:nvSpPr>
          <p:cNvPr id="82952" name="Θέση αριθμού διαφάνειας 5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D5540C0-89D3-4DBA-9985-6925F2770C20}" type="slidenum">
              <a:rPr lang="el-GR" altLang="el-GR" smtClean="0"/>
              <a:pPr eaLnBrk="1" hangingPunct="1">
                <a:defRPr/>
              </a:pPr>
              <a:t>25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6232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le:Suprahyoid muscl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1268413"/>
            <a:ext cx="6084887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Θέση περιεχομένου 2"/>
          <p:cNvSpPr>
            <a:spLocks noGrp="1"/>
          </p:cNvSpPr>
          <p:nvPr>
            <p:ph idx="1"/>
          </p:nvPr>
        </p:nvSpPr>
        <p:spPr>
          <a:xfrm>
            <a:off x="250825" y="1557338"/>
            <a:ext cx="5843588" cy="4464050"/>
          </a:xfrm>
        </p:spPr>
        <p:txBody>
          <a:bodyPr/>
          <a:lstStyle/>
          <a:p>
            <a:pPr eaLnBrk="1" hangingPunct="1"/>
            <a:r>
              <a:rPr lang="el-GR" altLang="el-GR" smtClean="0"/>
              <a:t>Διγάστορας (</a:t>
            </a:r>
            <a:r>
              <a:rPr lang="en-US" altLang="el-GR" smtClean="0"/>
              <a:t>digastric)</a:t>
            </a:r>
            <a:r>
              <a:rPr lang="el-GR" altLang="el-GR" smtClean="0"/>
              <a:t>.</a:t>
            </a:r>
            <a:endParaRPr lang="en-US" altLang="el-GR" smtClean="0"/>
          </a:p>
          <a:p>
            <a:pPr eaLnBrk="1" hangingPunct="1"/>
            <a:r>
              <a:rPr lang="el-GR" altLang="el-GR" smtClean="0"/>
              <a:t>Γενειοϋοειδής (</a:t>
            </a:r>
            <a:r>
              <a:rPr lang="en-US" altLang="el-GR" smtClean="0"/>
              <a:t>geniohyoid)</a:t>
            </a:r>
            <a:r>
              <a:rPr lang="el-GR" altLang="el-GR" smtClean="0"/>
              <a:t>.</a:t>
            </a:r>
            <a:endParaRPr lang="en-US" altLang="el-GR" smtClean="0"/>
          </a:p>
          <a:p>
            <a:pPr eaLnBrk="1" hangingPunct="1"/>
            <a:r>
              <a:rPr lang="el-GR" altLang="el-GR" smtClean="0"/>
              <a:t>Γναθοϋοειδής (</a:t>
            </a:r>
            <a:r>
              <a:rPr lang="en-US" altLang="el-GR" smtClean="0"/>
              <a:t>mylohyoid)</a:t>
            </a:r>
            <a:r>
              <a:rPr lang="el-GR" altLang="el-GR" smtClean="0"/>
              <a:t>.</a:t>
            </a:r>
            <a:endParaRPr lang="en-US" altLang="el-GR" smtClean="0"/>
          </a:p>
          <a:p>
            <a:pPr eaLnBrk="1" hangingPunct="1"/>
            <a:r>
              <a:rPr lang="el-GR" altLang="el-GR" smtClean="0"/>
              <a:t>Βελονοϋοειδής (</a:t>
            </a:r>
            <a:r>
              <a:rPr lang="en-US" altLang="el-GR" smtClean="0"/>
              <a:t>stylohyoid)</a:t>
            </a:r>
            <a:r>
              <a:rPr lang="el-GR" altLang="el-GR" smtClean="0"/>
              <a:t>.</a:t>
            </a:r>
            <a:endParaRPr lang="en-US" altLang="el-GR" smtClean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/>
              <a:t>Οι άνω του υοειδούς </a:t>
            </a:r>
            <a:r>
              <a:rPr lang="el-GR" sz="4000" dirty="0" smtClean="0"/>
              <a:t>μυς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300" b="0" dirty="0" smtClean="0"/>
              <a:t>(</a:t>
            </a:r>
            <a:r>
              <a:rPr lang="el-GR" sz="3300" b="0" dirty="0" err="1" smtClean="0"/>
              <a:t>κατασπώντες</a:t>
            </a:r>
            <a:r>
              <a:rPr lang="el-GR" sz="3300" b="0" dirty="0" smtClean="0"/>
              <a:t>)</a:t>
            </a:r>
            <a:endParaRPr lang="el-GR" sz="3300" b="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6007100"/>
            <a:ext cx="34417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4"/>
              </a:rPr>
              <a:t>Suprahyoid muscles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5" tooltip="User:Mikael Häggström"/>
              </a:rPr>
              <a:t>Mikael </a:t>
            </a:r>
            <a:r>
              <a:rPr lang="en-US" sz="1200" dirty="0" err="1">
                <a:latin typeface="+mn-lt"/>
                <a:cs typeface="+mn-cs"/>
                <a:hlinkClick r:id="rId5" tooltip="User:Mikael Häggström"/>
              </a:rPr>
              <a:t>Häggström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  <p:sp>
        <p:nvSpPr>
          <p:cNvPr id="83974" name="Θέση αριθμού διαφάνειας 4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B3336AE-F8BA-4D89-9910-A1139E4E09FB}" type="slidenum">
              <a:rPr lang="el-GR" altLang="el-GR" smtClean="0"/>
              <a:pPr eaLnBrk="1" hangingPunct="1">
                <a:defRPr/>
              </a:pPr>
              <a:t>26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8485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BCDF6B7-443E-48FE-A450-EC3578BD0628}" type="slidenum">
              <a:rPr lang="el-GR" altLang="el-GR" smtClean="0"/>
              <a:pPr eaLnBrk="1" hangingPunct="1">
                <a:defRPr/>
              </a:pPr>
              <a:t>27</a:t>
            </a:fld>
            <a:endParaRPr lang="el-GR" altLang="el-GR" smtClean="0"/>
          </a:p>
        </p:txBody>
      </p:sp>
      <p:sp>
        <p:nvSpPr>
          <p:cNvPr id="39939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err="1" smtClean="0"/>
              <a:t>Διγάστορας</a:t>
            </a:r>
            <a:r>
              <a:rPr lang="el-GR" altLang="el-GR" dirty="0" smtClean="0"/>
              <a:t> μυς </a:t>
            </a:r>
            <a:r>
              <a:rPr lang="el-GR" altLang="el-GR" sz="3000" b="0" dirty="0" smtClean="0"/>
              <a:t>1/2</a:t>
            </a:r>
          </a:p>
        </p:txBody>
      </p:sp>
      <p:sp>
        <p:nvSpPr>
          <p:cNvPr id="39940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Ο </a:t>
            </a:r>
            <a:r>
              <a:rPr lang="el-GR" altLang="el-GR" dirty="0" err="1" smtClean="0"/>
              <a:t>Διγάστορας</a:t>
            </a:r>
            <a:r>
              <a:rPr lang="el-GR" altLang="el-GR" dirty="0" smtClean="0"/>
              <a:t> αποτελείται από δύο γαστέρες, την πρόσθια και οπίσθια.</a:t>
            </a:r>
          </a:p>
          <a:p>
            <a:pPr eaLnBrk="1" hangingPunct="1"/>
            <a:r>
              <a:rPr lang="el-GR" altLang="el-GR" dirty="0" smtClean="0"/>
              <a:t>Η οπίσθια είναι μεγαλύτερη  και εκφύεται από τη </a:t>
            </a:r>
            <a:r>
              <a:rPr lang="el-GR" altLang="el-GR" dirty="0" err="1" smtClean="0"/>
              <a:t>διγαστορική</a:t>
            </a:r>
            <a:r>
              <a:rPr lang="el-GR" altLang="el-GR" dirty="0" smtClean="0"/>
              <a:t> εντομή της μαστοειδούς απόφυσης του κροταφικού οστού  και φέρεται προς τα κάτω και εμπρός.</a:t>
            </a:r>
          </a:p>
          <a:p>
            <a:pPr eaLnBrk="1" hangingPunct="1"/>
            <a:r>
              <a:rPr lang="el-GR" altLang="el-GR" dirty="0" smtClean="0"/>
              <a:t>Η πρόσθια γαστέρα εκφύεται από την έσω επιφάνεια του προσθίου τμήματος του σώματος της κάτω γνάθου και φέρεται προς τα κάτω και πίσω.</a:t>
            </a:r>
          </a:p>
        </p:txBody>
      </p:sp>
    </p:spTree>
    <p:extLst>
      <p:ext uri="{BB962C8B-B14F-4D97-AF65-F5344CB8AC3E}">
        <p14:creationId xmlns:p14="http://schemas.microsoft.com/office/powerpoint/2010/main" val="35789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le:Digastric musc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196975"/>
            <a:ext cx="62499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687A312-11CE-4E94-98A5-90B908213746}" type="slidenum">
              <a:rPr lang="el-GR" altLang="el-GR" smtClean="0"/>
              <a:pPr eaLnBrk="1" hangingPunct="1">
                <a:defRPr/>
              </a:pPr>
              <a:t>28</a:t>
            </a:fld>
            <a:endParaRPr lang="el-GR" altLang="el-GR" smtClean="0"/>
          </a:p>
        </p:txBody>
      </p:sp>
      <p:sp>
        <p:nvSpPr>
          <p:cNvPr id="40964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err="1" smtClean="0"/>
              <a:t>Διγάστορας</a:t>
            </a:r>
            <a:r>
              <a:rPr lang="el-GR" altLang="el-GR" dirty="0" smtClean="0"/>
              <a:t> μυς </a:t>
            </a:r>
            <a:r>
              <a:rPr lang="el-GR" altLang="el-GR" sz="3000" b="0" dirty="0" smtClean="0"/>
              <a:t>2/2</a:t>
            </a:r>
          </a:p>
        </p:txBody>
      </p:sp>
      <p:sp>
        <p:nvSpPr>
          <p:cNvPr id="40965" name="Θέση περιεχομένου 3"/>
          <p:cNvSpPr>
            <a:spLocks noGrp="1"/>
          </p:cNvSpPr>
          <p:nvPr>
            <p:ph idx="1"/>
          </p:nvPr>
        </p:nvSpPr>
        <p:spPr>
          <a:xfrm>
            <a:off x="457200" y="1196975"/>
            <a:ext cx="3970784" cy="5040313"/>
          </a:xfrm>
        </p:spPr>
        <p:txBody>
          <a:bodyPr/>
          <a:lstStyle/>
          <a:p>
            <a:pPr eaLnBrk="1" hangingPunct="1"/>
            <a:r>
              <a:rPr lang="el-GR" altLang="el-GR" smtClean="0"/>
              <a:t>Οι δύο </a:t>
            </a:r>
            <a:r>
              <a:rPr lang="el-GR" altLang="el-GR" dirty="0" smtClean="0"/>
              <a:t>γαστέρες ενώνονται με κοινό τένοντα, ο διάμεσος αυτός τένοντας περνά από τον τένοντα του </a:t>
            </a:r>
            <a:r>
              <a:rPr lang="el-GR" altLang="el-GR" dirty="0" err="1" smtClean="0"/>
              <a:t>βελονοϋοειδούς</a:t>
            </a:r>
            <a:r>
              <a:rPr lang="el-GR" altLang="el-GR" dirty="0" smtClean="0"/>
              <a:t> μυός συνδεόμενος  έμμεσα με το υοειδές οστό.</a:t>
            </a:r>
          </a:p>
        </p:txBody>
      </p:sp>
      <p:sp>
        <p:nvSpPr>
          <p:cNvPr id="6" name="Rectangle 11"/>
          <p:cNvSpPr/>
          <p:nvPr/>
        </p:nvSpPr>
        <p:spPr>
          <a:xfrm>
            <a:off x="4572000" y="6243638"/>
            <a:ext cx="34417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4"/>
              </a:rPr>
              <a:t>Digastric muscle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5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cs typeface="+mn-cs"/>
                <a:hlinkClick r:id="rId5" tooltip="User:File Upload Bot (Magnus Manske)"/>
              </a:rPr>
              <a:t>Manske</a:t>
            </a:r>
            <a:r>
              <a:rPr lang="en-US" sz="1200" dirty="0">
                <a:latin typeface="+mn-lt"/>
                <a:cs typeface="+mn-cs"/>
                <a:hlinkClick r:id="rId5" tooltip="User:File Upload Bot (Magnus Manske)"/>
              </a:rPr>
              <a:t>)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1106 Front and Side Views of the Muscles of Facial Expressi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17663"/>
            <a:ext cx="7620000" cy="4619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Τίτλος 2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81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dirty="0" smtClean="0"/>
              <a:t>Κύριοι και Βοηθητικοί μύες</a:t>
            </a:r>
            <a:br>
              <a:rPr lang="el-GR" altLang="el-GR" dirty="0" smtClean="0"/>
            </a:br>
            <a:r>
              <a:rPr lang="el-GR" altLang="el-GR" dirty="0" smtClean="0"/>
              <a:t>στοματογναθικού συστήματος</a:t>
            </a:r>
          </a:p>
        </p:txBody>
      </p:sp>
      <p:sp>
        <p:nvSpPr>
          <p:cNvPr id="7" name="Rectangle 11"/>
          <p:cNvSpPr/>
          <p:nvPr/>
        </p:nvSpPr>
        <p:spPr>
          <a:xfrm>
            <a:off x="2447925" y="6280150"/>
            <a:ext cx="42481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4"/>
              </a:rPr>
              <a:t>1106 Front and Side Views of the Muscles of Facial Expressions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5" tooltip="User:CFCF"/>
              </a:rPr>
              <a:t>CFCF</a:t>
            </a:r>
            <a:r>
              <a:rPr lang="en-US" sz="1200" dirty="0">
                <a:latin typeface="+mn-lt"/>
                <a:cs typeface="+mn-cs"/>
              </a:rPr>
              <a:t>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με άδεια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1200" dirty="0">
                <a:latin typeface="+mn-lt"/>
                <a:cs typeface="+mn-cs"/>
                <a:hlinkClick r:id="rId6"/>
              </a:rPr>
              <a:t>CC BY 3.0</a:t>
            </a:r>
            <a:endParaRPr lang="en-US" sz="1200" dirty="0">
              <a:latin typeface="+mn-lt"/>
              <a:cs typeface="+mn-cs"/>
            </a:endParaRPr>
          </a:p>
        </p:txBody>
      </p:sp>
      <p:sp>
        <p:nvSpPr>
          <p:cNvPr id="62469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7413B8B-FCA9-4DBE-B330-384E0F0E9377}" type="slidenum">
              <a:rPr lang="el-GR" altLang="el-GR" smtClean="0"/>
              <a:pPr eaLnBrk="1" hangingPunct="1">
                <a:defRPr/>
              </a:pPr>
              <a:t>2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4553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le:Stylohyoid mus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087508"/>
            <a:ext cx="6227762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D8C8A3E-AF44-4BE3-A112-E8CD73BB3DD1}" type="slidenum">
              <a:rPr lang="el-GR" altLang="el-GR" smtClean="0"/>
              <a:pPr eaLnBrk="1" hangingPunct="1">
                <a:defRPr/>
              </a:pPr>
              <a:t>29</a:t>
            </a:fld>
            <a:endParaRPr lang="el-GR" altLang="el-GR" smtClean="0"/>
          </a:p>
        </p:txBody>
      </p:sp>
      <p:sp>
        <p:nvSpPr>
          <p:cNvPr id="41988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975"/>
            <a:ext cx="4042792" cy="5040313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Ο Βελονοϋοειδής μυς εκφύεται από τη </a:t>
            </a:r>
            <a:r>
              <a:rPr lang="el-GR" altLang="el-GR" dirty="0" err="1" smtClean="0"/>
              <a:t>βελονοϋοειδή</a:t>
            </a:r>
            <a:r>
              <a:rPr lang="el-GR" altLang="el-GR" dirty="0" smtClean="0"/>
              <a:t> απόφυση του κροταφικού οστού και καταφύεται στην άνω επιφάνεια του μείζονος κέρατος του υοειδούς οστού.</a:t>
            </a:r>
          </a:p>
        </p:txBody>
      </p:sp>
      <p:sp>
        <p:nvSpPr>
          <p:cNvPr id="41989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err="1" smtClean="0"/>
              <a:t>Βελονοϋοειδής</a:t>
            </a:r>
            <a:r>
              <a:rPr lang="el-GR" altLang="el-GR" dirty="0" smtClean="0"/>
              <a:t> μυς</a:t>
            </a:r>
          </a:p>
        </p:txBody>
      </p:sp>
      <p:sp>
        <p:nvSpPr>
          <p:cNvPr id="11" name="Rectangle 11"/>
          <p:cNvSpPr/>
          <p:nvPr/>
        </p:nvSpPr>
        <p:spPr>
          <a:xfrm>
            <a:off x="4309269" y="6135390"/>
            <a:ext cx="34417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3"/>
              </a:rPr>
              <a:t>Stylohyoid muscle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4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cs typeface="+mn-cs"/>
                <a:hlinkClick r:id="rId4" tooltip="User:File Upload Bot (Magnus Manske)"/>
              </a:rPr>
              <a:t>Manske</a:t>
            </a:r>
            <a:r>
              <a:rPr lang="en-US" sz="1200" dirty="0">
                <a:latin typeface="+mn-lt"/>
                <a:cs typeface="+mn-cs"/>
                <a:hlinkClick r:id="rId4" tooltip="User:File Upload Bot (Magnus Manske)"/>
              </a:rPr>
              <a:t>)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8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7145929-D661-4C13-BAE0-B830CEFFCDCB}" type="slidenum">
              <a:rPr lang="el-GR" altLang="el-GR" smtClean="0"/>
              <a:pPr eaLnBrk="1" hangingPunct="1">
                <a:defRPr/>
              </a:pPr>
              <a:t>30</a:t>
            </a:fld>
            <a:endParaRPr lang="el-GR" altLang="el-GR" smtClean="0"/>
          </a:p>
        </p:txBody>
      </p:sp>
      <p:sp>
        <p:nvSpPr>
          <p:cNvPr id="43011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975"/>
            <a:ext cx="8147050" cy="5545138"/>
          </a:xfrm>
        </p:spPr>
        <p:txBody>
          <a:bodyPr/>
          <a:lstStyle/>
          <a:p>
            <a:pPr eaLnBrk="1" hangingPunct="1">
              <a:lnSpc>
                <a:spcPct val="112000"/>
              </a:lnSpc>
            </a:pPr>
            <a:r>
              <a:rPr lang="el-GR" altLang="el-GR" dirty="0" smtClean="0"/>
              <a:t>Ο </a:t>
            </a:r>
            <a:r>
              <a:rPr lang="el-GR" altLang="el-GR" dirty="0" err="1" smtClean="0"/>
              <a:t>Γναθοϋοειδής</a:t>
            </a:r>
            <a:r>
              <a:rPr lang="el-GR" altLang="el-GR" dirty="0" smtClean="0"/>
              <a:t> μυς εκφύεται από την έσω επιφάνεια του σώματος της κάτω γνάθου αντίστοιχα από την έσω λοξή ή </a:t>
            </a:r>
            <a:r>
              <a:rPr lang="el-GR" altLang="el-GR" dirty="0" err="1" smtClean="0"/>
              <a:t>γναθοϋοειδή</a:t>
            </a:r>
            <a:r>
              <a:rPr lang="el-GR" altLang="el-GR" dirty="0" smtClean="0"/>
              <a:t> ραφή.</a:t>
            </a:r>
          </a:p>
          <a:p>
            <a:pPr eaLnBrk="1" hangingPunct="1">
              <a:lnSpc>
                <a:spcPct val="112000"/>
              </a:lnSpc>
            </a:pPr>
            <a:r>
              <a:rPr lang="el-GR" altLang="el-GR" dirty="0" smtClean="0"/>
              <a:t> Οι πρόσθιες και οι ενδιάμεσες μυϊκές ίνες φέρονται προς τα κάτω (κατά τη μέση γραμμή του τραχήλου) και ενώνονται με τις μυϊκές ίνες του αντιθέτου μυός σχηματίζοντας τη </a:t>
            </a:r>
            <a:r>
              <a:rPr lang="el-GR" altLang="el-GR" dirty="0" err="1" smtClean="0"/>
              <a:t>γναθοϋοειδή</a:t>
            </a:r>
            <a:r>
              <a:rPr lang="el-GR" altLang="el-GR" dirty="0" smtClean="0"/>
              <a:t> ραφή από το </a:t>
            </a:r>
            <a:r>
              <a:rPr lang="el-GR" altLang="el-GR" dirty="0" err="1" smtClean="0"/>
              <a:t>γένειο</a:t>
            </a:r>
            <a:r>
              <a:rPr lang="el-GR" altLang="el-GR" dirty="0" smtClean="0"/>
              <a:t> μέχρι το υοειδές οστού.</a:t>
            </a:r>
          </a:p>
        </p:txBody>
      </p:sp>
      <p:sp>
        <p:nvSpPr>
          <p:cNvPr id="43012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err="1" smtClean="0"/>
              <a:t>Γναθοϋοειδής</a:t>
            </a:r>
            <a:r>
              <a:rPr lang="el-GR" altLang="el-GR" dirty="0" smtClean="0"/>
              <a:t> μυς </a:t>
            </a:r>
            <a:r>
              <a:rPr lang="el-GR" altLang="el-GR" sz="3000" b="0" dirty="0" smtClean="0"/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7984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le:Mylohyoid mus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341438"/>
            <a:ext cx="624998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A031BC9-5EB7-4737-84A4-810BDD249B56}" type="slidenum">
              <a:rPr lang="el-GR" altLang="el-GR" smtClean="0"/>
              <a:pPr eaLnBrk="1" hangingPunct="1">
                <a:defRPr/>
              </a:pPr>
              <a:t>31</a:t>
            </a:fld>
            <a:endParaRPr lang="el-GR" altLang="el-GR" smtClean="0"/>
          </a:p>
        </p:txBody>
      </p:sp>
      <p:sp>
        <p:nvSpPr>
          <p:cNvPr id="44036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12875"/>
            <a:ext cx="3754438" cy="5329238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Οι οπίσθιες μυϊκές ίνες </a:t>
            </a:r>
            <a:r>
              <a:rPr lang="el-GR" altLang="el-GR" dirty="0" err="1" smtClean="0"/>
              <a:t>καταφύονται</a:t>
            </a:r>
            <a:r>
              <a:rPr lang="el-GR" altLang="el-GR" dirty="0" smtClean="0"/>
              <a:t> στο σώμα του υοειδούς οστού.</a:t>
            </a:r>
          </a:p>
        </p:txBody>
      </p:sp>
      <p:sp>
        <p:nvSpPr>
          <p:cNvPr id="44037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err="1" smtClean="0"/>
              <a:t>Γναθοϋοειδής</a:t>
            </a:r>
            <a:r>
              <a:rPr lang="el-GR" altLang="el-GR" dirty="0" smtClean="0"/>
              <a:t> μυς </a:t>
            </a:r>
            <a:r>
              <a:rPr lang="el-GR" altLang="el-GR" sz="3000" b="0" dirty="0" smtClean="0"/>
              <a:t>2/2</a:t>
            </a:r>
          </a:p>
        </p:txBody>
      </p:sp>
      <p:sp>
        <p:nvSpPr>
          <p:cNvPr id="6" name="Rectangle 11"/>
          <p:cNvSpPr/>
          <p:nvPr/>
        </p:nvSpPr>
        <p:spPr>
          <a:xfrm>
            <a:off x="4543425" y="6324600"/>
            <a:ext cx="31972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3"/>
              </a:rPr>
              <a:t>Mylohyoid muscle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4" tooltip="User:Mikael Häggström"/>
              </a:rPr>
              <a:t>Mikael </a:t>
            </a:r>
            <a:r>
              <a:rPr lang="en-US" sz="1200" dirty="0" err="1">
                <a:latin typeface="+mn-lt"/>
                <a:cs typeface="+mn-cs"/>
                <a:hlinkClick r:id="rId4" tooltip="User:Mikael Häggström"/>
              </a:rPr>
              <a:t>Häggström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3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le:Geniohyoid mus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1341438"/>
            <a:ext cx="58880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AF82A43-ABD4-4203-845B-362C1A71818E}" type="slidenum">
              <a:rPr lang="el-GR" altLang="el-GR" smtClean="0"/>
              <a:pPr eaLnBrk="1" hangingPunct="1">
                <a:defRPr/>
              </a:pPr>
              <a:t>32</a:t>
            </a:fld>
            <a:endParaRPr lang="el-GR" altLang="el-GR" smtClean="0"/>
          </a:p>
        </p:txBody>
      </p:sp>
      <p:sp>
        <p:nvSpPr>
          <p:cNvPr id="45060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Γενειοϋοειδής μυς</a:t>
            </a:r>
          </a:p>
        </p:txBody>
      </p:sp>
      <p:sp>
        <p:nvSpPr>
          <p:cNvPr id="45061" name="Θέση περιεχομένου 3"/>
          <p:cNvSpPr>
            <a:spLocks noGrp="1"/>
          </p:cNvSpPr>
          <p:nvPr>
            <p:ph idx="1"/>
          </p:nvPr>
        </p:nvSpPr>
        <p:spPr>
          <a:xfrm>
            <a:off x="457200" y="1412875"/>
            <a:ext cx="3609975" cy="4752975"/>
          </a:xfrm>
        </p:spPr>
        <p:txBody>
          <a:bodyPr/>
          <a:lstStyle/>
          <a:p>
            <a:pPr eaLnBrk="1" hangingPunct="1"/>
            <a:r>
              <a:rPr lang="el-GR" altLang="el-GR" smtClean="0"/>
              <a:t>Ο Γενειοϋοειδής μυς εκφύεται εκατέρωθεν της μέσης γραμμής του προσθίου τμήματος της κάτω γνάθου.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0" y="6243638"/>
            <a:ext cx="34417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3"/>
              </a:rPr>
              <a:t>Geniohyoid muscle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4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cs typeface="+mn-cs"/>
                <a:hlinkClick r:id="rId4" tooltip="User:File Upload Bot (Magnus Manske)"/>
              </a:rPr>
              <a:t>Manske</a:t>
            </a:r>
            <a:r>
              <a:rPr lang="en-US" sz="1200" dirty="0">
                <a:latin typeface="+mn-lt"/>
                <a:cs typeface="+mn-cs"/>
                <a:hlinkClick r:id="rId4" tooltip="User:File Upload Bot (Magnus Manske)"/>
              </a:rPr>
              <a:t>)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03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Τίτλος 2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081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z="4000" dirty="0" smtClean="0"/>
              <a:t>Λειτουργία των μυών άνω του υοειδούς οστού </a:t>
            </a:r>
            <a:r>
              <a:rPr lang="el-GR" altLang="el-GR" sz="3300" b="0" dirty="0" smtClean="0"/>
              <a:t>1/2</a:t>
            </a:r>
          </a:p>
        </p:txBody>
      </p:sp>
      <p:sp>
        <p:nvSpPr>
          <p:cNvPr id="46083" name="Θέση περιεχομένου 3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67995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 Οι άνω του υοειδούς οστού μυς υψώνουν το οστό και τη βάση της γλώσσας κατά τη διάρκεια της μάσησης και βοηθούν στην </a:t>
            </a:r>
            <a:r>
              <a:rPr lang="el-GR" altLang="el-GR" dirty="0" err="1" smtClean="0"/>
              <a:t>κατάσπαση</a:t>
            </a:r>
            <a:r>
              <a:rPr lang="el-GR" altLang="el-GR" dirty="0" smtClean="0"/>
              <a:t> της κάτω γνάθου.</a:t>
            </a:r>
          </a:p>
          <a:p>
            <a:pPr eaLnBrk="1" hangingPunct="1"/>
            <a:r>
              <a:rPr lang="el-GR" altLang="el-GR" dirty="0" smtClean="0"/>
              <a:t>Κατά την ανάσπαση της κάτω γνάθου χαλαρώνουν. </a:t>
            </a:r>
          </a:p>
        </p:txBody>
      </p:sp>
      <p:sp>
        <p:nvSpPr>
          <p:cNvPr id="91140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BCF6D86-2114-431F-A1C5-F8E408695A3E}" type="slidenum">
              <a:rPr lang="el-GR" altLang="el-GR" smtClean="0"/>
              <a:pPr eaLnBrk="1" hangingPunct="1">
                <a:defRPr/>
              </a:pPr>
              <a:t>33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9629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6E40D5D-E07E-4B60-8B28-545249C166B5}" type="slidenum">
              <a:rPr lang="el-GR" altLang="el-GR" smtClean="0"/>
              <a:pPr eaLnBrk="1" hangingPunct="1">
                <a:defRPr/>
              </a:pPr>
              <a:t>34</a:t>
            </a:fld>
            <a:endParaRPr lang="el-GR" altLang="el-GR" smtClean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6799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Η πρόσθια γαστέρα του </a:t>
            </a:r>
            <a:r>
              <a:rPr lang="el-GR" dirty="0" err="1"/>
              <a:t>δ</a:t>
            </a:r>
            <a:r>
              <a:rPr lang="el-GR" dirty="0" err="1" smtClean="0"/>
              <a:t>ιγάστορα</a:t>
            </a:r>
            <a:r>
              <a:rPr lang="el-GR" dirty="0" smtClean="0"/>
              <a:t> </a:t>
            </a:r>
            <a:r>
              <a:rPr lang="el-GR" dirty="0"/>
              <a:t>φέρει την κάτω γνάθο προς τα κάτω έλκοντας το υοειδές οστού προς τα </a:t>
            </a:r>
            <a:r>
              <a:rPr lang="el-GR" dirty="0" smtClean="0"/>
              <a:t>άνω.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 Η οπίσθια γαστέρα έλκει το υοειδές προς τα άνω και </a:t>
            </a:r>
            <a:r>
              <a:rPr lang="el-GR" dirty="0" smtClean="0"/>
              <a:t>πίσω.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err="1"/>
              <a:t>Αμφοτερόπλευρη</a:t>
            </a:r>
            <a:r>
              <a:rPr lang="el-GR" dirty="0"/>
              <a:t> σύσπαση των μυών του </a:t>
            </a:r>
            <a:r>
              <a:rPr lang="el-GR" dirty="0" err="1"/>
              <a:t>Γναθοϋοειδούς</a:t>
            </a:r>
            <a:r>
              <a:rPr lang="el-GR" dirty="0"/>
              <a:t> ακινητοποιεί το υοειδές οστό έλκοντας την κάτω γνάθο προς τα </a:t>
            </a:r>
            <a:r>
              <a:rPr lang="el-GR" dirty="0" smtClean="0"/>
              <a:t>κάτω.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Ο </a:t>
            </a:r>
            <a:r>
              <a:rPr lang="el-GR" dirty="0" err="1"/>
              <a:t>Γενειοϋοειδής</a:t>
            </a:r>
            <a:r>
              <a:rPr lang="el-GR" dirty="0"/>
              <a:t> φέρει το υοειδές οστού προς τα άνω συμμετέχοντας στη διάνοιξη του </a:t>
            </a:r>
            <a:r>
              <a:rPr lang="el-GR" dirty="0" smtClean="0"/>
              <a:t>στόματος.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Ο </a:t>
            </a:r>
            <a:r>
              <a:rPr lang="el-GR" dirty="0" err="1"/>
              <a:t>Βελονοϋοειδής</a:t>
            </a:r>
            <a:r>
              <a:rPr lang="el-GR" dirty="0"/>
              <a:t> έλκει το υοειδές οστού προς τα άνω και </a:t>
            </a:r>
            <a:r>
              <a:rPr lang="el-GR" dirty="0" smtClean="0"/>
              <a:t>πίσω.</a:t>
            </a:r>
            <a:endParaRPr lang="el-GR" dirty="0"/>
          </a:p>
        </p:txBody>
      </p:sp>
      <p:sp>
        <p:nvSpPr>
          <p:cNvPr id="47108" name="Τίτλος 2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081087"/>
          </a:xfrm>
        </p:spPr>
        <p:txBody>
          <a:bodyPr>
            <a:normAutofit fontScale="90000"/>
          </a:bodyPr>
          <a:lstStyle/>
          <a:p>
            <a:r>
              <a:rPr lang="el-GR" altLang="el-GR" sz="4000" dirty="0"/>
              <a:t>Λειτουργία των μυών άνω του υοειδούς οστού </a:t>
            </a:r>
            <a:r>
              <a:rPr lang="el-GR" altLang="el-GR" sz="3300" b="0" dirty="0" smtClean="0"/>
              <a:t>2/2</a:t>
            </a:r>
            <a:endParaRPr lang="el-GR" altLang="el-GR" sz="3200" b="0" dirty="0" smtClean="0"/>
          </a:p>
        </p:txBody>
      </p:sp>
    </p:spTree>
    <p:extLst>
      <p:ext uri="{BB962C8B-B14F-4D97-AF65-F5344CB8AC3E}">
        <p14:creationId xmlns:p14="http://schemas.microsoft.com/office/powerpoint/2010/main" val="37770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le:Infrahyoid muscl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1"/>
          <a:stretch>
            <a:fillRect/>
          </a:stretch>
        </p:blipFill>
        <p:spPr bwMode="auto">
          <a:xfrm>
            <a:off x="2927350" y="1196975"/>
            <a:ext cx="6181725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950EF8A-D8AE-4D05-A6D0-839CBFB44611}" type="slidenum">
              <a:rPr lang="el-GR" altLang="el-GR" smtClean="0"/>
              <a:pPr eaLnBrk="1" hangingPunct="1">
                <a:defRPr/>
              </a:pPr>
              <a:t>35</a:t>
            </a:fld>
            <a:endParaRPr lang="el-GR" altLang="el-GR" smtClean="0"/>
          </a:p>
        </p:txBody>
      </p:sp>
      <p:sp>
        <p:nvSpPr>
          <p:cNvPr id="48132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Οι κάτω του υοειδούς μυς</a:t>
            </a:r>
          </a:p>
        </p:txBody>
      </p:sp>
      <p:sp>
        <p:nvSpPr>
          <p:cNvPr id="48133" name="Θέση περιεχομένου 3"/>
          <p:cNvSpPr>
            <a:spLocks noGrp="1"/>
          </p:cNvSpPr>
          <p:nvPr>
            <p:ph idx="1"/>
          </p:nvPr>
        </p:nvSpPr>
        <p:spPr>
          <a:xfrm>
            <a:off x="323850" y="1557338"/>
            <a:ext cx="5327650" cy="3887787"/>
          </a:xfrm>
        </p:spPr>
        <p:txBody>
          <a:bodyPr/>
          <a:lstStyle/>
          <a:p>
            <a:pPr eaLnBrk="1" hangingPunct="1"/>
            <a:r>
              <a:rPr lang="el-GR" altLang="el-GR" smtClean="0"/>
              <a:t>Θυρεοϋοειδής (</a:t>
            </a:r>
            <a:r>
              <a:rPr lang="en-US" altLang="el-GR" smtClean="0"/>
              <a:t>thyrohyoid)</a:t>
            </a:r>
            <a:r>
              <a:rPr lang="el-GR" altLang="el-GR" smtClean="0"/>
              <a:t>.</a:t>
            </a:r>
            <a:endParaRPr lang="en-US" altLang="el-GR" smtClean="0"/>
          </a:p>
          <a:p>
            <a:pPr eaLnBrk="1" hangingPunct="1"/>
            <a:r>
              <a:rPr lang="el-GR" altLang="el-GR" smtClean="0"/>
              <a:t>Στερνοϋοειδής (</a:t>
            </a:r>
            <a:r>
              <a:rPr lang="en-US" altLang="el-GR" smtClean="0"/>
              <a:t>sternohyoid)</a:t>
            </a:r>
            <a:r>
              <a:rPr lang="el-GR" altLang="el-GR" smtClean="0"/>
              <a:t>.</a:t>
            </a:r>
            <a:endParaRPr lang="en-US" altLang="el-GR" smtClean="0"/>
          </a:p>
          <a:p>
            <a:pPr eaLnBrk="1" hangingPunct="1"/>
            <a:r>
              <a:rPr lang="el-GR" altLang="el-GR" smtClean="0"/>
              <a:t>Στερνοθυρεοειδής (</a:t>
            </a:r>
            <a:r>
              <a:rPr lang="en-US" altLang="el-GR" smtClean="0"/>
              <a:t>sternothyroid)</a:t>
            </a:r>
            <a:r>
              <a:rPr lang="el-GR" altLang="el-GR" smtClean="0"/>
              <a:t>.</a:t>
            </a:r>
            <a:endParaRPr lang="en-US" altLang="el-GR" smtClean="0"/>
          </a:p>
          <a:p>
            <a:pPr eaLnBrk="1" hangingPunct="1"/>
            <a:r>
              <a:rPr lang="el-GR" altLang="el-GR" smtClean="0"/>
              <a:t>Ωμοϋοειδής (</a:t>
            </a:r>
            <a:r>
              <a:rPr lang="en-US" altLang="el-GR" smtClean="0"/>
              <a:t>omohyoid)</a:t>
            </a:r>
            <a:r>
              <a:rPr lang="el-GR" altLang="el-GR" smtClean="0"/>
              <a:t>.</a:t>
            </a:r>
            <a:endParaRPr lang="en-US" altLang="el-GR" smtClean="0"/>
          </a:p>
          <a:p>
            <a:pPr eaLnBrk="1" hangingPunct="1"/>
            <a:endParaRPr lang="el-GR" altLang="el-GR" smtClean="0"/>
          </a:p>
        </p:txBody>
      </p:sp>
      <p:sp>
        <p:nvSpPr>
          <p:cNvPr id="9" name="Rectangle 11"/>
          <p:cNvSpPr/>
          <p:nvPr/>
        </p:nvSpPr>
        <p:spPr>
          <a:xfrm>
            <a:off x="4572000" y="6165850"/>
            <a:ext cx="34417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3"/>
              </a:rPr>
              <a:t>Infrahyoid muscles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4" tooltip="User:Mikael Häggström"/>
              </a:rPr>
              <a:t>Mikael </a:t>
            </a:r>
            <a:r>
              <a:rPr lang="en-US" sz="1200" dirty="0" err="1">
                <a:latin typeface="+mn-lt"/>
                <a:cs typeface="+mn-cs"/>
                <a:hlinkClick r:id="rId4" tooltip="User:Mikael Häggström"/>
              </a:rPr>
              <a:t>Häggström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F3CA9C8-B771-46FF-B504-D0F9D3149F93}" type="slidenum">
              <a:rPr lang="el-GR" altLang="el-GR" smtClean="0"/>
              <a:pPr eaLnBrk="1" hangingPunct="1">
                <a:defRPr/>
              </a:pPr>
              <a:t>36</a:t>
            </a:fld>
            <a:endParaRPr lang="el-GR" altLang="el-GR" smtClean="0"/>
          </a:p>
        </p:txBody>
      </p:sp>
      <p:pic>
        <p:nvPicPr>
          <p:cNvPr id="49155" name="Picture 2" descr="File:Sternothyroide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1039813"/>
            <a:ext cx="6718300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Στερνοθυρεοειδής</a:t>
            </a:r>
          </a:p>
        </p:txBody>
      </p:sp>
      <p:sp>
        <p:nvSpPr>
          <p:cNvPr id="8" name="Rectangle 11"/>
          <p:cNvSpPr/>
          <p:nvPr/>
        </p:nvSpPr>
        <p:spPr>
          <a:xfrm>
            <a:off x="3205163" y="6381750"/>
            <a:ext cx="27336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3"/>
              </a:rPr>
              <a:t>Sternothyroideus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4" tooltip="User:Uwe Gille"/>
              </a:rPr>
              <a:t>Uwe </a:t>
            </a:r>
            <a:r>
              <a:rPr lang="en-US" sz="1200" dirty="0" err="1">
                <a:latin typeface="+mn-lt"/>
                <a:cs typeface="+mn-cs"/>
                <a:hlinkClick r:id="rId4" tooltip="User:Uwe Gille"/>
              </a:rPr>
              <a:t>Gille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8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41AC783-B702-4F38-969E-5C1C51DAEC86}" type="slidenum">
              <a:rPr lang="el-GR" altLang="el-GR" smtClean="0"/>
              <a:pPr eaLnBrk="1" hangingPunct="1">
                <a:defRPr/>
              </a:pPr>
              <a:t>37</a:t>
            </a:fld>
            <a:endParaRPr lang="el-GR" altLang="el-GR" smtClean="0"/>
          </a:p>
        </p:txBody>
      </p:sp>
      <p:pic>
        <p:nvPicPr>
          <p:cNvPr id="50179" name="Picture 2" descr="File:Thyrohyoide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1125538"/>
            <a:ext cx="66135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Θυρεοϋοειδής</a:t>
            </a:r>
          </a:p>
        </p:txBody>
      </p:sp>
      <p:sp>
        <p:nvSpPr>
          <p:cNvPr id="9" name="Rectangle 11"/>
          <p:cNvSpPr/>
          <p:nvPr/>
        </p:nvSpPr>
        <p:spPr>
          <a:xfrm>
            <a:off x="3241675" y="6381750"/>
            <a:ext cx="26606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3"/>
              </a:rPr>
              <a:t>Thyrohyoideus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4" tooltip="User:Uwe Gille"/>
              </a:rPr>
              <a:t>Uwe </a:t>
            </a:r>
            <a:r>
              <a:rPr lang="en-US" sz="1200" dirty="0" err="1">
                <a:latin typeface="+mn-lt"/>
                <a:cs typeface="+mn-cs"/>
                <a:hlinkClick r:id="rId4" tooltip="User:Uwe Gille"/>
              </a:rPr>
              <a:t>Gille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3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75FEF64-1AAA-42DD-B693-B49F5D33A21A}" type="slidenum">
              <a:rPr lang="el-GR" altLang="el-GR" smtClean="0"/>
              <a:pPr eaLnBrk="1" hangingPunct="1">
                <a:defRPr/>
              </a:pPr>
              <a:t>38</a:t>
            </a:fld>
            <a:endParaRPr lang="el-GR" altLang="el-GR" smtClean="0"/>
          </a:p>
        </p:txBody>
      </p:sp>
      <p:pic>
        <p:nvPicPr>
          <p:cNvPr id="51203" name="Picture 2" descr="File:Sternohyoid mus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1125538"/>
            <a:ext cx="66135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Στερνοϋοειδής</a:t>
            </a:r>
          </a:p>
        </p:txBody>
      </p:sp>
      <p:sp>
        <p:nvSpPr>
          <p:cNvPr id="9" name="Rectangle 11"/>
          <p:cNvSpPr/>
          <p:nvPr/>
        </p:nvSpPr>
        <p:spPr>
          <a:xfrm>
            <a:off x="2851150" y="6351588"/>
            <a:ext cx="34417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3"/>
              </a:rPr>
              <a:t>Sternohyoid muscle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4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cs typeface="+mn-cs"/>
                <a:hlinkClick r:id="rId4" tooltip="User:File Upload Bot (Magnus Manske)"/>
              </a:rPr>
              <a:t>Manske</a:t>
            </a:r>
            <a:r>
              <a:rPr lang="en-US" sz="1200" dirty="0">
                <a:latin typeface="+mn-lt"/>
                <a:cs typeface="+mn-cs"/>
                <a:hlinkClick r:id="rId4" tooltip="User:File Upload Bot (Magnus Manske)"/>
              </a:rPr>
              <a:t>)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97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l-GR" altLang="el-GR" sz="2600" dirty="0" smtClean="0"/>
              <a:t>Οι κύριοι μυς είναι υπεύθυνοι για τις κύριες λειτουργίες του ΣΓΣ (μάσηση, κατάποση και ομιλία).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el-GR" altLang="el-GR" sz="2600" dirty="0" smtClean="0"/>
              <a:t>Οι ίδιοι μυς μαζί με τους βοηθητικούς συμμετέχουν στην αναπνοή και την έκφραση.</a:t>
            </a:r>
          </a:p>
        </p:txBody>
      </p:sp>
      <p:sp>
        <p:nvSpPr>
          <p:cNvPr id="16387" name="Τίτλος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Μυς στοματογναθικού συστήματος </a:t>
            </a:r>
            <a:r>
              <a:rPr lang="el-GR" altLang="el-GR" sz="3000" b="0" dirty="0" smtClean="0"/>
              <a:t>1/3</a:t>
            </a:r>
          </a:p>
        </p:txBody>
      </p:sp>
      <p:sp>
        <p:nvSpPr>
          <p:cNvPr id="63492" name="Θέση αριθμού διαφάνειας 2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14C429C-C3E9-461A-BDA9-0CE38961C460}" type="slidenum">
              <a:rPr lang="el-GR" altLang="el-GR" smtClean="0">
                <a:solidFill>
                  <a:srgbClr val="000000"/>
                </a:solidFill>
              </a:rPr>
              <a:pPr eaLnBrk="1" hangingPunct="1">
                <a:defRPr/>
              </a:pPr>
              <a:t>3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0F3C8AB-A2B1-4F9E-95F3-D3BE61E00540}" type="slidenum">
              <a:rPr lang="el-GR" altLang="el-GR" smtClean="0"/>
              <a:pPr eaLnBrk="1" hangingPunct="1">
                <a:defRPr/>
              </a:pPr>
              <a:t>39</a:t>
            </a:fld>
            <a:endParaRPr lang="el-GR" altLang="el-GR" smtClean="0"/>
          </a:p>
        </p:txBody>
      </p:sp>
      <p:sp>
        <p:nvSpPr>
          <p:cNvPr id="52227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Ωμοϋοειδής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052513"/>
            <a:ext cx="66738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/>
          <p:nvPr/>
        </p:nvSpPr>
        <p:spPr>
          <a:xfrm>
            <a:off x="3241675" y="6381750"/>
            <a:ext cx="26606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3"/>
              </a:rPr>
              <a:t>Musculus </a:t>
            </a:r>
            <a:r>
              <a:rPr lang="en-US" sz="1200" dirty="0" err="1">
                <a:latin typeface="+mn-lt"/>
                <a:cs typeface="+mn-cs"/>
                <a:hlinkClick r:id="rId3"/>
              </a:rPr>
              <a:t>omohyoideus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>
                <a:latin typeface="+mn-lt"/>
                <a:cs typeface="+mn-cs"/>
                <a:hlinkClick r:id="rId4" tooltip="User:Uwe Gille"/>
              </a:rPr>
              <a:t>Uwe </a:t>
            </a:r>
            <a:r>
              <a:rPr lang="en-US" sz="1200" dirty="0" err="1">
                <a:latin typeface="+mn-lt"/>
                <a:cs typeface="+mn-cs"/>
                <a:hlinkClick r:id="rId4" tooltip="User:Uwe Gille"/>
              </a:rPr>
              <a:t>Gille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9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5D83FFA-FA33-4412-BE42-CC49BC5224B4}" type="slidenum">
              <a:rPr lang="el-GR" altLang="el-GR" smtClean="0"/>
              <a:pPr eaLnBrk="1" hangingPunct="1">
                <a:defRPr/>
              </a:pPr>
              <a:t>40</a:t>
            </a:fld>
            <a:endParaRPr lang="el-GR" altLang="el-GR" smtClean="0"/>
          </a:p>
        </p:txBody>
      </p:sp>
      <p:sp>
        <p:nvSpPr>
          <p:cNvPr id="53251" name="Τίτλος 2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081087"/>
          </a:xfrm>
        </p:spPr>
        <p:txBody>
          <a:bodyPr>
            <a:noAutofit/>
          </a:bodyPr>
          <a:lstStyle/>
          <a:p>
            <a:pPr eaLnBrk="1" hangingPunct="1"/>
            <a:r>
              <a:rPr lang="el-GR" altLang="el-GR" dirty="0" smtClean="0"/>
              <a:t>Λειτουργία μυών κάτω του υοειδούς οστού</a:t>
            </a:r>
          </a:p>
        </p:txBody>
      </p:sp>
      <p:sp>
        <p:nvSpPr>
          <p:cNvPr id="53252" name="Θέση περιεχομένου 3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67995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Κατά την ενεργοποίηση τους φέρουν το υοειδές οστό και το λάρυγγα προς τα κάτω.</a:t>
            </a:r>
          </a:p>
          <a:p>
            <a:pPr eaLnBrk="1" hangingPunct="1"/>
            <a:r>
              <a:rPr lang="el-GR" altLang="el-GR" dirty="0" smtClean="0"/>
              <a:t>Οι κάτω του υοειδούς οστού σε συνεργασία με τους άνω καθηλώνουν το υοειδές οστό προς τα άνω βοηθώντας την </a:t>
            </a:r>
            <a:r>
              <a:rPr lang="el-GR" altLang="el-GR" dirty="0" err="1"/>
              <a:t>κ</a:t>
            </a:r>
            <a:r>
              <a:rPr lang="el-GR" altLang="el-GR" dirty="0" err="1" smtClean="0"/>
              <a:t>ατάσπαση</a:t>
            </a:r>
            <a:r>
              <a:rPr lang="el-GR" altLang="el-GR" dirty="0" smtClean="0"/>
              <a:t> της κάτω γνάθου.</a:t>
            </a:r>
          </a:p>
        </p:txBody>
      </p:sp>
    </p:spTree>
    <p:extLst>
      <p:ext uri="{BB962C8B-B14F-4D97-AF65-F5344CB8AC3E}">
        <p14:creationId xmlns:p14="http://schemas.microsoft.com/office/powerpoint/2010/main" val="63421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Αναφοράς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Παναγιώτα </a:t>
            </a:r>
            <a:r>
              <a:rPr lang="el-GR" sz="2000" dirty="0" err="1" smtClean="0"/>
              <a:t>Τσόλκα</a:t>
            </a:r>
            <a:r>
              <a:rPr lang="el-GR" sz="2000" dirty="0" smtClean="0"/>
              <a:t> 2014. </a:t>
            </a:r>
            <a:r>
              <a:rPr lang="el-GR" sz="2000" dirty="0"/>
              <a:t>Παναγιώτα </a:t>
            </a:r>
            <a:r>
              <a:rPr lang="el-GR" sz="2000" dirty="0" err="1"/>
              <a:t>Τσόλκα</a:t>
            </a:r>
            <a:r>
              <a:rPr lang="el-GR" sz="2000" dirty="0"/>
              <a:t>. </a:t>
            </a:r>
            <a:r>
              <a:rPr lang="el-GR" sz="2000" dirty="0" smtClean="0"/>
              <a:t>«</a:t>
            </a:r>
            <a:r>
              <a:rPr lang="el-GR" sz="2000" dirty="0"/>
              <a:t>Φυσιολογία Στοματογναθικού Συστήματος </a:t>
            </a:r>
            <a:r>
              <a:rPr lang="en-US" sz="2000" dirty="0"/>
              <a:t>- </a:t>
            </a:r>
            <a:r>
              <a:rPr lang="el-GR" sz="2000" dirty="0" err="1"/>
              <a:t>Συγκλεισιολογία</a:t>
            </a:r>
            <a:r>
              <a:rPr lang="el-GR" sz="2000" dirty="0" smtClean="0"/>
              <a:t>. Ενότητα </a:t>
            </a:r>
            <a:r>
              <a:rPr lang="en-US" sz="2000" dirty="0" smtClean="0"/>
              <a:t>4:</a:t>
            </a:r>
            <a:r>
              <a:rPr lang="el-GR" sz="2000" dirty="0" smtClean="0"/>
              <a:t> </a:t>
            </a:r>
            <a:r>
              <a:rPr lang="el-GR" altLang="el-GR" sz="2000" dirty="0"/>
              <a:t>Ανατομικά στοιχεία στοματογναθικού συστήματος (μύες)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15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0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Διατήρηση </a:t>
            </a:r>
            <a:r>
              <a:rPr lang="el-GR" dirty="0" smtClean="0">
                <a:solidFill>
                  <a:schemeClr val="tx1"/>
                </a:solidFill>
              </a:rPr>
              <a:t>Σημειωμάτων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Χρηματοδότηση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/>
              <a:t>Μιμικοί</a:t>
            </a:r>
            <a:r>
              <a:rPr lang="en-US" sz="4000" dirty="0"/>
              <a:t> </a:t>
            </a:r>
            <a:r>
              <a:rPr lang="en-US" sz="4000" dirty="0" err="1"/>
              <a:t>μυς</a:t>
            </a:r>
            <a:r>
              <a:rPr lang="en-US" sz="4000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3300" b="0" dirty="0"/>
              <a:t>(muscles of facial expression</a:t>
            </a:r>
            <a:r>
              <a:rPr lang="en-US" sz="3300" b="0" dirty="0" smtClean="0"/>
              <a:t>) 1/2</a:t>
            </a:r>
            <a:endParaRPr lang="el-GR" sz="33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11750"/>
          </a:xfrm>
        </p:spPr>
        <p:txBody>
          <a:bodyPr rtlCol="0"/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dirty="0"/>
              <a:t>Από τους βοηθητικούς μυς ενδιαφέρον </a:t>
            </a:r>
            <a:r>
              <a:rPr lang="el-GR" dirty="0" smtClean="0"/>
              <a:t>παρουσιάζουν</a:t>
            </a:r>
            <a:r>
              <a:rPr lang="el-GR" dirty="0"/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dirty="0">
                <a:solidFill>
                  <a:srgbClr val="004A82"/>
                </a:solidFill>
              </a:rPr>
              <a:t> </a:t>
            </a:r>
            <a:r>
              <a:rPr lang="el-GR" b="1" dirty="0">
                <a:solidFill>
                  <a:srgbClr val="004A82"/>
                </a:solidFill>
              </a:rPr>
              <a:t>Ο </a:t>
            </a:r>
            <a:r>
              <a:rPr lang="el-GR" b="1" dirty="0" err="1">
                <a:solidFill>
                  <a:srgbClr val="004A82"/>
                </a:solidFill>
              </a:rPr>
              <a:t>Βυκανητής</a:t>
            </a:r>
            <a:r>
              <a:rPr lang="el-GR" b="1" dirty="0">
                <a:solidFill>
                  <a:srgbClr val="004A82"/>
                </a:solidFill>
              </a:rPr>
              <a:t> μυς </a:t>
            </a:r>
            <a:r>
              <a:rPr lang="el-GR" dirty="0"/>
              <a:t>που αποτελεί το υπόστρωμα της </a:t>
            </a:r>
            <a:r>
              <a:rPr lang="el-GR" dirty="0" smtClean="0"/>
              <a:t>παρειάς.</a:t>
            </a:r>
            <a:endParaRPr lang="el-G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b="1" dirty="0">
                <a:solidFill>
                  <a:srgbClr val="004A82"/>
                </a:solidFill>
              </a:rPr>
              <a:t>Οι μυς του σφικτήρα του στόματος</a:t>
            </a:r>
            <a:r>
              <a:rPr lang="el-GR" dirty="0"/>
              <a:t>, ισχυροί μυς που διατρέχουν κυκλοτερώς την </a:t>
            </a:r>
            <a:r>
              <a:rPr lang="el-GR" dirty="0" err="1"/>
              <a:t>περιστοματική</a:t>
            </a:r>
            <a:r>
              <a:rPr lang="el-GR" dirty="0"/>
              <a:t> περιοχή. Κατευθύνουν την τροφή στις μασητικές επιφάνειες των δοντιών και καθορίζουν τη διαμόρφωση των πτερυγίων μιας οδοντοστοιχίας έτσι ώστε να μπορούν να εφαρμόζουν βοηθώντας την </a:t>
            </a:r>
            <a:r>
              <a:rPr lang="el-GR" dirty="0" err="1"/>
              <a:t>έδραση</a:t>
            </a:r>
            <a:r>
              <a:rPr lang="el-GR" dirty="0"/>
              <a:t> και όχι την </a:t>
            </a:r>
            <a:r>
              <a:rPr lang="el-GR" dirty="0" err="1"/>
              <a:t>εκμόχλευση</a:t>
            </a:r>
            <a:r>
              <a:rPr lang="el-GR" dirty="0"/>
              <a:t> </a:t>
            </a:r>
            <a:r>
              <a:rPr lang="el-GR" dirty="0" smtClean="0"/>
              <a:t>της.</a:t>
            </a:r>
            <a:endParaRPr lang="el-G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b="1" dirty="0">
                <a:solidFill>
                  <a:srgbClr val="004A82"/>
                </a:solidFill>
              </a:rPr>
              <a:t>Το μυώδες πλάτυσμα, </a:t>
            </a:r>
            <a:r>
              <a:rPr lang="el-GR" dirty="0"/>
              <a:t>λεπτός και πλατύς μυς, καλύπτει όλη την τραχηλική περιοχή μέχρι την κάτω γνάθο και είναι από τους κυρίους μυς δημιουργίας της </a:t>
            </a:r>
            <a:r>
              <a:rPr lang="el-GR" dirty="0" smtClean="0"/>
              <a:t>έκφρασης.</a:t>
            </a:r>
            <a:endParaRPr lang="el-GR" b="1" dirty="0">
              <a:solidFill>
                <a:schemeClr val="tx2"/>
              </a:solidFill>
            </a:endParaRPr>
          </a:p>
        </p:txBody>
      </p:sp>
      <p:sp>
        <p:nvSpPr>
          <p:cNvPr id="66564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43A2770-7E61-4783-ABD9-869715684D7D}" type="slidenum">
              <a:rPr lang="el-GR" altLang="el-GR" smtClean="0"/>
              <a:pPr eaLnBrk="1" hangingPunct="1">
                <a:defRPr/>
              </a:pPr>
              <a:t>4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6122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/>
              <a:t>Μιμικοί</a:t>
            </a:r>
            <a:r>
              <a:rPr lang="en-US" sz="4000" dirty="0"/>
              <a:t> </a:t>
            </a:r>
            <a:r>
              <a:rPr lang="en-US" sz="4000" dirty="0" err="1"/>
              <a:t>μυς</a:t>
            </a:r>
            <a:r>
              <a:rPr lang="en-US" sz="4000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3300" b="0" dirty="0"/>
              <a:t>(muscles of facial expression</a:t>
            </a:r>
            <a:r>
              <a:rPr lang="en-US" sz="3300" b="0" dirty="0" smtClean="0"/>
              <a:t>) </a:t>
            </a:r>
            <a:r>
              <a:rPr lang="el-GR" sz="3300" b="0" dirty="0" smtClean="0"/>
              <a:t>2</a:t>
            </a:r>
            <a:r>
              <a:rPr lang="en-US" sz="3300" b="0" dirty="0" smtClean="0"/>
              <a:t>/2</a:t>
            </a:r>
            <a:endParaRPr lang="el-GR" sz="3300" b="0" dirty="0"/>
          </a:p>
        </p:txBody>
      </p:sp>
      <p:grpSp>
        <p:nvGrpSpPr>
          <p:cNvPr id="18435" name="Ομάδα 21"/>
          <p:cNvGrpSpPr>
            <a:grpSpLocks/>
          </p:cNvGrpSpPr>
          <p:nvPr/>
        </p:nvGrpSpPr>
        <p:grpSpPr bwMode="auto">
          <a:xfrm>
            <a:off x="250825" y="1124744"/>
            <a:ext cx="8385175" cy="5561013"/>
            <a:chOff x="102123" y="1124744"/>
            <a:chExt cx="8600336" cy="5705476"/>
          </a:xfrm>
        </p:grpSpPr>
        <p:grpSp>
          <p:nvGrpSpPr>
            <p:cNvPr id="18438" name="Ομάδα 15"/>
            <p:cNvGrpSpPr>
              <a:grpSpLocks/>
            </p:cNvGrpSpPr>
            <p:nvPr/>
          </p:nvGrpSpPr>
          <p:grpSpPr bwMode="auto">
            <a:xfrm>
              <a:off x="778269" y="1124744"/>
              <a:ext cx="7924190" cy="5705476"/>
              <a:chOff x="778269" y="1124744"/>
              <a:chExt cx="7924190" cy="5705476"/>
            </a:xfrm>
          </p:grpSpPr>
          <p:pic>
            <p:nvPicPr>
              <p:cNvPr id="18441" name="Picture 2" descr="File:Sobo 1909 26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640" y="1124744"/>
                <a:ext cx="6543675" cy="5705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29" name="Rectangle 8"/>
              <p:cNvSpPr>
                <a:spLocks noChangeArrowheads="1"/>
              </p:cNvSpPr>
              <p:nvPr/>
            </p:nvSpPr>
            <p:spPr bwMode="auto">
              <a:xfrm>
                <a:off x="777841" y="5595635"/>
                <a:ext cx="1219547" cy="369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l-GR" b="1" dirty="0" err="1">
                    <a:latin typeface="+mn-lt"/>
                    <a:cs typeface="+mn-cs"/>
                  </a:rPr>
                  <a:t>βυκανητής</a:t>
                </a:r>
                <a:endParaRPr lang="el-GR" dirty="0">
                  <a:latin typeface="+mn-lt"/>
                  <a:cs typeface="+mn-cs"/>
                </a:endParaRPr>
              </a:p>
            </p:txBody>
          </p:sp>
          <p:cxnSp>
            <p:nvCxnSpPr>
              <p:cNvPr id="11" name="Straight Arrow Connector 10"/>
              <p:cNvCxnSpPr>
                <a:stCxn id="52229" idx="3"/>
              </p:cNvCxnSpPr>
              <p:nvPr/>
            </p:nvCxnSpPr>
            <p:spPr>
              <a:xfrm flipV="1">
                <a:off x="1997389" y="4940882"/>
                <a:ext cx="2214399" cy="840430"/>
              </a:xfrm>
              <a:prstGeom prst="straightConnector1">
                <a:avLst/>
              </a:prstGeom>
              <a:ln w="28575">
                <a:headEnd type="oval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231" name="Rectangle 11"/>
              <p:cNvSpPr>
                <a:spLocks noChangeArrowheads="1"/>
              </p:cNvSpPr>
              <p:nvPr/>
            </p:nvSpPr>
            <p:spPr bwMode="auto">
              <a:xfrm>
                <a:off x="6732295" y="5880664"/>
                <a:ext cx="1970164" cy="368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l-GR" b="1" dirty="0">
                    <a:latin typeface="+mn-lt"/>
                    <a:cs typeface="+mn-cs"/>
                  </a:rPr>
                  <a:t>μυώδες πλάτυσμα</a:t>
                </a:r>
                <a:endParaRPr lang="el-GR" dirty="0">
                  <a:latin typeface="+mn-lt"/>
                  <a:cs typeface="+mn-cs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4770273" y="5781312"/>
                <a:ext cx="1962022" cy="283401"/>
              </a:xfrm>
              <a:prstGeom prst="straightConnector1">
                <a:avLst/>
              </a:prstGeom>
              <a:ln w="28575">
                <a:headEnd type="oval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Ορθογώνιο 16"/>
            <p:cNvSpPr/>
            <p:nvPr/>
          </p:nvSpPr>
          <p:spPr>
            <a:xfrm>
              <a:off x="102123" y="4447373"/>
              <a:ext cx="1709646" cy="646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l-GR" b="1" dirty="0">
                  <a:latin typeface="+mn-lt"/>
                  <a:cs typeface="+mn-cs"/>
                </a:rPr>
                <a:t>σφικτήρας του στόματος</a:t>
              </a:r>
            </a:p>
          </p:txBody>
        </p:sp>
        <p:cxnSp>
          <p:nvCxnSpPr>
            <p:cNvPr id="21" name="Straight Arrow Connector 10"/>
            <p:cNvCxnSpPr>
              <a:stCxn id="17" idx="3"/>
            </p:cNvCxnSpPr>
            <p:nvPr/>
          </p:nvCxnSpPr>
          <p:spPr>
            <a:xfrm flipV="1">
              <a:off x="1811769" y="4725888"/>
              <a:ext cx="1608696" cy="45605"/>
            </a:xfrm>
            <a:prstGeom prst="straightConnector1">
              <a:avLst/>
            </a:prstGeom>
            <a:ln w="28575">
              <a:headEnd type="oval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11"/>
          <p:cNvSpPr/>
          <p:nvPr/>
        </p:nvSpPr>
        <p:spPr>
          <a:xfrm>
            <a:off x="2700338" y="6581775"/>
            <a:ext cx="4459287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“</a:t>
            </a:r>
            <a:r>
              <a:rPr lang="en-US" sz="1200" dirty="0">
                <a:latin typeface="+mn-lt"/>
                <a:cs typeface="+mn-cs"/>
                <a:hlinkClick r:id="rId4"/>
              </a:rPr>
              <a:t>Sobo 1909 260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από </a:t>
            </a:r>
            <a:r>
              <a:rPr lang="en-US" sz="1200" dirty="0" err="1">
                <a:latin typeface="+mn-lt"/>
                <a:cs typeface="+mn-cs"/>
                <a:hlinkClick r:id="rId5" tooltip="User:Nagualdesign"/>
              </a:rPr>
              <a:t>Nagualdesign</a:t>
            </a:r>
            <a:r>
              <a:rPr lang="el-GR" sz="1200" dirty="0">
                <a:latin typeface="+mn-lt"/>
                <a:cs typeface="+mn-cs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διαθέσιμο ως κοινό κτήμα</a:t>
            </a:r>
            <a:endParaRPr lang="en-US" sz="1200" dirty="0">
              <a:latin typeface="+mn-lt"/>
              <a:cs typeface="+mn-cs"/>
            </a:endParaRPr>
          </a:p>
        </p:txBody>
      </p:sp>
      <p:sp>
        <p:nvSpPr>
          <p:cNvPr id="67589" name="Θέση αριθμού διαφάνειας 22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8845B71-998E-4035-83F2-250CD87D4EA6}" type="slidenum">
              <a:rPr lang="el-GR" altLang="el-GR" smtClean="0"/>
              <a:pPr eaLnBrk="1" hangingPunct="1">
                <a:defRPr/>
              </a:pPr>
              <a:t>5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9184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Τίτλος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Μυς στοματογναθικού συστήματος </a:t>
            </a:r>
            <a:r>
              <a:rPr lang="el-GR" altLang="el-GR" sz="3000" b="0" dirty="0" smtClean="0"/>
              <a:t>2/3</a:t>
            </a:r>
          </a:p>
        </p:txBody>
      </p:sp>
      <p:sp>
        <p:nvSpPr>
          <p:cNvPr id="64515" name="Θέση αριθμού διαφάνειας 2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01B1BD3-EE28-447E-A5C8-75ECDA13D60F}" type="slidenum">
              <a:rPr lang="el-GR" altLang="el-GR" smtClean="0">
                <a:solidFill>
                  <a:srgbClr val="000000"/>
                </a:solidFill>
              </a:rPr>
              <a:pPr eaLnBrk="1" hangingPunct="1">
                <a:defRPr/>
              </a:pPr>
              <a:t>6</a:t>
            </a:fld>
            <a:endParaRPr lang="el-GR" altLang="el-GR" smtClean="0">
              <a:solidFill>
                <a:srgbClr val="000000"/>
              </a:solidFill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b="1" dirty="0">
                <a:solidFill>
                  <a:srgbClr val="004A82"/>
                </a:solidFill>
              </a:rPr>
              <a:t>Κύριοι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Μασητήριοι.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Οι άνω του υοειδούς οστού.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/>
              <a:t>Οι κάτω του υοειδούς οστού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275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Τίτλος 2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Μυς στοματογναθικού συστήματος </a:t>
            </a:r>
            <a:r>
              <a:rPr lang="el-GR" altLang="el-GR" sz="3000" b="0" dirty="0" smtClean="0"/>
              <a:t>3/3</a:t>
            </a:r>
            <a:endParaRPr lang="el-GR" altLang="el-GR" sz="3000" dirty="0" smtClean="0"/>
          </a:p>
        </p:txBody>
      </p:sp>
      <p:sp>
        <p:nvSpPr>
          <p:cNvPr id="5" name="Ορθογώνιο 4"/>
          <p:cNvSpPr/>
          <p:nvPr/>
        </p:nvSpPr>
        <p:spPr>
          <a:xfrm>
            <a:off x="395288" y="2636838"/>
            <a:ext cx="4043362" cy="2400300"/>
          </a:xfrm>
          <a:prstGeom prst="rect">
            <a:avLst/>
          </a:prstGeom>
          <a:ln>
            <a:solidFill>
              <a:srgbClr val="004A8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2400" b="1" dirty="0">
                <a:solidFill>
                  <a:srgbClr val="004A82"/>
                </a:solidFill>
                <a:latin typeface="Calibri"/>
                <a:cs typeface="+mn-cs"/>
              </a:rPr>
              <a:t>Ανασπώντες μυς</a:t>
            </a:r>
          </a:p>
          <a:p>
            <a:pPr>
              <a:defRPr/>
            </a:pPr>
            <a:r>
              <a:rPr lang="el-GR" sz="2200" dirty="0">
                <a:solidFill>
                  <a:prstClr val="black"/>
                </a:solidFill>
                <a:latin typeface="Calibri"/>
                <a:cs typeface="+mn-cs"/>
              </a:rPr>
              <a:t>(κλείσιμο στόματος)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solidFill>
                  <a:prstClr val="black"/>
                </a:solidFill>
                <a:latin typeface="Calibri"/>
                <a:cs typeface="+mn-cs"/>
              </a:rPr>
              <a:t>Μασητήρας.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solidFill>
                  <a:prstClr val="black"/>
                </a:solidFill>
                <a:latin typeface="Calibri"/>
                <a:cs typeface="+mn-cs"/>
              </a:rPr>
              <a:t>Έσω πτερυγοειδής .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 err="1">
                <a:solidFill>
                  <a:prstClr val="black"/>
                </a:solidFill>
                <a:latin typeface="Calibri"/>
                <a:cs typeface="+mn-cs"/>
              </a:rPr>
              <a:t>Κροταφίτης</a:t>
            </a:r>
            <a:r>
              <a:rPr lang="el-GR" sz="24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4705350" y="2655888"/>
            <a:ext cx="4187825" cy="2400300"/>
          </a:xfrm>
          <a:prstGeom prst="rect">
            <a:avLst/>
          </a:prstGeom>
          <a:ln>
            <a:solidFill>
              <a:srgbClr val="004A8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2400" b="1" dirty="0" err="1">
                <a:solidFill>
                  <a:srgbClr val="004A82"/>
                </a:solidFill>
                <a:latin typeface="Calibri"/>
                <a:cs typeface="+mn-cs"/>
              </a:rPr>
              <a:t>Κατασπώντες</a:t>
            </a:r>
            <a:r>
              <a:rPr lang="el-GR" sz="2400" b="1" dirty="0">
                <a:solidFill>
                  <a:srgbClr val="004A82"/>
                </a:solidFill>
                <a:latin typeface="Calibri"/>
                <a:cs typeface="+mn-cs"/>
              </a:rPr>
              <a:t> </a:t>
            </a:r>
          </a:p>
          <a:p>
            <a:pPr>
              <a:defRPr/>
            </a:pPr>
            <a:r>
              <a:rPr lang="el-GR" sz="2200" dirty="0">
                <a:solidFill>
                  <a:prstClr val="black"/>
                </a:solidFill>
                <a:latin typeface="Calibri"/>
                <a:cs typeface="+mn-cs"/>
              </a:rPr>
              <a:t>(άνοιγμα στόματος)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solidFill>
                  <a:prstClr val="black"/>
                </a:solidFill>
                <a:latin typeface="Calibri"/>
                <a:cs typeface="+mn-cs"/>
              </a:rPr>
              <a:t>Έξω πτερυγοειδής.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solidFill>
                  <a:prstClr val="black"/>
                </a:solidFill>
                <a:latin typeface="Calibri"/>
                <a:cs typeface="+mn-cs"/>
              </a:rPr>
              <a:t>Οι άνω του υοειδούς οστού.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solidFill>
                  <a:prstClr val="black"/>
                </a:solidFill>
                <a:latin typeface="Calibri"/>
                <a:cs typeface="+mn-cs"/>
              </a:rPr>
              <a:t>Οι κάτω του υοειδούς οστού.</a:t>
            </a:r>
          </a:p>
        </p:txBody>
      </p:sp>
      <p:sp>
        <p:nvSpPr>
          <p:cNvPr id="20485" name="Θέση περιεχομένου 6"/>
          <p:cNvSpPr>
            <a:spLocks noGrp="1"/>
          </p:cNvSpPr>
          <p:nvPr>
            <p:ph idx="1"/>
          </p:nvPr>
        </p:nvSpPr>
        <p:spPr>
          <a:xfrm>
            <a:off x="457200" y="1412775"/>
            <a:ext cx="8362950" cy="12780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l-GR" altLang="el-GR" dirty="0" smtClean="0"/>
              <a:t>Οι κύριοι μύες που συμμετέχουν στην λειτουργία του ΣΓΣ είναι οι ανασπώντες και </a:t>
            </a:r>
            <a:r>
              <a:rPr lang="el-GR" altLang="el-GR" dirty="0" err="1" smtClean="0"/>
              <a:t>κατασπώντες</a:t>
            </a:r>
            <a:r>
              <a:rPr lang="el-GR" altLang="el-GR" dirty="0" smtClean="0"/>
              <a:t> την κάτω γνάθο.</a:t>
            </a:r>
          </a:p>
        </p:txBody>
      </p:sp>
      <p:sp>
        <p:nvSpPr>
          <p:cNvPr id="65542" name="Θέση αριθμού διαφάνειας 7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44AC89A-C6E1-427C-9910-79D5AFDC5BC2}" type="slidenum">
              <a:rPr lang="el-GR" altLang="el-GR" smtClean="0">
                <a:solidFill>
                  <a:srgbClr val="000000"/>
                </a:solidFill>
              </a:rPr>
              <a:pPr eaLnBrk="1" hangingPunct="1">
                <a:defRPr/>
              </a:pPr>
              <a:t>7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Τίτλος 1"/>
          <p:cNvSpPr>
            <a:spLocks noGrp="1"/>
          </p:cNvSpPr>
          <p:nvPr>
            <p:ph type="title"/>
          </p:nvPr>
        </p:nvSpPr>
        <p:spPr>
          <a:xfrm>
            <a:off x="468313" y="2421062"/>
            <a:ext cx="8229600" cy="1223962"/>
          </a:xfrm>
          <a:ln w="19050">
            <a:solidFill>
              <a:srgbClr val="004A8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mtClean="0"/>
              <a:t>Μασητήριοι μύς</a:t>
            </a:r>
            <a:br>
              <a:rPr lang="el-GR" altLang="el-GR" smtClean="0"/>
            </a:br>
            <a:r>
              <a:rPr lang="el-GR" altLang="el-GR" sz="3300" b="0" smtClean="0"/>
              <a:t>(ανασπώντες)</a:t>
            </a:r>
          </a:p>
        </p:txBody>
      </p:sp>
      <p:sp>
        <p:nvSpPr>
          <p:cNvPr id="69635" name="Θέση αριθμού διαφάνειας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FB22692-E3FB-4C22-829C-140EBEED20F7}" type="slidenum">
              <a:rPr lang="el-GR" altLang="el-GR" smtClean="0"/>
              <a:pPr eaLnBrk="1" hangingPunct="1">
                <a:defRPr/>
              </a:pPr>
              <a:t>8</a:t>
            </a:fld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8443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  <p:tag name="ISPRING_RESOURCE_PATHS_HASH_PRESENTER" val="c558b73fddd815b328f9ce904c4788b1fdb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://www.youtube.com/v/YvFhfdFXzi8"/>
</p:tagLst>
</file>

<file path=ppt/theme/theme1.xml><?xml version="1.0" encoding="utf-8"?>
<a:theme xmlns:a="http://schemas.openxmlformats.org/drawingml/2006/main" name="template">
  <a:themeElements>
    <a:clrScheme name="Προσαρμοσμένο 19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47</TotalTime>
  <Words>2039</Words>
  <Application>Microsoft Office PowerPoint</Application>
  <PresentationFormat>On-screen Show (4:3)</PresentationFormat>
  <Paragraphs>320</Paragraphs>
  <Slides>48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template</vt:lpstr>
      <vt:lpstr>OC_template_updated</vt:lpstr>
      <vt:lpstr>Φυσιολογία Στοματογναθικού Συστήματος - Συγκλεισιολογία</vt:lpstr>
      <vt:lpstr>Ανατομικά στοιχεία στοματογναθικού συστήματος (μύες)</vt:lpstr>
      <vt:lpstr>Κύριοι και Βοηθητικοί μύες στοματογναθικού συστήματος</vt:lpstr>
      <vt:lpstr>Μυς στοματογναθικού συστήματος 1/3</vt:lpstr>
      <vt:lpstr>Μιμικοί μυς  (muscles of facial expression) 1/2</vt:lpstr>
      <vt:lpstr>Μιμικοί μυς  (muscles of facial expression) 2/2</vt:lpstr>
      <vt:lpstr>Μυς στοματογναθικού συστήματος 2/3</vt:lpstr>
      <vt:lpstr>Μυς στοματογναθικού συστήματος 3/3</vt:lpstr>
      <vt:lpstr>Μασητήριοι μύς (ανασπώντες)</vt:lpstr>
      <vt:lpstr>Μασητήριοι μύες (muscles of mastication)</vt:lpstr>
      <vt:lpstr>Μασητήρας  μυς (masseter muscle) 1/3 </vt:lpstr>
      <vt:lpstr>Μασητήρας  μυς (masseter muscle) 2/3 </vt:lpstr>
      <vt:lpstr>Μασητήρας  μυς (masseter muscle) 3/3 </vt:lpstr>
      <vt:lpstr>Μασητήρας - Λειτουργία</vt:lpstr>
      <vt:lpstr>Κροταφίτης μυς (temporalis muscle) </vt:lpstr>
      <vt:lpstr>Κροταφίτης μυς - Λειτουργία</vt:lpstr>
      <vt:lpstr>Έσω Πτερυγοειδής (medial pterygoid) 1/2</vt:lpstr>
      <vt:lpstr>Έσω Πτερυγοειδής (medial pterygoid) 2/2</vt:lpstr>
      <vt:lpstr>Έσω πτερυγοειδής - Λειτουργία</vt:lpstr>
      <vt:lpstr>Έξω Πτερυγοειδής (lateral pterygoid) 1/2</vt:lpstr>
      <vt:lpstr>Έξω Πτερυγοειδής (lateral pterygoid) 2/2</vt:lpstr>
      <vt:lpstr>Έξω Πτερυγοειδής - Λειτουργία</vt:lpstr>
      <vt:lpstr>Μασητήριοι μύες</vt:lpstr>
      <vt:lpstr>Λειτουργία μασητήριων μυών</vt:lpstr>
      <vt:lpstr>Κατασπώντες μυς</vt:lpstr>
      <vt:lpstr>Υοειδές οστό hyoid bone</vt:lpstr>
      <vt:lpstr>Οι άνω του υοειδούς μυς (κατασπώντες)</vt:lpstr>
      <vt:lpstr>Διγάστορας μυς 1/2</vt:lpstr>
      <vt:lpstr>Διγάστορας μυς 2/2</vt:lpstr>
      <vt:lpstr>Βελονοϋοειδής μυς</vt:lpstr>
      <vt:lpstr>Γναθοϋοειδής μυς 1/2</vt:lpstr>
      <vt:lpstr>Γναθοϋοειδής μυς 2/2</vt:lpstr>
      <vt:lpstr>Γενειοϋοειδής μυς</vt:lpstr>
      <vt:lpstr>Λειτουργία των μυών άνω του υοειδούς οστού 1/2</vt:lpstr>
      <vt:lpstr>Λειτουργία των μυών άνω του υοειδούς οστού 2/2</vt:lpstr>
      <vt:lpstr>Οι κάτω του υοειδούς μυς</vt:lpstr>
      <vt:lpstr>Στερνοθυρεοειδής</vt:lpstr>
      <vt:lpstr>Θυρεοϋοειδής</vt:lpstr>
      <vt:lpstr>Στερνοϋοειδής</vt:lpstr>
      <vt:lpstr>Ωμοϋοειδής</vt:lpstr>
      <vt:lpstr>Λειτουργία μυών κάτω του υοειδούς οστού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Φυσιολογία Στοματογναθικού Συστήματος - Συγκλεισιολογία</dc:title>
  <dc:creator>opencourses@teiath.gr</dc:creator>
  <cp:lastModifiedBy>alex</cp:lastModifiedBy>
  <cp:revision>21</cp:revision>
  <dcterms:created xsi:type="dcterms:W3CDTF">2014-12-04T11:13:23Z</dcterms:created>
  <dcterms:modified xsi:type="dcterms:W3CDTF">2015-03-17T14:22:28Z</dcterms:modified>
</cp:coreProperties>
</file>