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8"/>
  </p:notesMasterIdLst>
  <p:handoutMasterIdLst>
    <p:handoutMasterId r:id="rId39"/>
  </p:handoutMasterIdLst>
  <p:sldIdLst>
    <p:sldId id="263"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57" r:id="rId31"/>
    <p:sldId id="258" r:id="rId32"/>
    <p:sldId id="259" r:id="rId33"/>
    <p:sldId id="260" r:id="rId34"/>
    <p:sldId id="261" r:id="rId35"/>
    <p:sldId id="293" r:id="rId36"/>
    <p:sldId id="262"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21" autoAdjust="0"/>
  </p:normalViewPr>
  <p:slideViewPr>
    <p:cSldViewPr>
      <p:cViewPr>
        <p:scale>
          <a:sx n="107" d="100"/>
          <a:sy n="107" d="100"/>
        </p:scale>
        <p:origin x="-1734" y="-66"/>
      </p:cViewPr>
      <p:guideLst>
        <p:guide orient="horz" pos="2160"/>
        <p:guide pos="2880"/>
      </p:guideLst>
    </p:cSldViewPr>
  </p:slideViewPr>
  <p:outlineViewPr>
    <p:cViewPr>
      <p:scale>
        <a:sx n="33" d="100"/>
        <a:sy n="33" d="100"/>
      </p:scale>
      <p:origin x="0" y="-983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32</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34</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EC7CDE3-7483-4DB5-8228-8D2FCC0CEBFC}" type="datetime1">
              <a:rPr lang="el-GR" smtClean="0"/>
              <a:pPr/>
              <a:t>26/3/2015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extLst>
      <p:ext uri="{BB962C8B-B14F-4D97-AF65-F5344CB8AC3E}">
        <p14:creationId xmlns:p14="http://schemas.microsoft.com/office/powerpoint/2010/main" val="150695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820000"/>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rgbClr val="82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Κλινική Χημεία Ι</a:t>
            </a:r>
            <a:endParaRPr lang="el-GR" sz="3600" b="1" dirty="0">
              <a:solidFill>
                <a:schemeClr val="tx1"/>
              </a:solidFill>
              <a:latin typeface="+mn-lt"/>
            </a:endParaRPr>
          </a:p>
        </p:txBody>
      </p:sp>
      <p:sp>
        <p:nvSpPr>
          <p:cNvPr id="3" name="Υπότιτλος 2"/>
          <p:cNvSpPr>
            <a:spLocks noGrp="1"/>
          </p:cNvSpPr>
          <p:nvPr>
            <p:ph type="subTitle" idx="1"/>
          </p:nvPr>
        </p:nvSpPr>
        <p:spPr>
          <a:xfrm>
            <a:off x="1161976" y="3096543"/>
            <a:ext cx="6820048" cy="1916634"/>
          </a:xfrm>
        </p:spPr>
        <p:txBody>
          <a:bodyPr>
            <a:normAutofit/>
          </a:bodyPr>
          <a:lstStyle/>
          <a:p>
            <a:pPr>
              <a:lnSpc>
                <a:spcPct val="120000"/>
              </a:lnSpc>
              <a:spcBef>
                <a:spcPts val="0"/>
              </a:spcBef>
              <a:spcAft>
                <a:spcPts val="1200"/>
              </a:spcAft>
            </a:pPr>
            <a:r>
              <a:rPr lang="el-GR" sz="2900" b="1" dirty="0" smtClean="0"/>
              <a:t>Ενότητα 1</a:t>
            </a:r>
            <a:r>
              <a:rPr lang="en-US" sz="2900" b="1" dirty="0" smtClean="0"/>
              <a:t>2</a:t>
            </a:r>
            <a:r>
              <a:rPr lang="el-GR" sz="2900" dirty="0" smtClean="0"/>
              <a:t>:</a:t>
            </a:r>
            <a:r>
              <a:rPr lang="en-US" sz="2900" dirty="0"/>
              <a:t> </a:t>
            </a:r>
            <a:r>
              <a:rPr lang="el-GR" sz="2900" dirty="0" smtClean="0"/>
              <a:t>Πρωτεΐνες πλάσματος</a:t>
            </a:r>
            <a:endParaRPr lang="en-US" sz="2900" dirty="0" smtClean="0"/>
          </a:p>
          <a:p>
            <a:pPr>
              <a:lnSpc>
                <a:spcPct val="120000"/>
              </a:lnSpc>
              <a:spcBef>
                <a:spcPts val="0"/>
              </a:spcBef>
            </a:pPr>
            <a:r>
              <a:rPr lang="el-GR" sz="2600" dirty="0" smtClean="0"/>
              <a:t>Δρ. Πέτρος Καρκαλούσος</a:t>
            </a:r>
          </a:p>
          <a:p>
            <a:pPr>
              <a:lnSpc>
                <a:spcPct val="120000"/>
              </a:lnSpc>
              <a:spcBef>
                <a:spcPts val="0"/>
              </a:spcBef>
            </a:pPr>
            <a:r>
              <a:rPr lang="el-GR" sz="2600" dirty="0" smtClean="0"/>
              <a:t>Τμήμα </a:t>
            </a:r>
            <a:r>
              <a:rPr lang="el-GR" sz="2600" dirty="0"/>
              <a:t>Ιατρικών Εργαστηρίων</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009903665"/>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5229200"/>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205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H </a:t>
            </a:r>
            <a:r>
              <a:rPr lang="el-GR" dirty="0" smtClean="0"/>
              <a:t>απτοσφαιρίνη</a:t>
            </a:r>
            <a:endParaRPr lang="el-GR" dirty="0"/>
          </a:p>
        </p:txBody>
      </p:sp>
      <p:sp>
        <p:nvSpPr>
          <p:cNvPr id="6" name="Content Placeholder 5"/>
          <p:cNvSpPr>
            <a:spLocks noGrp="1"/>
          </p:cNvSpPr>
          <p:nvPr>
            <p:ph idx="1"/>
          </p:nvPr>
        </p:nvSpPr>
        <p:spPr/>
        <p:txBody>
          <a:bodyPr>
            <a:normAutofit/>
          </a:bodyPr>
          <a:lstStyle/>
          <a:p>
            <a:pPr>
              <a:lnSpc>
                <a:spcPct val="150000"/>
              </a:lnSpc>
              <a:spcAft>
                <a:spcPts val="1200"/>
              </a:spcAft>
            </a:pPr>
            <a:r>
              <a:rPr lang="el-GR" sz="2400" dirty="0"/>
              <a:t>Είναι μία α2-σφαιρίνη.</a:t>
            </a:r>
          </a:p>
          <a:p>
            <a:pPr>
              <a:lnSpc>
                <a:spcPct val="150000"/>
              </a:lnSpc>
              <a:spcAft>
                <a:spcPts val="1200"/>
              </a:spcAft>
            </a:pPr>
            <a:r>
              <a:rPr lang="el-GR" sz="2400" dirty="0"/>
              <a:t>Δεσμεύει την ελεύθερη αιμοσφαιρίνη που απελευθερώνεται στο πλάσμα κατά τη διάρκεια ενδοαγγειακής αιμόλυσης.</a:t>
            </a:r>
          </a:p>
          <a:p>
            <a:pPr>
              <a:lnSpc>
                <a:spcPct val="150000"/>
              </a:lnSpc>
              <a:spcAft>
                <a:spcPts val="1200"/>
              </a:spcAft>
            </a:pPr>
            <a:r>
              <a:rPr lang="el-GR" sz="2400" dirty="0"/>
              <a:t>Αυξάνει στο </a:t>
            </a:r>
            <a:r>
              <a:rPr lang="el-GR" sz="2400" b="1" dirty="0">
                <a:solidFill>
                  <a:srgbClr val="820000"/>
                </a:solidFill>
              </a:rPr>
              <a:t>νεφρωσικό σύνδρομο </a:t>
            </a:r>
            <a:r>
              <a:rPr lang="el-GR" sz="2400" dirty="0"/>
              <a:t>και είναι πρωτεΐνη οξείας φάσης.</a:t>
            </a:r>
          </a:p>
          <a:p>
            <a:pPr>
              <a:lnSpc>
                <a:spcPct val="150000"/>
              </a:lnSpc>
              <a:spcAft>
                <a:spcPts val="1200"/>
              </a:spcAft>
            </a:pPr>
            <a:r>
              <a:rPr lang="el-GR" sz="2400" dirty="0"/>
              <a:t>Μειώνεται στην </a:t>
            </a:r>
            <a:r>
              <a:rPr lang="el-GR" sz="2400" b="1" dirty="0">
                <a:solidFill>
                  <a:srgbClr val="820000"/>
                </a:solidFill>
              </a:rPr>
              <a:t>ενδοαγγειακή αιμόλυση</a:t>
            </a:r>
            <a:r>
              <a:rPr lang="el-GR" sz="2400" dirty="0"/>
              <a:t>.</a:t>
            </a:r>
          </a:p>
          <a:p>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9</a:t>
            </a:fld>
            <a:endParaRPr lang="el-GR" dirty="0"/>
          </a:p>
        </p:txBody>
      </p:sp>
    </p:spTree>
    <p:extLst>
      <p:ext uri="{BB962C8B-B14F-4D97-AF65-F5344CB8AC3E}">
        <p14:creationId xmlns:p14="http://schemas.microsoft.com/office/powerpoint/2010/main" val="3094970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α2-μακροσφαιρίνη</a:t>
            </a:r>
          </a:p>
        </p:txBody>
      </p:sp>
      <p:sp>
        <p:nvSpPr>
          <p:cNvPr id="6" name="Content Placeholder 5"/>
          <p:cNvSpPr>
            <a:spLocks noGrp="1"/>
          </p:cNvSpPr>
          <p:nvPr>
            <p:ph idx="1"/>
          </p:nvPr>
        </p:nvSpPr>
        <p:spPr/>
        <p:txBody>
          <a:bodyPr>
            <a:normAutofit/>
          </a:bodyPr>
          <a:lstStyle/>
          <a:p>
            <a:pPr>
              <a:lnSpc>
                <a:spcPct val="150000"/>
              </a:lnSpc>
              <a:spcAft>
                <a:spcPts val="1200"/>
              </a:spcAft>
            </a:pPr>
            <a:r>
              <a:rPr lang="el-GR" sz="2400" dirty="0"/>
              <a:t>Είναι μία α2-σφαιρίνη μεγάλου μοριακού βάρους που σχηματίζει το 1/3 των α2-σφαιρινών.</a:t>
            </a:r>
          </a:p>
          <a:p>
            <a:pPr>
              <a:lnSpc>
                <a:spcPct val="150000"/>
              </a:lnSpc>
              <a:spcAft>
                <a:spcPts val="1200"/>
              </a:spcAft>
            </a:pPr>
            <a:r>
              <a:rPr lang="el-GR" sz="2400" dirty="0"/>
              <a:t>Είναι όπως η α1-αντιθρυψίνη αναστολέας πρωτεασών αλλά έχει ευρύτερο φάσμα δραστικότητας.</a:t>
            </a:r>
          </a:p>
          <a:p>
            <a:pPr>
              <a:lnSpc>
                <a:spcPct val="150000"/>
              </a:lnSpc>
              <a:spcAft>
                <a:spcPts val="1200"/>
              </a:spcAft>
            </a:pPr>
            <a:r>
              <a:rPr lang="el-GR" sz="2400" dirty="0"/>
              <a:t>Αυξάνει στο </a:t>
            </a:r>
            <a:r>
              <a:rPr lang="el-GR" sz="2400" b="1" dirty="0">
                <a:solidFill>
                  <a:srgbClr val="820000"/>
                </a:solidFill>
              </a:rPr>
              <a:t>νεφρωσικό σύνδρομο</a:t>
            </a:r>
            <a:r>
              <a:rPr lang="el-GR" sz="2400" dirty="0"/>
              <a:t>.</a:t>
            </a:r>
          </a:p>
          <a:p>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10</a:t>
            </a:fld>
            <a:endParaRPr lang="el-GR" dirty="0"/>
          </a:p>
        </p:txBody>
      </p:sp>
    </p:spTree>
    <p:extLst>
      <p:ext uri="{BB962C8B-B14F-4D97-AF65-F5344CB8AC3E}">
        <p14:creationId xmlns:p14="http://schemas.microsoft.com/office/powerpoint/2010/main" val="3890122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Σερουλοπλασμίνη</a:t>
            </a:r>
            <a:endParaRPr lang="el-GR" dirty="0"/>
          </a:p>
        </p:txBody>
      </p:sp>
      <p:sp>
        <p:nvSpPr>
          <p:cNvPr id="6" name="Content Placeholder 5"/>
          <p:cNvSpPr>
            <a:spLocks noGrp="1"/>
          </p:cNvSpPr>
          <p:nvPr>
            <p:ph idx="1"/>
          </p:nvPr>
        </p:nvSpPr>
        <p:spPr/>
        <p:txBody>
          <a:bodyPr>
            <a:normAutofit/>
          </a:bodyPr>
          <a:lstStyle/>
          <a:p>
            <a:pPr>
              <a:lnSpc>
                <a:spcPct val="150000"/>
              </a:lnSpc>
              <a:spcAft>
                <a:spcPts val="1200"/>
              </a:spcAft>
            </a:pPr>
            <a:r>
              <a:rPr lang="el-GR" sz="2400" b="1" dirty="0">
                <a:solidFill>
                  <a:srgbClr val="820000"/>
                </a:solidFill>
              </a:rPr>
              <a:t>Δεσμεύει το χαλκό </a:t>
            </a:r>
            <a:r>
              <a:rPr lang="el-GR" sz="2400" dirty="0"/>
              <a:t>(κύρια λειτουργία), οξειδώνει τον σίδηρο και εξουδετερώνει τις ελεύθερες ρίζες υπεροξειδίου.</a:t>
            </a:r>
          </a:p>
          <a:p>
            <a:pPr>
              <a:lnSpc>
                <a:spcPct val="150000"/>
              </a:lnSpc>
              <a:spcAft>
                <a:spcPts val="1200"/>
              </a:spcAft>
            </a:pPr>
            <a:r>
              <a:rPr lang="el-GR" sz="2400" dirty="0"/>
              <a:t>Είναι πρωτεΐνη οξείας φάσεως.</a:t>
            </a:r>
          </a:p>
          <a:p>
            <a:pPr>
              <a:lnSpc>
                <a:spcPct val="150000"/>
              </a:lnSpc>
              <a:spcAft>
                <a:spcPts val="1200"/>
              </a:spcAft>
            </a:pPr>
            <a:r>
              <a:rPr lang="el-GR" sz="2400" dirty="0"/>
              <a:t>Μειώνεται στη νόσο </a:t>
            </a:r>
            <a:r>
              <a:rPr lang="en-US" sz="2400" b="1" dirty="0">
                <a:solidFill>
                  <a:srgbClr val="820000"/>
                </a:solidFill>
              </a:rPr>
              <a:t>Wilson</a:t>
            </a:r>
            <a:r>
              <a:rPr lang="en-US" sz="2400" dirty="0"/>
              <a:t>.</a:t>
            </a:r>
          </a:p>
          <a:p>
            <a:pPr>
              <a:lnSpc>
                <a:spcPct val="150000"/>
              </a:lnSpc>
              <a:spcAft>
                <a:spcPts val="1200"/>
              </a:spcAft>
            </a:pPr>
            <a:r>
              <a:rPr lang="el-GR" sz="2400" dirty="0"/>
              <a:t>Αυξάνεται στην κύηση και τη λήψη αντισυλληπτικών που περιέχουν υψηλά ποσά οιστρογόνων.</a:t>
            </a:r>
          </a:p>
          <a:p>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11</a:t>
            </a:fld>
            <a:endParaRPr lang="el-GR" dirty="0"/>
          </a:p>
        </p:txBody>
      </p:sp>
    </p:spTree>
    <p:extLst>
      <p:ext uri="{BB962C8B-B14F-4D97-AF65-F5344CB8AC3E}">
        <p14:creationId xmlns:p14="http://schemas.microsoft.com/office/powerpoint/2010/main" val="4212062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H τρανσφερρίνη και η </a:t>
            </a:r>
            <a:r>
              <a:rPr lang="el-GR" dirty="0" smtClean="0"/>
              <a:t>φερριτίνη</a:t>
            </a:r>
            <a:endParaRPr lang="el-GR" dirty="0"/>
          </a:p>
        </p:txBody>
      </p:sp>
      <p:sp>
        <p:nvSpPr>
          <p:cNvPr id="6" name="Content Placeholder 5"/>
          <p:cNvSpPr>
            <a:spLocks noGrp="1"/>
          </p:cNvSpPr>
          <p:nvPr>
            <p:ph idx="1"/>
          </p:nvPr>
        </p:nvSpPr>
        <p:spPr/>
        <p:txBody>
          <a:bodyPr>
            <a:normAutofit/>
          </a:bodyPr>
          <a:lstStyle/>
          <a:p>
            <a:pPr>
              <a:lnSpc>
                <a:spcPct val="150000"/>
              </a:lnSpc>
              <a:spcAft>
                <a:spcPts val="1200"/>
              </a:spcAft>
            </a:pPr>
            <a:r>
              <a:rPr lang="el-GR" sz="2400" dirty="0"/>
              <a:t>Είναι μία β-σφαιρίνη, η κύρια πρωτεΐνη που μεταφέρει το σίδηρο στο πλάσμα.</a:t>
            </a:r>
          </a:p>
          <a:p>
            <a:pPr>
              <a:lnSpc>
                <a:spcPct val="150000"/>
              </a:lnSpc>
              <a:spcAft>
                <a:spcPts val="1200"/>
              </a:spcAft>
            </a:pPr>
            <a:r>
              <a:rPr lang="el-GR" sz="2400" dirty="0"/>
              <a:t>Φυσιολογικά είναι κορεσμένη με σίδηρο περίπου κατά 30% ενώ είναι 100% κορεσμένη με σίδηρο στην </a:t>
            </a:r>
            <a:r>
              <a:rPr lang="el-GR" sz="2400" b="1" dirty="0">
                <a:solidFill>
                  <a:srgbClr val="820000"/>
                </a:solidFill>
              </a:rPr>
              <a:t>αιμοχρωμάτωση</a:t>
            </a:r>
            <a:r>
              <a:rPr lang="el-GR" sz="2400" dirty="0"/>
              <a:t>. </a:t>
            </a:r>
          </a:p>
          <a:p>
            <a:pPr>
              <a:lnSpc>
                <a:spcPct val="150000"/>
              </a:lnSpc>
              <a:spcAft>
                <a:spcPts val="1200"/>
              </a:spcAft>
            </a:pPr>
            <a:r>
              <a:rPr lang="el-GR" sz="2400" dirty="0"/>
              <a:t>Η φερριτίνη μεταφέρει επίσης σίδηρο αλλά η σχετική εξέταση αντικατοπτρίζει τις αποθήκες σιδήρου.</a:t>
            </a:r>
          </a:p>
          <a:p>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12</a:t>
            </a:fld>
            <a:endParaRPr lang="el-GR" dirty="0"/>
          </a:p>
        </p:txBody>
      </p:sp>
    </p:spTree>
    <p:extLst>
      <p:ext uri="{BB962C8B-B14F-4D97-AF65-F5344CB8AC3E}">
        <p14:creationId xmlns:p14="http://schemas.microsoft.com/office/powerpoint/2010/main" val="3965307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l-GR" dirty="0"/>
              <a:t>Άλλες πρωτεΐνες του </a:t>
            </a:r>
            <a:r>
              <a:rPr lang="el-GR" dirty="0" smtClean="0"/>
              <a:t>πλάσματος</a:t>
            </a:r>
            <a:endParaRPr lang="el-GR" dirty="0"/>
          </a:p>
        </p:txBody>
      </p:sp>
      <p:sp>
        <p:nvSpPr>
          <p:cNvPr id="6" name="Content Placeholder 5"/>
          <p:cNvSpPr>
            <a:spLocks noGrp="1"/>
          </p:cNvSpPr>
          <p:nvPr>
            <p:ph idx="1"/>
          </p:nvPr>
        </p:nvSpPr>
        <p:spPr/>
        <p:txBody>
          <a:bodyPr>
            <a:normAutofit/>
          </a:bodyPr>
          <a:lstStyle/>
          <a:p>
            <a:pPr>
              <a:lnSpc>
                <a:spcPct val="150000"/>
              </a:lnSpc>
              <a:spcAft>
                <a:spcPts val="1200"/>
              </a:spcAft>
            </a:pPr>
            <a:r>
              <a:rPr lang="el-GR" sz="2400" dirty="0"/>
              <a:t>Πρωτεΐνες οξείας φάσεως π.χ. </a:t>
            </a:r>
            <a:r>
              <a:rPr lang="en-US" sz="2400" dirty="0"/>
              <a:t>CRP, SAA, </a:t>
            </a:r>
            <a:r>
              <a:rPr lang="el-GR" sz="2400" dirty="0"/>
              <a:t>Ινωδογόνο κ.α.</a:t>
            </a:r>
          </a:p>
          <a:p>
            <a:pPr>
              <a:lnSpc>
                <a:spcPct val="150000"/>
              </a:lnSpc>
              <a:spcAft>
                <a:spcPts val="1200"/>
              </a:spcAft>
            </a:pPr>
            <a:r>
              <a:rPr lang="el-GR" sz="2400" dirty="0"/>
              <a:t>Ανοσοσφαιρίνες (αντισώματα)  βλ. ανοσολογία</a:t>
            </a:r>
          </a:p>
          <a:p>
            <a:pPr>
              <a:lnSpc>
                <a:spcPct val="150000"/>
              </a:lnSpc>
              <a:spcAft>
                <a:spcPts val="1200"/>
              </a:spcAft>
            </a:pPr>
            <a:r>
              <a:rPr lang="el-GR" sz="2400" dirty="0"/>
              <a:t>Κυτταροκίνες  βλ. ανοσολογία</a:t>
            </a:r>
          </a:p>
          <a:p>
            <a:pPr>
              <a:lnSpc>
                <a:spcPct val="150000"/>
              </a:lnSpc>
              <a:spcAft>
                <a:spcPts val="1200"/>
              </a:spcAft>
            </a:pPr>
            <a:r>
              <a:rPr lang="el-GR" sz="2400" dirty="0"/>
              <a:t>Ένζυμα βλ. Κλινική Χημεία </a:t>
            </a:r>
            <a:r>
              <a:rPr lang="el-GR" sz="2400" dirty="0" smtClean="0"/>
              <a:t>ΙΙ</a:t>
            </a:r>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13</a:t>
            </a:fld>
            <a:endParaRPr lang="el-GR" dirty="0"/>
          </a:p>
        </p:txBody>
      </p:sp>
    </p:spTree>
    <p:extLst>
      <p:ext uri="{BB962C8B-B14F-4D97-AF65-F5344CB8AC3E}">
        <p14:creationId xmlns:p14="http://schemas.microsoft.com/office/powerpoint/2010/main" val="1110891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l-GR" sz="4000" dirty="0">
                <a:solidFill>
                  <a:srgbClr val="820000"/>
                </a:solidFill>
              </a:rPr>
              <a:t>Βασικοί χημικοί προσδιορισμοί</a:t>
            </a:r>
            <a:br>
              <a:rPr lang="el-GR" sz="4000" dirty="0">
                <a:solidFill>
                  <a:srgbClr val="820000"/>
                </a:solidFill>
              </a:rPr>
            </a:br>
            <a:r>
              <a:rPr lang="el-GR" sz="4000" dirty="0">
                <a:solidFill>
                  <a:srgbClr val="820000"/>
                </a:solidFill>
              </a:rPr>
              <a:t>για το προσδιορισμό </a:t>
            </a:r>
            <a:r>
              <a:rPr lang="el-GR" sz="4000" dirty="0" smtClean="0">
                <a:solidFill>
                  <a:srgbClr val="820000"/>
                </a:solidFill>
              </a:rPr>
              <a:t>λευκωμάτων</a:t>
            </a:r>
            <a:endParaRPr lang="el-GR" sz="4000" dirty="0">
              <a:solidFill>
                <a:srgbClr val="820000"/>
              </a:solidFill>
            </a:endParaRPr>
          </a:p>
        </p:txBody>
      </p:sp>
      <p:sp>
        <p:nvSpPr>
          <p:cNvPr id="7" name="Subtitle 6"/>
          <p:cNvSpPr>
            <a:spLocks noGrp="1"/>
          </p:cNvSpPr>
          <p:nvPr>
            <p:ph type="subTitle" idx="1"/>
          </p:nvPr>
        </p:nvSpPr>
        <p:spPr/>
        <p:txBody>
          <a:bodyPr/>
          <a:lstStyle/>
          <a:p>
            <a:endParaRPr lang="el-GR" dirty="0"/>
          </a:p>
        </p:txBody>
      </p:sp>
      <p:sp>
        <p:nvSpPr>
          <p:cNvPr id="3" name="2 - Θέση αριθμού διαφάνειας"/>
          <p:cNvSpPr>
            <a:spLocks noGrp="1"/>
          </p:cNvSpPr>
          <p:nvPr>
            <p:ph type="sldNum" sz="quarter" idx="12"/>
          </p:nvPr>
        </p:nvSpPr>
        <p:spPr/>
        <p:txBody>
          <a:bodyPr/>
          <a:lstStyle/>
          <a:p>
            <a:fld id="{D3F1D1C4-C2D9-4231-9FB2-B2D9D97AA41D}" type="slidenum">
              <a:rPr lang="el-GR" smtClean="0"/>
              <a:pPr/>
              <a:t>14</a:t>
            </a:fld>
            <a:endParaRPr lang="el-GR" dirty="0"/>
          </a:p>
        </p:txBody>
      </p:sp>
    </p:spTree>
    <p:extLst>
      <p:ext uri="{BB962C8B-B14F-4D97-AF65-F5344CB8AC3E}">
        <p14:creationId xmlns:p14="http://schemas.microsoft.com/office/powerpoint/2010/main" val="1600779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rot="10800000" flipV="1">
            <a:off x="467544" y="1986663"/>
            <a:ext cx="842493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ea typeface="Times New Roman" pitchFamily="18" charset="0"/>
                <a:cs typeface="Arial" pitchFamily="34" charset="0"/>
              </a:rPr>
              <a:t>Πολυπεπτίδιο (πρωτεΐνη) + θειικός χαλκός              μωβ σύμπλοκο</a:t>
            </a:r>
          </a:p>
          <a:p>
            <a:pPr marL="0" marR="0" lvl="0" indent="0" algn="just" defTabSz="914400" rtl="0" eaLnBrk="1" fontAlgn="base" latinLnBrk="0" hangingPunct="1">
              <a:lnSpc>
                <a:spcPct val="100000"/>
              </a:lnSpc>
              <a:spcBef>
                <a:spcPct val="0"/>
              </a:spcBef>
              <a:spcAft>
                <a:spcPct val="0"/>
              </a:spcAft>
              <a:buClrTx/>
              <a:buSzTx/>
              <a:buFontTx/>
              <a:buNone/>
              <a:tabLst/>
            </a:pPr>
            <a:endParaRPr lang="el-GR" sz="2400" dirty="0" smtClean="0">
              <a:solidFill>
                <a:srgbClr val="000000"/>
              </a:solidFill>
              <a:latin typeface="+mn-l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ea typeface="Times New Roman" pitchFamily="18" charset="0"/>
                <a:cs typeface="Arial" pitchFamily="34" charset="0"/>
              </a:rPr>
              <a:t>Τελικού σημείου. λ = </a:t>
            </a:r>
            <a:r>
              <a:rPr kumimoji="0" lang="en-US" sz="2400" b="0" i="0" u="none" strike="noStrike" cap="none" normalizeH="0" baseline="0" dirty="0" smtClean="0">
                <a:ln>
                  <a:noFill/>
                </a:ln>
                <a:solidFill>
                  <a:srgbClr val="000000"/>
                </a:solidFill>
                <a:effectLst/>
                <a:latin typeface="+mn-lt"/>
                <a:ea typeface="Times New Roman" pitchFamily="18" charset="0"/>
                <a:cs typeface="Arial" pitchFamily="34" charset="0"/>
              </a:rPr>
              <a:t>546 nm</a:t>
            </a:r>
            <a:endParaRPr kumimoji="0" lang="en-US" sz="2400" b="0" i="0" u="none" strike="noStrike" cap="none" normalizeH="0" baseline="0" dirty="0" smtClean="0">
              <a:ln>
                <a:noFill/>
              </a:ln>
              <a:solidFill>
                <a:schemeClr val="tx1"/>
              </a:solidFill>
              <a:effectLst/>
              <a:latin typeface="+mn-lt"/>
              <a:cs typeface="Arial" pitchFamily="34" charset="0"/>
            </a:endParaRPr>
          </a:p>
        </p:txBody>
      </p:sp>
      <p:sp>
        <p:nvSpPr>
          <p:cNvPr id="51202" name="Rectangle 2"/>
          <p:cNvSpPr>
            <a:spLocks noChangeArrowheads="1"/>
          </p:cNvSpPr>
          <p:nvPr/>
        </p:nvSpPr>
        <p:spPr bwMode="auto">
          <a:xfrm>
            <a:off x="5864696" y="1124744"/>
            <a:ext cx="82758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000000"/>
                </a:solidFill>
                <a:effectLst/>
                <a:latin typeface="+mn-lt"/>
                <a:ea typeface="Times New Roman" pitchFamily="18" charset="0"/>
                <a:cs typeface="Arial" pitchFamily="34" charset="0"/>
              </a:rPr>
              <a:t>                                                                        ΟΗ</a:t>
            </a:r>
            <a:endParaRPr kumimoji="0" lang="el-GR" sz="2400" b="1" i="0" u="none" strike="noStrike" cap="none" normalizeH="0" baseline="0" dirty="0" smtClean="0">
              <a:ln>
                <a:noFill/>
              </a:ln>
              <a:solidFill>
                <a:schemeClr val="tx1"/>
              </a:solidFill>
              <a:effectLst/>
              <a:latin typeface="+mn-lt"/>
              <a:cs typeface="Arial" pitchFamily="34" charset="0"/>
            </a:endParaRPr>
          </a:p>
        </p:txBody>
      </p:sp>
      <p:sp>
        <p:nvSpPr>
          <p:cNvPr id="51201" name="Line 1"/>
          <p:cNvSpPr>
            <a:spLocks noChangeShapeType="1"/>
          </p:cNvSpPr>
          <p:nvPr/>
        </p:nvSpPr>
        <p:spPr bwMode="auto">
          <a:xfrm>
            <a:off x="5973688" y="2109586"/>
            <a:ext cx="609600" cy="0"/>
          </a:xfrm>
          <a:prstGeom prst="line">
            <a:avLst/>
          </a:prstGeom>
          <a:noFill/>
          <a:ln w="6350">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sz="2000" dirty="0">
              <a:latin typeface="+mn-lt"/>
            </a:endParaRPr>
          </a:p>
        </p:txBody>
      </p:sp>
      <p:sp>
        <p:nvSpPr>
          <p:cNvPr id="6" name="5 - TextBox"/>
          <p:cNvSpPr txBox="1"/>
          <p:nvPr/>
        </p:nvSpPr>
        <p:spPr>
          <a:xfrm>
            <a:off x="467544" y="3975447"/>
            <a:ext cx="6696744" cy="461665"/>
          </a:xfrm>
          <a:prstGeom prst="rect">
            <a:avLst/>
          </a:prstGeom>
          <a:noFill/>
        </p:spPr>
        <p:txBody>
          <a:bodyPr wrap="square" rtlCol="0">
            <a:spAutoFit/>
          </a:bodyPr>
          <a:lstStyle/>
          <a:p>
            <a:r>
              <a:rPr lang="el-GR" sz="2400" b="1" dirty="0" smtClean="0">
                <a:solidFill>
                  <a:srgbClr val="820000"/>
                </a:solidFill>
                <a:latin typeface="+mn-lt"/>
              </a:rPr>
              <a:t>Σφαιρίνες = Ολικό λεύκωμα - αλβουμίνη</a:t>
            </a:r>
            <a:endParaRPr lang="el-GR" sz="2400" b="1" dirty="0">
              <a:solidFill>
                <a:srgbClr val="820000"/>
              </a:solidFill>
              <a:latin typeface="+mn-lt"/>
            </a:endParaRPr>
          </a:p>
        </p:txBody>
      </p:sp>
      <p:sp>
        <p:nvSpPr>
          <p:cNvPr id="3" name="Title 2"/>
          <p:cNvSpPr>
            <a:spLocks noGrp="1"/>
          </p:cNvSpPr>
          <p:nvPr>
            <p:ph type="title"/>
          </p:nvPr>
        </p:nvSpPr>
        <p:spPr/>
        <p:txBody>
          <a:bodyPr>
            <a:noAutofit/>
          </a:bodyPr>
          <a:lstStyle/>
          <a:p>
            <a:r>
              <a:rPr lang="el-GR" dirty="0"/>
              <a:t>Προσδιορισμός ολικού λευκώματος </a:t>
            </a:r>
            <a:r>
              <a:rPr lang="el-GR" dirty="0" smtClean="0"/>
              <a:t/>
            </a:r>
            <a:br>
              <a:rPr lang="el-GR" dirty="0" smtClean="0"/>
            </a:br>
            <a:r>
              <a:rPr lang="el-GR" dirty="0" smtClean="0"/>
              <a:t>στον ορό</a:t>
            </a:r>
            <a:endParaRPr lang="el-GR" dirty="0"/>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15</a:t>
            </a:fld>
            <a:endParaRPr lang="el-GR" dirty="0"/>
          </a:p>
        </p:txBody>
      </p:sp>
    </p:spTree>
    <p:extLst>
      <p:ext uri="{BB962C8B-B14F-4D97-AF65-F5344CB8AC3E}">
        <p14:creationId xmlns:p14="http://schemas.microsoft.com/office/powerpoint/2010/main" val="533991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899593" y="1429907"/>
            <a:ext cx="748883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ea typeface="Times New Roman" pitchFamily="18" charset="0"/>
                <a:cs typeface="Arial" pitchFamily="34" charset="0"/>
              </a:rPr>
              <a:t>αλβουμίνη + πράσινο της βρωμοκρεζόλης</a:t>
            </a:r>
            <a:r>
              <a:rPr kumimoji="0" lang="en-US" sz="2400" b="0" i="0" u="none" strike="noStrike" cap="none" normalizeH="0" baseline="0" dirty="0" smtClean="0">
                <a:ln>
                  <a:noFill/>
                </a:ln>
                <a:solidFill>
                  <a:srgbClr val="000000"/>
                </a:solidFill>
                <a:effectLst/>
                <a:latin typeface="+mn-lt"/>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400" dirty="0" smtClean="0">
              <a:solidFill>
                <a:srgbClr val="000000"/>
              </a:solidFill>
              <a:latin typeface="+mn-l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ea typeface="Times New Roman" pitchFamily="18" charset="0"/>
                <a:cs typeface="Arial" pitchFamily="34" charset="0"/>
              </a:rPr>
              <a:t>σύμπλοκο αλβουμίνης – πράσινο</a:t>
            </a:r>
            <a:r>
              <a:rPr kumimoji="0" lang="en-US" sz="2400" b="0" i="0" u="none" strike="noStrike" cap="none" normalizeH="0" baseline="0" dirty="0" smtClean="0">
                <a:ln>
                  <a:noFill/>
                </a:ln>
                <a:solidFill>
                  <a:srgbClr val="000000"/>
                </a:solidFill>
                <a:effectLst/>
                <a:latin typeface="+mn-lt"/>
                <a:ea typeface="Times New Roman" pitchFamily="18" charset="0"/>
                <a:cs typeface="Arial" pitchFamily="34" charset="0"/>
              </a:rPr>
              <a:t> </a:t>
            </a:r>
            <a:r>
              <a:rPr kumimoji="0" lang="el-GR" sz="2400" b="0" i="0" u="none" strike="noStrike" cap="none" normalizeH="0" baseline="0" dirty="0" smtClean="0">
                <a:ln>
                  <a:noFill/>
                </a:ln>
                <a:solidFill>
                  <a:srgbClr val="000000"/>
                </a:solidFill>
                <a:effectLst/>
                <a:latin typeface="+mn-lt"/>
                <a:ea typeface="Times New Roman" pitchFamily="18" charset="0"/>
                <a:cs typeface="Arial" pitchFamily="34" charset="0"/>
              </a:rPr>
              <a:t>Βρωμοκρεζόλης</a:t>
            </a:r>
            <a:endParaRPr kumimoji="0" lang="el-GR" sz="2400" b="0" i="0" u="none" strike="noStrike" cap="none" normalizeH="0" baseline="0" dirty="0" smtClean="0">
              <a:ln>
                <a:noFill/>
              </a:ln>
              <a:solidFill>
                <a:schemeClr val="tx1"/>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mn-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mn-lt"/>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ea typeface="Times New Roman" pitchFamily="18" charset="0"/>
                <a:cs typeface="Arial" pitchFamily="34" charset="0"/>
              </a:rPr>
              <a:t>Τελικού σημείου. λ = 600 </a:t>
            </a:r>
            <a:r>
              <a:rPr kumimoji="0" lang="en-US" sz="2400" b="0" i="0" u="none" strike="noStrike" cap="none" normalizeH="0" baseline="0" dirty="0" smtClean="0">
                <a:ln>
                  <a:noFill/>
                </a:ln>
                <a:solidFill>
                  <a:srgbClr val="000000"/>
                </a:solidFill>
                <a:effectLst/>
                <a:latin typeface="+mn-lt"/>
                <a:ea typeface="Times New Roman" pitchFamily="18" charset="0"/>
                <a:cs typeface="Arial" pitchFamily="34" charset="0"/>
              </a:rPr>
              <a:t>nm</a:t>
            </a:r>
            <a:endParaRPr kumimoji="0" lang="el-GR" sz="2400" b="0" i="0" u="none" strike="noStrike" cap="none" normalizeH="0" baseline="0" dirty="0" smtClean="0">
              <a:ln>
                <a:noFill/>
              </a:ln>
              <a:solidFill>
                <a:srgbClr val="000000"/>
              </a:solidFill>
              <a:effectLst/>
              <a:latin typeface="+mn-lt"/>
              <a:ea typeface="Times New Roman" pitchFamily="18"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lang="el-GR" sz="2400" dirty="0" smtClean="0">
              <a:solidFill>
                <a:srgbClr val="000000"/>
              </a:solidFill>
              <a:latin typeface="+mn-lt"/>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l-GR" sz="2400" b="0" i="0" u="none" strike="noStrike" cap="none" normalizeH="0" baseline="0" dirty="0" smtClean="0">
                <a:ln>
                  <a:noFill/>
                </a:ln>
                <a:solidFill>
                  <a:srgbClr val="000000"/>
                </a:solidFill>
                <a:effectLst/>
                <a:latin typeface="+mn-lt"/>
                <a:cs typeface="Arial" pitchFamily="34" charset="0"/>
              </a:rPr>
              <a:t>Ο δείκτης </a:t>
            </a:r>
            <a:r>
              <a:rPr lang="en-US" sz="2400" dirty="0" smtClean="0">
                <a:solidFill>
                  <a:srgbClr val="000000"/>
                </a:solidFill>
                <a:latin typeface="+mn-lt"/>
                <a:cs typeface="Arial" pitchFamily="34" charset="0"/>
              </a:rPr>
              <a:t>pH </a:t>
            </a:r>
            <a:r>
              <a:rPr lang="el-GR" sz="2400" dirty="0" smtClean="0">
                <a:solidFill>
                  <a:srgbClr val="000000"/>
                </a:solidFill>
                <a:latin typeface="+mn-lt"/>
                <a:cs typeface="Arial" pitchFamily="34" charset="0"/>
              </a:rPr>
              <a:t>πράσινο της βρωμοκρεζόλης (</a:t>
            </a:r>
            <a:r>
              <a:rPr lang="en-US" sz="2400" dirty="0" smtClean="0">
                <a:solidFill>
                  <a:srgbClr val="000000"/>
                </a:solidFill>
                <a:latin typeface="+mn-lt"/>
                <a:cs typeface="Arial" pitchFamily="34" charset="0"/>
              </a:rPr>
              <a:t>BCG) </a:t>
            </a:r>
            <a:r>
              <a:rPr lang="el-GR" sz="2400" dirty="0" smtClean="0">
                <a:solidFill>
                  <a:srgbClr val="000000"/>
                </a:solidFill>
                <a:latin typeface="+mn-lt"/>
                <a:cs typeface="Arial" pitchFamily="34" charset="0"/>
              </a:rPr>
              <a:t>αλλάζει χρώμα από πράσινο σε κιτρινοπράσινο.</a:t>
            </a:r>
            <a:endParaRPr kumimoji="0" lang="el-GR" sz="2400" b="0" i="0" u="none" strike="noStrike" cap="none" normalizeH="0" baseline="0" dirty="0" smtClean="0">
              <a:ln>
                <a:noFill/>
              </a:ln>
              <a:solidFill>
                <a:srgbClr val="000000"/>
              </a:solidFill>
              <a:effectLst/>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l-GR" sz="2400" dirty="0" smtClean="0">
              <a:solidFill>
                <a:srgbClr val="000000"/>
              </a:solidFill>
              <a:latin typeface="+mn-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pitchFamily="34" charset="0"/>
            </a:endParaRPr>
          </a:p>
        </p:txBody>
      </p:sp>
      <p:sp>
        <p:nvSpPr>
          <p:cNvPr id="48129" name="Line 1"/>
          <p:cNvSpPr>
            <a:spLocks noChangeShapeType="1"/>
          </p:cNvSpPr>
          <p:nvPr/>
        </p:nvSpPr>
        <p:spPr bwMode="auto">
          <a:xfrm>
            <a:off x="6444208" y="1700808"/>
            <a:ext cx="1152128" cy="0"/>
          </a:xfrm>
          <a:prstGeom prst="line">
            <a:avLst/>
          </a:prstGeom>
          <a:noFill/>
          <a:ln w="6350">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dirty="0"/>
          </a:p>
        </p:txBody>
      </p:sp>
      <p:sp>
        <p:nvSpPr>
          <p:cNvPr id="2" name="Title 1"/>
          <p:cNvSpPr>
            <a:spLocks noGrp="1"/>
          </p:cNvSpPr>
          <p:nvPr>
            <p:ph type="title"/>
          </p:nvPr>
        </p:nvSpPr>
        <p:spPr/>
        <p:txBody>
          <a:bodyPr>
            <a:normAutofit/>
          </a:bodyPr>
          <a:lstStyle/>
          <a:p>
            <a:r>
              <a:rPr lang="el-GR" dirty="0"/>
              <a:t>Προσδιορισμός αλβουμίνης στον </a:t>
            </a:r>
            <a:r>
              <a:rPr lang="el-GR" dirty="0" smtClean="0"/>
              <a:t>ορό</a:t>
            </a:r>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16</a:t>
            </a:fld>
            <a:endParaRPr lang="el-GR" dirty="0"/>
          </a:p>
        </p:txBody>
      </p:sp>
    </p:spTree>
    <p:extLst>
      <p:ext uri="{BB962C8B-B14F-4D97-AF65-F5344CB8AC3E}">
        <p14:creationId xmlns:p14="http://schemas.microsoft.com/office/powerpoint/2010/main" val="3636248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l-GR" dirty="0"/>
              <a:t>Ηλεκτροφόρηση πρωτεϊνών ορού </a:t>
            </a:r>
            <a:r>
              <a:rPr lang="el-GR" dirty="0" smtClean="0"/>
              <a:t/>
            </a:r>
            <a:br>
              <a:rPr lang="el-GR" dirty="0" smtClean="0"/>
            </a:br>
            <a:r>
              <a:rPr lang="el-GR" sz="2800" b="0" dirty="0" smtClean="0"/>
              <a:t>(</a:t>
            </a:r>
            <a:r>
              <a:rPr lang="el-GR" sz="2800" b="0" dirty="0"/>
              <a:t>1 από 12</a:t>
            </a:r>
            <a:r>
              <a:rPr lang="el-GR" sz="2800" b="0" dirty="0" smtClean="0"/>
              <a:t>)</a:t>
            </a:r>
            <a:endParaRPr lang="el-GR" b="0" dirty="0"/>
          </a:p>
        </p:txBody>
      </p:sp>
      <p:sp>
        <p:nvSpPr>
          <p:cNvPr id="7" name="Content Placeholder 6"/>
          <p:cNvSpPr>
            <a:spLocks noGrp="1"/>
          </p:cNvSpPr>
          <p:nvPr>
            <p:ph idx="1"/>
          </p:nvPr>
        </p:nvSpPr>
        <p:spPr/>
        <p:txBody>
          <a:bodyPr>
            <a:noAutofit/>
          </a:bodyPr>
          <a:lstStyle/>
          <a:p>
            <a:pPr marL="0" indent="0">
              <a:lnSpc>
                <a:spcPct val="120000"/>
              </a:lnSpc>
              <a:buNone/>
            </a:pPr>
            <a:r>
              <a:rPr lang="el-GR" sz="2800" b="1" dirty="0">
                <a:solidFill>
                  <a:srgbClr val="820000"/>
                </a:solidFill>
              </a:rPr>
              <a:t>Η αρχή μεθόδου της ηλεκτροφόρησης (Α)</a:t>
            </a:r>
          </a:p>
          <a:p>
            <a:pPr>
              <a:lnSpc>
                <a:spcPct val="120000"/>
              </a:lnSpc>
            </a:pPr>
            <a:r>
              <a:rPr lang="el-GR" sz="2400" dirty="0" smtClean="0"/>
              <a:t>Πρόκειται </a:t>
            </a:r>
            <a:r>
              <a:rPr lang="el-GR" sz="2400" dirty="0"/>
              <a:t>για τον διαχωρισμό των πρωτεϊνών με βάση το μοριακό τους βάρους ή το ηλεκτρικό τους φορτίο. </a:t>
            </a:r>
          </a:p>
          <a:p>
            <a:pPr>
              <a:lnSpc>
                <a:spcPct val="120000"/>
              </a:lnSpc>
            </a:pPr>
            <a:r>
              <a:rPr lang="el-GR" sz="2400" dirty="0"/>
              <a:t>Στη κλασική ηλεκτροφόρηση πρωτεϊνών στα κλινικά εργαστήρια ο διαχωρισμός των πρωτεϊνών γίνεται με βάση το μοριακό τους βάρος.</a:t>
            </a:r>
          </a:p>
          <a:p>
            <a:pPr>
              <a:lnSpc>
                <a:spcPct val="120000"/>
              </a:lnSpc>
            </a:pPr>
            <a:r>
              <a:rPr lang="el-GR" sz="2400" dirty="0"/>
              <a:t>Για να γίνει αυτό οι πρωτεΐνες φορτίζονται πρώτα όλες αρνητικά.  </a:t>
            </a:r>
          </a:p>
          <a:p>
            <a:pPr>
              <a:lnSpc>
                <a:spcPct val="120000"/>
              </a:lnSpc>
            </a:pPr>
            <a:r>
              <a:rPr lang="el-GR" sz="2400" dirty="0"/>
              <a:t>Οι αρνητικά φορτισμένες πρωτεΐνες τοποθετούνται μέσα σε ηλεκτρικό πεδίο και κινούνται όλες προς την άνοδο (θετικός πόλος</a:t>
            </a:r>
            <a:r>
              <a:rPr lang="el-GR" sz="2400" dirty="0" smtClean="0"/>
              <a:t>).</a:t>
            </a:r>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17</a:t>
            </a:fld>
            <a:endParaRPr lang="el-GR" dirty="0"/>
          </a:p>
        </p:txBody>
      </p:sp>
    </p:spTree>
    <p:extLst>
      <p:ext uri="{BB962C8B-B14F-4D97-AF65-F5344CB8AC3E}">
        <p14:creationId xmlns:p14="http://schemas.microsoft.com/office/powerpoint/2010/main" val="21114824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dirty="0"/>
              <a:t>Ηλεκτροφόρηση πρωτεϊνών ορού </a:t>
            </a:r>
            <a:br>
              <a:rPr lang="el-GR" dirty="0"/>
            </a:br>
            <a:r>
              <a:rPr lang="el-GR" sz="2800" b="0" dirty="0" smtClean="0"/>
              <a:t>(2 </a:t>
            </a:r>
            <a:r>
              <a:rPr lang="el-GR" sz="2800" b="0" dirty="0"/>
              <a:t>από 12)</a:t>
            </a:r>
            <a:endParaRPr lang="el-GR" dirty="0"/>
          </a:p>
        </p:txBody>
      </p:sp>
      <p:sp>
        <p:nvSpPr>
          <p:cNvPr id="9" name="Content Placeholder 8"/>
          <p:cNvSpPr>
            <a:spLocks noGrp="1"/>
          </p:cNvSpPr>
          <p:nvPr>
            <p:ph idx="1"/>
          </p:nvPr>
        </p:nvSpPr>
        <p:spPr/>
        <p:txBody>
          <a:bodyPr>
            <a:normAutofit/>
          </a:bodyPr>
          <a:lstStyle/>
          <a:p>
            <a:r>
              <a:rPr lang="el-GR" sz="2800" b="1" dirty="0">
                <a:solidFill>
                  <a:srgbClr val="820000"/>
                </a:solidFill>
              </a:rPr>
              <a:t>Η αρχή μεθόδου της ηλεκτροφόρησης </a:t>
            </a:r>
            <a:r>
              <a:rPr lang="el-GR" sz="2800" b="1" dirty="0" smtClean="0">
                <a:solidFill>
                  <a:srgbClr val="820000"/>
                </a:solidFill>
              </a:rPr>
              <a:t>(Β)</a:t>
            </a:r>
            <a:endParaRPr lang="el-GR" sz="2800" b="1" dirty="0">
              <a:solidFill>
                <a:srgbClr val="820000"/>
              </a:solidFill>
            </a:endParaRPr>
          </a:p>
          <a:p>
            <a:endParaRPr lang="el-GR" sz="28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18</a:t>
            </a:fld>
            <a:endParaRPr lang="el-GR" dirty="0"/>
          </a:p>
        </p:txBody>
      </p:sp>
      <p:pic>
        <p:nvPicPr>
          <p:cNvPr id="3" name="Picture 2"/>
          <p:cNvPicPr>
            <a:picLocks noChangeAspect="1" noChangeArrowheads="1"/>
          </p:cNvPicPr>
          <p:nvPr/>
        </p:nvPicPr>
        <p:blipFill>
          <a:blip r:embed="rId2" cstate="print"/>
          <a:srcRect/>
          <a:stretch>
            <a:fillRect/>
          </a:stretch>
        </p:blipFill>
        <p:spPr bwMode="auto">
          <a:xfrm rot="10800000">
            <a:off x="1331640" y="2019213"/>
            <a:ext cx="6125888" cy="3343275"/>
          </a:xfrm>
          <a:prstGeom prst="rect">
            <a:avLst/>
          </a:prstGeom>
          <a:noFill/>
          <a:ln w="9525">
            <a:noFill/>
            <a:miter lim="800000"/>
            <a:headEnd/>
            <a:tailEnd/>
          </a:ln>
        </p:spPr>
      </p:pic>
      <p:sp>
        <p:nvSpPr>
          <p:cNvPr id="6" name="5 - Έλλειψη"/>
          <p:cNvSpPr/>
          <p:nvPr/>
        </p:nvSpPr>
        <p:spPr>
          <a:xfrm>
            <a:off x="2483768" y="285293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6 - Έλλειψη"/>
          <p:cNvSpPr/>
          <p:nvPr/>
        </p:nvSpPr>
        <p:spPr>
          <a:xfrm>
            <a:off x="2483768" y="335699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7 - Έλλειψη"/>
          <p:cNvSpPr/>
          <p:nvPr/>
        </p:nvSpPr>
        <p:spPr>
          <a:xfrm>
            <a:off x="2411760" y="400506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335080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88889E-6 -4.44958E-6 L 0.40955 -4.44958E-6 " pathEditMode="relative" rAng="0" ptsTypes="AA">
                                      <p:cBhvr>
                                        <p:cTn id="6" dur="2000" fill="hold"/>
                                        <p:tgtEl>
                                          <p:spTgt spid="6"/>
                                        </p:tgtEl>
                                        <p:attrNameLst>
                                          <p:attrName>ppt_x</p:attrName>
                                          <p:attrName>ppt_y</p:attrName>
                                        </p:attrNameLst>
                                      </p:cBhvr>
                                      <p:rCtr x="205"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 0  L 0.25 0  E" pathEditMode="relative" ptsTypes="">
                                      <p:cBhvr>
                                        <p:cTn id="10" dur="2000" fill="hold"/>
                                        <p:tgtEl>
                                          <p:spTgt spid="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3.33333E-6 -7.21554E-7 L 0.0592 -0.00509 " pathEditMode="relative" rAng="0" ptsTypes="AA">
                                      <p:cBhvr>
                                        <p:cTn id="14" dur="2000" fill="hold"/>
                                        <p:tgtEl>
                                          <p:spTgt spid="8"/>
                                        </p:tgtEl>
                                        <p:attrNameLst>
                                          <p:attrName>ppt_x</p:attrName>
                                          <p:attrName>ppt_y</p:attrName>
                                        </p:attrNameLst>
                                      </p:cBhvr>
                                      <p:rCtr x="30"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a:t>Οι πρωτεΐνες του </a:t>
            </a:r>
            <a:r>
              <a:rPr lang="el-GR" dirty="0" smtClean="0"/>
              <a:t>πλάσματος</a:t>
            </a:r>
            <a:endParaRPr lang="el-GR" dirty="0"/>
          </a:p>
        </p:txBody>
      </p:sp>
      <p:sp>
        <p:nvSpPr>
          <p:cNvPr id="7" name="Content Placeholder 6"/>
          <p:cNvSpPr>
            <a:spLocks noGrp="1"/>
          </p:cNvSpPr>
          <p:nvPr>
            <p:ph idx="1"/>
          </p:nvPr>
        </p:nvSpPr>
        <p:spPr/>
        <p:txBody>
          <a:bodyPr>
            <a:noAutofit/>
          </a:bodyPr>
          <a:lstStyle/>
          <a:p>
            <a:r>
              <a:rPr lang="el-GR" sz="2400" dirty="0"/>
              <a:t>Οι πρωτεΐνες μπορεί να χωριστούν σε δύο είδη</a:t>
            </a:r>
            <a:r>
              <a:rPr lang="en-US" sz="2400" dirty="0"/>
              <a:t>:</a:t>
            </a:r>
          </a:p>
          <a:p>
            <a:pPr marL="804863" indent="-450850">
              <a:buAutoNum type="alphaUcPeriod"/>
            </a:pPr>
            <a:r>
              <a:rPr lang="el-GR" sz="2400" b="1" dirty="0">
                <a:solidFill>
                  <a:srgbClr val="820000"/>
                </a:solidFill>
              </a:rPr>
              <a:t>Λευκωματίνη ή αλβουμίνη </a:t>
            </a:r>
            <a:r>
              <a:rPr lang="el-GR" sz="2400" dirty="0"/>
              <a:t>= η μεγαλύτερη από άποψη ποσότητας πρωτεΐνη</a:t>
            </a:r>
          </a:p>
          <a:p>
            <a:pPr marL="804863" indent="-450850">
              <a:buAutoNum type="alphaUcPeriod"/>
            </a:pPr>
            <a:r>
              <a:rPr lang="el-GR" sz="2400" b="1" dirty="0">
                <a:solidFill>
                  <a:srgbClr val="820000"/>
                </a:solidFill>
              </a:rPr>
              <a:t>Σφαιρίνες </a:t>
            </a:r>
            <a:r>
              <a:rPr lang="el-GR" sz="2400" dirty="0"/>
              <a:t>= όλες οι υπόλοιπες πρωτεΐνες εκτός του ινωδογόνου</a:t>
            </a:r>
            <a:r>
              <a:rPr lang="el-GR" sz="2400" dirty="0" smtClean="0"/>
              <a:t>.</a:t>
            </a:r>
          </a:p>
          <a:p>
            <a:r>
              <a:rPr lang="el-GR" sz="2400" dirty="0"/>
              <a:t>Η σχέση των δύο κατηγοριών πρωτεϊνών μπορεί να εκτιμηθεί</a:t>
            </a:r>
            <a:r>
              <a:rPr lang="en-US" sz="2400" dirty="0"/>
              <a:t>:</a:t>
            </a:r>
          </a:p>
          <a:p>
            <a:pPr marL="804863" indent="-450850">
              <a:buAutoNum type="alphaUcPeriod"/>
            </a:pPr>
            <a:r>
              <a:rPr lang="el-GR" sz="2400" dirty="0" smtClean="0"/>
              <a:t>Είτε </a:t>
            </a:r>
            <a:r>
              <a:rPr lang="el-GR" sz="2400" dirty="0"/>
              <a:t>από την χρωματομετρική μέτρηση της συγκέντρωσης τους</a:t>
            </a:r>
          </a:p>
          <a:p>
            <a:pPr marL="804863" indent="-450850">
              <a:buAutoNum type="alphaUcPeriod"/>
            </a:pPr>
            <a:r>
              <a:rPr lang="el-GR" sz="2400" dirty="0"/>
              <a:t>Είτε με την εκτίμηση της αναλογίας τους (</a:t>
            </a:r>
            <a:r>
              <a:rPr lang="en-US" sz="2400" dirty="0"/>
              <a:t>ALB/Glob) </a:t>
            </a:r>
            <a:r>
              <a:rPr lang="el-GR" sz="2400" dirty="0"/>
              <a:t>με την μέθοδο της ηλεκτροφόρησης</a:t>
            </a:r>
            <a:r>
              <a:rPr lang="el-GR" sz="2400" dirty="0" smtClean="0"/>
              <a:t>.</a:t>
            </a:r>
            <a:endParaRPr lang="el-GR" sz="2400" dirty="0"/>
          </a:p>
          <a:p>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1</a:t>
            </a:fld>
            <a:endParaRPr lang="el-GR" dirty="0"/>
          </a:p>
        </p:txBody>
      </p:sp>
    </p:spTree>
    <p:extLst>
      <p:ext uri="{BB962C8B-B14F-4D97-AF65-F5344CB8AC3E}">
        <p14:creationId xmlns:p14="http://schemas.microsoft.com/office/powerpoint/2010/main" val="1295013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2" cstate="print"/>
          <a:srcRect/>
          <a:stretch>
            <a:fillRect/>
          </a:stretch>
        </p:blipFill>
        <p:spPr bwMode="auto">
          <a:xfrm>
            <a:off x="811272" y="481027"/>
            <a:ext cx="8315325" cy="634365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l-GR" dirty="0"/>
              <a:t>Ηλεκτροφόρηση πρωτεϊνών ορού </a:t>
            </a:r>
            <a:br>
              <a:rPr lang="el-GR" dirty="0"/>
            </a:br>
            <a:r>
              <a:rPr lang="el-GR" sz="2800" b="0" dirty="0" smtClean="0"/>
              <a:t>(3 </a:t>
            </a:r>
            <a:r>
              <a:rPr lang="el-GR" sz="2800" b="0" dirty="0"/>
              <a:t>από 12)</a:t>
            </a:r>
            <a:endParaRPr lang="el-GR" dirty="0"/>
          </a:p>
        </p:txBody>
      </p:sp>
    </p:spTree>
    <p:extLst>
      <p:ext uri="{BB962C8B-B14F-4D97-AF65-F5344CB8AC3E}">
        <p14:creationId xmlns:p14="http://schemas.microsoft.com/office/powerpoint/2010/main" val="3206633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Ηλεκτροφόρηση πρωτεϊνών ορού </a:t>
            </a:r>
            <a:br>
              <a:rPr lang="el-GR" dirty="0"/>
            </a:br>
            <a:r>
              <a:rPr lang="el-GR" sz="2800" b="0" dirty="0" smtClean="0"/>
              <a:t>(4 </a:t>
            </a:r>
            <a:r>
              <a:rPr lang="el-GR" sz="2800" b="0" dirty="0"/>
              <a:t>από 12)</a:t>
            </a:r>
            <a:endParaRPr lang="el-GR" dirty="0"/>
          </a:p>
        </p:txBody>
      </p:sp>
      <p:pic>
        <p:nvPicPr>
          <p:cNvPr id="3" name="Εικόνα 2"/>
          <p:cNvPicPr>
            <a:picLocks noChangeAspect="1"/>
          </p:cNvPicPr>
          <p:nvPr/>
        </p:nvPicPr>
        <p:blipFill>
          <a:blip r:embed="rId2" cstate="print"/>
          <a:stretch>
            <a:fillRect/>
          </a:stretch>
        </p:blipFill>
        <p:spPr>
          <a:xfrm>
            <a:off x="1547664" y="1340768"/>
            <a:ext cx="5543550" cy="4191000"/>
          </a:xfrm>
          <a:prstGeom prst="rect">
            <a:avLst/>
          </a:prstGeom>
        </p:spPr>
      </p:pic>
    </p:spTree>
    <p:extLst>
      <p:ext uri="{BB962C8B-B14F-4D97-AF65-F5344CB8AC3E}">
        <p14:creationId xmlns:p14="http://schemas.microsoft.com/office/powerpoint/2010/main" val="2751619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dirty="0"/>
              <a:t>Ηλεκτροφόρηση πρωτεϊνών ορού </a:t>
            </a:r>
            <a:br>
              <a:rPr lang="el-GR" dirty="0"/>
            </a:br>
            <a:r>
              <a:rPr lang="el-GR" sz="2800" b="0" dirty="0" smtClean="0"/>
              <a:t>(5 </a:t>
            </a:r>
            <a:r>
              <a:rPr lang="el-GR" sz="2800" b="0" dirty="0"/>
              <a:t>από 12)</a:t>
            </a:r>
            <a:endParaRPr lang="el-GR" dirty="0"/>
          </a:p>
        </p:txBody>
      </p:sp>
      <p:sp>
        <p:nvSpPr>
          <p:cNvPr id="7" name="Content Placeholder 6"/>
          <p:cNvSpPr>
            <a:spLocks noGrp="1"/>
          </p:cNvSpPr>
          <p:nvPr>
            <p:ph idx="1"/>
          </p:nvPr>
        </p:nvSpPr>
        <p:spPr/>
        <p:txBody>
          <a:bodyPr>
            <a:normAutofit/>
          </a:bodyPr>
          <a:lstStyle/>
          <a:p>
            <a:r>
              <a:rPr lang="el-GR" sz="2800" b="1" dirty="0">
                <a:solidFill>
                  <a:srgbClr val="820000"/>
                </a:solidFill>
              </a:rPr>
              <a:t>Τιμές αναφοράς και φυσιολογική ηλεκτροφόρηση</a:t>
            </a:r>
          </a:p>
          <a:p>
            <a:endParaRPr lang="el-GR" sz="2800" b="1" dirty="0">
              <a:solidFill>
                <a:srgbClr val="820000"/>
              </a:solidFill>
            </a:endParaRPr>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21</a:t>
            </a:fld>
            <a:endParaRPr lang="el-GR" dirty="0"/>
          </a:p>
        </p:txBody>
      </p:sp>
      <p:graphicFrame>
        <p:nvGraphicFramePr>
          <p:cNvPr id="3" name="2 - Πίνακας"/>
          <p:cNvGraphicFramePr>
            <a:graphicFrameLocks noGrp="1"/>
          </p:cNvGraphicFramePr>
          <p:nvPr>
            <p:extLst>
              <p:ext uri="{D42A27DB-BD31-4B8C-83A1-F6EECF244321}">
                <p14:modId xmlns:p14="http://schemas.microsoft.com/office/powerpoint/2010/main" val="2627764267"/>
              </p:ext>
            </p:extLst>
          </p:nvPr>
        </p:nvGraphicFramePr>
        <p:xfrm>
          <a:off x="2918460" y="1783639"/>
          <a:ext cx="3307080" cy="2468880"/>
        </p:xfrm>
        <a:graphic>
          <a:graphicData uri="http://schemas.openxmlformats.org/drawingml/2006/table">
            <a:tbl>
              <a:tblPr>
                <a:tableStyleId>{5DA37D80-6434-44D0-A028-1B22A696006F}</a:tableStyleId>
              </a:tblPr>
              <a:tblGrid>
                <a:gridCol w="1868805"/>
                <a:gridCol w="1438275"/>
              </a:tblGrid>
              <a:tr h="0">
                <a:tc>
                  <a:txBody>
                    <a:bodyPr/>
                    <a:lstStyle/>
                    <a:p>
                      <a:pPr algn="l">
                        <a:lnSpc>
                          <a:spcPct val="150000"/>
                        </a:lnSpc>
                        <a:spcAft>
                          <a:spcPts val="600"/>
                        </a:spcAft>
                      </a:pPr>
                      <a:r>
                        <a:rPr lang="el-GR" sz="1800" dirty="0"/>
                        <a:t>Κλάσμα</a:t>
                      </a:r>
                      <a:endParaRPr lang="el-GR" sz="1400" dirty="0">
                        <a:latin typeface="+mn-lt"/>
                        <a:ea typeface="Times New Roman"/>
                        <a:cs typeface="Times New Roman"/>
                      </a:endParaRPr>
                    </a:p>
                  </a:txBody>
                  <a:tcPr marL="68580" marR="68580" marT="0" marB="0"/>
                </a:tc>
                <a:tc>
                  <a:txBody>
                    <a:bodyPr/>
                    <a:lstStyle/>
                    <a:p>
                      <a:pPr algn="l">
                        <a:lnSpc>
                          <a:spcPct val="150000"/>
                        </a:lnSpc>
                        <a:spcAft>
                          <a:spcPts val="600"/>
                        </a:spcAft>
                      </a:pPr>
                      <a:r>
                        <a:rPr lang="el-GR" sz="1800" dirty="0"/>
                        <a:t>Αναλογία %</a:t>
                      </a:r>
                      <a:endParaRPr lang="el-GR" sz="1400" dirty="0">
                        <a:latin typeface="+mn-lt"/>
                        <a:ea typeface="Times New Roman"/>
                        <a:cs typeface="Times New Roman"/>
                      </a:endParaRPr>
                    </a:p>
                  </a:txBody>
                  <a:tcPr marL="68580" marR="68580" marT="0" marB="0"/>
                </a:tc>
              </a:tr>
              <a:tr h="0">
                <a:tc>
                  <a:txBody>
                    <a:bodyPr/>
                    <a:lstStyle/>
                    <a:p>
                      <a:pPr algn="l">
                        <a:lnSpc>
                          <a:spcPct val="150000"/>
                        </a:lnSpc>
                        <a:spcAft>
                          <a:spcPts val="600"/>
                        </a:spcAft>
                      </a:pPr>
                      <a:r>
                        <a:rPr lang="el-GR" sz="1800" dirty="0"/>
                        <a:t>Αλβουμίνη</a:t>
                      </a:r>
                      <a:endParaRPr lang="el-GR" sz="1400" dirty="0">
                        <a:latin typeface="+mn-lt"/>
                        <a:ea typeface="Times New Roman"/>
                        <a:cs typeface="Times New Roman"/>
                      </a:endParaRPr>
                    </a:p>
                  </a:txBody>
                  <a:tcPr marL="68580" marR="68580" marT="0" marB="0" anchor="ctr"/>
                </a:tc>
                <a:tc>
                  <a:txBody>
                    <a:bodyPr/>
                    <a:lstStyle/>
                    <a:p>
                      <a:pPr algn="l">
                        <a:lnSpc>
                          <a:spcPct val="150000"/>
                        </a:lnSpc>
                        <a:spcAft>
                          <a:spcPts val="600"/>
                        </a:spcAft>
                      </a:pPr>
                      <a:r>
                        <a:rPr lang="el-GR" sz="1800" dirty="0"/>
                        <a:t>58,8 – 69,6</a:t>
                      </a:r>
                      <a:endParaRPr lang="el-GR" sz="1400" dirty="0">
                        <a:latin typeface="+mn-lt"/>
                        <a:ea typeface="Times New Roman"/>
                        <a:cs typeface="Times New Roman"/>
                      </a:endParaRPr>
                    </a:p>
                  </a:txBody>
                  <a:tcPr marL="68580" marR="68580" marT="0" marB="0" anchor="ctr"/>
                </a:tc>
              </a:tr>
              <a:tr h="0">
                <a:tc>
                  <a:txBody>
                    <a:bodyPr/>
                    <a:lstStyle/>
                    <a:p>
                      <a:pPr algn="l">
                        <a:lnSpc>
                          <a:spcPct val="150000"/>
                        </a:lnSpc>
                        <a:spcAft>
                          <a:spcPts val="600"/>
                        </a:spcAft>
                      </a:pPr>
                      <a:r>
                        <a:rPr lang="el-GR" sz="1800" dirty="0"/>
                        <a:t>α1 σφαιρίνες</a:t>
                      </a:r>
                      <a:endParaRPr lang="el-GR" sz="1400" dirty="0">
                        <a:latin typeface="+mn-lt"/>
                        <a:ea typeface="Times New Roman"/>
                        <a:cs typeface="Times New Roman"/>
                      </a:endParaRPr>
                    </a:p>
                  </a:txBody>
                  <a:tcPr marL="68580" marR="68580" marT="0" marB="0" anchor="ctr"/>
                </a:tc>
                <a:tc>
                  <a:txBody>
                    <a:bodyPr/>
                    <a:lstStyle/>
                    <a:p>
                      <a:pPr algn="l">
                        <a:lnSpc>
                          <a:spcPct val="150000"/>
                        </a:lnSpc>
                        <a:spcAft>
                          <a:spcPts val="600"/>
                        </a:spcAft>
                      </a:pPr>
                      <a:r>
                        <a:rPr lang="el-GR" sz="1800" dirty="0"/>
                        <a:t>1,8 – 3,8</a:t>
                      </a:r>
                      <a:endParaRPr lang="el-GR" sz="1400" dirty="0">
                        <a:latin typeface="+mn-lt"/>
                        <a:ea typeface="Times New Roman"/>
                        <a:cs typeface="Times New Roman"/>
                      </a:endParaRPr>
                    </a:p>
                  </a:txBody>
                  <a:tcPr marL="68580" marR="68580" marT="0" marB="0" anchor="ctr"/>
                </a:tc>
              </a:tr>
              <a:tr h="0">
                <a:tc>
                  <a:txBody>
                    <a:bodyPr/>
                    <a:lstStyle/>
                    <a:p>
                      <a:pPr algn="l">
                        <a:lnSpc>
                          <a:spcPct val="150000"/>
                        </a:lnSpc>
                        <a:spcAft>
                          <a:spcPts val="600"/>
                        </a:spcAft>
                      </a:pPr>
                      <a:r>
                        <a:rPr lang="el-GR" sz="1800" dirty="0"/>
                        <a:t>α2 σφαιρίνες</a:t>
                      </a:r>
                      <a:endParaRPr lang="el-GR" sz="1400" dirty="0">
                        <a:latin typeface="+mn-lt"/>
                        <a:ea typeface="Times New Roman"/>
                        <a:cs typeface="Times New Roman"/>
                      </a:endParaRPr>
                    </a:p>
                  </a:txBody>
                  <a:tcPr marL="68580" marR="68580" marT="0" marB="0" anchor="ctr"/>
                </a:tc>
                <a:tc>
                  <a:txBody>
                    <a:bodyPr/>
                    <a:lstStyle/>
                    <a:p>
                      <a:pPr algn="l">
                        <a:lnSpc>
                          <a:spcPct val="150000"/>
                        </a:lnSpc>
                        <a:spcAft>
                          <a:spcPts val="600"/>
                        </a:spcAft>
                      </a:pPr>
                      <a:r>
                        <a:rPr lang="el-GR" sz="1800" dirty="0"/>
                        <a:t>3,7 – 13,1</a:t>
                      </a:r>
                      <a:endParaRPr lang="el-GR" sz="1400" dirty="0">
                        <a:latin typeface="+mn-lt"/>
                        <a:ea typeface="Times New Roman"/>
                        <a:cs typeface="Times New Roman"/>
                      </a:endParaRPr>
                    </a:p>
                  </a:txBody>
                  <a:tcPr marL="68580" marR="68580" marT="0" marB="0" anchor="ctr"/>
                </a:tc>
              </a:tr>
              <a:tr h="0">
                <a:tc>
                  <a:txBody>
                    <a:bodyPr/>
                    <a:lstStyle/>
                    <a:p>
                      <a:pPr algn="l">
                        <a:lnSpc>
                          <a:spcPct val="150000"/>
                        </a:lnSpc>
                        <a:spcAft>
                          <a:spcPts val="600"/>
                        </a:spcAft>
                      </a:pPr>
                      <a:r>
                        <a:rPr lang="el-GR" sz="1800" dirty="0"/>
                        <a:t>β σφαιρίνες</a:t>
                      </a:r>
                      <a:endParaRPr lang="el-GR" sz="1400" dirty="0">
                        <a:latin typeface="+mn-lt"/>
                        <a:ea typeface="Times New Roman"/>
                        <a:cs typeface="Times New Roman"/>
                      </a:endParaRPr>
                    </a:p>
                  </a:txBody>
                  <a:tcPr marL="68580" marR="68580" marT="0" marB="0" anchor="ctr"/>
                </a:tc>
                <a:tc>
                  <a:txBody>
                    <a:bodyPr/>
                    <a:lstStyle/>
                    <a:p>
                      <a:pPr algn="l">
                        <a:lnSpc>
                          <a:spcPct val="150000"/>
                        </a:lnSpc>
                        <a:spcAft>
                          <a:spcPts val="600"/>
                        </a:spcAft>
                      </a:pPr>
                      <a:r>
                        <a:rPr lang="el-GR" sz="1800" dirty="0"/>
                        <a:t>8,9 – 13,6</a:t>
                      </a:r>
                      <a:endParaRPr lang="el-GR" sz="1400" dirty="0">
                        <a:latin typeface="+mn-lt"/>
                        <a:ea typeface="Times New Roman"/>
                        <a:cs typeface="Times New Roman"/>
                      </a:endParaRPr>
                    </a:p>
                  </a:txBody>
                  <a:tcPr marL="68580" marR="68580" marT="0" marB="0" anchor="ctr"/>
                </a:tc>
              </a:tr>
              <a:tr h="0">
                <a:tc>
                  <a:txBody>
                    <a:bodyPr/>
                    <a:lstStyle/>
                    <a:p>
                      <a:pPr algn="l">
                        <a:lnSpc>
                          <a:spcPct val="150000"/>
                        </a:lnSpc>
                        <a:spcAft>
                          <a:spcPts val="600"/>
                        </a:spcAft>
                      </a:pPr>
                      <a:r>
                        <a:rPr lang="el-GR" sz="1800" dirty="0"/>
                        <a:t>γ σφαιρίνες</a:t>
                      </a:r>
                      <a:endParaRPr lang="el-GR" sz="1400" dirty="0">
                        <a:latin typeface="+mn-lt"/>
                        <a:ea typeface="Times New Roman"/>
                        <a:cs typeface="Times New Roman"/>
                      </a:endParaRPr>
                    </a:p>
                  </a:txBody>
                  <a:tcPr marL="68580" marR="68580" marT="0" marB="0" anchor="ctr"/>
                </a:tc>
                <a:tc>
                  <a:txBody>
                    <a:bodyPr/>
                    <a:lstStyle/>
                    <a:p>
                      <a:pPr algn="l">
                        <a:lnSpc>
                          <a:spcPct val="150000"/>
                        </a:lnSpc>
                        <a:spcAft>
                          <a:spcPts val="600"/>
                        </a:spcAft>
                      </a:pPr>
                      <a:r>
                        <a:rPr lang="el-GR" sz="1800" dirty="0"/>
                        <a:t>8,4 – 18,3</a:t>
                      </a:r>
                      <a:endParaRPr lang="el-GR" sz="1400" dirty="0">
                        <a:latin typeface="+mn-lt"/>
                        <a:ea typeface="Times New Roman"/>
                        <a:cs typeface="Times New Roman"/>
                      </a:endParaRPr>
                    </a:p>
                  </a:txBody>
                  <a:tcPr marL="68580" marR="68580" marT="0" marB="0" anchor="ctr"/>
                </a:tc>
              </a:tr>
            </a:tbl>
          </a:graphicData>
        </a:graphic>
      </p:graphicFrame>
      <p:pic>
        <p:nvPicPr>
          <p:cNvPr id="1025" name="Picture 1"/>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471613" y="4005064"/>
            <a:ext cx="6200775" cy="2619375"/>
          </a:xfrm>
          <a:prstGeom prst="rect">
            <a:avLst/>
          </a:prstGeom>
          <a:noFill/>
          <a:ln w="9525">
            <a:noFill/>
            <a:miter lim="800000"/>
            <a:headEnd/>
            <a:tailEnd/>
          </a:ln>
        </p:spPr>
      </p:pic>
    </p:spTree>
    <p:extLst>
      <p:ext uri="{BB962C8B-B14F-4D97-AF65-F5344CB8AC3E}">
        <p14:creationId xmlns:p14="http://schemas.microsoft.com/office/powerpoint/2010/main" val="3487595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dirty="0"/>
              <a:t>Ηλεκτροφόρηση πρωτεϊνών ορού </a:t>
            </a:r>
            <a:br>
              <a:rPr lang="el-GR" dirty="0"/>
            </a:br>
            <a:r>
              <a:rPr lang="el-GR" sz="2800" b="0" dirty="0" smtClean="0"/>
              <a:t>(6 </a:t>
            </a:r>
            <a:r>
              <a:rPr lang="el-GR" sz="2800" b="0" dirty="0"/>
              <a:t>από 12)</a:t>
            </a:r>
            <a:endParaRPr lang="el-GR" dirty="0"/>
          </a:p>
        </p:txBody>
      </p:sp>
      <p:sp>
        <p:nvSpPr>
          <p:cNvPr id="6" name="Content Placeholder 5"/>
          <p:cNvSpPr>
            <a:spLocks noGrp="1"/>
          </p:cNvSpPr>
          <p:nvPr>
            <p:ph idx="1"/>
          </p:nvPr>
        </p:nvSpPr>
        <p:spPr/>
        <p:txBody>
          <a:bodyPr>
            <a:normAutofit/>
          </a:bodyPr>
          <a:lstStyle/>
          <a:p>
            <a:r>
              <a:rPr lang="el-GR" sz="2800" b="1" dirty="0">
                <a:solidFill>
                  <a:srgbClr val="820000"/>
                </a:solidFill>
              </a:rPr>
              <a:t>Σήψη</a:t>
            </a:r>
          </a:p>
          <a:p>
            <a:endParaRPr lang="el-GR" sz="2800" b="1" dirty="0">
              <a:solidFill>
                <a:srgbClr val="820000"/>
              </a:solidFill>
            </a:endParaRPr>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22</a:t>
            </a:fld>
            <a:endParaRPr lang="el-GR" dirty="0"/>
          </a:p>
        </p:txBody>
      </p:sp>
      <p:pic>
        <p:nvPicPr>
          <p:cNvPr id="3481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366838" y="2100263"/>
            <a:ext cx="6410325" cy="2657475"/>
          </a:xfrm>
          <a:prstGeom prst="rect">
            <a:avLst/>
          </a:prstGeom>
          <a:noFill/>
          <a:ln w="9525">
            <a:noFill/>
            <a:miter lim="800000"/>
            <a:headEnd/>
            <a:tailEnd/>
          </a:ln>
        </p:spPr>
      </p:pic>
    </p:spTree>
    <p:extLst>
      <p:ext uri="{BB962C8B-B14F-4D97-AF65-F5344CB8AC3E}">
        <p14:creationId xmlns:p14="http://schemas.microsoft.com/office/powerpoint/2010/main" val="3630164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dirty="0"/>
              <a:t>Ηλεκτροφόρηση πρωτεϊνών ορού </a:t>
            </a:r>
            <a:br>
              <a:rPr lang="el-GR" dirty="0"/>
            </a:br>
            <a:r>
              <a:rPr lang="el-GR" sz="2800" b="0" dirty="0" smtClean="0"/>
              <a:t>(7 </a:t>
            </a:r>
            <a:r>
              <a:rPr lang="el-GR" sz="2800" b="0" dirty="0"/>
              <a:t>από 12)</a:t>
            </a:r>
            <a:endParaRPr lang="el-GR" dirty="0"/>
          </a:p>
        </p:txBody>
      </p:sp>
      <p:sp>
        <p:nvSpPr>
          <p:cNvPr id="6" name="Content Placeholder 5"/>
          <p:cNvSpPr>
            <a:spLocks noGrp="1"/>
          </p:cNvSpPr>
          <p:nvPr>
            <p:ph idx="1"/>
          </p:nvPr>
        </p:nvSpPr>
        <p:spPr>
          <a:xfrm>
            <a:off x="457200" y="1196752"/>
            <a:ext cx="8229600" cy="893986"/>
          </a:xfrm>
        </p:spPr>
        <p:txBody>
          <a:bodyPr>
            <a:normAutofit/>
          </a:bodyPr>
          <a:lstStyle/>
          <a:p>
            <a:r>
              <a:rPr lang="el-GR" sz="2800" b="1" dirty="0">
                <a:solidFill>
                  <a:srgbClr val="820000"/>
                </a:solidFill>
              </a:rPr>
              <a:t>Φλεγμονή</a:t>
            </a:r>
          </a:p>
          <a:p>
            <a:endParaRPr lang="el-GR" sz="2800" b="1" dirty="0">
              <a:solidFill>
                <a:srgbClr val="820000"/>
              </a:solidFill>
            </a:endParaRPr>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23</a:t>
            </a:fld>
            <a:endParaRPr lang="el-GR" dirty="0"/>
          </a:p>
        </p:txBody>
      </p:sp>
      <p:pic>
        <p:nvPicPr>
          <p:cNvPr id="3584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395413" y="2090738"/>
            <a:ext cx="6353175" cy="2676525"/>
          </a:xfrm>
          <a:prstGeom prst="rect">
            <a:avLst/>
          </a:prstGeom>
          <a:noFill/>
          <a:ln w="9525">
            <a:noFill/>
            <a:miter lim="800000"/>
            <a:headEnd/>
            <a:tailEnd/>
          </a:ln>
        </p:spPr>
      </p:pic>
    </p:spTree>
    <p:extLst>
      <p:ext uri="{BB962C8B-B14F-4D97-AF65-F5344CB8AC3E}">
        <p14:creationId xmlns:p14="http://schemas.microsoft.com/office/powerpoint/2010/main" val="2400732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dirty="0"/>
              <a:t>Ηλεκτροφόρηση πρωτεϊνών ορού </a:t>
            </a:r>
            <a:br>
              <a:rPr lang="el-GR" dirty="0"/>
            </a:br>
            <a:r>
              <a:rPr lang="el-GR" sz="2800" b="0" dirty="0" smtClean="0"/>
              <a:t>(8 από </a:t>
            </a:r>
            <a:r>
              <a:rPr lang="el-GR" sz="2800" b="0" dirty="0"/>
              <a:t>12)</a:t>
            </a:r>
            <a:endParaRPr lang="el-GR" dirty="0"/>
          </a:p>
        </p:txBody>
      </p:sp>
      <p:sp>
        <p:nvSpPr>
          <p:cNvPr id="6" name="Content Placeholder 5"/>
          <p:cNvSpPr>
            <a:spLocks noGrp="1"/>
          </p:cNvSpPr>
          <p:nvPr>
            <p:ph idx="1"/>
          </p:nvPr>
        </p:nvSpPr>
        <p:spPr>
          <a:xfrm>
            <a:off x="457200" y="1196752"/>
            <a:ext cx="8229600" cy="720080"/>
          </a:xfrm>
        </p:spPr>
        <p:txBody>
          <a:bodyPr>
            <a:normAutofit/>
          </a:bodyPr>
          <a:lstStyle/>
          <a:p>
            <a:r>
              <a:rPr lang="el-GR" sz="2800" b="1" dirty="0" smtClean="0">
                <a:solidFill>
                  <a:srgbClr val="820000"/>
                </a:solidFill>
              </a:rPr>
              <a:t>Παραπρωτεϊνουρία</a:t>
            </a:r>
            <a:endParaRPr lang="el-GR" sz="2800" b="1" dirty="0">
              <a:solidFill>
                <a:srgbClr val="820000"/>
              </a:solidFill>
            </a:endParaRPr>
          </a:p>
          <a:p>
            <a:endParaRPr lang="el-GR" sz="2800" b="1" dirty="0">
              <a:solidFill>
                <a:srgbClr val="820000"/>
              </a:solidFill>
            </a:endParaRPr>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24</a:t>
            </a:fld>
            <a:endParaRPr lang="el-GR" dirty="0"/>
          </a:p>
        </p:txBody>
      </p:sp>
      <p:pic>
        <p:nvPicPr>
          <p:cNvPr id="39938" name="Picture 2"/>
          <p:cNvPicPr>
            <a:picLocks noChangeAspect="1" noChangeArrowheads="1"/>
          </p:cNvPicPr>
          <p:nvPr/>
        </p:nvPicPr>
        <p:blipFill>
          <a:blip r:embed="rId2" cstate="print"/>
          <a:srcRect/>
          <a:stretch>
            <a:fillRect/>
          </a:stretch>
        </p:blipFill>
        <p:spPr bwMode="auto">
          <a:xfrm>
            <a:off x="1466850" y="2133600"/>
            <a:ext cx="6210300" cy="2590800"/>
          </a:xfrm>
          <a:prstGeom prst="rect">
            <a:avLst/>
          </a:prstGeom>
          <a:noFill/>
          <a:ln w="9525">
            <a:noFill/>
            <a:miter lim="800000"/>
            <a:headEnd/>
            <a:tailEnd/>
          </a:ln>
        </p:spPr>
      </p:pic>
    </p:spTree>
    <p:extLst>
      <p:ext uri="{BB962C8B-B14F-4D97-AF65-F5344CB8AC3E}">
        <p14:creationId xmlns:p14="http://schemas.microsoft.com/office/powerpoint/2010/main" val="629073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dirty="0"/>
              <a:t>Ηλεκτροφόρηση πρωτεϊνών ορού </a:t>
            </a:r>
            <a:br>
              <a:rPr lang="el-GR" dirty="0"/>
            </a:br>
            <a:r>
              <a:rPr lang="el-GR" sz="2800" b="0" dirty="0" smtClean="0"/>
              <a:t>(9 </a:t>
            </a:r>
            <a:r>
              <a:rPr lang="el-GR" sz="2800" b="0" dirty="0"/>
              <a:t>από 12)</a:t>
            </a:r>
            <a:endParaRPr lang="el-GR" dirty="0"/>
          </a:p>
        </p:txBody>
      </p:sp>
      <p:sp>
        <p:nvSpPr>
          <p:cNvPr id="6" name="Content Placeholder 5"/>
          <p:cNvSpPr>
            <a:spLocks noGrp="1"/>
          </p:cNvSpPr>
          <p:nvPr>
            <p:ph idx="1"/>
          </p:nvPr>
        </p:nvSpPr>
        <p:spPr>
          <a:xfrm>
            <a:off x="457200" y="1196752"/>
            <a:ext cx="8229600" cy="648072"/>
          </a:xfrm>
        </p:spPr>
        <p:txBody>
          <a:bodyPr>
            <a:normAutofit/>
          </a:bodyPr>
          <a:lstStyle/>
          <a:p>
            <a:r>
              <a:rPr lang="el-GR" sz="2800" b="1" dirty="0">
                <a:solidFill>
                  <a:srgbClr val="820000"/>
                </a:solidFill>
              </a:rPr>
              <a:t>Γενική </a:t>
            </a:r>
            <a:r>
              <a:rPr lang="el-GR" sz="2800" b="1" dirty="0" smtClean="0">
                <a:solidFill>
                  <a:srgbClr val="820000"/>
                </a:solidFill>
              </a:rPr>
              <a:t>πρωτεϊνουρία </a:t>
            </a:r>
            <a:endParaRPr lang="el-GR" sz="2800" b="1" dirty="0">
              <a:solidFill>
                <a:srgbClr val="820000"/>
              </a:solidFill>
            </a:endParaRPr>
          </a:p>
          <a:p>
            <a:endParaRPr lang="el-GR" sz="2800" b="1" dirty="0">
              <a:solidFill>
                <a:srgbClr val="820000"/>
              </a:solidFill>
            </a:endParaRPr>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25</a:t>
            </a:fld>
            <a:endParaRPr lang="el-GR" dirty="0"/>
          </a:p>
        </p:txBody>
      </p:sp>
      <p:pic>
        <p:nvPicPr>
          <p:cNvPr id="4096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403648" y="2132856"/>
            <a:ext cx="6248400" cy="2724150"/>
          </a:xfrm>
          <a:prstGeom prst="rect">
            <a:avLst/>
          </a:prstGeom>
          <a:noFill/>
          <a:ln w="9525">
            <a:noFill/>
            <a:miter lim="800000"/>
            <a:headEnd/>
            <a:tailEnd/>
          </a:ln>
        </p:spPr>
      </p:pic>
    </p:spTree>
    <p:extLst>
      <p:ext uri="{BB962C8B-B14F-4D97-AF65-F5344CB8AC3E}">
        <p14:creationId xmlns:p14="http://schemas.microsoft.com/office/powerpoint/2010/main" val="2972595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dirty="0"/>
              <a:t>Ηλεκτροφόρηση πρωτεϊνών ορού </a:t>
            </a:r>
            <a:br>
              <a:rPr lang="el-GR" dirty="0"/>
            </a:br>
            <a:r>
              <a:rPr lang="el-GR" sz="2800" b="0" dirty="0" smtClean="0"/>
              <a:t>(10 </a:t>
            </a:r>
            <a:r>
              <a:rPr lang="el-GR" sz="2800" b="0" dirty="0"/>
              <a:t>από 12)</a:t>
            </a:r>
            <a:endParaRPr lang="el-GR" dirty="0"/>
          </a:p>
        </p:txBody>
      </p:sp>
      <p:sp>
        <p:nvSpPr>
          <p:cNvPr id="6" name="Content Placeholder 5"/>
          <p:cNvSpPr>
            <a:spLocks noGrp="1"/>
          </p:cNvSpPr>
          <p:nvPr>
            <p:ph idx="1"/>
          </p:nvPr>
        </p:nvSpPr>
        <p:spPr>
          <a:xfrm>
            <a:off x="457200" y="1196752"/>
            <a:ext cx="8229600" cy="720080"/>
          </a:xfrm>
        </p:spPr>
        <p:txBody>
          <a:bodyPr>
            <a:normAutofit/>
          </a:bodyPr>
          <a:lstStyle/>
          <a:p>
            <a:r>
              <a:rPr lang="el-GR" sz="2800" b="1" dirty="0">
                <a:solidFill>
                  <a:srgbClr val="820000"/>
                </a:solidFill>
              </a:rPr>
              <a:t>Αιματουρία</a:t>
            </a:r>
          </a:p>
          <a:p>
            <a:endParaRPr lang="el-GR" sz="2800" b="1" dirty="0">
              <a:solidFill>
                <a:srgbClr val="820000"/>
              </a:solidFill>
            </a:endParaRPr>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26</a:t>
            </a:fld>
            <a:endParaRPr lang="el-GR" dirty="0"/>
          </a:p>
        </p:txBody>
      </p:sp>
      <p:pic>
        <p:nvPicPr>
          <p:cNvPr id="36867"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362075" y="2152650"/>
            <a:ext cx="6419850" cy="2552700"/>
          </a:xfrm>
          <a:prstGeom prst="rect">
            <a:avLst/>
          </a:prstGeom>
          <a:noFill/>
          <a:ln w="9525">
            <a:noFill/>
            <a:miter lim="800000"/>
            <a:headEnd/>
            <a:tailEnd/>
          </a:ln>
        </p:spPr>
      </p:pic>
    </p:spTree>
    <p:extLst>
      <p:ext uri="{BB962C8B-B14F-4D97-AF65-F5344CB8AC3E}">
        <p14:creationId xmlns:p14="http://schemas.microsoft.com/office/powerpoint/2010/main" val="202756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dirty="0"/>
              <a:t>Ηλεκτροφόρηση πρωτεϊνών ορού </a:t>
            </a:r>
            <a:br>
              <a:rPr lang="el-GR" dirty="0"/>
            </a:br>
            <a:r>
              <a:rPr lang="el-GR" sz="2800" b="0" dirty="0" smtClean="0"/>
              <a:t>(11 </a:t>
            </a:r>
            <a:r>
              <a:rPr lang="el-GR" sz="2800" b="0" dirty="0"/>
              <a:t>από 12)</a:t>
            </a:r>
            <a:endParaRPr lang="el-GR" dirty="0"/>
          </a:p>
        </p:txBody>
      </p:sp>
      <p:sp>
        <p:nvSpPr>
          <p:cNvPr id="6" name="Content Placeholder 5"/>
          <p:cNvSpPr>
            <a:spLocks noGrp="1"/>
          </p:cNvSpPr>
          <p:nvPr>
            <p:ph idx="1"/>
          </p:nvPr>
        </p:nvSpPr>
        <p:spPr>
          <a:xfrm>
            <a:off x="457200" y="1196752"/>
            <a:ext cx="8229600" cy="576064"/>
          </a:xfrm>
        </p:spPr>
        <p:txBody>
          <a:bodyPr>
            <a:normAutofit/>
          </a:bodyPr>
          <a:lstStyle/>
          <a:p>
            <a:r>
              <a:rPr lang="el-GR" sz="2800" b="1" dirty="0">
                <a:solidFill>
                  <a:srgbClr val="820000"/>
                </a:solidFill>
              </a:rPr>
              <a:t>Μυοσφαιρινουρία</a:t>
            </a:r>
          </a:p>
          <a:p>
            <a:endParaRPr lang="el-GR" sz="2800" b="1" dirty="0">
              <a:solidFill>
                <a:srgbClr val="820000"/>
              </a:solidFill>
            </a:endParaRPr>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27</a:t>
            </a:fld>
            <a:endParaRPr lang="el-GR" dirty="0"/>
          </a:p>
        </p:txBody>
      </p:sp>
      <p:pic>
        <p:nvPicPr>
          <p:cNvPr id="3789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333500" y="2105025"/>
            <a:ext cx="6477000" cy="2647950"/>
          </a:xfrm>
          <a:prstGeom prst="rect">
            <a:avLst/>
          </a:prstGeom>
          <a:noFill/>
          <a:ln w="9525">
            <a:noFill/>
            <a:miter lim="800000"/>
            <a:headEnd/>
            <a:tailEnd/>
          </a:ln>
        </p:spPr>
      </p:pic>
    </p:spTree>
    <p:extLst>
      <p:ext uri="{BB962C8B-B14F-4D97-AF65-F5344CB8AC3E}">
        <p14:creationId xmlns:p14="http://schemas.microsoft.com/office/powerpoint/2010/main" val="6533323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l-GR" dirty="0"/>
              <a:t>Ηλεκτροφόρηση πρωτεϊνών ορού </a:t>
            </a:r>
            <a:br>
              <a:rPr lang="el-GR" dirty="0"/>
            </a:br>
            <a:r>
              <a:rPr lang="el-GR" sz="2800" b="0" dirty="0" smtClean="0"/>
              <a:t>(12 </a:t>
            </a:r>
            <a:r>
              <a:rPr lang="el-GR" sz="2800" b="0" dirty="0"/>
              <a:t>από 12)</a:t>
            </a:r>
            <a:endParaRPr lang="el-GR" dirty="0"/>
          </a:p>
        </p:txBody>
      </p:sp>
      <p:sp>
        <p:nvSpPr>
          <p:cNvPr id="7" name="Content Placeholder 6"/>
          <p:cNvSpPr>
            <a:spLocks noGrp="1"/>
          </p:cNvSpPr>
          <p:nvPr>
            <p:ph idx="1"/>
          </p:nvPr>
        </p:nvSpPr>
        <p:spPr/>
        <p:txBody>
          <a:bodyPr>
            <a:normAutofit/>
          </a:bodyPr>
          <a:lstStyle/>
          <a:p>
            <a:r>
              <a:rPr lang="el-GR" sz="2800" b="1" dirty="0">
                <a:solidFill>
                  <a:srgbClr val="820000"/>
                </a:solidFill>
              </a:rPr>
              <a:t>Σκλήρυνση κατά πλάκας</a:t>
            </a:r>
          </a:p>
          <a:p>
            <a:endParaRPr lang="el-GR" sz="2800" b="1" dirty="0">
              <a:solidFill>
                <a:srgbClr val="820000"/>
              </a:solidFill>
            </a:endParaRPr>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28</a:t>
            </a:fld>
            <a:endParaRPr lang="el-GR" dirty="0"/>
          </a:p>
        </p:txBody>
      </p:sp>
      <p:pic>
        <p:nvPicPr>
          <p:cNvPr id="38915"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409700" y="2076450"/>
            <a:ext cx="6324600" cy="2705100"/>
          </a:xfrm>
          <a:prstGeom prst="rect">
            <a:avLst/>
          </a:prstGeom>
          <a:noFill/>
          <a:ln w="9525">
            <a:noFill/>
            <a:miter lim="800000"/>
            <a:headEnd/>
            <a:tailEnd/>
          </a:ln>
        </p:spPr>
      </p:pic>
    </p:spTree>
    <p:extLst>
      <p:ext uri="{BB962C8B-B14F-4D97-AF65-F5344CB8AC3E}">
        <p14:creationId xmlns:p14="http://schemas.microsoft.com/office/powerpoint/2010/main" val="2486385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dirty="0"/>
              <a:t>Οι μεταβολές των πρωτεϊνών του </a:t>
            </a:r>
            <a:r>
              <a:rPr lang="el-GR" dirty="0" smtClean="0"/>
              <a:t>πλάσματος</a:t>
            </a:r>
            <a:endParaRPr lang="el-GR" dirty="0"/>
          </a:p>
        </p:txBody>
      </p:sp>
      <p:sp>
        <p:nvSpPr>
          <p:cNvPr id="6" name="Content Placeholder 5"/>
          <p:cNvSpPr>
            <a:spLocks noGrp="1"/>
          </p:cNvSpPr>
          <p:nvPr>
            <p:ph idx="1"/>
          </p:nvPr>
        </p:nvSpPr>
        <p:spPr/>
        <p:txBody>
          <a:bodyPr>
            <a:noAutofit/>
          </a:bodyPr>
          <a:lstStyle/>
          <a:p>
            <a:pPr marL="0" indent="0">
              <a:lnSpc>
                <a:spcPct val="150000"/>
              </a:lnSpc>
              <a:buNone/>
            </a:pPr>
            <a:r>
              <a:rPr lang="el-GR" sz="2400" dirty="0"/>
              <a:t>Οι μεταβολές των πρωτεϊνών του πλάσματος μπορεί να οφείλονται σε</a:t>
            </a:r>
            <a:r>
              <a:rPr lang="en-US" sz="2400" dirty="0"/>
              <a:t>:</a:t>
            </a:r>
          </a:p>
          <a:p>
            <a:pPr marL="266700" indent="-266700">
              <a:lnSpc>
                <a:spcPct val="150000"/>
              </a:lnSpc>
            </a:pPr>
            <a:r>
              <a:rPr lang="el-GR" sz="2400" dirty="0" smtClean="0"/>
              <a:t>Στον </a:t>
            </a:r>
            <a:r>
              <a:rPr lang="el-GR" sz="2400" dirty="0"/>
              <a:t>ρυθμό </a:t>
            </a:r>
            <a:r>
              <a:rPr lang="el-GR" sz="2400" dirty="0" smtClean="0"/>
              <a:t>πρωτε</a:t>
            </a:r>
            <a:r>
              <a:rPr lang="el-GR" sz="2400" dirty="0"/>
              <a:t>ϊ</a:t>
            </a:r>
            <a:r>
              <a:rPr lang="el-GR" sz="2400" dirty="0" smtClean="0"/>
              <a:t>νοσύνθεσης</a:t>
            </a:r>
            <a:endParaRPr lang="el-GR" sz="2400" dirty="0"/>
          </a:p>
          <a:p>
            <a:pPr marL="266700" indent="-266700">
              <a:lnSpc>
                <a:spcPct val="150000"/>
              </a:lnSpc>
            </a:pPr>
            <a:r>
              <a:rPr lang="el-GR" sz="2400" dirty="0"/>
              <a:t>Στο ρυθμό απομάκρυνσης</a:t>
            </a:r>
          </a:p>
          <a:p>
            <a:pPr marL="266700" indent="-266700">
              <a:lnSpc>
                <a:spcPct val="150000"/>
              </a:lnSpc>
            </a:pPr>
            <a:r>
              <a:rPr lang="el-GR" sz="2400" dirty="0"/>
              <a:t>Στο όγκο κατανομής</a:t>
            </a:r>
          </a:p>
          <a:p>
            <a:pPr marL="266700" indent="-266700">
              <a:lnSpc>
                <a:spcPct val="150000"/>
              </a:lnSpc>
            </a:pPr>
            <a:r>
              <a:rPr lang="el-GR" sz="2400" dirty="0"/>
              <a:t>Την στάση του σώματος (οι όρθια στάση αυξάνει τη συγκέντρωση των πρωτεϊνών κατά 10-20%).</a:t>
            </a:r>
          </a:p>
          <a:p>
            <a:pPr marL="266700" indent="-266700">
              <a:lnSpc>
                <a:spcPct val="150000"/>
              </a:lnSpc>
            </a:pPr>
            <a:r>
              <a:rPr lang="el-GR" sz="2400" dirty="0"/>
              <a:t>Κατά την αιμοληψία η σφιχτή περίδεση αυξάνει τη συγκέντρωση των πρωτεϊνών σε λίγα λεπτά.</a:t>
            </a:r>
            <a:endParaRPr lang="en-US" sz="2400" dirty="0"/>
          </a:p>
          <a:p>
            <a:pPr>
              <a:lnSpc>
                <a:spcPct val="150000"/>
              </a:lnSpc>
            </a:pPr>
            <a:endParaRPr lang="en-US" sz="2400" dirty="0"/>
          </a:p>
          <a:p>
            <a:pPr>
              <a:lnSpc>
                <a:spcPct val="150000"/>
              </a:lnSpc>
            </a:pPr>
            <a:endParaRPr lang="en-US" sz="2400" dirty="0"/>
          </a:p>
          <a:p>
            <a:pPr>
              <a:lnSpc>
                <a:spcPct val="150000"/>
              </a:lnSpc>
            </a:pPr>
            <a:endParaRPr lang="el-GR" sz="2400" dirty="0"/>
          </a:p>
          <a:p>
            <a:endParaRPr lang="el-GR"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2</a:t>
            </a:fld>
            <a:endParaRPr lang="el-GR" dirty="0"/>
          </a:p>
        </p:txBody>
      </p:sp>
    </p:spTree>
    <p:extLst>
      <p:ext uri="{BB962C8B-B14F-4D97-AF65-F5344CB8AC3E}">
        <p14:creationId xmlns:p14="http://schemas.microsoft.com/office/powerpoint/2010/main" val="3136261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normAutofit/>
          </a:bodyPr>
          <a:lstStyle/>
          <a:p>
            <a:r>
              <a:rPr lang="el-GR" sz="3600" b="1" dirty="0" smtClean="0"/>
              <a:t>Τέλος Ενότητας</a:t>
            </a:r>
            <a:endParaRPr lang="el-GR" sz="3600" b="1"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781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b="1" cap="none" dirty="0" smtClean="0"/>
              <a:t>Σημειώματα</a:t>
            </a:r>
            <a:endParaRPr lang="el-GR" sz="4400" b="1"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991459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chemeClr val="tx1">
                    <a:lumMod val="75000"/>
                    <a:lumOff val="25000"/>
                  </a:schemeClr>
                </a:solidFill>
              </a:rPr>
              <a:t>Σημείωμα </a:t>
            </a:r>
            <a:r>
              <a:rPr lang="el-GR" sz="3600" b="1" dirty="0" smtClean="0">
                <a:solidFill>
                  <a:schemeClr val="tx1">
                    <a:lumMod val="75000"/>
                    <a:lumOff val="25000"/>
                  </a:schemeClr>
                </a:solidFill>
              </a:rPr>
              <a:t>Αναφοράς</a:t>
            </a:r>
            <a:endParaRPr lang="el-GR" sz="3600" b="1" dirty="0">
              <a:solidFill>
                <a:schemeClr val="tx1">
                  <a:lumMod val="75000"/>
                  <a:lumOff val="25000"/>
                </a:schemeClr>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Πέτρος Καρκαλούσος 2014. Πέτρος Καρκαλούσος. «Κλινική Χημεία Ι. Ενότητα 1</a:t>
            </a:r>
            <a:r>
              <a:rPr lang="en-US" sz="2000" dirty="0"/>
              <a:t>2</a:t>
            </a:r>
            <a:r>
              <a:rPr lang="el-GR" sz="2000" dirty="0"/>
              <a:t>:</a:t>
            </a:r>
            <a:r>
              <a:rPr lang="en-US" sz="2000" dirty="0"/>
              <a:t> </a:t>
            </a:r>
            <a:r>
              <a:rPr lang="el-GR" sz="2000" dirty="0"/>
              <a:t>Πρωτεΐνες </a:t>
            </a:r>
            <a:r>
              <a:rPr lang="el-GR" sz="2000" dirty="0" smtClean="0"/>
              <a:t>πλάσματος». Έκδοση: 1.0. Αθήνα 2014. Διαθέσιμο από τη δικτυακή διεύθυνση: </a:t>
            </a:r>
            <a:r>
              <a:rPr lang="en-US" sz="2000" dirty="0" smtClean="0">
                <a:hlinkClick r:id="rId3"/>
              </a:rPr>
              <a:t>ocp.teiath.gr</a:t>
            </a:r>
            <a:r>
              <a:rPr lang="el-GR" sz="2000" dirty="0" smtClean="0"/>
              <a:t>.</a:t>
            </a:r>
            <a:endParaRPr lang="el-GR" sz="2000" dirty="0"/>
          </a:p>
        </p:txBody>
      </p:sp>
    </p:spTree>
    <p:extLst>
      <p:ext uri="{BB962C8B-B14F-4D97-AF65-F5344CB8AC3E}">
        <p14:creationId xmlns:p14="http://schemas.microsoft.com/office/powerpoint/2010/main" val="2616711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b="1" dirty="0">
                <a:solidFill>
                  <a:schemeClr val="tx1"/>
                </a:solidFill>
              </a:rPr>
              <a:t>Σημείωμα </a:t>
            </a:r>
            <a:r>
              <a:rPr lang="el-GR" sz="3600" b="1" dirty="0" smtClean="0">
                <a:solidFill>
                  <a:schemeClr val="tx1"/>
                </a:solidFill>
              </a:rPr>
              <a:t>Αδειοδότησης</a:t>
            </a:r>
            <a:endParaRPr lang="el-GR" sz="3600" b="1" dirty="0">
              <a:solidFill>
                <a:schemeClr val="tx1"/>
              </a:solidFill>
            </a:endParaRPr>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692448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a:solidFill>
                  <a:schemeClr val="tx1"/>
                </a:solidFill>
              </a:rPr>
              <a:t>Διατήρηση </a:t>
            </a:r>
            <a:r>
              <a:rPr lang="el-GR" sz="3600" b="1" dirty="0" smtClean="0">
                <a:solidFill>
                  <a:schemeClr val="tx1"/>
                </a:solidFill>
              </a:rPr>
              <a:t>Σημειωμάτων</a:t>
            </a:r>
            <a:endParaRPr lang="el-GR" sz="3600" b="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3222373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solidFill>
                  <a:schemeClr val="tx1"/>
                </a:solidFill>
              </a:rPr>
              <a:t>Σημείωμα Χρήσης Έργων </a:t>
            </a:r>
            <a:r>
              <a:rPr lang="el-GR" dirty="0" smtClean="0">
                <a:solidFill>
                  <a:schemeClr val="tx1"/>
                </a:solidFill>
              </a:rPr>
              <a:t>Τρίτων</a:t>
            </a:r>
            <a:endParaRPr lang="el-GR" dirty="0">
              <a:solidFill>
                <a:schemeClr val="tx1"/>
              </a:solidFill>
            </a:endParaRPr>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a:t>Marshall J, Bangert K. </a:t>
            </a:r>
            <a:r>
              <a:rPr lang="el-GR" sz="2000" dirty="0"/>
              <a:t>Κλινική Χημεία. Εκδόσεις Π.Χ. Πασχαλίδης 2011. Αθήνα, </a:t>
            </a:r>
            <a:r>
              <a:rPr lang="en-US" sz="2000" dirty="0"/>
              <a:t>ISBN </a:t>
            </a:r>
            <a:r>
              <a:rPr lang="en-US" sz="2000" dirty="0" smtClean="0"/>
              <a:t>978-960-489-056-9</a:t>
            </a:r>
          </a:p>
          <a:p>
            <a:pPr marL="0" indent="0">
              <a:buNone/>
            </a:pPr>
            <a:endParaRPr lang="el-GR" sz="2000" dirty="0"/>
          </a:p>
          <a:p>
            <a:pPr marL="457200" indent="-457200">
              <a:buFont typeface="+mj-lt"/>
              <a:buAutoNum type="arabicPeriod"/>
            </a:pPr>
            <a:endParaRPr lang="el-GR" sz="2000" dirty="0"/>
          </a:p>
        </p:txBody>
      </p:sp>
    </p:spTree>
    <p:extLst>
      <p:ext uri="{BB962C8B-B14F-4D97-AF65-F5344CB8AC3E}">
        <p14:creationId xmlns:p14="http://schemas.microsoft.com/office/powerpoint/2010/main" val="3735590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solidFill>
                  <a:schemeClr val="tx1"/>
                </a:solidFill>
              </a:rPr>
              <a:t>Χρηματοδότηση</a:t>
            </a:r>
            <a:endParaRPr lang="el-GR" sz="3600" b="1"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02189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l-GR" dirty="0"/>
              <a:t>Λειτουργίες των πρωτεϊνών του </a:t>
            </a:r>
            <a:r>
              <a:rPr lang="el-GR" dirty="0" smtClean="0"/>
              <a:t>πλάσματος</a:t>
            </a:r>
            <a:endParaRPr lang="el-GR"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3</a:t>
            </a:fld>
            <a:endParaRPr lang="el-GR" dirty="0"/>
          </a:p>
        </p:txBody>
      </p:sp>
      <p:graphicFrame>
        <p:nvGraphicFramePr>
          <p:cNvPr id="3" name="2 - Πίνακας"/>
          <p:cNvGraphicFramePr>
            <a:graphicFrameLocks noGrp="1"/>
          </p:cNvGraphicFramePr>
          <p:nvPr>
            <p:extLst>
              <p:ext uri="{D42A27DB-BD31-4B8C-83A1-F6EECF244321}">
                <p14:modId xmlns:p14="http://schemas.microsoft.com/office/powerpoint/2010/main" val="541064319"/>
              </p:ext>
            </p:extLst>
          </p:nvPr>
        </p:nvGraphicFramePr>
        <p:xfrm>
          <a:off x="719572" y="1412776"/>
          <a:ext cx="7704856" cy="4602480"/>
        </p:xfrm>
        <a:graphic>
          <a:graphicData uri="http://schemas.openxmlformats.org/drawingml/2006/table">
            <a:tbl>
              <a:tblPr firstRow="1" bandRow="1">
                <a:tableStyleId>{85BE263C-DBD7-4A20-BB59-AAB30ACAA65A}</a:tableStyleId>
              </a:tblPr>
              <a:tblGrid>
                <a:gridCol w="4248472"/>
                <a:gridCol w="3456384"/>
              </a:tblGrid>
              <a:tr h="370840">
                <a:tc>
                  <a:txBody>
                    <a:bodyPr/>
                    <a:lstStyle/>
                    <a:p>
                      <a:r>
                        <a:rPr lang="el-GR" sz="2000" dirty="0" smtClean="0"/>
                        <a:t>Λειτουργία</a:t>
                      </a:r>
                      <a:endParaRPr lang="el-GR" sz="2000" dirty="0"/>
                    </a:p>
                  </a:txBody>
                  <a:tcPr>
                    <a:solidFill>
                      <a:srgbClr val="820000"/>
                    </a:solidFill>
                  </a:tcPr>
                </a:tc>
                <a:tc>
                  <a:txBody>
                    <a:bodyPr/>
                    <a:lstStyle/>
                    <a:p>
                      <a:r>
                        <a:rPr lang="el-GR" sz="2000" dirty="0" smtClean="0"/>
                        <a:t>Παράδειγμα</a:t>
                      </a:r>
                      <a:endParaRPr lang="el-GR" sz="2000" dirty="0"/>
                    </a:p>
                  </a:txBody>
                  <a:tcPr>
                    <a:solidFill>
                      <a:srgbClr val="820000"/>
                    </a:solidFill>
                  </a:tcPr>
                </a:tc>
              </a:tr>
              <a:tr h="370840">
                <a:tc>
                  <a:txBody>
                    <a:bodyPr/>
                    <a:lstStyle/>
                    <a:p>
                      <a:r>
                        <a:rPr lang="el-GR" sz="2000" dirty="0" smtClean="0"/>
                        <a:t>Μεταφορά</a:t>
                      </a:r>
                      <a:endParaRPr lang="el-GR" sz="2000" dirty="0"/>
                    </a:p>
                  </a:txBody>
                  <a:tcPr/>
                </a:tc>
                <a:tc>
                  <a:txBody>
                    <a:bodyPr/>
                    <a:lstStyle/>
                    <a:p>
                      <a:r>
                        <a:rPr lang="en-US" sz="2000" dirty="0" smtClean="0"/>
                        <a:t>TG:</a:t>
                      </a:r>
                      <a:r>
                        <a:rPr lang="en-US" sz="2000" baseline="0" dirty="0" smtClean="0"/>
                        <a:t> </a:t>
                      </a:r>
                      <a:r>
                        <a:rPr lang="el-GR" sz="2000" baseline="0" dirty="0" smtClean="0"/>
                        <a:t>σφαιρίνη που δεσμεύει τη θυροξίνη</a:t>
                      </a:r>
                    </a:p>
                    <a:p>
                      <a:r>
                        <a:rPr lang="el-GR" sz="2000" baseline="0" dirty="0" smtClean="0"/>
                        <a:t>Απολιποπρωτεΐνες (</a:t>
                      </a:r>
                      <a:r>
                        <a:rPr lang="en-US" sz="2000" baseline="0" dirty="0" smtClean="0"/>
                        <a:t>HDL, LDL)</a:t>
                      </a:r>
                    </a:p>
                    <a:p>
                      <a:r>
                        <a:rPr lang="el-GR" sz="2000" baseline="0" dirty="0" smtClean="0"/>
                        <a:t>Τρανσφερρίνη (σίδηρος)</a:t>
                      </a:r>
                      <a:endParaRPr lang="el-GR" sz="2000" dirty="0"/>
                    </a:p>
                  </a:txBody>
                  <a:tcPr/>
                </a:tc>
              </a:tr>
              <a:tr h="370840">
                <a:tc>
                  <a:txBody>
                    <a:bodyPr/>
                    <a:lstStyle/>
                    <a:p>
                      <a:r>
                        <a:rPr lang="el-GR" sz="2000" dirty="0" smtClean="0"/>
                        <a:t>Χυμική ανοσία</a:t>
                      </a:r>
                      <a:endParaRPr lang="el-GR" sz="2000" dirty="0"/>
                    </a:p>
                  </a:txBody>
                  <a:tcPr/>
                </a:tc>
                <a:tc>
                  <a:txBody>
                    <a:bodyPr/>
                    <a:lstStyle/>
                    <a:p>
                      <a:r>
                        <a:rPr lang="el-GR" sz="2000" dirty="0" smtClean="0"/>
                        <a:t>Ανοσοσφαιρίνες</a:t>
                      </a:r>
                      <a:endParaRPr lang="el-GR" sz="2000" dirty="0"/>
                    </a:p>
                  </a:txBody>
                  <a:tcPr/>
                </a:tc>
              </a:tr>
              <a:tr h="370840">
                <a:tc>
                  <a:txBody>
                    <a:bodyPr/>
                    <a:lstStyle/>
                    <a:p>
                      <a:r>
                        <a:rPr lang="el-GR" sz="2000" dirty="0" smtClean="0"/>
                        <a:t>Διατήρηση της κολλοειδωσμωτικής πίεσης</a:t>
                      </a:r>
                      <a:endParaRPr lang="el-GR" sz="2000" dirty="0"/>
                    </a:p>
                  </a:txBody>
                  <a:tcPr/>
                </a:tc>
                <a:tc>
                  <a:txBody>
                    <a:bodyPr/>
                    <a:lstStyle/>
                    <a:p>
                      <a:r>
                        <a:rPr lang="el-GR" sz="2000" dirty="0" smtClean="0"/>
                        <a:t>Όλες οι πρωτεΐνες, ιδιαίτερα</a:t>
                      </a:r>
                      <a:r>
                        <a:rPr lang="el-GR" sz="2000" baseline="0" dirty="0" smtClean="0"/>
                        <a:t> η λευκωματίνη</a:t>
                      </a:r>
                      <a:endParaRPr lang="el-GR" sz="2000" dirty="0"/>
                    </a:p>
                  </a:txBody>
                  <a:tcPr/>
                </a:tc>
              </a:tr>
              <a:tr h="370840">
                <a:tc>
                  <a:txBody>
                    <a:bodyPr/>
                    <a:lstStyle/>
                    <a:p>
                      <a:r>
                        <a:rPr lang="el-GR" sz="2000" dirty="0" smtClean="0"/>
                        <a:t>Ένζυμα</a:t>
                      </a:r>
                      <a:endParaRPr lang="el-GR" sz="2000" dirty="0"/>
                    </a:p>
                  </a:txBody>
                  <a:tcPr/>
                </a:tc>
                <a:tc>
                  <a:txBody>
                    <a:bodyPr/>
                    <a:lstStyle/>
                    <a:p>
                      <a:r>
                        <a:rPr lang="el-GR" sz="2000" dirty="0" smtClean="0"/>
                        <a:t>Ρενίνη, παράγοντες</a:t>
                      </a:r>
                      <a:r>
                        <a:rPr lang="el-GR" sz="2000" baseline="0" dirty="0" smtClean="0"/>
                        <a:t> πήξης, πρωτεΐνες συμπληρώματος</a:t>
                      </a:r>
                      <a:endParaRPr lang="el-GR" sz="2000" dirty="0"/>
                    </a:p>
                  </a:txBody>
                  <a:tcPr/>
                </a:tc>
              </a:tr>
              <a:tr h="370840">
                <a:tc>
                  <a:txBody>
                    <a:bodyPr/>
                    <a:lstStyle/>
                    <a:p>
                      <a:r>
                        <a:rPr lang="el-GR" sz="2000" dirty="0" smtClean="0"/>
                        <a:t>Αναστολείς πρωτεασών</a:t>
                      </a:r>
                      <a:endParaRPr lang="el-GR" sz="2000" dirty="0"/>
                    </a:p>
                  </a:txBody>
                  <a:tcPr/>
                </a:tc>
                <a:tc>
                  <a:txBody>
                    <a:bodyPr/>
                    <a:lstStyle/>
                    <a:p>
                      <a:r>
                        <a:rPr lang="el-GR" sz="2000" dirty="0" smtClean="0"/>
                        <a:t>Α1-αντιθρυψίνη (δρα στις πρωτεάσες)</a:t>
                      </a:r>
                      <a:endParaRPr lang="el-GR" sz="2000" dirty="0"/>
                    </a:p>
                  </a:txBody>
                  <a:tcPr/>
                </a:tc>
              </a:tr>
              <a:tr h="370840">
                <a:tc>
                  <a:txBody>
                    <a:bodyPr/>
                    <a:lstStyle/>
                    <a:p>
                      <a:r>
                        <a:rPr lang="el-GR" sz="2000" dirty="0" smtClean="0"/>
                        <a:t>Ρύθμιση της οξεοβασικής ισορροπίας</a:t>
                      </a:r>
                      <a:endParaRPr lang="el-GR" sz="2000" dirty="0"/>
                    </a:p>
                  </a:txBody>
                  <a:tcPr/>
                </a:tc>
                <a:tc>
                  <a:txBody>
                    <a:bodyPr/>
                    <a:lstStyle/>
                    <a:p>
                      <a:r>
                        <a:rPr lang="el-GR" sz="2000" dirty="0" smtClean="0"/>
                        <a:t>Όλες οι πρωτεΐνες.</a:t>
                      </a:r>
                      <a:endParaRPr lang="el-GR" sz="2000" dirty="0"/>
                    </a:p>
                  </a:txBody>
                  <a:tcPr/>
                </a:tc>
              </a:tr>
            </a:tbl>
          </a:graphicData>
        </a:graphic>
      </p:graphicFrame>
    </p:spTree>
    <p:extLst>
      <p:ext uri="{BB962C8B-B14F-4D97-AF65-F5344CB8AC3E}">
        <p14:creationId xmlns:p14="http://schemas.microsoft.com/office/powerpoint/2010/main" val="3417549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6632"/>
            <a:ext cx="9144000" cy="908720"/>
          </a:xfrm>
        </p:spPr>
        <p:txBody>
          <a:bodyPr>
            <a:noAutofit/>
          </a:bodyPr>
          <a:lstStyle/>
          <a:p>
            <a:r>
              <a:rPr lang="el-GR" dirty="0"/>
              <a:t>Αιτίες μεταβολής της ολικής συγκέντρωσης των πρωτεϊνών του </a:t>
            </a:r>
            <a:r>
              <a:rPr lang="el-GR" dirty="0" smtClean="0"/>
              <a:t>πλάσματος</a:t>
            </a:r>
            <a:endParaRPr lang="el-GR"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4</a:t>
            </a:fld>
            <a:endParaRPr lang="el-GR" dirty="0"/>
          </a:p>
        </p:txBody>
      </p:sp>
      <p:graphicFrame>
        <p:nvGraphicFramePr>
          <p:cNvPr id="3" name="2 - Πίνακας"/>
          <p:cNvGraphicFramePr>
            <a:graphicFrameLocks noGrp="1"/>
          </p:cNvGraphicFramePr>
          <p:nvPr>
            <p:extLst>
              <p:ext uri="{D42A27DB-BD31-4B8C-83A1-F6EECF244321}">
                <p14:modId xmlns:p14="http://schemas.microsoft.com/office/powerpoint/2010/main" val="2951344301"/>
              </p:ext>
            </p:extLst>
          </p:nvPr>
        </p:nvGraphicFramePr>
        <p:xfrm>
          <a:off x="215516" y="1340768"/>
          <a:ext cx="8712969" cy="4546848"/>
        </p:xfrm>
        <a:graphic>
          <a:graphicData uri="http://schemas.openxmlformats.org/drawingml/2006/table">
            <a:tbl>
              <a:tblPr firstRow="1" bandRow="1">
                <a:tableStyleId>{85BE263C-DBD7-4A20-BB59-AAB30ACAA65A}</a:tableStyleId>
              </a:tblPr>
              <a:tblGrid>
                <a:gridCol w="2606444"/>
                <a:gridCol w="2110080"/>
                <a:gridCol w="1936235"/>
                <a:gridCol w="2060210"/>
              </a:tblGrid>
              <a:tr h="432048">
                <a:tc>
                  <a:txBody>
                    <a:bodyPr/>
                    <a:lstStyle/>
                    <a:p>
                      <a:r>
                        <a:rPr lang="el-GR" sz="1800" dirty="0" smtClean="0"/>
                        <a:t>Λειτουργία</a:t>
                      </a:r>
                      <a:endParaRPr lang="el-GR" sz="1800" dirty="0"/>
                    </a:p>
                  </a:txBody>
                  <a:tcPr>
                    <a:solidFill>
                      <a:srgbClr val="820000"/>
                    </a:solidFill>
                  </a:tcPr>
                </a:tc>
                <a:tc>
                  <a:txBody>
                    <a:bodyPr/>
                    <a:lstStyle/>
                    <a:p>
                      <a:r>
                        <a:rPr lang="el-GR" sz="1800" dirty="0" smtClean="0"/>
                        <a:t>Παράδειγμα</a:t>
                      </a:r>
                      <a:endParaRPr lang="el-GR" sz="1800" dirty="0"/>
                    </a:p>
                  </a:txBody>
                  <a:tcPr>
                    <a:solidFill>
                      <a:srgbClr val="820000"/>
                    </a:solidFill>
                  </a:tcPr>
                </a:tc>
                <a:tc>
                  <a:txBody>
                    <a:bodyPr/>
                    <a:lstStyle/>
                    <a:p>
                      <a:r>
                        <a:rPr lang="el-GR" sz="1800" dirty="0" smtClean="0"/>
                        <a:t>Μείωση</a:t>
                      </a:r>
                      <a:endParaRPr lang="el-GR" sz="1800" dirty="0"/>
                    </a:p>
                  </a:txBody>
                  <a:tcPr>
                    <a:solidFill>
                      <a:srgbClr val="820000"/>
                    </a:solidFill>
                  </a:tcPr>
                </a:tc>
                <a:tc>
                  <a:txBody>
                    <a:bodyPr/>
                    <a:lstStyle/>
                    <a:p>
                      <a:endParaRPr lang="el-GR" sz="1800" dirty="0"/>
                    </a:p>
                  </a:txBody>
                  <a:tcPr>
                    <a:solidFill>
                      <a:srgbClr val="820000"/>
                    </a:solidFill>
                  </a:tcPr>
                </a:tc>
              </a:tr>
              <a:tr h="370840">
                <a:tc>
                  <a:txBody>
                    <a:bodyPr/>
                    <a:lstStyle/>
                    <a:p>
                      <a:r>
                        <a:rPr lang="el-GR" sz="1800" dirty="0" smtClean="0"/>
                        <a:t>Υπεργαμμασφαιριναιμία</a:t>
                      </a:r>
                    </a:p>
                    <a:p>
                      <a:r>
                        <a:rPr lang="el-GR" sz="1800" dirty="0" smtClean="0"/>
                        <a:t>Παραπρωτεϊναιμία</a:t>
                      </a:r>
                      <a:endParaRPr lang="el-GR" sz="1800" dirty="0"/>
                    </a:p>
                  </a:txBody>
                  <a:tcPr/>
                </a:tc>
                <a:tc>
                  <a:txBody>
                    <a:bodyPr/>
                    <a:lstStyle/>
                    <a:p>
                      <a:r>
                        <a:rPr lang="el-GR" sz="1800" dirty="0" smtClean="0"/>
                        <a:t>Αύξηση </a:t>
                      </a:r>
                      <a:r>
                        <a:rPr lang="el-GR" sz="1800" dirty="0" smtClean="0"/>
                        <a:t>πρωτεϊνοσύνθεσης</a:t>
                      </a:r>
                      <a:endParaRPr lang="el-GR" sz="1800" dirty="0"/>
                    </a:p>
                  </a:txBody>
                  <a:tcPr/>
                </a:tc>
                <a:tc>
                  <a:txBody>
                    <a:bodyPr/>
                    <a:lstStyle/>
                    <a:p>
                      <a:r>
                        <a:rPr lang="el-GR" sz="1800" dirty="0" smtClean="0"/>
                        <a:t>Υποσιτισμός και δυσαπορρόφηση</a:t>
                      </a:r>
                    </a:p>
                    <a:p>
                      <a:r>
                        <a:rPr lang="el-GR" sz="1800" dirty="0" smtClean="0"/>
                        <a:t>Ηπατοπάθεια</a:t>
                      </a:r>
                    </a:p>
                    <a:p>
                      <a:r>
                        <a:rPr lang="el-GR" sz="1800" dirty="0" smtClean="0"/>
                        <a:t>Χυμική ανοσοανεπάρκεια</a:t>
                      </a:r>
                      <a:endParaRPr lang="el-GR" sz="1800" dirty="0"/>
                    </a:p>
                  </a:txBody>
                  <a:tcPr/>
                </a:tc>
                <a:tc>
                  <a:txBody>
                    <a:bodyPr/>
                    <a:lstStyle/>
                    <a:p>
                      <a:r>
                        <a:rPr lang="el-GR" sz="1800" dirty="0" smtClean="0"/>
                        <a:t>Μείωση </a:t>
                      </a:r>
                      <a:r>
                        <a:rPr lang="el-GR" sz="1800" baseline="0" dirty="0" smtClean="0"/>
                        <a:t>πρωτεϊνοσύνθεσης</a:t>
                      </a:r>
                      <a:endParaRPr lang="el-GR" sz="1800" dirty="0"/>
                    </a:p>
                  </a:txBody>
                  <a:tcPr/>
                </a:tc>
              </a:tr>
              <a:tr h="370840">
                <a:tc>
                  <a:txBody>
                    <a:bodyPr/>
                    <a:lstStyle/>
                    <a:p>
                      <a:r>
                        <a:rPr lang="el-GR" sz="1800" dirty="0" smtClean="0"/>
                        <a:t>Τεχνητή</a:t>
                      </a:r>
                      <a:endParaRPr lang="el-GR" sz="1800" dirty="0"/>
                    </a:p>
                  </a:txBody>
                  <a:tcPr/>
                </a:tc>
                <a:tc>
                  <a:txBody>
                    <a:bodyPr/>
                    <a:lstStyle/>
                    <a:p>
                      <a:r>
                        <a:rPr lang="el-GR" sz="1800" dirty="0" smtClean="0"/>
                        <a:t>Αιμοσυμπύκνωση κατά</a:t>
                      </a:r>
                      <a:r>
                        <a:rPr lang="el-GR" sz="1800" baseline="0" dirty="0" smtClean="0"/>
                        <a:t> την αιμοληψία.</a:t>
                      </a:r>
                      <a:endParaRPr lang="el-GR" sz="1800" dirty="0"/>
                    </a:p>
                  </a:txBody>
                  <a:tcPr/>
                </a:tc>
                <a:tc>
                  <a:txBody>
                    <a:bodyPr/>
                    <a:lstStyle/>
                    <a:p>
                      <a:r>
                        <a:rPr lang="el-GR" sz="1800" dirty="0" smtClean="0"/>
                        <a:t>Υπερυδάτωση</a:t>
                      </a:r>
                    </a:p>
                    <a:p>
                      <a:r>
                        <a:rPr lang="el-GR" sz="1800" dirty="0" smtClean="0"/>
                        <a:t>Αυξημένη διαπερατότητα</a:t>
                      </a:r>
                      <a:r>
                        <a:rPr lang="el-GR" sz="1800" baseline="0" dirty="0" smtClean="0"/>
                        <a:t> τριχοειδών</a:t>
                      </a:r>
                      <a:endParaRPr lang="el-GR" sz="1800" dirty="0"/>
                    </a:p>
                  </a:txBody>
                  <a:tcPr/>
                </a:tc>
                <a:tc>
                  <a:txBody>
                    <a:bodyPr/>
                    <a:lstStyle/>
                    <a:p>
                      <a:r>
                        <a:rPr lang="el-GR" sz="1800" dirty="0" smtClean="0"/>
                        <a:t>Αύξηση του όγκου κατανομής</a:t>
                      </a:r>
                      <a:endParaRPr lang="el-GR" sz="1800" dirty="0"/>
                    </a:p>
                  </a:txBody>
                  <a:tcPr/>
                </a:tc>
              </a:tr>
              <a:tr h="370840">
                <a:tc>
                  <a:txBody>
                    <a:bodyPr/>
                    <a:lstStyle/>
                    <a:p>
                      <a:r>
                        <a:rPr lang="el-GR" sz="1800" dirty="0" smtClean="0"/>
                        <a:t>Αφυδάτωση</a:t>
                      </a:r>
                      <a:endParaRPr lang="el-GR" sz="1800" dirty="0"/>
                    </a:p>
                  </a:txBody>
                  <a:tcPr/>
                </a:tc>
                <a:tc>
                  <a:txBody>
                    <a:bodyPr/>
                    <a:lstStyle/>
                    <a:p>
                      <a:r>
                        <a:rPr lang="el-GR" sz="1800" dirty="0" smtClean="0"/>
                        <a:t>Μείωση όγκου</a:t>
                      </a:r>
                      <a:endParaRPr lang="el-GR" sz="1800" dirty="0"/>
                    </a:p>
                  </a:txBody>
                  <a:tcPr/>
                </a:tc>
                <a:tc>
                  <a:txBody>
                    <a:bodyPr/>
                    <a:lstStyle/>
                    <a:p>
                      <a:r>
                        <a:rPr lang="el-GR" sz="1800" dirty="0" smtClean="0"/>
                        <a:t>Καταστάσεις απώλειας </a:t>
                      </a:r>
                      <a:r>
                        <a:rPr lang="el-GR" sz="1800" dirty="0" smtClean="0"/>
                        <a:t>πρωτεΐνης</a:t>
                      </a:r>
                      <a:r>
                        <a:rPr lang="el-GR" sz="1800" dirty="0" smtClean="0"/>
                        <a:t>, καταβολικές καταστάσεις</a:t>
                      </a:r>
                      <a:endParaRPr lang="el-GR" sz="1800" dirty="0"/>
                    </a:p>
                  </a:txBody>
                  <a:tcPr/>
                </a:tc>
                <a:tc>
                  <a:txBody>
                    <a:bodyPr/>
                    <a:lstStyle/>
                    <a:p>
                      <a:r>
                        <a:rPr lang="el-GR" sz="1800" dirty="0" smtClean="0"/>
                        <a:t>Αύξηση απέκκρισης/</a:t>
                      </a:r>
                      <a:endParaRPr lang="en-US" sz="1800" dirty="0" smtClean="0"/>
                    </a:p>
                    <a:p>
                      <a:r>
                        <a:rPr lang="el-GR" sz="1800" dirty="0" smtClean="0"/>
                        <a:t>καταβολισμού</a:t>
                      </a:r>
                      <a:endParaRPr lang="el-GR" sz="1800" dirty="0"/>
                    </a:p>
                  </a:txBody>
                  <a:tcPr/>
                </a:tc>
              </a:tr>
            </a:tbl>
          </a:graphicData>
        </a:graphic>
      </p:graphicFrame>
    </p:spTree>
    <p:extLst>
      <p:ext uri="{BB962C8B-B14F-4D97-AF65-F5344CB8AC3E}">
        <p14:creationId xmlns:p14="http://schemas.microsoft.com/office/powerpoint/2010/main" val="1257709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dirty="0"/>
              <a:t>Οι κύριες πρωτεΐνες του πλάσματος </a:t>
            </a:r>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5</a:t>
            </a:fld>
            <a:endParaRPr lang="el-GR" dirty="0"/>
          </a:p>
        </p:txBody>
      </p:sp>
      <p:graphicFrame>
        <p:nvGraphicFramePr>
          <p:cNvPr id="3" name="2 - Πίνακας"/>
          <p:cNvGraphicFramePr>
            <a:graphicFrameLocks noGrp="1"/>
          </p:cNvGraphicFramePr>
          <p:nvPr>
            <p:extLst>
              <p:ext uri="{D42A27DB-BD31-4B8C-83A1-F6EECF244321}">
                <p14:modId xmlns:p14="http://schemas.microsoft.com/office/powerpoint/2010/main" val="1000724449"/>
              </p:ext>
            </p:extLst>
          </p:nvPr>
        </p:nvGraphicFramePr>
        <p:xfrm>
          <a:off x="395537" y="1196752"/>
          <a:ext cx="8352927" cy="4119880"/>
        </p:xfrm>
        <a:graphic>
          <a:graphicData uri="http://schemas.openxmlformats.org/drawingml/2006/table">
            <a:tbl>
              <a:tblPr firstRow="1" bandRow="1">
                <a:tableStyleId>{85BE263C-DBD7-4A20-BB59-AAB30ACAA65A}</a:tableStyleId>
              </a:tblPr>
              <a:tblGrid>
                <a:gridCol w="1819449"/>
                <a:gridCol w="3698080"/>
                <a:gridCol w="2835398"/>
              </a:tblGrid>
              <a:tr h="432048">
                <a:tc>
                  <a:txBody>
                    <a:bodyPr/>
                    <a:lstStyle/>
                    <a:p>
                      <a:pPr algn="ctr"/>
                      <a:r>
                        <a:rPr lang="el-GR" sz="1800" dirty="0" smtClean="0"/>
                        <a:t>Τάξη</a:t>
                      </a:r>
                      <a:endParaRPr lang="el-GR" sz="1800" dirty="0"/>
                    </a:p>
                  </a:txBody>
                  <a:tcPr>
                    <a:solidFill>
                      <a:srgbClr val="820000"/>
                    </a:solidFill>
                  </a:tcPr>
                </a:tc>
                <a:tc>
                  <a:txBody>
                    <a:bodyPr/>
                    <a:lstStyle/>
                    <a:p>
                      <a:pPr algn="ctr"/>
                      <a:r>
                        <a:rPr lang="el-GR" sz="1800" dirty="0" smtClean="0"/>
                        <a:t>Πρωτεΐνη</a:t>
                      </a:r>
                      <a:endParaRPr lang="el-GR" sz="1800" dirty="0"/>
                    </a:p>
                  </a:txBody>
                  <a:tcPr>
                    <a:solidFill>
                      <a:srgbClr val="820000"/>
                    </a:solidFill>
                  </a:tcPr>
                </a:tc>
                <a:tc>
                  <a:txBody>
                    <a:bodyPr/>
                    <a:lstStyle/>
                    <a:p>
                      <a:pPr algn="ctr"/>
                      <a:r>
                        <a:rPr lang="el-GR" sz="1800" dirty="0" smtClean="0"/>
                        <a:t>Μέση συγκέντρωση ορού</a:t>
                      </a:r>
                      <a:r>
                        <a:rPr lang="en-US" sz="1800" dirty="0" smtClean="0"/>
                        <a:t> (g/L)</a:t>
                      </a:r>
                      <a:endParaRPr lang="el-GR" sz="1800" dirty="0"/>
                    </a:p>
                  </a:txBody>
                  <a:tcPr>
                    <a:solidFill>
                      <a:srgbClr val="820000"/>
                    </a:solidFill>
                  </a:tcPr>
                </a:tc>
              </a:tr>
              <a:tr h="370840">
                <a:tc>
                  <a:txBody>
                    <a:bodyPr/>
                    <a:lstStyle/>
                    <a:p>
                      <a:pPr algn="ctr"/>
                      <a:endParaRPr lang="el-GR" sz="1800" dirty="0"/>
                    </a:p>
                  </a:txBody>
                  <a:tcPr/>
                </a:tc>
                <a:tc>
                  <a:txBody>
                    <a:bodyPr/>
                    <a:lstStyle/>
                    <a:p>
                      <a:pPr algn="ctr"/>
                      <a:r>
                        <a:rPr lang="el-GR" sz="1800" dirty="0" smtClean="0"/>
                        <a:t>Προλευκωματίνη</a:t>
                      </a:r>
                    </a:p>
                    <a:p>
                      <a:pPr algn="ctr"/>
                      <a:r>
                        <a:rPr lang="el-GR" sz="1800" dirty="0" smtClean="0"/>
                        <a:t>Λευκωματίνη</a:t>
                      </a:r>
                      <a:endParaRPr lang="el-GR" sz="1800" dirty="0"/>
                    </a:p>
                  </a:txBody>
                  <a:tcPr/>
                </a:tc>
                <a:tc>
                  <a:txBody>
                    <a:bodyPr/>
                    <a:lstStyle/>
                    <a:p>
                      <a:pPr algn="ctr"/>
                      <a:r>
                        <a:rPr lang="el-GR" sz="1800" dirty="0" smtClean="0"/>
                        <a:t>0,25</a:t>
                      </a:r>
                    </a:p>
                    <a:p>
                      <a:pPr algn="ctr"/>
                      <a:r>
                        <a:rPr lang="el-GR" sz="1800" dirty="0" smtClean="0"/>
                        <a:t>40</a:t>
                      </a:r>
                      <a:endParaRPr lang="el-GR" sz="1800" dirty="0"/>
                    </a:p>
                  </a:txBody>
                  <a:tcPr/>
                </a:tc>
              </a:tr>
              <a:tr h="370840">
                <a:tc>
                  <a:txBody>
                    <a:bodyPr/>
                    <a:lstStyle/>
                    <a:p>
                      <a:pPr algn="ctr"/>
                      <a:r>
                        <a:rPr lang="el-GR" sz="1800" dirty="0" smtClean="0"/>
                        <a:t>α1-σφαιρίνη</a:t>
                      </a:r>
                      <a:endParaRPr lang="el-GR" sz="1800" dirty="0"/>
                    </a:p>
                  </a:txBody>
                  <a:tcPr/>
                </a:tc>
                <a:tc>
                  <a:txBody>
                    <a:bodyPr/>
                    <a:lstStyle/>
                    <a:p>
                      <a:pPr algn="ctr"/>
                      <a:r>
                        <a:rPr lang="el-GR" sz="1800" dirty="0" smtClean="0"/>
                        <a:t>α1-αντιθρυψίνη</a:t>
                      </a:r>
                    </a:p>
                    <a:p>
                      <a:pPr algn="ctr"/>
                      <a:r>
                        <a:rPr lang="el-GR" sz="1800" dirty="0" smtClean="0"/>
                        <a:t>α1-όξινη</a:t>
                      </a:r>
                      <a:r>
                        <a:rPr lang="el-GR" sz="1800" baseline="0" dirty="0" smtClean="0"/>
                        <a:t> </a:t>
                      </a:r>
                      <a:r>
                        <a:rPr lang="el-GR" sz="1800" baseline="0" dirty="0" smtClean="0"/>
                        <a:t>γλυκοπρωτεΐνη</a:t>
                      </a:r>
                      <a:endParaRPr lang="el-GR" sz="1800" dirty="0"/>
                    </a:p>
                  </a:txBody>
                  <a:tcPr/>
                </a:tc>
                <a:tc>
                  <a:txBody>
                    <a:bodyPr/>
                    <a:lstStyle/>
                    <a:p>
                      <a:pPr algn="ctr"/>
                      <a:r>
                        <a:rPr lang="el-GR" sz="1800" dirty="0" smtClean="0"/>
                        <a:t>2,9</a:t>
                      </a:r>
                    </a:p>
                    <a:p>
                      <a:pPr algn="ctr"/>
                      <a:r>
                        <a:rPr lang="el-GR" sz="1800" dirty="0" smtClean="0"/>
                        <a:t>1,0</a:t>
                      </a:r>
                      <a:endParaRPr lang="el-GR" sz="1800" dirty="0"/>
                    </a:p>
                  </a:txBody>
                  <a:tcPr/>
                </a:tc>
              </a:tr>
              <a:tr h="370840">
                <a:tc>
                  <a:txBody>
                    <a:bodyPr/>
                    <a:lstStyle/>
                    <a:p>
                      <a:pPr algn="ctr"/>
                      <a:r>
                        <a:rPr lang="el-GR" sz="1800" dirty="0" smtClean="0"/>
                        <a:t>α2-σφαιρινη</a:t>
                      </a:r>
                      <a:endParaRPr lang="el-GR" sz="1800" dirty="0"/>
                    </a:p>
                  </a:txBody>
                  <a:tcPr/>
                </a:tc>
                <a:tc>
                  <a:txBody>
                    <a:bodyPr/>
                    <a:lstStyle/>
                    <a:p>
                      <a:pPr algn="ctr"/>
                      <a:r>
                        <a:rPr lang="el-GR" sz="1800" dirty="0" smtClean="0"/>
                        <a:t>Απτοσφαιρίνες</a:t>
                      </a:r>
                    </a:p>
                    <a:p>
                      <a:pPr algn="ctr"/>
                      <a:r>
                        <a:rPr lang="el-GR" sz="1800" dirty="0" smtClean="0"/>
                        <a:t>α2-μαρκοσφαιρίνη</a:t>
                      </a:r>
                    </a:p>
                    <a:p>
                      <a:pPr algn="ctr"/>
                      <a:r>
                        <a:rPr lang="el-GR" sz="1800" dirty="0" smtClean="0"/>
                        <a:t>σερουλοπλασμίνη</a:t>
                      </a:r>
                      <a:endParaRPr lang="el-GR" sz="1800" dirty="0"/>
                    </a:p>
                  </a:txBody>
                  <a:tcPr/>
                </a:tc>
                <a:tc>
                  <a:txBody>
                    <a:bodyPr/>
                    <a:lstStyle/>
                    <a:p>
                      <a:pPr algn="ctr"/>
                      <a:r>
                        <a:rPr lang="el-GR" sz="1800" dirty="0" smtClean="0"/>
                        <a:t>2,0</a:t>
                      </a:r>
                    </a:p>
                    <a:p>
                      <a:pPr algn="ctr"/>
                      <a:r>
                        <a:rPr lang="el-GR" sz="1800" dirty="0" smtClean="0"/>
                        <a:t>2,6</a:t>
                      </a:r>
                    </a:p>
                    <a:p>
                      <a:pPr algn="ctr"/>
                      <a:r>
                        <a:rPr lang="el-GR" sz="1800" dirty="0" smtClean="0"/>
                        <a:t>0,35</a:t>
                      </a:r>
                      <a:endParaRPr lang="el-GR" sz="1800" dirty="0"/>
                    </a:p>
                  </a:txBody>
                  <a:tcPr/>
                </a:tc>
              </a:tr>
              <a:tr h="370840">
                <a:tc>
                  <a:txBody>
                    <a:bodyPr/>
                    <a:lstStyle/>
                    <a:p>
                      <a:pPr algn="ctr"/>
                      <a:r>
                        <a:rPr lang="el-GR" sz="1800" dirty="0" smtClean="0"/>
                        <a:t>β-σφαιρίνη</a:t>
                      </a:r>
                      <a:endParaRPr lang="el-GR" sz="1800" dirty="0"/>
                    </a:p>
                  </a:txBody>
                  <a:tcPr/>
                </a:tc>
                <a:tc>
                  <a:txBody>
                    <a:bodyPr/>
                    <a:lstStyle/>
                    <a:p>
                      <a:pPr algn="ctr"/>
                      <a:r>
                        <a:rPr lang="el-GR" sz="1800" dirty="0" smtClean="0"/>
                        <a:t>Τρανσφερρίνη</a:t>
                      </a:r>
                    </a:p>
                    <a:p>
                      <a:pPr algn="ctr"/>
                      <a:r>
                        <a:rPr lang="en-US" sz="1800" dirty="0" smtClean="0"/>
                        <a:t>LDL</a:t>
                      </a:r>
                    </a:p>
                    <a:p>
                      <a:pPr algn="ctr"/>
                      <a:r>
                        <a:rPr lang="el-GR" sz="1800" dirty="0" smtClean="0"/>
                        <a:t>Συστατικά</a:t>
                      </a:r>
                      <a:r>
                        <a:rPr lang="el-GR" sz="1800" baseline="0" dirty="0" smtClean="0"/>
                        <a:t> συμπληρώματος (</a:t>
                      </a:r>
                      <a:r>
                        <a:rPr lang="en-US" sz="1800" baseline="0" dirty="0" smtClean="0"/>
                        <a:t>C</a:t>
                      </a:r>
                      <a:r>
                        <a:rPr lang="en-US" sz="1800" baseline="-25000" dirty="0" smtClean="0"/>
                        <a:t>3</a:t>
                      </a:r>
                      <a:r>
                        <a:rPr lang="en-US" sz="1800" baseline="0" dirty="0" smtClean="0"/>
                        <a:t>)</a:t>
                      </a:r>
                      <a:endParaRPr lang="el-GR" sz="1800" dirty="0"/>
                    </a:p>
                  </a:txBody>
                  <a:tcPr/>
                </a:tc>
                <a:tc>
                  <a:txBody>
                    <a:bodyPr/>
                    <a:lstStyle/>
                    <a:p>
                      <a:pPr algn="ctr"/>
                      <a:r>
                        <a:rPr lang="el-GR" sz="1800" dirty="0" smtClean="0"/>
                        <a:t>3,0</a:t>
                      </a:r>
                    </a:p>
                    <a:p>
                      <a:pPr algn="ctr"/>
                      <a:r>
                        <a:rPr lang="en-US" sz="1800" dirty="0" smtClean="0"/>
                        <a:t>1,0</a:t>
                      </a:r>
                    </a:p>
                    <a:p>
                      <a:pPr algn="ctr"/>
                      <a:r>
                        <a:rPr lang="en-US" sz="1800" dirty="0" smtClean="0"/>
                        <a:t>1,0</a:t>
                      </a:r>
                      <a:endParaRPr lang="el-GR" sz="1800" dirty="0"/>
                    </a:p>
                  </a:txBody>
                  <a:tcPr/>
                </a:tc>
              </a:tr>
              <a:tr h="370840">
                <a:tc>
                  <a:txBody>
                    <a:bodyPr/>
                    <a:lstStyle/>
                    <a:p>
                      <a:pPr algn="ctr"/>
                      <a:r>
                        <a:rPr lang="el-GR" sz="1800" dirty="0" smtClean="0"/>
                        <a:t>γ-σφαιρίνες</a:t>
                      </a:r>
                      <a:endParaRPr lang="el-GR" sz="1800" dirty="0"/>
                    </a:p>
                  </a:txBody>
                  <a:tcPr/>
                </a:tc>
                <a:tc>
                  <a:txBody>
                    <a:bodyPr/>
                    <a:lstStyle/>
                    <a:p>
                      <a:pPr algn="ctr"/>
                      <a:r>
                        <a:rPr lang="en-US" sz="1800" dirty="0" smtClean="0"/>
                        <a:t>IgG,</a:t>
                      </a:r>
                      <a:r>
                        <a:rPr lang="en-US" sz="1800" baseline="0" dirty="0" smtClean="0"/>
                        <a:t> IgA, IgM, IgD, IgE</a:t>
                      </a:r>
                      <a:endParaRPr lang="el-GR" sz="1800" dirty="0"/>
                    </a:p>
                  </a:txBody>
                  <a:tcPr/>
                </a:tc>
                <a:tc>
                  <a:txBody>
                    <a:bodyPr/>
                    <a:lstStyle/>
                    <a:p>
                      <a:pPr algn="ctr"/>
                      <a:r>
                        <a:rPr lang="en-US" sz="1800" dirty="0" smtClean="0"/>
                        <a:t>14,0</a:t>
                      </a:r>
                      <a:r>
                        <a:rPr lang="el-GR" sz="1800" dirty="0" smtClean="0"/>
                        <a:t> - </a:t>
                      </a:r>
                      <a:r>
                        <a:rPr lang="en-US" sz="1800" dirty="0" smtClean="0"/>
                        <a:t>3,5</a:t>
                      </a:r>
                      <a:r>
                        <a:rPr lang="el-GR" sz="1800" dirty="0" smtClean="0"/>
                        <a:t> - </a:t>
                      </a:r>
                      <a:r>
                        <a:rPr lang="en-US" sz="1800" dirty="0" smtClean="0"/>
                        <a:t>1,5</a:t>
                      </a:r>
                      <a:r>
                        <a:rPr lang="el-GR" sz="1800" dirty="0" smtClean="0"/>
                        <a:t> - </a:t>
                      </a:r>
                      <a:r>
                        <a:rPr lang="en-US" sz="1800" dirty="0" smtClean="0"/>
                        <a:t>0,03</a:t>
                      </a:r>
                      <a:r>
                        <a:rPr lang="el-GR" sz="1800" dirty="0" smtClean="0"/>
                        <a:t> - Ίχνη</a:t>
                      </a:r>
                      <a:endParaRPr lang="el-GR" sz="1800" dirty="0"/>
                    </a:p>
                  </a:txBody>
                  <a:tcPr/>
                </a:tc>
              </a:tr>
            </a:tbl>
          </a:graphicData>
        </a:graphic>
      </p:graphicFrame>
      <p:sp>
        <p:nvSpPr>
          <p:cNvPr id="5" name="Text Box 4"/>
          <p:cNvSpPr txBox="1">
            <a:spLocks noChangeArrowheads="1"/>
          </p:cNvSpPr>
          <p:nvPr/>
        </p:nvSpPr>
        <p:spPr bwMode="auto">
          <a:xfrm>
            <a:off x="324011" y="5445224"/>
            <a:ext cx="8495978" cy="461665"/>
          </a:xfrm>
          <a:prstGeom prst="rect">
            <a:avLst/>
          </a:prstGeom>
          <a:noFill/>
          <a:ln w="9525">
            <a:noFill/>
            <a:miter lim="800000"/>
            <a:headEnd/>
            <a:tailEnd/>
          </a:ln>
        </p:spPr>
        <p:txBody>
          <a:bodyPr wrap="square">
            <a:spAutoFit/>
          </a:bodyPr>
          <a:lstStyle/>
          <a:p>
            <a:pPr algn="ctr">
              <a:spcBef>
                <a:spcPct val="50000"/>
              </a:spcBef>
            </a:pPr>
            <a:r>
              <a:rPr lang="el-GR" sz="2400" b="1" dirty="0" smtClean="0">
                <a:solidFill>
                  <a:srgbClr val="820000"/>
                </a:solidFill>
                <a:latin typeface="+mn-lt"/>
              </a:rPr>
              <a:t>Η ποιοτική τους εκτίμηση γίνεται με ηλεκτροφόρηση </a:t>
            </a:r>
            <a:endParaRPr lang="el-GR" sz="2400" b="1" dirty="0">
              <a:solidFill>
                <a:srgbClr val="820000"/>
              </a:solidFill>
              <a:latin typeface="+mn-lt"/>
            </a:endParaRPr>
          </a:p>
        </p:txBody>
      </p:sp>
    </p:spTree>
    <p:extLst>
      <p:ext uri="{BB962C8B-B14F-4D97-AF65-F5344CB8AC3E}">
        <p14:creationId xmlns:p14="http://schemas.microsoft.com/office/powerpoint/2010/main" val="3849954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H </a:t>
            </a:r>
            <a:r>
              <a:rPr lang="el-GR" dirty="0" smtClean="0"/>
              <a:t>λευκωματίνη</a:t>
            </a:r>
            <a:endParaRPr lang="el-GR" dirty="0"/>
          </a:p>
        </p:txBody>
      </p:sp>
      <p:sp>
        <p:nvSpPr>
          <p:cNvPr id="6" name="Content Placeholder 5"/>
          <p:cNvSpPr>
            <a:spLocks noGrp="1"/>
          </p:cNvSpPr>
          <p:nvPr>
            <p:ph idx="1"/>
          </p:nvPr>
        </p:nvSpPr>
        <p:spPr/>
        <p:txBody>
          <a:bodyPr>
            <a:normAutofit/>
          </a:bodyPr>
          <a:lstStyle/>
          <a:p>
            <a:pPr>
              <a:lnSpc>
                <a:spcPct val="120000"/>
              </a:lnSpc>
            </a:pPr>
            <a:r>
              <a:rPr lang="el-GR" sz="2400" dirty="0"/>
              <a:t>Πρόκειται για τη </a:t>
            </a:r>
            <a:r>
              <a:rPr lang="el-GR" sz="2400" b="1" dirty="0">
                <a:solidFill>
                  <a:srgbClr val="820000"/>
                </a:solidFill>
              </a:rPr>
              <a:t>σημαντικότερη μεταφορική πρωτεΐνη</a:t>
            </a:r>
            <a:r>
              <a:rPr lang="el-GR" sz="2400" dirty="0"/>
              <a:t>, υψηλής χωρητικότητας αλλά χαμηλής συγγένειας. </a:t>
            </a:r>
          </a:p>
          <a:p>
            <a:pPr>
              <a:lnSpc>
                <a:spcPct val="120000"/>
              </a:lnSpc>
            </a:pPr>
            <a:r>
              <a:rPr lang="el-GR" sz="2400" dirty="0"/>
              <a:t>Είναι η αφθονότερη πρωτεΐνη του πλάσματος η οποία συνεισφέρει κατά 80% στην </a:t>
            </a:r>
            <a:r>
              <a:rPr lang="el-GR" sz="2400" b="1" dirty="0">
                <a:solidFill>
                  <a:srgbClr val="820000"/>
                </a:solidFill>
              </a:rPr>
              <a:t>κολλοειδωσμωτική πίεση  </a:t>
            </a:r>
            <a:r>
              <a:rPr lang="el-GR" sz="2400" dirty="0"/>
              <a:t>του πλάσματος.</a:t>
            </a:r>
          </a:p>
          <a:p>
            <a:pPr>
              <a:lnSpc>
                <a:spcPct val="120000"/>
              </a:lnSpc>
              <a:spcBef>
                <a:spcPts val="1200"/>
              </a:spcBef>
            </a:pPr>
            <a:r>
              <a:rPr lang="el-GR" sz="2400" dirty="0" smtClean="0"/>
              <a:t>Η </a:t>
            </a:r>
            <a:r>
              <a:rPr lang="el-GR" sz="2400" dirty="0"/>
              <a:t>λευκωματίνη προσδιορίζεται είτε για τον </a:t>
            </a:r>
            <a:r>
              <a:rPr lang="el-GR" sz="2400" b="1" dirty="0">
                <a:solidFill>
                  <a:srgbClr val="820000"/>
                </a:solidFill>
              </a:rPr>
              <a:t>έλεγχο της ηπατικής λειτουργίας </a:t>
            </a:r>
            <a:r>
              <a:rPr lang="el-GR" sz="2400" dirty="0"/>
              <a:t>είτε για την εκτίμηση της </a:t>
            </a:r>
            <a:r>
              <a:rPr lang="el-GR" sz="2400" b="1" dirty="0">
                <a:solidFill>
                  <a:srgbClr val="820000"/>
                </a:solidFill>
              </a:rPr>
              <a:t>διαιτητικής υποστήριξης</a:t>
            </a:r>
            <a:r>
              <a:rPr lang="el-GR" sz="2400" dirty="0" smtClean="0"/>
              <a:t>.</a:t>
            </a:r>
            <a:endParaRPr lang="en-US" sz="2400" dirty="0"/>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6</a:t>
            </a:fld>
            <a:endParaRPr lang="el-GR" dirty="0"/>
          </a:p>
        </p:txBody>
      </p:sp>
    </p:spTree>
    <p:extLst>
      <p:ext uri="{BB962C8B-B14F-4D97-AF65-F5344CB8AC3E}">
        <p14:creationId xmlns:p14="http://schemas.microsoft.com/office/powerpoint/2010/main" val="3560304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184" y="116632"/>
            <a:ext cx="8517632" cy="908720"/>
          </a:xfrm>
        </p:spPr>
        <p:txBody>
          <a:bodyPr>
            <a:noAutofit/>
          </a:bodyPr>
          <a:lstStyle/>
          <a:p>
            <a:r>
              <a:rPr lang="el-GR" dirty="0"/>
              <a:t>Παθολογικές συγκεντρώσεις </a:t>
            </a:r>
            <a:r>
              <a:rPr lang="el-GR" dirty="0" smtClean="0"/>
              <a:t>λευκωματίνης</a:t>
            </a:r>
            <a:endParaRPr lang="el-GR" dirty="0"/>
          </a:p>
        </p:txBody>
      </p:sp>
      <p:sp>
        <p:nvSpPr>
          <p:cNvPr id="6" name="Content Placeholder 5"/>
          <p:cNvSpPr>
            <a:spLocks noGrp="1"/>
          </p:cNvSpPr>
          <p:nvPr>
            <p:ph idx="1"/>
          </p:nvPr>
        </p:nvSpPr>
        <p:spPr/>
        <p:txBody>
          <a:bodyPr>
            <a:noAutofit/>
          </a:bodyPr>
          <a:lstStyle/>
          <a:p>
            <a:pPr>
              <a:lnSpc>
                <a:spcPct val="120000"/>
              </a:lnSpc>
            </a:pPr>
            <a:r>
              <a:rPr lang="el-GR" sz="2400" b="1" dirty="0">
                <a:solidFill>
                  <a:srgbClr val="820000"/>
                </a:solidFill>
              </a:rPr>
              <a:t>Υπολευκωματιναιμία</a:t>
            </a:r>
            <a:endParaRPr lang="en-US" sz="2400" b="1" dirty="0">
              <a:solidFill>
                <a:srgbClr val="820000"/>
              </a:solidFill>
            </a:endParaRPr>
          </a:p>
          <a:p>
            <a:pPr lvl="1">
              <a:lnSpc>
                <a:spcPct val="120000"/>
              </a:lnSpc>
            </a:pPr>
            <a:r>
              <a:rPr lang="el-GR" sz="2400" dirty="0"/>
              <a:t>Συσσωρεύεται μεσοκυττάριο υγρό και εμφανίζεται </a:t>
            </a:r>
            <a:r>
              <a:rPr lang="el-GR" sz="2400" b="1" dirty="0">
                <a:solidFill>
                  <a:srgbClr val="820000"/>
                </a:solidFill>
              </a:rPr>
              <a:t>οίδημα</a:t>
            </a:r>
            <a:r>
              <a:rPr lang="el-GR" sz="2400" dirty="0"/>
              <a:t>. Η μείωση του όγκου του αίματος μειώνει τη νεφρική ροή, αυξάνεται ρενίνη και αλδοστερόνη και αυξάνει η κατακράτηση νατρίου (</a:t>
            </a:r>
            <a:r>
              <a:rPr lang="el-GR" sz="2400" b="1" dirty="0">
                <a:solidFill>
                  <a:srgbClr val="820000"/>
                </a:solidFill>
              </a:rPr>
              <a:t>υπερνατριαιμία</a:t>
            </a:r>
            <a:r>
              <a:rPr lang="el-GR" sz="2400" dirty="0"/>
              <a:t>).</a:t>
            </a:r>
          </a:p>
          <a:p>
            <a:pPr>
              <a:lnSpc>
                <a:spcPct val="120000"/>
              </a:lnSpc>
            </a:pPr>
            <a:endParaRPr lang="el-GR" sz="2400" dirty="0"/>
          </a:p>
          <a:p>
            <a:pPr>
              <a:lnSpc>
                <a:spcPct val="120000"/>
              </a:lnSpc>
            </a:pPr>
            <a:r>
              <a:rPr lang="el-GR" sz="2400" b="1" dirty="0">
                <a:solidFill>
                  <a:srgbClr val="820000"/>
                </a:solidFill>
              </a:rPr>
              <a:t>Υπερλευκωματιναιμία</a:t>
            </a:r>
          </a:p>
          <a:p>
            <a:pPr lvl="1">
              <a:lnSpc>
                <a:spcPct val="120000"/>
              </a:lnSpc>
            </a:pPr>
            <a:r>
              <a:rPr lang="el-GR" sz="2400" dirty="0"/>
              <a:t>Μπορεί να οφείλεται είτε σε τεχνητό σφάλμα π.χ. λόγω παρατεταμένης περίδεσης ή σε υπερβολική χορήγηση λευκωματίνης είτε σε αφυδάτωση. </a:t>
            </a:r>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7</a:t>
            </a:fld>
            <a:endParaRPr lang="el-GR" dirty="0"/>
          </a:p>
        </p:txBody>
      </p:sp>
    </p:spTree>
    <p:extLst>
      <p:ext uri="{BB962C8B-B14F-4D97-AF65-F5344CB8AC3E}">
        <p14:creationId xmlns:p14="http://schemas.microsoft.com/office/powerpoint/2010/main" val="866578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H </a:t>
            </a:r>
            <a:r>
              <a:rPr lang="el-GR" dirty="0" smtClean="0"/>
              <a:t>α1-αντιθρυψίνη</a:t>
            </a:r>
            <a:endParaRPr lang="el-GR" dirty="0"/>
          </a:p>
        </p:txBody>
      </p:sp>
      <p:sp>
        <p:nvSpPr>
          <p:cNvPr id="6" name="Content Placeholder 5"/>
          <p:cNvSpPr>
            <a:spLocks noGrp="1"/>
          </p:cNvSpPr>
          <p:nvPr>
            <p:ph idx="1"/>
          </p:nvPr>
        </p:nvSpPr>
        <p:spPr/>
        <p:txBody>
          <a:bodyPr>
            <a:noAutofit/>
          </a:bodyPr>
          <a:lstStyle/>
          <a:p>
            <a:pPr>
              <a:spcAft>
                <a:spcPts val="1200"/>
              </a:spcAft>
            </a:pPr>
            <a:r>
              <a:rPr lang="el-GR" sz="2400" dirty="0"/>
              <a:t>Είναι φυσικός αναστολέας των πρωτεασών. </a:t>
            </a:r>
          </a:p>
          <a:p>
            <a:pPr>
              <a:spcAft>
                <a:spcPts val="1200"/>
              </a:spcAft>
            </a:pPr>
            <a:r>
              <a:rPr lang="el-GR" sz="2400" dirty="0"/>
              <a:t>Οι κληρονομικές διαταραχές σύνθεσης της α1-αντιθρυψίνης </a:t>
            </a:r>
            <a:r>
              <a:rPr lang="el-GR" sz="2400" dirty="0" smtClean="0"/>
              <a:t>προκαλούν </a:t>
            </a:r>
            <a:r>
              <a:rPr lang="el-GR" sz="2400" b="1" dirty="0">
                <a:solidFill>
                  <a:srgbClr val="820000"/>
                </a:solidFill>
              </a:rPr>
              <a:t>εμφύσημα</a:t>
            </a:r>
            <a:r>
              <a:rPr lang="el-GR" sz="2400" dirty="0"/>
              <a:t> και </a:t>
            </a:r>
            <a:r>
              <a:rPr lang="el-GR" sz="2400" b="1" dirty="0">
                <a:solidFill>
                  <a:srgbClr val="820000"/>
                </a:solidFill>
              </a:rPr>
              <a:t>νεογνική ηπατίτιδα</a:t>
            </a:r>
            <a:r>
              <a:rPr lang="el-GR" sz="2400" dirty="0"/>
              <a:t>.</a:t>
            </a:r>
            <a:r>
              <a:rPr lang="en-US" sz="2400" dirty="0"/>
              <a:t> </a:t>
            </a:r>
            <a:r>
              <a:rPr lang="el-GR" sz="2400" dirty="0"/>
              <a:t>Η πιθανότητα εμφάνισης του εμφυσήματος αυξάνεται πολύ με το κάπνισμα.</a:t>
            </a:r>
          </a:p>
          <a:p>
            <a:pPr>
              <a:spcAft>
                <a:spcPts val="1200"/>
              </a:spcAft>
            </a:pPr>
            <a:r>
              <a:rPr lang="el-GR" sz="2400" dirty="0"/>
              <a:t>Οι ομοζυγώτες για τη φυσιολογική α1-αντιθρυψίνη ονομάζονται </a:t>
            </a:r>
            <a:r>
              <a:rPr lang="en-US" sz="2400" dirty="0"/>
              <a:t>Pi. </a:t>
            </a:r>
            <a:r>
              <a:rPr lang="el-GR" sz="2400" dirty="0"/>
              <a:t>Πάνω από 70 αλλήλια του γονιδίου έχουν περιγραφεί με σημαντικότερο το </a:t>
            </a:r>
            <a:r>
              <a:rPr lang="en-US" sz="2400" b="1" dirty="0" err="1">
                <a:solidFill>
                  <a:srgbClr val="820000"/>
                </a:solidFill>
              </a:rPr>
              <a:t>PiZZ</a:t>
            </a:r>
            <a:r>
              <a:rPr lang="en-US" sz="2400" dirty="0" err="1"/>
              <a:t>.</a:t>
            </a:r>
            <a:endParaRPr lang="el-GR" sz="2400" dirty="0"/>
          </a:p>
          <a:p>
            <a:pPr>
              <a:spcAft>
                <a:spcPts val="1200"/>
              </a:spcAft>
            </a:pPr>
            <a:r>
              <a:rPr lang="el-GR" sz="2400" dirty="0"/>
              <a:t>Η α1-αντιθρυψίνη είναι πρωτεΐνη οξείας φάσεως που η συγκέντρωσή της αυξάνει σε οξείες φλεγμονώδεις </a:t>
            </a:r>
            <a:r>
              <a:rPr lang="el-GR" sz="2400" dirty="0" smtClean="0"/>
              <a:t>καταστάσεις</a:t>
            </a:r>
            <a:r>
              <a:rPr lang="el-GR" sz="2400" dirty="0"/>
              <a:t>.</a:t>
            </a:r>
          </a:p>
        </p:txBody>
      </p:sp>
      <p:sp>
        <p:nvSpPr>
          <p:cNvPr id="2" name="1 - Θέση αριθμού διαφάνειας"/>
          <p:cNvSpPr>
            <a:spLocks noGrp="1"/>
          </p:cNvSpPr>
          <p:nvPr>
            <p:ph type="sldNum" sz="quarter" idx="12"/>
          </p:nvPr>
        </p:nvSpPr>
        <p:spPr/>
        <p:txBody>
          <a:bodyPr/>
          <a:lstStyle/>
          <a:p>
            <a:fld id="{D3F1D1C4-C2D9-4231-9FB2-B2D9D97AA41D}" type="slidenum">
              <a:rPr lang="el-GR" smtClean="0"/>
              <a:pPr/>
              <a:t>8</a:t>
            </a:fld>
            <a:endParaRPr lang="el-GR" dirty="0"/>
          </a:p>
        </p:txBody>
      </p:sp>
    </p:spTree>
    <p:extLst>
      <p:ext uri="{BB962C8B-B14F-4D97-AF65-F5344CB8AC3E}">
        <p14:creationId xmlns:p14="http://schemas.microsoft.com/office/powerpoint/2010/main" val="11455224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updated">
  <a:themeElements>
    <a:clrScheme name="Custom 2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TotalTime>
  <Words>1289</Words>
  <Application>Microsoft Office PowerPoint</Application>
  <PresentationFormat>Προβολή στην οθόνη (4:3)</PresentationFormat>
  <Paragraphs>247</Paragraphs>
  <Slides>36</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OC_template_updated</vt:lpstr>
      <vt:lpstr>Κλινική Χημεία Ι</vt:lpstr>
      <vt:lpstr>Οι πρωτεΐνες του πλάσματος</vt:lpstr>
      <vt:lpstr>Οι μεταβολές των πρωτεϊνών του πλάσματος</vt:lpstr>
      <vt:lpstr>Λειτουργίες των πρωτεϊνών του πλάσματος</vt:lpstr>
      <vt:lpstr>Αιτίες μεταβολής της ολικής συγκέντρωσης των πρωτεϊνών του πλάσματος</vt:lpstr>
      <vt:lpstr>Οι κύριες πρωτεΐνες του πλάσματος </vt:lpstr>
      <vt:lpstr>H λευκωματίνη</vt:lpstr>
      <vt:lpstr>Παθολογικές συγκεντρώσεις λευκωματίνης</vt:lpstr>
      <vt:lpstr>H α1-αντιθρυψίνη</vt:lpstr>
      <vt:lpstr>H απτοσφαιρίνη</vt:lpstr>
      <vt:lpstr>α2-μακροσφαιρίνη</vt:lpstr>
      <vt:lpstr>Σερουλοπλασμίνη</vt:lpstr>
      <vt:lpstr>H τρανσφερρίνη και η φερριτίνη</vt:lpstr>
      <vt:lpstr>Άλλες πρωτεΐνες του πλάσματος</vt:lpstr>
      <vt:lpstr>Βασικοί χημικοί προσδιορισμοί για το προσδιορισμό λευκωμάτων</vt:lpstr>
      <vt:lpstr>Προσδιορισμός ολικού λευκώματος  στον ορό</vt:lpstr>
      <vt:lpstr>Προσδιορισμός αλβουμίνης στον ορό</vt:lpstr>
      <vt:lpstr>Ηλεκτροφόρηση πρωτεϊνών ορού  (1 από 12)</vt:lpstr>
      <vt:lpstr>Ηλεκτροφόρηση πρωτεϊνών ορού  (2 από 12)</vt:lpstr>
      <vt:lpstr>Ηλεκτροφόρηση πρωτεϊνών ορού  (3 από 12)</vt:lpstr>
      <vt:lpstr>Ηλεκτροφόρηση πρωτεϊνών ορού  (4 από 12)</vt:lpstr>
      <vt:lpstr>Ηλεκτροφόρηση πρωτεϊνών ορού  (5 από 12)</vt:lpstr>
      <vt:lpstr>Ηλεκτροφόρηση πρωτεϊνών ορού  (6 από 12)</vt:lpstr>
      <vt:lpstr>Ηλεκτροφόρηση πρωτεϊνών ορού  (7 από 12)</vt:lpstr>
      <vt:lpstr>Ηλεκτροφόρηση πρωτεϊνών ορού  (8 από 12)</vt:lpstr>
      <vt:lpstr>Ηλεκτροφόρηση πρωτεϊνών ορού  (9 από 12)</vt:lpstr>
      <vt:lpstr>Ηλεκτροφόρηση πρωτεϊνών ορού  (10 από 12)</vt:lpstr>
      <vt:lpstr>Ηλεκτροφόρηση πρωτεϊνών ορού  (11 από 12)</vt:lpstr>
      <vt:lpstr>Ηλεκτροφόρηση πρωτεϊνών ορού  (12 από 12)</vt:lpstr>
      <vt:lpstr>Τέλος Ενότητας</vt:lpstr>
      <vt:lpstr>Σημειώματα</vt:lpstr>
      <vt:lpstr>Σημείωμα Αναφοράς</vt:lpstr>
      <vt:lpstr>Σημείωμα Αδειοδότησης</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45</cp:revision>
  <dcterms:created xsi:type="dcterms:W3CDTF">2013-03-04T13:35:19Z</dcterms:created>
  <dcterms:modified xsi:type="dcterms:W3CDTF">2015-03-26T14:44:11Z</dcterms:modified>
</cp:coreProperties>
</file>