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79" r:id="rId3"/>
    <p:sldId id="268" r:id="rId4"/>
    <p:sldId id="269" r:id="rId5"/>
    <p:sldId id="270" r:id="rId6"/>
    <p:sldId id="271" r:id="rId7"/>
    <p:sldId id="272" r:id="rId8"/>
    <p:sldId id="273" r:id="rId9"/>
    <p:sldId id="280" r:id="rId10"/>
    <p:sldId id="275" r:id="rId11"/>
    <p:sldId id="277" r:id="rId12"/>
    <p:sldId id="278" r:id="rId13"/>
    <p:sldId id="257" r:id="rId14"/>
    <p:sldId id="262" r:id="rId15"/>
    <p:sldId id="264" r:id="rId16"/>
    <p:sldId id="265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9" d="100"/>
          <a:sy n="109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73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66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53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4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1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5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9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cRvBkuccRA" TargetMode="External"/><Relationship Id="rId3" Type="http://schemas.openxmlformats.org/officeDocument/2006/relationships/tags" Target="../tags/tag2.xml"/><Relationship Id="rId7" Type="http://schemas.openxmlformats.org/officeDocument/2006/relationships/hyperlink" Target="http://www.gardco.com/pages/viscosity/vi/dial_viscometer.cfm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Luigi_Chiesa" TargetMode="External"/><Relationship Id="rId5" Type="http://schemas.openxmlformats.org/officeDocument/2006/relationships/hyperlink" Target="http://commons.wikimedia.org/wiki/File:Ostwald_viscometer.jpg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 smtClean="0"/>
              <a:t>Ρεολογία</a:t>
            </a:r>
            <a:r>
              <a:rPr lang="el-GR" sz="2600" dirty="0" smtClean="0"/>
              <a:t> – </a:t>
            </a:r>
            <a:r>
              <a:rPr lang="el-GR" sz="2600" dirty="0" err="1" smtClean="0"/>
              <a:t>Νευτωνικά</a:t>
            </a:r>
            <a:r>
              <a:rPr lang="el-GR" sz="2600" dirty="0" smtClean="0"/>
              <a:t> Συστ</a:t>
            </a:r>
            <a:r>
              <a:rPr lang="el-GR" sz="2600" dirty="0"/>
              <a:t>ή</a:t>
            </a:r>
            <a:r>
              <a:rPr lang="el-GR" sz="2600" dirty="0" smtClean="0"/>
              <a:t>ματα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2910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l-GR" dirty="0" err="1"/>
              <a:t>ξωδόμετρο</a:t>
            </a:r>
            <a:r>
              <a:rPr lang="el-GR" dirty="0"/>
              <a:t> </a:t>
            </a:r>
            <a:r>
              <a:rPr lang="el-GR" dirty="0" err="1"/>
              <a:t>Ηο</a:t>
            </a:r>
            <a:r>
              <a:rPr lang="en-US" dirty="0" err="1" smtClean="0"/>
              <a:t>eppler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1920" y="1556792"/>
            <a:ext cx="4834880" cy="4680520"/>
          </a:xfrm>
        </p:spPr>
        <p:txBody>
          <a:bodyPr/>
          <a:lstStyle/>
          <a:p>
            <a:r>
              <a:rPr lang="el-GR" dirty="0"/>
              <a:t>Γυάλινη ή χαλύβδινη σφαίρα </a:t>
            </a:r>
            <a:r>
              <a:rPr lang="el-GR" dirty="0" smtClean="0"/>
              <a:t>πέφτει μέσα </a:t>
            </a:r>
            <a:r>
              <a:rPr lang="el-GR" dirty="0"/>
              <a:t>σε κάθετο σωλήνα που περιέχει το εξεταζόμενο </a:t>
            </a:r>
            <a:r>
              <a:rPr lang="el-GR" dirty="0" smtClean="0"/>
              <a:t>υγρό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smtClean="0"/>
              <a:t>Η ταχύτητα </a:t>
            </a:r>
            <a:r>
              <a:rPr lang="el-GR" dirty="0"/>
              <a:t>πτώσης </a:t>
            </a:r>
            <a:r>
              <a:rPr lang="el-GR" dirty="0" smtClean="0"/>
              <a:t>είναι αντίστροφα </a:t>
            </a:r>
            <a:r>
              <a:rPr lang="el-GR" dirty="0"/>
              <a:t>ανάλογη με το </a:t>
            </a:r>
            <a:r>
              <a:rPr lang="el-GR" dirty="0" smtClean="0"/>
              <a:t>ιξώδες</a:t>
            </a:r>
            <a:r>
              <a:rPr lang="en-US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5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412776"/>
            <a:ext cx="1474379" cy="36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l-GR" dirty="0" err="1" smtClean="0"/>
              <a:t>ξωδόμετρο</a:t>
            </a:r>
            <a:r>
              <a:rPr lang="el-GR" dirty="0" smtClean="0"/>
              <a:t> </a:t>
            </a:r>
            <a:r>
              <a:rPr lang="en-US" smtClean="0"/>
              <a:t>Brookfield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Dial Reading Viscome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9" y="1556792"/>
            <a:ext cx="221784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3094" y="5510067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gardco.com</a:t>
            </a:r>
            <a:endParaRPr lang="el-GR" sz="12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414713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8"/>
              </a:rPr>
              <a:t>Taking a Viscosity Reading on Your Brookfield Viscometer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2713" y="1304925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</a:t>
            </a:r>
            <a:r>
              <a:rPr lang="el-GR" sz="2000" dirty="0" err="1" smtClean="0"/>
              <a:t>Κοσμητολογία</a:t>
            </a:r>
            <a:r>
              <a:rPr lang="el-GR" sz="2000" dirty="0" smtClean="0"/>
              <a:t> Ι - Θ. Ενότητα 6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Ρεολογία</a:t>
            </a:r>
            <a:r>
              <a:rPr lang="el-GR" sz="2000" dirty="0"/>
              <a:t> – </a:t>
            </a:r>
            <a:r>
              <a:rPr lang="el-GR" sz="2000" dirty="0" err="1"/>
              <a:t>Νευτωνικά</a:t>
            </a:r>
            <a:r>
              <a:rPr lang="el-GR" sz="2000" dirty="0"/>
              <a:t> </a:t>
            </a:r>
            <a:r>
              <a:rPr lang="el-GR" sz="2000" dirty="0" smtClean="0"/>
              <a:t>Συστήματα».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Ρεολογία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Ταχύτητα </a:t>
            </a:r>
            <a:r>
              <a:rPr lang="el-GR" sz="2400" dirty="0" smtClean="0"/>
              <a:t>απορρόφησης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Ευκολία </a:t>
            </a:r>
            <a:r>
              <a:rPr lang="el-GR" sz="2400" dirty="0" smtClean="0"/>
              <a:t>εφαρμογής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Σταθερότητα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Παρασκευαστική </a:t>
            </a:r>
            <a:r>
              <a:rPr lang="el-GR" sz="2400" dirty="0" smtClean="0"/>
              <a:t>διαδικασία</a:t>
            </a:r>
            <a:r>
              <a:rPr lang="en-US" sz="24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Νευτωνικά</a:t>
            </a:r>
            <a:r>
              <a:rPr lang="el-GR" dirty="0" smtClean="0"/>
              <a:t> συστήματα </a:t>
            </a:r>
            <a:r>
              <a:rPr lang="el-GR" sz="3200" b="0" dirty="0" smtClean="0"/>
              <a:t>(1</a:t>
            </a:r>
            <a:r>
              <a:rPr lang="en-US" sz="3200" b="0" dirty="0" smtClean="0"/>
              <a:t>/</a:t>
            </a:r>
            <a:r>
              <a:rPr lang="el-GR" sz="3200" b="0" dirty="0" smtClean="0"/>
              <a:t>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328592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Ταχύτητα </a:t>
            </a:r>
            <a:r>
              <a:rPr lang="el-GR" sz="2200" dirty="0" smtClean="0"/>
              <a:t>διάτμησης:</a:t>
            </a:r>
          </a:p>
          <a:p>
            <a:pPr marL="355600" indent="0">
              <a:buNone/>
            </a:pPr>
            <a:r>
              <a:rPr lang="en-US" sz="2200" dirty="0" smtClean="0"/>
              <a:t>dv/</a:t>
            </a:r>
            <a:r>
              <a:rPr lang="en-US" sz="2200" dirty="0" err="1" smtClean="0"/>
              <a:t>dr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dirty="0"/>
              <a:t>T</a:t>
            </a:r>
            <a:r>
              <a:rPr lang="el-GR" sz="2200" dirty="0" err="1"/>
              <a:t>άση</a:t>
            </a:r>
            <a:r>
              <a:rPr lang="el-GR" sz="2200" dirty="0"/>
              <a:t> </a:t>
            </a:r>
            <a:r>
              <a:rPr lang="el-GR" sz="2200" dirty="0" smtClean="0"/>
              <a:t>διάτμησης:</a:t>
            </a:r>
            <a:endParaRPr lang="en-US" sz="2200" dirty="0"/>
          </a:p>
          <a:p>
            <a:pPr marL="715963">
              <a:spcBef>
                <a:spcPts val="1200"/>
              </a:spcBef>
              <a:buNone/>
            </a:pPr>
            <a:r>
              <a:rPr lang="en-US" sz="2200" dirty="0"/>
              <a:t>F</a:t>
            </a:r>
            <a:r>
              <a:rPr lang="el-GR" sz="2200" dirty="0"/>
              <a:t>΄/Α (Δύναμη ανά μονάδα επιφάνειας</a:t>
            </a:r>
            <a:r>
              <a:rPr lang="el-GR" sz="2200" dirty="0" smtClean="0"/>
              <a:t>).</a:t>
            </a:r>
            <a:endParaRPr lang="el-GR" sz="2200" dirty="0"/>
          </a:p>
          <a:p>
            <a:pPr marL="715963">
              <a:spcBef>
                <a:spcPts val="1200"/>
              </a:spcBef>
              <a:buNone/>
            </a:pPr>
            <a:r>
              <a:rPr lang="en-US" sz="2200" dirty="0"/>
              <a:t>F</a:t>
            </a:r>
            <a:r>
              <a:rPr lang="el-GR" sz="2200" dirty="0"/>
              <a:t>΄/Α = η </a:t>
            </a:r>
            <a:r>
              <a:rPr lang="en-US" sz="2200" b="1" dirty="0">
                <a:solidFill>
                  <a:srgbClr val="820000"/>
                </a:solidFill>
              </a:rPr>
              <a:t>x</a:t>
            </a:r>
            <a:r>
              <a:rPr lang="en-US" sz="2200" dirty="0"/>
              <a:t> dv/</a:t>
            </a:r>
            <a:r>
              <a:rPr lang="en-US" sz="2200" dirty="0" err="1"/>
              <a:t>dr</a:t>
            </a:r>
            <a:r>
              <a:rPr lang="en-US" sz="2200" dirty="0"/>
              <a:t> </a:t>
            </a:r>
            <a:r>
              <a:rPr lang="el-GR" sz="2200" dirty="0" smtClean="0"/>
              <a:t> </a:t>
            </a:r>
            <a:r>
              <a:rPr lang="en-US" sz="2200" b="1" dirty="0" smtClean="0">
                <a:solidFill>
                  <a:srgbClr val="004A82"/>
                </a:solidFill>
              </a:rPr>
              <a:t>(</a:t>
            </a:r>
            <a:r>
              <a:rPr lang="en-US" sz="2200" b="1" dirty="0">
                <a:solidFill>
                  <a:srgbClr val="004A82"/>
                </a:solidFill>
              </a:rPr>
              <a:t>1</a:t>
            </a:r>
            <a:r>
              <a:rPr lang="en-US" sz="2200" b="1" dirty="0" smtClean="0">
                <a:solidFill>
                  <a:srgbClr val="004A82"/>
                </a:solidFill>
              </a:rPr>
              <a:t>)</a:t>
            </a:r>
            <a:r>
              <a:rPr lang="el-GR" sz="2200" b="1" dirty="0" smtClean="0">
                <a:solidFill>
                  <a:srgbClr val="004A82"/>
                </a:solidFill>
              </a:rPr>
              <a:t>,</a:t>
            </a:r>
            <a:endParaRPr lang="en-US" sz="2200" b="1" dirty="0">
              <a:solidFill>
                <a:srgbClr val="004A82"/>
              </a:solidFill>
            </a:endParaRPr>
          </a:p>
          <a:p>
            <a:pPr marL="715963">
              <a:spcBef>
                <a:spcPts val="1200"/>
              </a:spcBef>
              <a:buNone/>
            </a:pPr>
            <a:r>
              <a:rPr lang="en-US" sz="2200" dirty="0"/>
              <a:t>F</a:t>
            </a:r>
            <a:r>
              <a:rPr lang="el-GR" sz="2200" dirty="0"/>
              <a:t>΄/Α = </a:t>
            </a:r>
            <a:r>
              <a:rPr lang="en-US" sz="2200" dirty="0" smtClean="0"/>
              <a:t>F</a:t>
            </a:r>
            <a:r>
              <a:rPr lang="el-GR" sz="2200" dirty="0" smtClean="0"/>
              <a:t> 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004A82"/>
                </a:solidFill>
              </a:rPr>
              <a:t>(2</a:t>
            </a:r>
            <a:r>
              <a:rPr lang="en-US" sz="2200" b="1" dirty="0" smtClean="0">
                <a:solidFill>
                  <a:srgbClr val="004A82"/>
                </a:solidFill>
              </a:rPr>
              <a:t>)</a:t>
            </a:r>
            <a:r>
              <a:rPr lang="el-GR" sz="2200" b="1" dirty="0" smtClean="0">
                <a:solidFill>
                  <a:srgbClr val="004A82"/>
                </a:solidFill>
              </a:rPr>
              <a:t>,</a:t>
            </a:r>
            <a:endParaRPr lang="el-GR" sz="2200" b="1" dirty="0">
              <a:solidFill>
                <a:srgbClr val="004A82"/>
              </a:solidFill>
            </a:endParaRPr>
          </a:p>
          <a:p>
            <a:pPr marL="715963">
              <a:spcBef>
                <a:spcPts val="1200"/>
              </a:spcBef>
              <a:buNone/>
            </a:pPr>
            <a:r>
              <a:rPr lang="en-US" sz="2200" dirty="0"/>
              <a:t>dv/</a:t>
            </a:r>
            <a:r>
              <a:rPr lang="en-US" sz="2200" dirty="0" err="1"/>
              <a:t>dr</a:t>
            </a:r>
            <a:r>
              <a:rPr lang="en-US" sz="2200" dirty="0"/>
              <a:t> = G </a:t>
            </a:r>
            <a:r>
              <a:rPr lang="el-GR" sz="2200" dirty="0" smtClean="0"/>
              <a:t> </a:t>
            </a:r>
            <a:r>
              <a:rPr lang="en-US" sz="2200" b="1" dirty="0" smtClean="0">
                <a:solidFill>
                  <a:srgbClr val="004A82"/>
                </a:solidFill>
              </a:rPr>
              <a:t>(</a:t>
            </a:r>
            <a:r>
              <a:rPr lang="en-US" sz="2200" b="1" dirty="0">
                <a:solidFill>
                  <a:srgbClr val="004A82"/>
                </a:solidFill>
              </a:rPr>
              <a:t>3</a:t>
            </a:r>
            <a:r>
              <a:rPr lang="en-US" sz="2200" b="1" dirty="0" smtClean="0">
                <a:solidFill>
                  <a:srgbClr val="004A82"/>
                </a:solidFill>
              </a:rPr>
              <a:t>)</a:t>
            </a:r>
            <a:r>
              <a:rPr lang="el-GR" sz="2200" b="1" dirty="0" smtClean="0">
                <a:solidFill>
                  <a:srgbClr val="004A82"/>
                </a:solidFill>
              </a:rPr>
              <a:t>,</a:t>
            </a:r>
            <a:endParaRPr lang="en-US" sz="2200" b="1" dirty="0">
              <a:solidFill>
                <a:srgbClr val="004A82"/>
              </a:solidFill>
            </a:endParaRPr>
          </a:p>
          <a:p>
            <a:pPr marL="715963">
              <a:spcBef>
                <a:spcPts val="1200"/>
              </a:spcBef>
              <a:buNone/>
            </a:pPr>
            <a:r>
              <a:rPr lang="el-GR" sz="2200" dirty="0" smtClean="0"/>
              <a:t>Άρα: </a:t>
            </a:r>
          </a:p>
          <a:p>
            <a:pPr marL="715963">
              <a:spcBef>
                <a:spcPts val="1200"/>
              </a:spcBef>
              <a:buNone/>
            </a:pPr>
            <a:r>
              <a:rPr lang="en-US" sz="2200" dirty="0" smtClean="0"/>
              <a:t>F </a:t>
            </a:r>
            <a:r>
              <a:rPr lang="en-US" sz="2200" dirty="0"/>
              <a:t>= </a:t>
            </a:r>
            <a:r>
              <a:rPr lang="el-GR" sz="2200" dirty="0"/>
              <a:t>η </a:t>
            </a:r>
            <a:r>
              <a:rPr lang="en-US" sz="2200" b="1" dirty="0">
                <a:solidFill>
                  <a:srgbClr val="820000"/>
                </a:solidFill>
              </a:rPr>
              <a:t>x</a:t>
            </a:r>
            <a:r>
              <a:rPr lang="en-US" sz="2200" dirty="0"/>
              <a:t> </a:t>
            </a:r>
            <a:r>
              <a:rPr lang="en-US" sz="2200" dirty="0" smtClean="0"/>
              <a:t>G</a:t>
            </a:r>
            <a:r>
              <a:rPr lang="el-GR" sz="2200" dirty="0" smtClean="0"/>
              <a:t>,</a:t>
            </a:r>
            <a:endParaRPr lang="en-US" sz="2200" dirty="0"/>
          </a:p>
          <a:p>
            <a:pPr marL="715963">
              <a:spcBef>
                <a:spcPts val="1200"/>
              </a:spcBef>
              <a:buNone/>
            </a:pPr>
            <a:r>
              <a:rPr lang="el-GR" sz="2200" dirty="0"/>
              <a:t>η = </a:t>
            </a:r>
            <a:r>
              <a:rPr lang="en-US" sz="2200" dirty="0"/>
              <a:t>F/G A</a:t>
            </a:r>
            <a:r>
              <a:rPr lang="el-GR" sz="2200" dirty="0" err="1"/>
              <a:t>πόλυτο</a:t>
            </a:r>
            <a:r>
              <a:rPr lang="el-GR" sz="2200" dirty="0"/>
              <a:t> </a:t>
            </a:r>
            <a:r>
              <a:rPr lang="el-GR" sz="2200" dirty="0" smtClean="0"/>
              <a:t>ιξώδες.</a:t>
            </a:r>
            <a:endParaRPr lang="el-GR" sz="2200" dirty="0"/>
          </a:p>
          <a:p>
            <a:pPr marL="715963"/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293096"/>
            <a:ext cx="4248472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Παράσταση της δύναμης διάτμησης που απαιτείται για να δώσει μια ορισμένη ταχύτητα διάτμησης μεταξύ παραλλήλων επιπέδων ενός υγρού.</a:t>
            </a:r>
            <a:endParaRPr lang="el-GR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1577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+mn-lt"/>
              </a:rPr>
              <a:t>Δύμαμη</a:t>
            </a:r>
            <a:r>
              <a:rPr lang="el-GR" dirty="0" smtClean="0">
                <a:latin typeface="+mn-lt"/>
              </a:rPr>
              <a:t> διάτμησης</a:t>
            </a:r>
            <a:endParaRPr lang="el-GR" dirty="0">
              <a:latin typeface="+mn-lt"/>
            </a:endParaRPr>
          </a:p>
        </p:txBody>
      </p:sp>
      <p:sp>
        <p:nvSpPr>
          <p:cNvPr id="9" name="Κύβος 8"/>
          <p:cNvSpPr/>
          <p:nvPr/>
        </p:nvSpPr>
        <p:spPr>
          <a:xfrm>
            <a:off x="4716016" y="1724259"/>
            <a:ext cx="1344818" cy="1000128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5940152" y="1844824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/>
        </p:nvSpPr>
        <p:spPr>
          <a:xfrm>
            <a:off x="4716016" y="3260257"/>
            <a:ext cx="115212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Υγρό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Παραλληλόγραμμο 12"/>
          <p:cNvSpPr/>
          <p:nvPr/>
        </p:nvSpPr>
        <p:spPr>
          <a:xfrm>
            <a:off x="6884240" y="3242205"/>
            <a:ext cx="1216152" cy="805638"/>
          </a:xfrm>
          <a:prstGeom prst="parallelogram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5868144" y="3263218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8100392" y="3260257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8063880" y="3429000"/>
            <a:ext cx="6125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7976711" y="3645024"/>
            <a:ext cx="5400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7920372" y="3861048"/>
            <a:ext cx="3263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Νευτωνικά</a:t>
            </a:r>
            <a:r>
              <a:rPr lang="el-GR" dirty="0" smtClean="0"/>
              <a:t> </a:t>
            </a:r>
            <a:r>
              <a:rPr lang="el-GR" dirty="0"/>
              <a:t>συστήματα </a:t>
            </a:r>
            <a:r>
              <a:rPr lang="el-GR" sz="3200" b="0" dirty="0" smtClean="0"/>
              <a:t>(2</a:t>
            </a:r>
            <a:r>
              <a:rPr lang="en-US" sz="3200" b="0" dirty="0" smtClean="0"/>
              <a:t>/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η = </a:t>
            </a:r>
            <a:r>
              <a:rPr lang="en-US" sz="2400" u="sng" dirty="0"/>
              <a:t>F</a:t>
            </a:r>
            <a:r>
              <a:rPr lang="el-GR" sz="2400" u="sng" dirty="0"/>
              <a:t>΄ </a:t>
            </a:r>
            <a:r>
              <a:rPr lang="en-US" sz="2400" u="sng" dirty="0"/>
              <a:t>x </a:t>
            </a:r>
            <a:r>
              <a:rPr lang="en-US" sz="2400" u="sng" dirty="0" err="1"/>
              <a:t>dr</a:t>
            </a:r>
            <a:endParaRPr lang="en-US" sz="2400" u="sng" dirty="0"/>
          </a:p>
          <a:p>
            <a:pPr>
              <a:buNone/>
            </a:pPr>
            <a:r>
              <a:rPr lang="en-US" sz="2400" dirty="0" smtClean="0"/>
              <a:t>A </a:t>
            </a:r>
            <a:r>
              <a:rPr lang="en-US" sz="2400" dirty="0"/>
              <a:t>x dv </a:t>
            </a:r>
            <a:endParaRPr lang="el-GR" sz="2400" dirty="0"/>
          </a:p>
          <a:p>
            <a:pPr>
              <a:spcBef>
                <a:spcPts val="1800"/>
              </a:spcBef>
              <a:buNone/>
            </a:pPr>
            <a:r>
              <a:rPr lang="el-GR" sz="2400" dirty="0"/>
              <a:t>η = </a:t>
            </a:r>
            <a:r>
              <a:rPr lang="en-US" sz="2400" u="sng" dirty="0" err="1"/>
              <a:t>dyn</a:t>
            </a:r>
            <a:r>
              <a:rPr lang="en-US" sz="2400" u="sng" dirty="0"/>
              <a:t> x cm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/>
              <a:t>       cm</a:t>
            </a:r>
            <a:r>
              <a:rPr lang="en-US" sz="2400" baseline="30000" dirty="0"/>
              <a:t>2</a:t>
            </a:r>
            <a:r>
              <a:rPr lang="en-US" sz="2400" dirty="0"/>
              <a:t>xcm/s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/>
              <a:t>η = </a:t>
            </a:r>
            <a:r>
              <a:rPr lang="en-US" sz="2400" u="sng" dirty="0" err="1"/>
              <a:t>dyn</a:t>
            </a:r>
            <a:r>
              <a:rPr lang="en-US" sz="2400" u="sng" dirty="0"/>
              <a:t> x s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/>
              <a:t>        cm</a:t>
            </a:r>
            <a:r>
              <a:rPr lang="en-US" sz="2400" baseline="30000" dirty="0"/>
              <a:t>2</a:t>
            </a:r>
          </a:p>
          <a:p>
            <a:pPr>
              <a:spcBef>
                <a:spcPts val="1800"/>
              </a:spcBef>
              <a:buNone/>
            </a:pPr>
            <a:r>
              <a:rPr lang="el-GR" sz="2400" dirty="0"/>
              <a:t>η = </a:t>
            </a:r>
            <a:r>
              <a:rPr lang="en-US" sz="2400" u="sng" dirty="0"/>
              <a:t>g x cm/s</a:t>
            </a:r>
            <a:r>
              <a:rPr lang="en-US" sz="2400" u="sng" baseline="30000" dirty="0"/>
              <a:t>2</a:t>
            </a:r>
            <a:r>
              <a:rPr lang="el-GR" sz="2400" u="sng" dirty="0"/>
              <a:t> </a:t>
            </a:r>
            <a:endParaRPr lang="en-US" sz="2400" u="sng" dirty="0"/>
          </a:p>
          <a:p>
            <a:pPr>
              <a:spcBef>
                <a:spcPts val="1800"/>
              </a:spcBef>
              <a:buNone/>
            </a:pPr>
            <a:r>
              <a:rPr lang="en-US" sz="2400" dirty="0"/>
              <a:t>          cm</a:t>
            </a:r>
            <a:r>
              <a:rPr lang="en-US" sz="2400" baseline="30000" dirty="0"/>
              <a:t>2</a:t>
            </a:r>
            <a:endParaRPr lang="el-GR" sz="2400" baseline="30000" dirty="0"/>
          </a:p>
          <a:p>
            <a:pPr>
              <a:spcBef>
                <a:spcPts val="1800"/>
              </a:spcBef>
              <a:buNone/>
            </a:pPr>
            <a:r>
              <a:rPr lang="el-GR" sz="2400" dirty="0"/>
              <a:t>η = </a:t>
            </a:r>
            <a:r>
              <a:rPr lang="en-US" sz="2400" dirty="0"/>
              <a:t>g/cm x s = Poise </a:t>
            </a:r>
            <a:r>
              <a:rPr lang="el-GR" sz="2400" dirty="0"/>
              <a:t>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Νευτωνικά</a:t>
            </a:r>
            <a:r>
              <a:rPr lang="el-GR" dirty="0" smtClean="0"/>
              <a:t> </a:t>
            </a:r>
            <a:r>
              <a:rPr lang="el-GR" dirty="0"/>
              <a:t>συστήματα </a:t>
            </a:r>
            <a:r>
              <a:rPr lang="el-GR" sz="3200" b="0" dirty="0" smtClean="0"/>
              <a:t>(3</a:t>
            </a:r>
            <a:r>
              <a:rPr lang="en-US" sz="3200" b="0" dirty="0" smtClean="0"/>
              <a:t>/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2271909" y="1988840"/>
            <a:ext cx="4244307" cy="3408057"/>
            <a:chOff x="2271909" y="2348880"/>
            <a:chExt cx="4244307" cy="3408057"/>
          </a:xfrm>
        </p:grpSpPr>
        <p:sp>
          <p:nvSpPr>
            <p:cNvPr id="7" name="Ορθογώνιο 6"/>
            <p:cNvSpPr/>
            <p:nvPr/>
          </p:nvSpPr>
          <p:spPr>
            <a:xfrm>
              <a:off x="5148064" y="2420888"/>
              <a:ext cx="1368152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2627784" y="2348880"/>
              <a:ext cx="1512168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" name="Ευθεία γραμμή σύνδεσης 5"/>
            <p:cNvCxnSpPr/>
            <p:nvPr/>
          </p:nvCxnSpPr>
          <p:spPr>
            <a:xfrm flipV="1">
              <a:off x="2627784" y="3140968"/>
              <a:ext cx="1080120" cy="1800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5148064" y="3537012"/>
              <a:ext cx="10801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71909" y="23488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G</a:t>
              </a:r>
              <a:endParaRPr lang="el-GR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928" y="49411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F</a:t>
              </a:r>
              <a:endParaRPr lang="el-GR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25335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η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5676" y="464384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G</a:t>
              </a:r>
              <a:endParaRPr lang="el-GR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8066" y="5387605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(α)</a:t>
              </a:r>
              <a:endParaRPr lang="el-GR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6338" y="5387605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(β)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6251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Νευτωνικά</a:t>
            </a:r>
            <a:r>
              <a:rPr lang="el-GR" dirty="0" smtClean="0"/>
              <a:t> </a:t>
            </a:r>
            <a:r>
              <a:rPr lang="el-GR" dirty="0"/>
              <a:t>συστήματα </a:t>
            </a:r>
            <a:r>
              <a:rPr lang="el-GR" sz="3200" b="0" dirty="0" smtClean="0"/>
              <a:t>(4</a:t>
            </a:r>
            <a:r>
              <a:rPr lang="en-US" sz="3200" b="0" dirty="0" smtClean="0"/>
              <a:t>/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smtClean="0"/>
              <a:t>Μονάδες μέτρησης του ιξώδους</a:t>
            </a:r>
          </a:p>
          <a:p>
            <a:pPr marL="715963">
              <a:buNone/>
            </a:pPr>
            <a:r>
              <a:rPr lang="en-US" sz="2400" dirty="0" smtClean="0"/>
              <a:t>Poise=kg.m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.s</a:t>
            </a:r>
            <a:r>
              <a:rPr lang="en-US" sz="2400" baseline="30000" dirty="0" smtClean="0"/>
              <a:t>-1</a:t>
            </a:r>
            <a:endParaRPr lang="en-US" sz="2400" baseline="30000" dirty="0"/>
          </a:p>
          <a:p>
            <a:pPr marL="715963">
              <a:buNone/>
            </a:pPr>
            <a:r>
              <a:rPr lang="en-US" sz="2400" dirty="0" err="1"/>
              <a:t>Pa.s</a:t>
            </a:r>
            <a:r>
              <a:rPr lang="en-US" sz="2400" dirty="0"/>
              <a:t>=0.01 Poise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Ρευστότητα Φ = </a:t>
            </a:r>
            <a:r>
              <a:rPr lang="el-GR" sz="2400" b="1" dirty="0" smtClean="0"/>
              <a:t>1/η,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Κινηματικό </a:t>
            </a:r>
            <a:r>
              <a:rPr lang="el-GR" b="1" dirty="0"/>
              <a:t>ι</a:t>
            </a:r>
            <a:r>
              <a:rPr lang="el-GR" sz="2400" b="1" dirty="0" smtClean="0"/>
              <a:t>ξώδες,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η</a:t>
            </a:r>
            <a:r>
              <a:rPr lang="el-GR" sz="2400" b="1" baseline="-25000" dirty="0"/>
              <a:t>κιν</a:t>
            </a:r>
            <a:r>
              <a:rPr lang="el-GR" sz="2400" b="1" dirty="0"/>
              <a:t> = η/</a:t>
            </a:r>
            <a:r>
              <a:rPr lang="en-US" sz="2400" b="1" dirty="0" smtClean="0"/>
              <a:t>d</a:t>
            </a:r>
            <a:r>
              <a:rPr lang="el-GR" sz="2400" b="1" dirty="0" smtClean="0"/>
              <a:t>.</a:t>
            </a:r>
            <a:endParaRPr lang="el-GR" sz="2400" b="1" dirty="0"/>
          </a:p>
          <a:p>
            <a:pPr marL="715963">
              <a:buNone/>
            </a:pPr>
            <a:r>
              <a:rPr lang="en-US" sz="2400" b="1" dirty="0"/>
              <a:t>d= </a:t>
            </a:r>
            <a:r>
              <a:rPr lang="el-GR" sz="2400" b="1" dirty="0"/>
              <a:t>πυκνότητα</a:t>
            </a:r>
          </a:p>
          <a:p>
            <a:pPr marL="715963">
              <a:buNone/>
            </a:pPr>
            <a:r>
              <a:rPr lang="el-GR" sz="2400" b="1" dirty="0"/>
              <a:t>Μονάδες μέτρησης κινηματικού ιξώδους</a:t>
            </a:r>
            <a:r>
              <a:rPr lang="en-US" sz="2400" b="1" dirty="0"/>
              <a:t>: </a:t>
            </a:r>
            <a:r>
              <a:rPr lang="en-US" sz="2400" b="1" dirty="0" smtClean="0"/>
              <a:t>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.s</a:t>
            </a:r>
            <a:r>
              <a:rPr lang="en-US" sz="2400" b="1" baseline="30000" dirty="0" smtClean="0"/>
              <a:t>-1</a:t>
            </a:r>
            <a:endParaRPr lang="el-GR" sz="2400" b="1" baseline="30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Προσδιορισμός του ιξώδους στα νευρωνικά συστήματα </a:t>
            </a:r>
            <a:r>
              <a:rPr lang="el-GR" sz="3300" b="0" dirty="0" smtClean="0"/>
              <a:t>(1/2)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Autofit/>
          </a:bodyPr>
          <a:lstStyle/>
          <a:p>
            <a:r>
              <a:rPr lang="el-GR" sz="2200" b="1" dirty="0" err="1" smtClean="0"/>
              <a:t>Iξωδόμετρο</a:t>
            </a:r>
            <a:r>
              <a:rPr lang="el-GR" sz="2200" b="1" dirty="0" smtClean="0"/>
              <a:t> </a:t>
            </a:r>
            <a:r>
              <a:rPr lang="el-GR" sz="2200" b="1" dirty="0" err="1" smtClean="0"/>
              <a:t>Ostwald</a:t>
            </a:r>
            <a:endParaRPr lang="el-GR" sz="2200" b="1" dirty="0" smtClean="0"/>
          </a:p>
          <a:p>
            <a:pPr marL="357188" indent="0">
              <a:buNone/>
            </a:pPr>
            <a:r>
              <a:rPr lang="el-GR" sz="2200" dirty="0"/>
              <a:t>Αρχή λειτουργίας</a:t>
            </a:r>
            <a:r>
              <a:rPr lang="en-US" sz="2200" dirty="0" smtClean="0"/>
              <a:t>:</a:t>
            </a:r>
            <a:r>
              <a:rPr lang="el-GR" sz="2200" dirty="0"/>
              <a:t> </a:t>
            </a:r>
            <a:r>
              <a:rPr lang="el-GR" sz="2200" dirty="0" smtClean="0"/>
              <a:t>Ο χρόνος ροής του εξεταζόμενου προϊόντος μεταξύ δυο σημείων του οργάνου συγκρίνεται με το χρόνο ροής υγρού γνωστού ιξώδους</a:t>
            </a:r>
          </a:p>
          <a:p>
            <a:r>
              <a:rPr lang="el-GR" sz="2200" b="1" dirty="0" err="1" smtClean="0"/>
              <a:t>Iξωδόμετρο</a:t>
            </a:r>
            <a:r>
              <a:rPr lang="el-GR" sz="2200" b="1" dirty="0" smtClean="0"/>
              <a:t> </a:t>
            </a:r>
            <a:r>
              <a:rPr lang="el-GR" sz="2200" b="1" dirty="0" err="1" smtClean="0"/>
              <a:t>Ηοeppler</a:t>
            </a:r>
            <a:endParaRPr lang="el-GR" sz="2200" b="1" dirty="0" smtClean="0"/>
          </a:p>
          <a:p>
            <a:pPr marL="357188" indent="0">
              <a:buNone/>
            </a:pPr>
            <a:r>
              <a:rPr lang="el-GR" sz="2200" dirty="0" smtClean="0"/>
              <a:t>Αρχή </a:t>
            </a:r>
            <a:r>
              <a:rPr lang="el-GR" sz="2200" dirty="0"/>
              <a:t>λειτουργίας</a:t>
            </a:r>
            <a:r>
              <a:rPr lang="en-US" sz="2200" dirty="0" smtClean="0"/>
              <a:t>:</a:t>
            </a:r>
            <a:r>
              <a:rPr lang="el-GR" sz="2200" dirty="0" smtClean="0"/>
              <a:t> Η</a:t>
            </a:r>
            <a:r>
              <a:rPr lang="en-US" sz="2200" dirty="0" smtClean="0"/>
              <a:t> </a:t>
            </a:r>
            <a:r>
              <a:rPr lang="el-GR" sz="2200" dirty="0"/>
              <a:t>ταχύτητα </a:t>
            </a:r>
            <a:r>
              <a:rPr lang="el-GR" sz="2200" dirty="0" smtClean="0"/>
              <a:t>πτώσης της  </a:t>
            </a:r>
            <a:r>
              <a:rPr lang="el-GR" sz="2200" dirty="0"/>
              <a:t>σφαίρας </a:t>
            </a:r>
            <a:r>
              <a:rPr lang="el-GR" sz="2200" dirty="0" smtClean="0"/>
              <a:t>είναι αντίστροφα </a:t>
            </a:r>
            <a:r>
              <a:rPr lang="el-GR" sz="2200" dirty="0"/>
              <a:t>ανάλογη με το ιξώδες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Προσδιορισμός του ιξώδους στα νευρωνικά συστήματα </a:t>
            </a:r>
            <a:r>
              <a:rPr lang="el-GR" sz="3300" b="0" dirty="0" smtClean="0"/>
              <a:t>(2/2)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04056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I</a:t>
            </a:r>
            <a:r>
              <a:rPr lang="el-GR" sz="2200" b="1" dirty="0" err="1"/>
              <a:t>ξωδόμετρο</a:t>
            </a:r>
            <a:r>
              <a:rPr lang="el-GR" sz="2200" b="1" dirty="0"/>
              <a:t> </a:t>
            </a:r>
            <a:r>
              <a:rPr lang="en-US" sz="2200" b="1" dirty="0"/>
              <a:t>Brookfield</a:t>
            </a:r>
            <a:endParaRPr lang="el-GR" sz="2200" b="1" dirty="0"/>
          </a:p>
          <a:p>
            <a:pPr marL="357188" indent="0">
              <a:buNone/>
            </a:pPr>
            <a:r>
              <a:rPr lang="el-GR" sz="2200" dirty="0"/>
              <a:t>Αρχή λειτουργίας</a:t>
            </a:r>
            <a:r>
              <a:rPr lang="en-US" sz="2200" dirty="0"/>
              <a:t>: To</a:t>
            </a:r>
            <a:r>
              <a:rPr lang="el-GR" sz="2200" dirty="0" err="1"/>
              <a:t>ποθετείται</a:t>
            </a:r>
            <a:r>
              <a:rPr lang="el-GR" sz="2200" dirty="0"/>
              <a:t> το εξεταζόμενο υγρό σε ποτήρι ζέσεως. Βυθίζεται και περιστρέφεται ο κύλινδρος του οργάνου στο υγρό. </a:t>
            </a:r>
            <a:r>
              <a:rPr lang="en-US" sz="2200" dirty="0"/>
              <a:t>H </a:t>
            </a:r>
            <a:r>
              <a:rPr lang="el-GR" sz="2200" dirty="0"/>
              <a:t>ροπή της δύναμης που χρειάζεται για να υπερνικηθεί η αντίσταση που προέρχεται από το ιξώδες του εξεταζόμενου υγρού διαβάζεται στην κλίμακα που υπάρχει σε βαθμολογημένο όργανο. </a:t>
            </a:r>
            <a:endParaRPr lang="en-US" sz="2200" dirty="0"/>
          </a:p>
          <a:p>
            <a:endParaRPr lang="el-G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Ιξωδόμετρο </a:t>
            </a:r>
            <a:r>
              <a:rPr lang="en-US" dirty="0" smtClean="0"/>
              <a:t>Ostwald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030973" y="1556792"/>
                <a:ext cx="2376264" cy="4248472"/>
              </a:xfrm>
            </p:spPr>
            <p:txBody>
              <a:bodyPr>
                <a:noAutofit/>
              </a:bodyPr>
              <a:lstStyle/>
              <a:p>
                <a:pPr marL="630238" indent="-630238"/>
                <a:r>
                  <a:rPr lang="el-GR" altLang="el-GR" dirty="0" smtClean="0"/>
                  <a:t>η</a:t>
                </a:r>
                <a:r>
                  <a:rPr lang="en-US" altLang="el-GR" baseline="-25000" dirty="0" smtClean="0"/>
                  <a:t>w</a:t>
                </a:r>
                <a:r>
                  <a:rPr lang="el-GR" altLang="el-GR" baseline="-25000" dirty="0" smtClean="0"/>
                  <a:t>,</a:t>
                </a:r>
                <a:endParaRPr lang="en-US" altLang="el-GR" baseline="-25000" dirty="0"/>
              </a:p>
              <a:p>
                <a:pPr marL="630238" indent="-630238"/>
                <a:r>
                  <a:rPr lang="el-GR" altLang="el-GR" dirty="0" smtClean="0"/>
                  <a:t>η</a:t>
                </a:r>
                <a:r>
                  <a:rPr lang="en-US" altLang="el-GR" baseline="-25000" dirty="0" smtClean="0"/>
                  <a:t>p</a:t>
                </a:r>
                <a:r>
                  <a:rPr lang="el-GR" altLang="el-GR" baseline="-25000" dirty="0" smtClean="0"/>
                  <a:t>,</a:t>
                </a:r>
                <a:endParaRPr lang="en-US" altLang="el-GR" baseline="-25000" dirty="0"/>
              </a:p>
              <a:p>
                <a:pPr marL="630238" indent="-630238"/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l-GR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l-GR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el-GR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altLang="el-GR" dirty="0" smtClean="0"/>
              </a:p>
              <a:p>
                <a:pPr marL="630238" indent="-630238"/>
                <a:r>
                  <a:rPr lang="en-US" altLang="el-GR" dirty="0" err="1" smtClean="0"/>
                  <a:t>d</a:t>
                </a:r>
                <a:r>
                  <a:rPr lang="en-US" altLang="el-GR" baseline="-25000" dirty="0" err="1" smtClean="0"/>
                  <a:t>p</a:t>
                </a:r>
                <a:r>
                  <a:rPr lang="el-GR" altLang="el-GR" baseline="-25000" dirty="0" smtClean="0"/>
                  <a:t>,</a:t>
                </a:r>
                <a:endParaRPr lang="en-US" altLang="el-GR" baseline="-25000" dirty="0"/>
              </a:p>
              <a:p>
                <a:pPr marL="630238" indent="-630238"/>
                <a:r>
                  <a:rPr lang="en-US" altLang="el-GR" dirty="0" err="1" smtClean="0"/>
                  <a:t>t</a:t>
                </a:r>
                <a:r>
                  <a:rPr lang="en-US" altLang="el-GR" baseline="-25000" dirty="0" err="1" smtClean="0"/>
                  <a:t>w</a:t>
                </a:r>
                <a:r>
                  <a:rPr lang="el-GR" altLang="el-GR" baseline="-25000" dirty="0" smtClean="0"/>
                  <a:t>,</a:t>
                </a:r>
                <a:endParaRPr lang="en-US" altLang="el-GR" dirty="0"/>
              </a:p>
              <a:p>
                <a:pPr marL="630238" indent="-630238"/>
                <a:r>
                  <a:rPr lang="en-US" altLang="el-GR" dirty="0" err="1" smtClean="0"/>
                  <a:t>t</a:t>
                </a:r>
                <a:r>
                  <a:rPr lang="en-US" altLang="el-GR" baseline="-25000" dirty="0" err="1" smtClean="0"/>
                  <a:t>p</a:t>
                </a:r>
                <a:r>
                  <a:rPr lang="el-GR" altLang="el-GR" baseline="-25000" dirty="0" smtClean="0"/>
                  <a:t>,</a:t>
                </a:r>
                <a:endParaRPr lang="el-GR" altLang="el-GR" dirty="0"/>
              </a:p>
              <a:p>
                <a:pPr marL="630238" indent="-630238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0973" y="1556792"/>
                <a:ext cx="2376264" cy="4248472"/>
              </a:xfrm>
              <a:blipFill rotWithShape="1">
                <a:blip r:embed="rId2"/>
                <a:stretch>
                  <a:fillRect l="-3333" t="-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5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00808"/>
            <a:ext cx="2008380" cy="3674060"/>
          </a:xfrm>
          <a:prstGeom prst="rect">
            <a:avLst/>
          </a:prstGeom>
        </p:spPr>
      </p:pic>
      <p:pic>
        <p:nvPicPr>
          <p:cNvPr id="6" name="Picture 2" descr="File:Ostwald visc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2177747" cy="5754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339752" y="627148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Ostwald </a:t>
            </a:r>
            <a:r>
              <a:rPr lang="en-US" sz="1200" dirty="0" smtClean="0">
                <a:latin typeface="+mn-lt"/>
                <a:hlinkClick r:id="rId5"/>
              </a:rPr>
              <a:t>viscometer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Luigi Chiesa"/>
              </a:rPr>
              <a:t>Luigi </a:t>
            </a:r>
            <a:r>
              <a:rPr lang="en-US" sz="1200" dirty="0" smtClean="0">
                <a:latin typeface="+mn-lt"/>
                <a:hlinkClick r:id="rId6" tooltip="User:Luigi Chiesa"/>
              </a:rPr>
              <a:t>Chiesa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0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LcRvBkuccRA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144</TotalTime>
  <Words>739</Words>
  <Application>Microsoft Office PowerPoint</Application>
  <PresentationFormat>Προβολή στην οθόνη (4:3)</PresentationFormat>
  <Paragraphs>124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temlate1</vt:lpstr>
      <vt:lpstr>OC_template_10</vt:lpstr>
      <vt:lpstr>Κοσμητολογία Ι - Θ</vt:lpstr>
      <vt:lpstr>Ρεολογία</vt:lpstr>
      <vt:lpstr>Νευτωνικά συστήματα (1/4)</vt:lpstr>
      <vt:lpstr>Νευτωνικά συστήματα (2/4)</vt:lpstr>
      <vt:lpstr>Νευτωνικά συστήματα (3/4)</vt:lpstr>
      <vt:lpstr>Νευτωνικά συστήματα (4/4)</vt:lpstr>
      <vt:lpstr>Προσδιορισμός του ιξώδους στα νευρωνικά συστήματα (1/2)</vt:lpstr>
      <vt:lpstr>Προσδιορισμός του ιξώδους στα νευρωνικά συστήματα (2/2)</vt:lpstr>
      <vt:lpstr>Ιξωδόμετρο Ostwald</vt:lpstr>
      <vt:lpstr>Iξωδόμετρο Ηοeppler</vt:lpstr>
      <vt:lpstr>Iξωδόμετρο Brookfield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 - Θ</dc:title>
  <dc:creator>opencourses@teiath.gr</dc:creator>
  <cp:lastModifiedBy>fkaram2</cp:lastModifiedBy>
  <cp:revision>38</cp:revision>
  <dcterms:created xsi:type="dcterms:W3CDTF">2014-11-17T11:07:44Z</dcterms:created>
  <dcterms:modified xsi:type="dcterms:W3CDTF">2015-01-15T14:10:17Z</dcterms:modified>
</cp:coreProperties>
</file>