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7" r:id="rId4"/>
    <p:sldId id="268" r:id="rId5"/>
    <p:sldId id="274" r:id="rId6"/>
    <p:sldId id="270" r:id="rId7"/>
    <p:sldId id="269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  <p:sldId id="298" r:id="rId32"/>
    <p:sldId id="299" r:id="rId33"/>
    <p:sldId id="300" r:id="rId34"/>
    <p:sldId id="301" r:id="rId35"/>
    <p:sldId id="257" r:id="rId36"/>
    <p:sldId id="262" r:id="rId37"/>
    <p:sldId id="264" r:id="rId38"/>
    <p:sldId id="302" r:id="rId39"/>
    <p:sldId id="303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D40EFB-6D31-49E7-A11E-98DFDAD213E2}" type="slidenum">
              <a:rPr lang="el-GR" smtClean="0"/>
              <a:pPr/>
              <a:t>12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93044-0BA6-4AC8-A8FF-672FC21DA745}" type="slidenum">
              <a:rPr lang="el-GR" smtClean="0"/>
              <a:pPr/>
              <a:t>13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CA57A2-CACF-4F72-A620-FC53D8F5869A}" type="slidenum">
              <a:rPr lang="el-GR" smtClean="0"/>
              <a:pPr/>
              <a:t>14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7F9BA-29BF-4BBB-932F-02FB9D2EE8F0}" type="slidenum">
              <a:rPr lang="el-GR" smtClean="0"/>
              <a:pPr/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71545-E0F5-42E0-BD6D-9F7836585839}" type="slidenum">
              <a:rPr lang="el-GR" smtClean="0"/>
              <a:pPr/>
              <a:t>16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AB80B-B9C5-4572-9D34-875FCEFD7C45}" type="slidenum">
              <a:rPr lang="el-GR" smtClean="0"/>
              <a:pPr/>
              <a:t>17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71ABE-21A1-4999-A7CF-DCFA8D48A128}" type="slidenum">
              <a:rPr lang="el-GR" smtClean="0"/>
              <a:pPr/>
              <a:t>18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274303-7A12-41B5-88DB-FB0B0F5A1135}" type="slidenum">
              <a:rPr lang="el-GR" smtClean="0"/>
              <a:pPr/>
              <a:t>19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400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2B6F8-B312-45C2-B46C-C14CF481637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E019E-81B1-4BBF-A997-017B88CDDB23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9890E-3AF7-423B-BCBC-6323B2ECB13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99D02-7630-41EF-BCC7-B9D75F49025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B72F3-FFA1-4CB7-BF4D-1D0C315B8D6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63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368D0-D072-4BDC-A51A-6961467810F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63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EF24A-857F-4DA3-9DB9-0097CC357E1B}" type="slidenum">
              <a:rPr lang="el-GR" smtClean="0"/>
              <a:pPr/>
              <a:t>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7412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37B1BF08-5E89-4F8A-B9B0-D0D11306DD54}" type="slidenum">
              <a:rPr lang="el-GR" sz="1300"/>
              <a:pPr algn="r"/>
              <a:t>10</a:t>
            </a:fld>
            <a:endParaRPr lang="el-GR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ahealth.co.uk/" TargetMode="External"/><Relationship Id="rId4" Type="http://schemas.openxmlformats.org/officeDocument/2006/relationships/hyperlink" Target="http://lifescience.kinesis.co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vaintl.com/kca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://creativecommons.org/licenses/by/3.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tevenfruitsmaak" TargetMode="External"/><Relationship Id="rId5" Type="http://schemas.openxmlformats.org/officeDocument/2006/relationships/hyperlink" Target="http://en.wikipedia.org/wiki/Urinalysis" TargetMode="Externa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x-kb.g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el.wikipedia.org/wiki/%CE%A7%CF%81%CE%AE%CF%83%CF%84%CE%B7%CF%82:Petef" TargetMode="External"/><Relationship Id="rId4" Type="http://schemas.openxmlformats.org/officeDocument/2006/relationships/hyperlink" Target="http://el.wikipedia.org/wiki/%CE%91%CF%81%CF%87%CE%B5%CE%AF%CE%BF:Urine_Centrifugation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d.com/vacutainer/urine/BD_help.asp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Φυγοκέντρηση και μικροσκόπηση ούρων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μικροσκόπησης </a:t>
            </a:r>
            <a:r>
              <a:rPr lang="el-GR" dirty="0" smtClean="0"/>
              <a:t>ούρων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Φυγοκεντρούμε </a:t>
            </a:r>
            <a:r>
              <a:rPr lang="el-GR" sz="2400" b="1" dirty="0">
                <a:solidFill>
                  <a:srgbClr val="004B82"/>
                </a:solidFill>
              </a:rPr>
              <a:t>10 ή 12 </a:t>
            </a:r>
            <a:r>
              <a:rPr lang="en-US" sz="2400" b="1" dirty="0" smtClean="0">
                <a:solidFill>
                  <a:srgbClr val="004B82"/>
                </a:solidFill>
              </a:rPr>
              <a:t>mL </a:t>
            </a:r>
            <a:r>
              <a:rPr lang="el-GR" sz="2400" dirty="0"/>
              <a:t>δείγματος καλά αναμεμειγμένου δείγματος ούρων.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Η φυγοκέντρηση γίνεται για </a:t>
            </a:r>
            <a:r>
              <a:rPr lang="el-GR" sz="2400" b="1" dirty="0">
                <a:solidFill>
                  <a:srgbClr val="004B82"/>
                </a:solidFill>
              </a:rPr>
              <a:t>5 λεπτά στα 400 </a:t>
            </a:r>
            <a:r>
              <a:rPr lang="en-US" sz="2400" b="1" dirty="0">
                <a:solidFill>
                  <a:srgbClr val="004B82"/>
                </a:solidFill>
              </a:rPr>
              <a:t>g</a:t>
            </a:r>
            <a:r>
              <a:rPr lang="en-US" sz="2400" dirty="0"/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 smtClean="0"/>
              <a:t>Πετάμε το υπερκείμενο.</a:t>
            </a:r>
            <a:endParaRPr lang="el-GR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Ανακινούμε το εναπομένον ίζημα για να ομογενοποιηθεί.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 Προσθέτουμε σε μία αντικειμενοφόρο πλάκα </a:t>
            </a:r>
            <a:r>
              <a:rPr lang="el-GR" sz="2400" b="1" dirty="0">
                <a:solidFill>
                  <a:srgbClr val="004B82"/>
                </a:solidFill>
              </a:rPr>
              <a:t>10 </a:t>
            </a:r>
            <a:r>
              <a:rPr lang="en-US" sz="2400" b="1" dirty="0" smtClean="0">
                <a:solidFill>
                  <a:srgbClr val="004B82"/>
                </a:solidFill>
              </a:rPr>
              <a:t>mL</a:t>
            </a:r>
            <a:r>
              <a:rPr lang="en-US" sz="2400" dirty="0" smtClean="0">
                <a:solidFill>
                  <a:srgbClr val="004B82"/>
                </a:solidFill>
              </a:rPr>
              <a:t> </a:t>
            </a:r>
            <a:r>
              <a:rPr lang="el-GR" sz="2400" dirty="0"/>
              <a:t>ιζήματος ούρων.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Καλύπτουμε την σταγόνα ιζήματος με μία </a:t>
            </a:r>
            <a:r>
              <a:rPr lang="el-GR" sz="2400" b="1" dirty="0">
                <a:solidFill>
                  <a:srgbClr val="004B82"/>
                </a:solidFill>
              </a:rPr>
              <a:t>καλυπτρίδα 22 </a:t>
            </a:r>
            <a:r>
              <a:rPr lang="en-US" sz="2400" b="1" dirty="0">
                <a:solidFill>
                  <a:srgbClr val="004B82"/>
                </a:solidFill>
              </a:rPr>
              <a:t>x </a:t>
            </a:r>
            <a:r>
              <a:rPr lang="el-GR" sz="2400" b="1" dirty="0">
                <a:solidFill>
                  <a:srgbClr val="004B82"/>
                </a:solidFill>
              </a:rPr>
              <a:t>22 </a:t>
            </a:r>
            <a:r>
              <a:rPr lang="en-US" sz="2400" b="1" dirty="0">
                <a:solidFill>
                  <a:srgbClr val="004B82"/>
                </a:solidFill>
              </a:rPr>
              <a:t>mm</a:t>
            </a:r>
            <a:r>
              <a:rPr lang="en-US" sz="2400" dirty="0"/>
              <a:t>.</a:t>
            </a:r>
            <a:r>
              <a:rPr lang="el-GR" sz="2400" dirty="0"/>
              <a:t> Προσέχουμε να μην γίνουν φυσαλίδες.</a:t>
            </a:r>
            <a:endParaRPr lang="en-US" sz="2400" dirty="0"/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Αναζητούμε το οπτικό πεδίο με αντικειμενικό φακό 10</a:t>
            </a:r>
            <a:r>
              <a:rPr lang="en-US" sz="2400" dirty="0"/>
              <a:t>x.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sz="2400" dirty="0"/>
              <a:t>Κατόπιν ταυτοποιούμε και μετρούμε τα έμμορφα στοιχεία με φακό 40</a:t>
            </a:r>
            <a:r>
              <a:rPr lang="en-US" sz="2400" dirty="0" smtClean="0"/>
              <a:t>x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62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Απόρριψη ούρων μετά τη φυγοκέντρηση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549838" y="5428113"/>
            <a:ext cx="4044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Πέτρος Καρκαλούσος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 descr="Z:\Documents\Books\Icons of Biological Fluids\Eικόνες και γραφήματα\Απόρριψη ούρω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134225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7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σάρωση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644900"/>
            <a:ext cx="4572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slideu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557338"/>
            <a:ext cx="3184525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Τοποθέτηση ιζήματος πάνω </a:t>
            </a:r>
            <a:r>
              <a:rPr lang="el-GR" dirty="0" smtClean="0"/>
              <a:t>στην πλάκα </a:t>
            </a:r>
            <a:r>
              <a:rPr lang="en-US" dirty="0" smtClean="0"/>
              <a:t>KOVA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5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476375" y="1700213"/>
            <a:ext cx="6337300" cy="252095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565525" y="2060575"/>
            <a:ext cx="2374900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 flipH="1">
            <a:off x="42132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 flipV="1">
            <a:off x="4213225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4213225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5149850" y="27082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 flipH="1">
            <a:off x="3997325" y="33559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V="1">
            <a:off x="3997325" y="241935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3997325" y="24193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>
            <a:off x="5365750" y="24193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611561" y="4581128"/>
            <a:ext cx="7992690" cy="16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Μικροσκοπούμε ξεκινώντας από το κέντρο αποφεύγοντας να μετρήσουμε το ίδιο οπτικό πεδίο καθώς επίσης και να φτάσουμε στο άκρο της καλυπτρίδας.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Τεχνική μέτρησης πάνω στην </a:t>
            </a:r>
            <a:r>
              <a:rPr lang="el-GR" dirty="0" smtClean="0"/>
              <a:t>καλυπτρίδα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539552" y="4293096"/>
            <a:ext cx="7993062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Μικροσκοπούμε ξεκινώντας από το κέντρο και σαρώνοντας την περιφέρεια όπου συνήθως βρίσκονται οι κύλινδροι.</a:t>
            </a: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844675"/>
            <a:ext cx="5133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539553" y="5661248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Απάντηση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Δύο υαλώδες και δύο υαλοκοκκώδες κύλινδροι ανά 10 ο.π.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μέτρησης </a:t>
            </a:r>
            <a:r>
              <a:rPr lang="el-GR" dirty="0" smtClean="0"/>
              <a:t>κυλίνδρων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8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αριθμού έμμορφων </a:t>
            </a:r>
            <a:r>
              <a:rPr lang="el-GR" dirty="0" smtClean="0"/>
              <a:t>στοιχείων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/>
              <a:t>αριθμός κάθε έμμορφου στοιχείου (εκτός των κυλίνδρων) δίνεται ως </a:t>
            </a:r>
            <a:r>
              <a:rPr lang="el-GR" sz="2400" b="1" dirty="0">
                <a:solidFill>
                  <a:srgbClr val="004B82"/>
                </a:solidFill>
              </a:rPr>
              <a:t>αριθμός κατά οπτικό πεδίο </a:t>
            </a:r>
            <a:r>
              <a:rPr lang="el-GR" sz="2400" dirty="0"/>
              <a:t>(</a:t>
            </a:r>
            <a:r>
              <a:rPr lang="el-GR" sz="2400" b="1" dirty="0">
                <a:solidFill>
                  <a:srgbClr val="004B82"/>
                </a:solidFill>
              </a:rPr>
              <a:t>κ.ο.π</a:t>
            </a:r>
            <a:r>
              <a:rPr lang="el-GR" sz="2400" dirty="0">
                <a:solidFill>
                  <a:srgbClr val="004B82"/>
                </a:solidFill>
              </a:rPr>
              <a:t>.</a:t>
            </a:r>
            <a:r>
              <a:rPr lang="el-GR" sz="2400" dirty="0"/>
              <a:t>)</a:t>
            </a:r>
          </a:p>
          <a:p>
            <a:pPr marL="449263" indent="0">
              <a:buNone/>
            </a:pPr>
            <a:r>
              <a:rPr lang="el-GR" sz="2400" b="1" dirty="0">
                <a:solidFill>
                  <a:srgbClr val="004B82"/>
                </a:solidFill>
              </a:rPr>
              <a:t>Τεχνική</a:t>
            </a:r>
            <a:r>
              <a:rPr lang="en-US" sz="2400" b="1" dirty="0">
                <a:solidFill>
                  <a:srgbClr val="004B82"/>
                </a:solidFill>
              </a:rPr>
              <a:t>: </a:t>
            </a:r>
            <a:r>
              <a:rPr lang="el-GR" sz="2400" dirty="0"/>
              <a:t>Προσθέτουμε τον αριθμό κάθε στοιχείου σε 10 διαφορετικά οπτικά πεδία και διαιρούμε διά 10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2"/>
            </a:pPr>
            <a:r>
              <a:rPr lang="el-GR" sz="2400" dirty="0" smtClean="0"/>
              <a:t>Ο </a:t>
            </a:r>
            <a:r>
              <a:rPr lang="el-GR" sz="2400" dirty="0"/>
              <a:t>αριθμός των κυλίνδρων δίνεται ως </a:t>
            </a:r>
            <a:r>
              <a:rPr lang="el-GR" sz="2400" b="1" dirty="0">
                <a:solidFill>
                  <a:srgbClr val="004B82"/>
                </a:solidFill>
              </a:rPr>
              <a:t>συνολικός αριθμός σε 10 οπτικά πεδία</a:t>
            </a:r>
            <a:r>
              <a:rPr lang="el-GR" sz="2400" dirty="0"/>
              <a:t> (</a:t>
            </a:r>
            <a:r>
              <a:rPr lang="el-GR" sz="2400" b="1" dirty="0">
                <a:solidFill>
                  <a:srgbClr val="004B82"/>
                </a:solidFill>
              </a:rPr>
              <a:t>κ. 10 ο.π</a:t>
            </a:r>
            <a:r>
              <a:rPr lang="el-GR" sz="2400" dirty="0" smtClean="0"/>
              <a:t>.).</a:t>
            </a:r>
            <a:endParaRPr lang="en-US" sz="2400" dirty="0" smtClean="0"/>
          </a:p>
          <a:p>
            <a:pPr marL="449263" indent="0">
              <a:buNone/>
            </a:pPr>
            <a:r>
              <a:rPr lang="el-GR" sz="2400" b="1" dirty="0">
                <a:solidFill>
                  <a:srgbClr val="004B82"/>
                </a:solidFill>
              </a:rPr>
              <a:t>Τεχνική</a:t>
            </a:r>
            <a:r>
              <a:rPr lang="en-US" sz="2400" b="1" dirty="0">
                <a:solidFill>
                  <a:srgbClr val="004B82"/>
                </a:solidFill>
              </a:rPr>
              <a:t>: </a:t>
            </a:r>
            <a:r>
              <a:rPr lang="el-GR" sz="2400" dirty="0"/>
              <a:t>Προσθέτουμε τον αριθμό όλων των κυλίνδρων σε 10 διαφορετικά οπτικά πεδία.</a:t>
            </a:r>
          </a:p>
          <a:p>
            <a:pPr marL="357188" indent="92075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93700" y="822567"/>
            <a:ext cx="8859837" cy="6056313"/>
            <a:chOff x="393700" y="822567"/>
            <a:chExt cx="8859837" cy="6056313"/>
          </a:xfrm>
        </p:grpSpPr>
        <p:sp>
          <p:nvSpPr>
            <p:cNvPr id="9218" name="Oval 4"/>
            <p:cNvSpPr>
              <a:spLocks noChangeArrowheads="1"/>
            </p:cNvSpPr>
            <p:nvPr/>
          </p:nvSpPr>
          <p:spPr bwMode="auto">
            <a:xfrm>
              <a:off x="466725" y="895592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19" name="Oval 5"/>
            <p:cNvSpPr>
              <a:spLocks noChangeArrowheads="1"/>
            </p:cNvSpPr>
            <p:nvPr/>
          </p:nvSpPr>
          <p:spPr bwMode="auto">
            <a:xfrm>
              <a:off x="2338387" y="822567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0" name="Oval 6"/>
            <p:cNvSpPr>
              <a:spLocks noChangeArrowheads="1"/>
            </p:cNvSpPr>
            <p:nvPr/>
          </p:nvSpPr>
          <p:spPr bwMode="auto">
            <a:xfrm>
              <a:off x="4425950" y="822567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1" name="Oval 7"/>
            <p:cNvSpPr>
              <a:spLocks noChangeArrowheads="1"/>
            </p:cNvSpPr>
            <p:nvPr/>
          </p:nvSpPr>
          <p:spPr bwMode="auto">
            <a:xfrm>
              <a:off x="6515100" y="824155"/>
              <a:ext cx="1441450" cy="1439862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2" name="Oval 8"/>
            <p:cNvSpPr>
              <a:spLocks noChangeArrowheads="1"/>
            </p:cNvSpPr>
            <p:nvPr/>
          </p:nvSpPr>
          <p:spPr bwMode="auto">
            <a:xfrm>
              <a:off x="393700" y="2910130"/>
              <a:ext cx="1441450" cy="1439862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3" name="Oval 9"/>
            <p:cNvSpPr>
              <a:spLocks noChangeArrowheads="1"/>
            </p:cNvSpPr>
            <p:nvPr/>
          </p:nvSpPr>
          <p:spPr bwMode="auto">
            <a:xfrm>
              <a:off x="2409825" y="2838692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4" name="Oval 10"/>
            <p:cNvSpPr>
              <a:spLocks noChangeArrowheads="1"/>
            </p:cNvSpPr>
            <p:nvPr/>
          </p:nvSpPr>
          <p:spPr bwMode="auto">
            <a:xfrm>
              <a:off x="4498975" y="2838692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5" name="Oval 11"/>
            <p:cNvSpPr>
              <a:spLocks noChangeArrowheads="1"/>
            </p:cNvSpPr>
            <p:nvPr/>
          </p:nvSpPr>
          <p:spPr bwMode="auto">
            <a:xfrm>
              <a:off x="6443662" y="2838692"/>
              <a:ext cx="1441450" cy="1439863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6" name="Oval 12"/>
            <p:cNvSpPr>
              <a:spLocks noChangeArrowheads="1"/>
            </p:cNvSpPr>
            <p:nvPr/>
          </p:nvSpPr>
          <p:spPr bwMode="auto">
            <a:xfrm>
              <a:off x="393700" y="4999280"/>
              <a:ext cx="1441450" cy="1439862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7" name="Oval 13"/>
            <p:cNvSpPr>
              <a:spLocks noChangeArrowheads="1"/>
            </p:cNvSpPr>
            <p:nvPr/>
          </p:nvSpPr>
          <p:spPr bwMode="auto">
            <a:xfrm>
              <a:off x="2482850" y="4926255"/>
              <a:ext cx="1441450" cy="1439862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8" name="Rectangle 14"/>
            <p:cNvSpPr>
              <a:spLocks noChangeArrowheads="1"/>
            </p:cNvSpPr>
            <p:nvPr/>
          </p:nvSpPr>
          <p:spPr bwMode="auto">
            <a:xfrm>
              <a:off x="7594600" y="3702292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29" name="Rectangle 15"/>
            <p:cNvSpPr>
              <a:spLocks noChangeArrowheads="1"/>
            </p:cNvSpPr>
            <p:nvPr/>
          </p:nvSpPr>
          <p:spPr bwMode="auto">
            <a:xfrm>
              <a:off x="898525" y="11829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0" name="Rectangle 16"/>
            <p:cNvSpPr>
              <a:spLocks noChangeArrowheads="1"/>
            </p:cNvSpPr>
            <p:nvPr/>
          </p:nvSpPr>
          <p:spPr bwMode="auto">
            <a:xfrm>
              <a:off x="1185862" y="11114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1" name="Rectangle 17"/>
            <p:cNvSpPr>
              <a:spLocks noChangeArrowheads="1"/>
            </p:cNvSpPr>
            <p:nvPr/>
          </p:nvSpPr>
          <p:spPr bwMode="auto">
            <a:xfrm>
              <a:off x="754062" y="15432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2" name="Rectangle 18"/>
            <p:cNvSpPr>
              <a:spLocks noChangeArrowheads="1"/>
            </p:cNvSpPr>
            <p:nvPr/>
          </p:nvSpPr>
          <p:spPr bwMode="auto">
            <a:xfrm>
              <a:off x="2770187" y="11829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3" name="Rectangle 19"/>
            <p:cNvSpPr>
              <a:spLocks noChangeArrowheads="1"/>
            </p:cNvSpPr>
            <p:nvPr/>
          </p:nvSpPr>
          <p:spPr bwMode="auto">
            <a:xfrm>
              <a:off x="3201987" y="1040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4" name="Rectangle 20"/>
            <p:cNvSpPr>
              <a:spLocks noChangeArrowheads="1"/>
            </p:cNvSpPr>
            <p:nvPr/>
          </p:nvSpPr>
          <p:spPr bwMode="auto">
            <a:xfrm>
              <a:off x="1546225" y="13988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5" name="Rectangle 21"/>
            <p:cNvSpPr>
              <a:spLocks noChangeArrowheads="1"/>
            </p:cNvSpPr>
            <p:nvPr/>
          </p:nvSpPr>
          <p:spPr bwMode="auto">
            <a:xfrm>
              <a:off x="969962" y="18306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6" name="Rectangle 22"/>
            <p:cNvSpPr>
              <a:spLocks noChangeArrowheads="1"/>
            </p:cNvSpPr>
            <p:nvPr/>
          </p:nvSpPr>
          <p:spPr bwMode="auto">
            <a:xfrm>
              <a:off x="1114425" y="14718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1258887" y="17591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1690687" y="17591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39" name="Rectangle 25"/>
            <p:cNvSpPr>
              <a:spLocks noChangeArrowheads="1"/>
            </p:cNvSpPr>
            <p:nvPr/>
          </p:nvSpPr>
          <p:spPr bwMode="auto">
            <a:xfrm>
              <a:off x="2843212" y="16877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0" name="Rectangle 26"/>
            <p:cNvSpPr>
              <a:spLocks noChangeArrowheads="1"/>
            </p:cNvSpPr>
            <p:nvPr/>
          </p:nvSpPr>
          <p:spPr bwMode="auto">
            <a:xfrm>
              <a:off x="3275012" y="13273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1" name="Rectangle 27"/>
            <p:cNvSpPr>
              <a:spLocks noChangeArrowheads="1"/>
            </p:cNvSpPr>
            <p:nvPr/>
          </p:nvSpPr>
          <p:spPr bwMode="auto">
            <a:xfrm>
              <a:off x="2986087" y="3199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2" name="Rectangle 28"/>
            <p:cNvSpPr>
              <a:spLocks noChangeArrowheads="1"/>
            </p:cNvSpPr>
            <p:nvPr/>
          </p:nvSpPr>
          <p:spPr bwMode="auto">
            <a:xfrm>
              <a:off x="2914650" y="38467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3" name="Rectangle 29"/>
            <p:cNvSpPr>
              <a:spLocks noChangeArrowheads="1"/>
            </p:cNvSpPr>
            <p:nvPr/>
          </p:nvSpPr>
          <p:spPr bwMode="auto">
            <a:xfrm>
              <a:off x="2698750" y="3486392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4" name="Rectangle 30"/>
            <p:cNvSpPr>
              <a:spLocks noChangeArrowheads="1"/>
            </p:cNvSpPr>
            <p:nvPr/>
          </p:nvSpPr>
          <p:spPr bwMode="auto">
            <a:xfrm>
              <a:off x="3417887" y="33419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5" name="Rectangle 31"/>
            <p:cNvSpPr>
              <a:spLocks noChangeArrowheads="1"/>
            </p:cNvSpPr>
            <p:nvPr/>
          </p:nvSpPr>
          <p:spPr bwMode="auto">
            <a:xfrm>
              <a:off x="3346450" y="3775317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6" name="Rectangle 32"/>
            <p:cNvSpPr>
              <a:spLocks noChangeArrowheads="1"/>
            </p:cNvSpPr>
            <p:nvPr/>
          </p:nvSpPr>
          <p:spPr bwMode="auto">
            <a:xfrm>
              <a:off x="3059112" y="34863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7" name="Rectangle 33"/>
            <p:cNvSpPr>
              <a:spLocks noChangeArrowheads="1"/>
            </p:cNvSpPr>
            <p:nvPr/>
          </p:nvSpPr>
          <p:spPr bwMode="auto">
            <a:xfrm>
              <a:off x="4714875" y="12559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8" name="Rectangle 34"/>
            <p:cNvSpPr>
              <a:spLocks noChangeArrowheads="1"/>
            </p:cNvSpPr>
            <p:nvPr/>
          </p:nvSpPr>
          <p:spPr bwMode="auto">
            <a:xfrm>
              <a:off x="5291137" y="11829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49" name="Rectangle 35"/>
            <p:cNvSpPr>
              <a:spLocks noChangeArrowheads="1"/>
            </p:cNvSpPr>
            <p:nvPr/>
          </p:nvSpPr>
          <p:spPr bwMode="auto">
            <a:xfrm>
              <a:off x="4786312" y="15432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0" name="Rectangle 36"/>
            <p:cNvSpPr>
              <a:spLocks noChangeArrowheads="1"/>
            </p:cNvSpPr>
            <p:nvPr/>
          </p:nvSpPr>
          <p:spPr bwMode="auto">
            <a:xfrm>
              <a:off x="5291137" y="14718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1" name="Rectangle 37"/>
            <p:cNvSpPr>
              <a:spLocks noChangeArrowheads="1"/>
            </p:cNvSpPr>
            <p:nvPr/>
          </p:nvSpPr>
          <p:spPr bwMode="auto">
            <a:xfrm>
              <a:off x="5075237" y="1040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2" name="Rectangle 38"/>
            <p:cNvSpPr>
              <a:spLocks noChangeArrowheads="1"/>
            </p:cNvSpPr>
            <p:nvPr/>
          </p:nvSpPr>
          <p:spPr bwMode="auto">
            <a:xfrm>
              <a:off x="7234237" y="11829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3" name="Rectangle 39"/>
            <p:cNvSpPr>
              <a:spLocks noChangeArrowheads="1"/>
            </p:cNvSpPr>
            <p:nvPr/>
          </p:nvSpPr>
          <p:spPr bwMode="auto">
            <a:xfrm>
              <a:off x="7594600" y="18306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4" name="Rectangle 40"/>
            <p:cNvSpPr>
              <a:spLocks noChangeArrowheads="1"/>
            </p:cNvSpPr>
            <p:nvPr/>
          </p:nvSpPr>
          <p:spPr bwMode="auto">
            <a:xfrm>
              <a:off x="7018337" y="15432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5" name="Rectangle 41"/>
            <p:cNvSpPr>
              <a:spLocks noChangeArrowheads="1"/>
            </p:cNvSpPr>
            <p:nvPr/>
          </p:nvSpPr>
          <p:spPr bwMode="auto">
            <a:xfrm>
              <a:off x="6802437" y="118293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6" name="Rectangle 42"/>
            <p:cNvSpPr>
              <a:spLocks noChangeArrowheads="1"/>
            </p:cNvSpPr>
            <p:nvPr/>
          </p:nvSpPr>
          <p:spPr bwMode="auto">
            <a:xfrm>
              <a:off x="7162800" y="18306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7" name="Rectangle 43"/>
            <p:cNvSpPr>
              <a:spLocks noChangeArrowheads="1"/>
            </p:cNvSpPr>
            <p:nvPr/>
          </p:nvSpPr>
          <p:spPr bwMode="auto">
            <a:xfrm>
              <a:off x="7594600" y="14718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8" name="Rectangle 44"/>
            <p:cNvSpPr>
              <a:spLocks noChangeArrowheads="1"/>
            </p:cNvSpPr>
            <p:nvPr/>
          </p:nvSpPr>
          <p:spPr bwMode="auto">
            <a:xfrm>
              <a:off x="7307262" y="3199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59" name="Rectangle 45"/>
            <p:cNvSpPr>
              <a:spLocks noChangeArrowheads="1"/>
            </p:cNvSpPr>
            <p:nvPr/>
          </p:nvSpPr>
          <p:spPr bwMode="auto">
            <a:xfrm>
              <a:off x="7162800" y="36308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0" name="Rectangle 46"/>
            <p:cNvSpPr>
              <a:spLocks noChangeArrowheads="1"/>
            </p:cNvSpPr>
            <p:nvPr/>
          </p:nvSpPr>
          <p:spPr bwMode="auto">
            <a:xfrm>
              <a:off x="6802437" y="34149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1" name="Rectangle 47"/>
            <p:cNvSpPr>
              <a:spLocks noChangeArrowheads="1"/>
            </p:cNvSpPr>
            <p:nvPr/>
          </p:nvSpPr>
          <p:spPr bwMode="auto">
            <a:xfrm>
              <a:off x="6875462" y="30545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2" name="Rectangle 48"/>
            <p:cNvSpPr>
              <a:spLocks noChangeArrowheads="1"/>
            </p:cNvSpPr>
            <p:nvPr/>
          </p:nvSpPr>
          <p:spPr bwMode="auto">
            <a:xfrm>
              <a:off x="5002212" y="30545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3" name="Rectangle 49"/>
            <p:cNvSpPr>
              <a:spLocks noChangeArrowheads="1"/>
            </p:cNvSpPr>
            <p:nvPr/>
          </p:nvSpPr>
          <p:spPr bwMode="auto">
            <a:xfrm>
              <a:off x="5434012" y="36308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4" name="Rectangle 50"/>
            <p:cNvSpPr>
              <a:spLocks noChangeArrowheads="1"/>
            </p:cNvSpPr>
            <p:nvPr/>
          </p:nvSpPr>
          <p:spPr bwMode="auto">
            <a:xfrm>
              <a:off x="1042987" y="32704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5" name="Rectangle 51"/>
            <p:cNvSpPr>
              <a:spLocks noChangeArrowheads="1"/>
            </p:cNvSpPr>
            <p:nvPr/>
          </p:nvSpPr>
          <p:spPr bwMode="auto">
            <a:xfrm>
              <a:off x="4930775" y="34149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6" name="Rectangle 52"/>
            <p:cNvSpPr>
              <a:spLocks noChangeArrowheads="1"/>
            </p:cNvSpPr>
            <p:nvPr/>
          </p:nvSpPr>
          <p:spPr bwMode="auto">
            <a:xfrm>
              <a:off x="5507037" y="3199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7" name="Rectangle 53"/>
            <p:cNvSpPr>
              <a:spLocks noChangeArrowheads="1"/>
            </p:cNvSpPr>
            <p:nvPr/>
          </p:nvSpPr>
          <p:spPr bwMode="auto">
            <a:xfrm>
              <a:off x="5002212" y="3775317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8" name="Rectangle 54"/>
            <p:cNvSpPr>
              <a:spLocks noChangeArrowheads="1"/>
            </p:cNvSpPr>
            <p:nvPr/>
          </p:nvSpPr>
          <p:spPr bwMode="auto">
            <a:xfrm>
              <a:off x="6875462" y="38467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69" name="Rectangle 55"/>
            <p:cNvSpPr>
              <a:spLocks noChangeArrowheads="1"/>
            </p:cNvSpPr>
            <p:nvPr/>
          </p:nvSpPr>
          <p:spPr bwMode="auto">
            <a:xfrm>
              <a:off x="3130550" y="5286617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0" name="Rectangle 56"/>
            <p:cNvSpPr>
              <a:spLocks noChangeArrowheads="1"/>
            </p:cNvSpPr>
            <p:nvPr/>
          </p:nvSpPr>
          <p:spPr bwMode="auto">
            <a:xfrm>
              <a:off x="2914650" y="5791442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1" name="Rectangle 57"/>
            <p:cNvSpPr>
              <a:spLocks noChangeArrowheads="1"/>
            </p:cNvSpPr>
            <p:nvPr/>
          </p:nvSpPr>
          <p:spPr bwMode="auto">
            <a:xfrm>
              <a:off x="3417887" y="543108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2" name="Rectangle 58"/>
            <p:cNvSpPr>
              <a:spLocks noChangeArrowheads="1"/>
            </p:cNvSpPr>
            <p:nvPr/>
          </p:nvSpPr>
          <p:spPr bwMode="auto">
            <a:xfrm>
              <a:off x="3275012" y="579144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3" name="Rectangle 59"/>
            <p:cNvSpPr>
              <a:spLocks noChangeArrowheads="1"/>
            </p:cNvSpPr>
            <p:nvPr/>
          </p:nvSpPr>
          <p:spPr bwMode="auto">
            <a:xfrm>
              <a:off x="2770187" y="5358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4" name="Rectangle 60"/>
            <p:cNvSpPr>
              <a:spLocks noChangeArrowheads="1"/>
            </p:cNvSpPr>
            <p:nvPr/>
          </p:nvSpPr>
          <p:spPr bwMode="auto">
            <a:xfrm>
              <a:off x="1330325" y="38467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5" name="Rectangle 61"/>
            <p:cNvSpPr>
              <a:spLocks noChangeArrowheads="1"/>
            </p:cNvSpPr>
            <p:nvPr/>
          </p:nvSpPr>
          <p:spPr bwMode="auto">
            <a:xfrm>
              <a:off x="754062" y="348639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6" name="Rectangle 62"/>
            <p:cNvSpPr>
              <a:spLocks noChangeArrowheads="1"/>
            </p:cNvSpPr>
            <p:nvPr/>
          </p:nvSpPr>
          <p:spPr bwMode="auto">
            <a:xfrm>
              <a:off x="1114425" y="543108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7" name="Rectangle 63"/>
            <p:cNvSpPr>
              <a:spLocks noChangeArrowheads="1"/>
            </p:cNvSpPr>
            <p:nvPr/>
          </p:nvSpPr>
          <p:spPr bwMode="auto">
            <a:xfrm>
              <a:off x="898525" y="5934317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8" name="Rectangle 64"/>
            <p:cNvSpPr>
              <a:spLocks noChangeArrowheads="1"/>
            </p:cNvSpPr>
            <p:nvPr/>
          </p:nvSpPr>
          <p:spPr bwMode="auto">
            <a:xfrm>
              <a:off x="1401762" y="579144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79" name="Rectangle 65"/>
            <p:cNvSpPr>
              <a:spLocks noChangeArrowheads="1"/>
            </p:cNvSpPr>
            <p:nvPr/>
          </p:nvSpPr>
          <p:spPr bwMode="auto">
            <a:xfrm>
              <a:off x="754062" y="53580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0" name="Rectangle 66"/>
            <p:cNvSpPr>
              <a:spLocks noChangeArrowheads="1"/>
            </p:cNvSpPr>
            <p:nvPr/>
          </p:nvSpPr>
          <p:spPr bwMode="auto">
            <a:xfrm>
              <a:off x="825500" y="564698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1" name="Rectangle 67"/>
            <p:cNvSpPr>
              <a:spLocks noChangeArrowheads="1"/>
            </p:cNvSpPr>
            <p:nvPr/>
          </p:nvSpPr>
          <p:spPr bwMode="auto">
            <a:xfrm>
              <a:off x="1114425" y="51421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2" name="Rectangle 68"/>
            <p:cNvSpPr>
              <a:spLocks noChangeArrowheads="1"/>
            </p:cNvSpPr>
            <p:nvPr/>
          </p:nvSpPr>
          <p:spPr bwMode="auto">
            <a:xfrm>
              <a:off x="1258887" y="6150217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17" name="Oval 69"/>
            <p:cNvSpPr>
              <a:spLocks noChangeArrowheads="1"/>
            </p:cNvSpPr>
            <p:nvPr/>
          </p:nvSpPr>
          <p:spPr bwMode="auto">
            <a:xfrm>
              <a:off x="1546225" y="643914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4" name="Oval 70"/>
            <p:cNvSpPr>
              <a:spLocks noChangeArrowheads="1"/>
            </p:cNvSpPr>
            <p:nvPr/>
          </p:nvSpPr>
          <p:spPr bwMode="auto">
            <a:xfrm>
              <a:off x="5002212" y="161473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5" name="Oval 71"/>
            <p:cNvSpPr>
              <a:spLocks noChangeArrowheads="1"/>
            </p:cNvSpPr>
            <p:nvPr/>
          </p:nvSpPr>
          <p:spPr bwMode="auto">
            <a:xfrm>
              <a:off x="6731000" y="13988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6" name="Oval 72"/>
            <p:cNvSpPr>
              <a:spLocks noChangeArrowheads="1"/>
            </p:cNvSpPr>
            <p:nvPr/>
          </p:nvSpPr>
          <p:spPr bwMode="auto">
            <a:xfrm>
              <a:off x="5218112" y="334193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7" name="Oval 73"/>
            <p:cNvSpPr>
              <a:spLocks noChangeArrowheads="1"/>
            </p:cNvSpPr>
            <p:nvPr/>
          </p:nvSpPr>
          <p:spPr bwMode="auto">
            <a:xfrm>
              <a:off x="5434012" y="1759192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8" name="Oval 74"/>
            <p:cNvSpPr>
              <a:spLocks noChangeArrowheads="1"/>
            </p:cNvSpPr>
            <p:nvPr/>
          </p:nvSpPr>
          <p:spPr bwMode="auto">
            <a:xfrm>
              <a:off x="4859337" y="1759192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89" name="Oval 75"/>
            <p:cNvSpPr>
              <a:spLocks noChangeArrowheads="1"/>
            </p:cNvSpPr>
            <p:nvPr/>
          </p:nvSpPr>
          <p:spPr bwMode="auto">
            <a:xfrm>
              <a:off x="3346450" y="16147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0" name="Oval 76"/>
            <p:cNvSpPr>
              <a:spLocks noChangeArrowheads="1"/>
            </p:cNvSpPr>
            <p:nvPr/>
          </p:nvSpPr>
          <p:spPr bwMode="auto">
            <a:xfrm>
              <a:off x="3201987" y="312603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1" name="Oval 77"/>
            <p:cNvSpPr>
              <a:spLocks noChangeArrowheads="1"/>
            </p:cNvSpPr>
            <p:nvPr/>
          </p:nvSpPr>
          <p:spPr bwMode="auto">
            <a:xfrm>
              <a:off x="1330325" y="34149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2" name="Oval 78"/>
            <p:cNvSpPr>
              <a:spLocks noChangeArrowheads="1"/>
            </p:cNvSpPr>
            <p:nvPr/>
          </p:nvSpPr>
          <p:spPr bwMode="auto">
            <a:xfrm>
              <a:off x="3059112" y="564698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3" name="Oval 79"/>
            <p:cNvSpPr>
              <a:spLocks noChangeArrowheads="1"/>
            </p:cNvSpPr>
            <p:nvPr/>
          </p:nvSpPr>
          <p:spPr bwMode="auto">
            <a:xfrm>
              <a:off x="3346450" y="521518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4" name="Oval 80"/>
            <p:cNvSpPr>
              <a:spLocks noChangeArrowheads="1"/>
            </p:cNvSpPr>
            <p:nvPr/>
          </p:nvSpPr>
          <p:spPr bwMode="auto">
            <a:xfrm>
              <a:off x="5291137" y="38467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5" name="Oval 81"/>
            <p:cNvSpPr>
              <a:spLocks noChangeArrowheads="1"/>
            </p:cNvSpPr>
            <p:nvPr/>
          </p:nvSpPr>
          <p:spPr bwMode="auto">
            <a:xfrm>
              <a:off x="3201987" y="355783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6" name="Oval 82"/>
            <p:cNvSpPr>
              <a:spLocks noChangeArrowheads="1"/>
            </p:cNvSpPr>
            <p:nvPr/>
          </p:nvSpPr>
          <p:spPr bwMode="auto">
            <a:xfrm>
              <a:off x="2914650" y="14718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7" name="Oval 83"/>
            <p:cNvSpPr>
              <a:spLocks noChangeArrowheads="1"/>
            </p:cNvSpPr>
            <p:nvPr/>
          </p:nvSpPr>
          <p:spPr bwMode="auto">
            <a:xfrm>
              <a:off x="898525" y="370229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8" name="Oval 84"/>
            <p:cNvSpPr>
              <a:spLocks noChangeArrowheads="1"/>
            </p:cNvSpPr>
            <p:nvPr/>
          </p:nvSpPr>
          <p:spPr bwMode="auto">
            <a:xfrm>
              <a:off x="1114425" y="579144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299" name="Oval 85"/>
            <p:cNvSpPr>
              <a:spLocks noChangeArrowheads="1"/>
            </p:cNvSpPr>
            <p:nvPr/>
          </p:nvSpPr>
          <p:spPr bwMode="auto">
            <a:xfrm>
              <a:off x="1185862" y="36308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0" name="Oval 86"/>
            <p:cNvSpPr>
              <a:spLocks noChangeArrowheads="1"/>
            </p:cNvSpPr>
            <p:nvPr/>
          </p:nvSpPr>
          <p:spPr bwMode="auto">
            <a:xfrm>
              <a:off x="2625725" y="132739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1" name="Oval 87"/>
            <p:cNvSpPr>
              <a:spLocks noChangeArrowheads="1"/>
            </p:cNvSpPr>
            <p:nvPr/>
          </p:nvSpPr>
          <p:spPr bwMode="auto">
            <a:xfrm>
              <a:off x="4786312" y="36308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2" name="Oval 88"/>
            <p:cNvSpPr>
              <a:spLocks noChangeArrowheads="1"/>
            </p:cNvSpPr>
            <p:nvPr/>
          </p:nvSpPr>
          <p:spPr bwMode="auto">
            <a:xfrm>
              <a:off x="7162800" y="33419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3" name="Oval 89"/>
            <p:cNvSpPr>
              <a:spLocks noChangeArrowheads="1"/>
            </p:cNvSpPr>
            <p:nvPr/>
          </p:nvSpPr>
          <p:spPr bwMode="auto">
            <a:xfrm>
              <a:off x="7451725" y="391819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4" name="Oval 90"/>
            <p:cNvSpPr>
              <a:spLocks noChangeArrowheads="1"/>
            </p:cNvSpPr>
            <p:nvPr/>
          </p:nvSpPr>
          <p:spPr bwMode="auto">
            <a:xfrm>
              <a:off x="6946900" y="35578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5" name="Oval 91"/>
            <p:cNvSpPr>
              <a:spLocks noChangeArrowheads="1"/>
            </p:cNvSpPr>
            <p:nvPr/>
          </p:nvSpPr>
          <p:spPr bwMode="auto">
            <a:xfrm>
              <a:off x="7378700" y="14718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6" name="Oval 92"/>
            <p:cNvSpPr>
              <a:spLocks noChangeArrowheads="1"/>
            </p:cNvSpPr>
            <p:nvPr/>
          </p:nvSpPr>
          <p:spPr bwMode="auto">
            <a:xfrm>
              <a:off x="4786312" y="31990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7" name="Oval 93"/>
            <p:cNvSpPr>
              <a:spLocks noChangeArrowheads="1"/>
            </p:cNvSpPr>
            <p:nvPr/>
          </p:nvSpPr>
          <p:spPr bwMode="auto">
            <a:xfrm>
              <a:off x="2770187" y="31990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8" name="Oval 94"/>
            <p:cNvSpPr>
              <a:spLocks noChangeArrowheads="1"/>
            </p:cNvSpPr>
            <p:nvPr/>
          </p:nvSpPr>
          <p:spPr bwMode="auto">
            <a:xfrm>
              <a:off x="1401762" y="55739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09" name="Oval 95"/>
            <p:cNvSpPr>
              <a:spLocks noChangeArrowheads="1"/>
            </p:cNvSpPr>
            <p:nvPr/>
          </p:nvSpPr>
          <p:spPr bwMode="auto">
            <a:xfrm>
              <a:off x="682625" y="55739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10" name="Oval 96"/>
            <p:cNvSpPr>
              <a:spLocks noChangeArrowheads="1"/>
            </p:cNvSpPr>
            <p:nvPr/>
          </p:nvSpPr>
          <p:spPr bwMode="auto">
            <a:xfrm>
              <a:off x="2770187" y="55739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11" name="Oval 97"/>
            <p:cNvSpPr>
              <a:spLocks noChangeArrowheads="1"/>
            </p:cNvSpPr>
            <p:nvPr/>
          </p:nvSpPr>
          <p:spPr bwMode="auto">
            <a:xfrm>
              <a:off x="5075237" y="12559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9312" name="Oval 98"/>
            <p:cNvSpPr>
              <a:spLocks noChangeArrowheads="1"/>
            </p:cNvSpPr>
            <p:nvPr/>
          </p:nvSpPr>
          <p:spPr bwMode="auto">
            <a:xfrm>
              <a:off x="7378700" y="11829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47" name="Oval 99"/>
            <p:cNvSpPr>
              <a:spLocks noChangeArrowheads="1"/>
            </p:cNvSpPr>
            <p:nvPr/>
          </p:nvSpPr>
          <p:spPr bwMode="auto">
            <a:xfrm>
              <a:off x="1546225" y="23354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48" name="Oval 100"/>
            <p:cNvSpPr>
              <a:spLocks noChangeArrowheads="1"/>
            </p:cNvSpPr>
            <p:nvPr/>
          </p:nvSpPr>
          <p:spPr bwMode="auto">
            <a:xfrm>
              <a:off x="3562350" y="22624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49" name="Oval 101"/>
            <p:cNvSpPr>
              <a:spLocks noChangeArrowheads="1"/>
            </p:cNvSpPr>
            <p:nvPr/>
          </p:nvSpPr>
          <p:spPr bwMode="auto">
            <a:xfrm>
              <a:off x="5578475" y="2264017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0" name="Oval 102"/>
            <p:cNvSpPr>
              <a:spLocks noChangeArrowheads="1"/>
            </p:cNvSpPr>
            <p:nvPr/>
          </p:nvSpPr>
          <p:spPr bwMode="auto">
            <a:xfrm>
              <a:off x="7739062" y="2190992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1" name="Oval 103"/>
            <p:cNvSpPr>
              <a:spLocks noChangeArrowheads="1"/>
            </p:cNvSpPr>
            <p:nvPr/>
          </p:nvSpPr>
          <p:spPr bwMode="auto">
            <a:xfrm>
              <a:off x="3706812" y="629468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2" name="Oval 104"/>
            <p:cNvSpPr>
              <a:spLocks noChangeArrowheads="1"/>
            </p:cNvSpPr>
            <p:nvPr/>
          </p:nvSpPr>
          <p:spPr bwMode="auto">
            <a:xfrm>
              <a:off x="1474787" y="4351580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3" name="Oval 105"/>
            <p:cNvSpPr>
              <a:spLocks noChangeArrowheads="1"/>
            </p:cNvSpPr>
            <p:nvPr/>
          </p:nvSpPr>
          <p:spPr bwMode="auto">
            <a:xfrm>
              <a:off x="3633787" y="4207117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4" name="Oval 106"/>
            <p:cNvSpPr>
              <a:spLocks noChangeArrowheads="1"/>
            </p:cNvSpPr>
            <p:nvPr/>
          </p:nvSpPr>
          <p:spPr bwMode="auto">
            <a:xfrm>
              <a:off x="5651500" y="4278555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5" name="Oval 107"/>
            <p:cNvSpPr>
              <a:spLocks noChangeArrowheads="1"/>
            </p:cNvSpPr>
            <p:nvPr/>
          </p:nvSpPr>
          <p:spPr bwMode="auto">
            <a:xfrm>
              <a:off x="7523162" y="4278555"/>
              <a:ext cx="71438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1547812" y="2552942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3562350" y="24783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5578475" y="2478330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7739062" y="2406892"/>
              <a:ext cx="71438" cy="714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 flipH="1">
              <a:off x="1474787" y="4567480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3633787" y="4423017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5651500" y="4494455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7523162" y="4494455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706812" y="6512167"/>
              <a:ext cx="71438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1546225" y="6655042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68" name="Text Box 120"/>
            <p:cNvSpPr txBox="1">
              <a:spLocks noChangeArrowheads="1"/>
            </p:cNvSpPr>
            <p:nvPr/>
          </p:nvSpPr>
          <p:spPr bwMode="auto">
            <a:xfrm>
              <a:off x="1690687" y="2406892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8</a:t>
              </a:r>
            </a:p>
          </p:txBody>
        </p:sp>
        <p:sp>
          <p:nvSpPr>
            <p:cNvPr id="2169" name="Text Box 121"/>
            <p:cNvSpPr txBox="1">
              <a:spLocks noChangeArrowheads="1"/>
            </p:cNvSpPr>
            <p:nvPr/>
          </p:nvSpPr>
          <p:spPr bwMode="auto">
            <a:xfrm>
              <a:off x="1690687" y="2190992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1</a:t>
              </a:r>
            </a:p>
          </p:txBody>
        </p:sp>
        <p:sp>
          <p:nvSpPr>
            <p:cNvPr id="9334" name="Oval 122"/>
            <p:cNvSpPr>
              <a:spLocks noChangeArrowheads="1"/>
            </p:cNvSpPr>
            <p:nvPr/>
          </p:nvSpPr>
          <p:spPr bwMode="auto">
            <a:xfrm>
              <a:off x="1114425" y="1975092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71" name="Text Box 123"/>
            <p:cNvSpPr txBox="1">
              <a:spLocks noChangeArrowheads="1"/>
            </p:cNvSpPr>
            <p:nvPr/>
          </p:nvSpPr>
          <p:spPr bwMode="auto">
            <a:xfrm>
              <a:off x="3706812" y="21179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72" name="Text Box 124"/>
            <p:cNvSpPr txBox="1">
              <a:spLocks noChangeArrowheads="1"/>
            </p:cNvSpPr>
            <p:nvPr/>
          </p:nvSpPr>
          <p:spPr bwMode="auto">
            <a:xfrm>
              <a:off x="5722937" y="21179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4</a:t>
              </a:r>
            </a:p>
          </p:txBody>
        </p:sp>
        <p:sp>
          <p:nvSpPr>
            <p:cNvPr id="2173" name="Text Box 125"/>
            <p:cNvSpPr txBox="1">
              <a:spLocks noChangeArrowheads="1"/>
            </p:cNvSpPr>
            <p:nvPr/>
          </p:nvSpPr>
          <p:spPr bwMode="auto">
            <a:xfrm>
              <a:off x="3706812" y="233545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4</a:t>
              </a:r>
            </a:p>
          </p:txBody>
        </p:sp>
        <p:sp>
          <p:nvSpPr>
            <p:cNvPr id="2174" name="Text Box 126"/>
            <p:cNvSpPr txBox="1">
              <a:spLocks noChangeArrowheads="1"/>
            </p:cNvSpPr>
            <p:nvPr/>
          </p:nvSpPr>
          <p:spPr bwMode="auto">
            <a:xfrm>
              <a:off x="5722937" y="233545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5</a:t>
              </a:r>
            </a:p>
          </p:txBody>
        </p:sp>
        <p:sp>
          <p:nvSpPr>
            <p:cNvPr id="2175" name="Text Box 127"/>
            <p:cNvSpPr txBox="1">
              <a:spLocks noChangeArrowheads="1"/>
            </p:cNvSpPr>
            <p:nvPr/>
          </p:nvSpPr>
          <p:spPr bwMode="auto">
            <a:xfrm>
              <a:off x="7812087" y="204811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76" name="Text Box 128"/>
            <p:cNvSpPr txBox="1">
              <a:spLocks noChangeArrowheads="1"/>
            </p:cNvSpPr>
            <p:nvPr/>
          </p:nvSpPr>
          <p:spPr bwMode="auto">
            <a:xfrm>
              <a:off x="7812087" y="226401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6</a:t>
              </a:r>
            </a:p>
          </p:txBody>
        </p:sp>
        <p:sp>
          <p:nvSpPr>
            <p:cNvPr id="2177" name="Text Box 129"/>
            <p:cNvSpPr txBox="1">
              <a:spLocks noChangeArrowheads="1"/>
            </p:cNvSpPr>
            <p:nvPr/>
          </p:nvSpPr>
          <p:spPr bwMode="auto">
            <a:xfrm>
              <a:off x="1547812" y="420870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78" name="Text Box 130"/>
            <p:cNvSpPr txBox="1">
              <a:spLocks noChangeArrowheads="1"/>
            </p:cNvSpPr>
            <p:nvPr/>
          </p:nvSpPr>
          <p:spPr bwMode="auto">
            <a:xfrm>
              <a:off x="1547812" y="442460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79" name="Text Box 131"/>
            <p:cNvSpPr txBox="1">
              <a:spLocks noChangeArrowheads="1"/>
            </p:cNvSpPr>
            <p:nvPr/>
          </p:nvSpPr>
          <p:spPr bwMode="auto">
            <a:xfrm>
              <a:off x="3706812" y="4064242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80" name="Text Box 132"/>
            <p:cNvSpPr txBox="1">
              <a:spLocks noChangeArrowheads="1"/>
            </p:cNvSpPr>
            <p:nvPr/>
          </p:nvSpPr>
          <p:spPr bwMode="auto">
            <a:xfrm>
              <a:off x="3706812" y="4353167"/>
              <a:ext cx="4318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5</a:t>
              </a:r>
            </a:p>
          </p:txBody>
        </p:sp>
        <p:sp>
          <p:nvSpPr>
            <p:cNvPr id="2181" name="Text Box 133"/>
            <p:cNvSpPr txBox="1">
              <a:spLocks noChangeArrowheads="1"/>
            </p:cNvSpPr>
            <p:nvPr/>
          </p:nvSpPr>
          <p:spPr bwMode="auto">
            <a:xfrm>
              <a:off x="7596187" y="41372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82" name="Text Box 134"/>
            <p:cNvSpPr txBox="1">
              <a:spLocks noChangeArrowheads="1"/>
            </p:cNvSpPr>
            <p:nvPr/>
          </p:nvSpPr>
          <p:spPr bwMode="auto">
            <a:xfrm>
              <a:off x="3779837" y="6153392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83" name="Text Box 135"/>
            <p:cNvSpPr txBox="1">
              <a:spLocks noChangeArrowheads="1"/>
            </p:cNvSpPr>
            <p:nvPr/>
          </p:nvSpPr>
          <p:spPr bwMode="auto">
            <a:xfrm>
              <a:off x="5722937" y="4351580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5</a:t>
              </a:r>
            </a:p>
          </p:txBody>
        </p:sp>
        <p:sp>
          <p:nvSpPr>
            <p:cNvPr id="2184" name="Text Box 136"/>
            <p:cNvSpPr txBox="1">
              <a:spLocks noChangeArrowheads="1"/>
            </p:cNvSpPr>
            <p:nvPr/>
          </p:nvSpPr>
          <p:spPr bwMode="auto">
            <a:xfrm>
              <a:off x="3779837" y="6440730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5</a:t>
              </a:r>
            </a:p>
          </p:txBody>
        </p:sp>
        <p:sp>
          <p:nvSpPr>
            <p:cNvPr id="2185" name="Text Box 137"/>
            <p:cNvSpPr txBox="1">
              <a:spLocks noChangeArrowheads="1"/>
            </p:cNvSpPr>
            <p:nvPr/>
          </p:nvSpPr>
          <p:spPr bwMode="auto">
            <a:xfrm>
              <a:off x="5722937" y="41372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4</a:t>
              </a:r>
            </a:p>
          </p:txBody>
        </p:sp>
        <p:sp>
          <p:nvSpPr>
            <p:cNvPr id="2186" name="Text Box 138"/>
            <p:cNvSpPr txBox="1">
              <a:spLocks noChangeArrowheads="1"/>
            </p:cNvSpPr>
            <p:nvPr/>
          </p:nvSpPr>
          <p:spPr bwMode="auto">
            <a:xfrm>
              <a:off x="7596187" y="43531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6</a:t>
              </a:r>
            </a:p>
          </p:txBody>
        </p:sp>
        <p:sp>
          <p:nvSpPr>
            <p:cNvPr id="2187" name="Text Box 139"/>
            <p:cNvSpPr txBox="1">
              <a:spLocks noChangeArrowheads="1"/>
            </p:cNvSpPr>
            <p:nvPr/>
          </p:nvSpPr>
          <p:spPr bwMode="auto">
            <a:xfrm>
              <a:off x="1619250" y="65121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7</a:t>
              </a:r>
            </a:p>
          </p:txBody>
        </p:sp>
        <p:sp>
          <p:nvSpPr>
            <p:cNvPr id="2188" name="Text Box 140"/>
            <p:cNvSpPr txBox="1">
              <a:spLocks noChangeArrowheads="1"/>
            </p:cNvSpPr>
            <p:nvPr/>
          </p:nvSpPr>
          <p:spPr bwMode="auto">
            <a:xfrm>
              <a:off x="1619250" y="6296267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3</a:t>
              </a:r>
            </a:p>
          </p:txBody>
        </p:sp>
        <p:sp>
          <p:nvSpPr>
            <p:cNvPr id="2190" name="Text Box 142"/>
            <p:cNvSpPr txBox="1">
              <a:spLocks noChangeArrowheads="1"/>
            </p:cNvSpPr>
            <p:nvPr/>
          </p:nvSpPr>
          <p:spPr bwMode="auto">
            <a:xfrm>
              <a:off x="4140200" y="5000867"/>
              <a:ext cx="4427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1 + 3 + 4 + 3 + 3 + 3 + 4 + 3 + 3 + 3</a:t>
              </a:r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>
              <a:off x="4210050" y="5431080"/>
              <a:ext cx="3671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92" name="Text Box 144"/>
            <p:cNvSpPr txBox="1">
              <a:spLocks noChangeArrowheads="1"/>
            </p:cNvSpPr>
            <p:nvPr/>
          </p:nvSpPr>
          <p:spPr bwMode="auto">
            <a:xfrm>
              <a:off x="5795962" y="5504105"/>
              <a:ext cx="1081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10</a:t>
              </a:r>
            </a:p>
          </p:txBody>
        </p:sp>
        <p:sp>
          <p:nvSpPr>
            <p:cNvPr id="2193" name="Text Box 145"/>
            <p:cNvSpPr txBox="1">
              <a:spLocks noChangeArrowheads="1"/>
            </p:cNvSpPr>
            <p:nvPr/>
          </p:nvSpPr>
          <p:spPr bwMode="auto">
            <a:xfrm>
              <a:off x="7812087" y="5216767"/>
              <a:ext cx="1441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= 3 κ.ο.π.</a:t>
              </a:r>
            </a:p>
          </p:txBody>
        </p:sp>
        <p:sp>
          <p:nvSpPr>
            <p:cNvPr id="2194" name="Oval 146"/>
            <p:cNvSpPr>
              <a:spLocks noChangeArrowheads="1"/>
            </p:cNvSpPr>
            <p:nvPr/>
          </p:nvSpPr>
          <p:spPr bwMode="auto">
            <a:xfrm>
              <a:off x="8388350" y="5145330"/>
              <a:ext cx="71437" cy="73025"/>
            </a:xfrm>
            <a:prstGeom prst="ellipse">
              <a:avLst/>
            </a:prstGeom>
            <a:solidFill>
              <a:srgbClr val="A00D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95" name="Text Box 147"/>
            <p:cNvSpPr txBox="1">
              <a:spLocks noChangeArrowheads="1"/>
            </p:cNvSpPr>
            <p:nvPr/>
          </p:nvSpPr>
          <p:spPr bwMode="auto">
            <a:xfrm>
              <a:off x="4140200" y="5937492"/>
              <a:ext cx="4427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8 + 4 + 5 + 6 + 3 + 5 + 5 + 6 + 7 + 5</a:t>
              </a:r>
            </a:p>
          </p:txBody>
        </p:sp>
        <p:sp>
          <p:nvSpPr>
            <p:cNvPr id="2196" name="Text Box 148"/>
            <p:cNvSpPr txBox="1">
              <a:spLocks noChangeArrowheads="1"/>
            </p:cNvSpPr>
            <p:nvPr/>
          </p:nvSpPr>
          <p:spPr bwMode="auto">
            <a:xfrm>
              <a:off x="5795962" y="6440730"/>
              <a:ext cx="1081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10</a:t>
              </a:r>
            </a:p>
          </p:txBody>
        </p:sp>
        <p:sp>
          <p:nvSpPr>
            <p:cNvPr id="2197" name="Text Box 149"/>
            <p:cNvSpPr txBox="1">
              <a:spLocks noChangeArrowheads="1"/>
            </p:cNvSpPr>
            <p:nvPr/>
          </p:nvSpPr>
          <p:spPr bwMode="auto">
            <a:xfrm>
              <a:off x="6443662" y="6512167"/>
              <a:ext cx="2305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= 5,4 ή 5 - 6 κ.ο.π.</a:t>
              </a:r>
            </a:p>
          </p:txBody>
        </p:sp>
        <p:sp>
          <p:nvSpPr>
            <p:cNvPr id="2198" name="Line 150"/>
            <p:cNvSpPr>
              <a:spLocks noChangeShapeType="1"/>
            </p:cNvSpPr>
            <p:nvPr/>
          </p:nvSpPr>
          <p:spPr bwMode="auto">
            <a:xfrm>
              <a:off x="4283075" y="6369292"/>
              <a:ext cx="3671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8388350" y="6296267"/>
              <a:ext cx="71437" cy="730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200" name="Text Box 152"/>
            <p:cNvSpPr txBox="1">
              <a:spLocks noChangeArrowheads="1"/>
            </p:cNvSpPr>
            <p:nvPr/>
          </p:nvSpPr>
          <p:spPr bwMode="auto">
            <a:xfrm>
              <a:off x="7956550" y="6153392"/>
              <a:ext cx="2873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/>
                <a:t>=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l-GR" dirty="0" smtClean="0"/>
              <a:t>Μέτρηση έμμορφων στοιχείων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4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2339975" y="1268413"/>
            <a:ext cx="4103688" cy="3889375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932363" y="31416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140200" y="191611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003800" y="18446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132138" y="24209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211638" y="24923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5292725" y="24923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492500" y="30686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5795963" y="32845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419475" y="35734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5508625" y="40052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4356100" y="30686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3851275" y="37163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219700" y="19891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4356100" y="393382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5003800" y="35004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5867400" y="31416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5219700" y="32131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4932363" y="28527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4643438" y="24923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4787900" y="414972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5219700" y="44370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4211638" y="458152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5" name="Rectangle 27"/>
          <p:cNvSpPr>
            <a:spLocks noChangeArrowheads="1"/>
          </p:cNvSpPr>
          <p:nvPr/>
        </p:nvSpPr>
        <p:spPr bwMode="auto">
          <a:xfrm>
            <a:off x="4356100" y="36449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6" name="Rectangle 28"/>
          <p:cNvSpPr>
            <a:spLocks noChangeArrowheads="1"/>
          </p:cNvSpPr>
          <p:nvPr/>
        </p:nvSpPr>
        <p:spPr bwMode="auto">
          <a:xfrm>
            <a:off x="5651500" y="36449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7" name="Rectangle 29"/>
          <p:cNvSpPr>
            <a:spLocks noChangeArrowheads="1"/>
          </p:cNvSpPr>
          <p:nvPr/>
        </p:nvSpPr>
        <p:spPr bwMode="auto">
          <a:xfrm>
            <a:off x="5003800" y="37893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3563938" y="414972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9" name="Rectangle 31"/>
          <p:cNvSpPr>
            <a:spLocks noChangeArrowheads="1"/>
          </p:cNvSpPr>
          <p:nvPr/>
        </p:nvSpPr>
        <p:spPr bwMode="auto">
          <a:xfrm>
            <a:off x="4716463" y="44370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0" name="Rectangle 32"/>
          <p:cNvSpPr>
            <a:spLocks noChangeArrowheads="1"/>
          </p:cNvSpPr>
          <p:nvPr/>
        </p:nvSpPr>
        <p:spPr bwMode="auto">
          <a:xfrm>
            <a:off x="3995738" y="40767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1" name="Rectangle 33"/>
          <p:cNvSpPr>
            <a:spLocks noChangeArrowheads="1"/>
          </p:cNvSpPr>
          <p:nvPr/>
        </p:nvSpPr>
        <p:spPr bwMode="auto">
          <a:xfrm>
            <a:off x="3924300" y="33575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2" name="Rectangle 34"/>
          <p:cNvSpPr>
            <a:spLocks noChangeArrowheads="1"/>
          </p:cNvSpPr>
          <p:nvPr/>
        </p:nvSpPr>
        <p:spPr bwMode="auto">
          <a:xfrm>
            <a:off x="5867400" y="26368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3" name="Rectangle 35"/>
          <p:cNvSpPr>
            <a:spLocks noChangeArrowheads="1"/>
          </p:cNvSpPr>
          <p:nvPr/>
        </p:nvSpPr>
        <p:spPr bwMode="auto">
          <a:xfrm>
            <a:off x="5580063" y="29241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4" name="Rectangle 36"/>
          <p:cNvSpPr>
            <a:spLocks noChangeArrowheads="1"/>
          </p:cNvSpPr>
          <p:nvPr/>
        </p:nvSpPr>
        <p:spPr bwMode="auto">
          <a:xfrm>
            <a:off x="5651500" y="22050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5" name="Rectangle 37"/>
          <p:cNvSpPr>
            <a:spLocks noChangeArrowheads="1"/>
          </p:cNvSpPr>
          <p:nvPr/>
        </p:nvSpPr>
        <p:spPr bwMode="auto">
          <a:xfrm>
            <a:off x="5364163" y="27813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6" name="Rectangle 38"/>
          <p:cNvSpPr>
            <a:spLocks noChangeArrowheads="1"/>
          </p:cNvSpPr>
          <p:nvPr/>
        </p:nvSpPr>
        <p:spPr bwMode="auto">
          <a:xfrm>
            <a:off x="4787900" y="47244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7" name="Rectangle 39"/>
          <p:cNvSpPr>
            <a:spLocks noChangeArrowheads="1"/>
          </p:cNvSpPr>
          <p:nvPr/>
        </p:nvSpPr>
        <p:spPr bwMode="auto">
          <a:xfrm>
            <a:off x="5076825" y="42211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8" name="Rectangle 40"/>
          <p:cNvSpPr>
            <a:spLocks noChangeArrowheads="1"/>
          </p:cNvSpPr>
          <p:nvPr/>
        </p:nvSpPr>
        <p:spPr bwMode="auto">
          <a:xfrm>
            <a:off x="5364163" y="35004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79" name="Rectangle 41"/>
          <p:cNvSpPr>
            <a:spLocks noChangeArrowheads="1"/>
          </p:cNvSpPr>
          <p:nvPr/>
        </p:nvSpPr>
        <p:spPr bwMode="auto">
          <a:xfrm>
            <a:off x="3779838" y="47244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0" name="Rectangle 42"/>
          <p:cNvSpPr>
            <a:spLocks noChangeArrowheads="1"/>
          </p:cNvSpPr>
          <p:nvPr/>
        </p:nvSpPr>
        <p:spPr bwMode="auto">
          <a:xfrm>
            <a:off x="4356100" y="42926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1" name="Rectangle 43"/>
          <p:cNvSpPr>
            <a:spLocks noChangeArrowheads="1"/>
          </p:cNvSpPr>
          <p:nvPr/>
        </p:nvSpPr>
        <p:spPr bwMode="auto">
          <a:xfrm>
            <a:off x="4067175" y="45085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2" name="Rectangle 44"/>
          <p:cNvSpPr>
            <a:spLocks noChangeArrowheads="1"/>
          </p:cNvSpPr>
          <p:nvPr/>
        </p:nvSpPr>
        <p:spPr bwMode="auto">
          <a:xfrm>
            <a:off x="5940425" y="42211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3" name="Rectangle 45"/>
          <p:cNvSpPr>
            <a:spLocks noChangeArrowheads="1"/>
          </p:cNvSpPr>
          <p:nvPr/>
        </p:nvSpPr>
        <p:spPr bwMode="auto">
          <a:xfrm>
            <a:off x="6156325" y="35004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4" name="Rectangle 46"/>
          <p:cNvSpPr>
            <a:spLocks noChangeArrowheads="1"/>
          </p:cNvSpPr>
          <p:nvPr/>
        </p:nvSpPr>
        <p:spPr bwMode="auto">
          <a:xfrm>
            <a:off x="6227763" y="29972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5" name="Rectangle 47"/>
          <p:cNvSpPr>
            <a:spLocks noChangeArrowheads="1"/>
          </p:cNvSpPr>
          <p:nvPr/>
        </p:nvSpPr>
        <p:spPr bwMode="auto">
          <a:xfrm>
            <a:off x="4500563" y="48688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6" name="Rectangle 48"/>
          <p:cNvSpPr>
            <a:spLocks noChangeArrowheads="1"/>
          </p:cNvSpPr>
          <p:nvPr/>
        </p:nvSpPr>
        <p:spPr bwMode="auto">
          <a:xfrm>
            <a:off x="4716463" y="33575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7" name="Rectangle 49"/>
          <p:cNvSpPr>
            <a:spLocks noChangeArrowheads="1"/>
          </p:cNvSpPr>
          <p:nvPr/>
        </p:nvSpPr>
        <p:spPr bwMode="auto">
          <a:xfrm>
            <a:off x="4716463" y="38608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8" name="Rectangle 50"/>
          <p:cNvSpPr>
            <a:spLocks noChangeArrowheads="1"/>
          </p:cNvSpPr>
          <p:nvPr/>
        </p:nvSpPr>
        <p:spPr bwMode="auto">
          <a:xfrm>
            <a:off x="4427538" y="33575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89" name="Rectangle 51"/>
          <p:cNvSpPr>
            <a:spLocks noChangeArrowheads="1"/>
          </p:cNvSpPr>
          <p:nvPr/>
        </p:nvSpPr>
        <p:spPr bwMode="auto">
          <a:xfrm>
            <a:off x="4643438" y="28527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0" name="Rectangle 52"/>
          <p:cNvSpPr>
            <a:spLocks noChangeArrowheads="1"/>
          </p:cNvSpPr>
          <p:nvPr/>
        </p:nvSpPr>
        <p:spPr bwMode="auto">
          <a:xfrm>
            <a:off x="5003800" y="22764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1" name="Rectangle 53"/>
          <p:cNvSpPr>
            <a:spLocks noChangeArrowheads="1"/>
          </p:cNvSpPr>
          <p:nvPr/>
        </p:nvSpPr>
        <p:spPr bwMode="auto">
          <a:xfrm>
            <a:off x="5364163" y="191611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2" name="Rectangle 54"/>
          <p:cNvSpPr>
            <a:spLocks noChangeArrowheads="1"/>
          </p:cNvSpPr>
          <p:nvPr/>
        </p:nvSpPr>
        <p:spPr bwMode="auto">
          <a:xfrm>
            <a:off x="4932363" y="24923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3" name="Rectangle 55"/>
          <p:cNvSpPr>
            <a:spLocks noChangeArrowheads="1"/>
          </p:cNvSpPr>
          <p:nvPr/>
        </p:nvSpPr>
        <p:spPr bwMode="auto">
          <a:xfrm>
            <a:off x="5940425" y="37893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4" name="Rectangle 56"/>
          <p:cNvSpPr>
            <a:spLocks noChangeArrowheads="1"/>
          </p:cNvSpPr>
          <p:nvPr/>
        </p:nvSpPr>
        <p:spPr bwMode="auto">
          <a:xfrm>
            <a:off x="4643438" y="15573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5" name="Rectangle 57"/>
          <p:cNvSpPr>
            <a:spLocks noChangeArrowheads="1"/>
          </p:cNvSpPr>
          <p:nvPr/>
        </p:nvSpPr>
        <p:spPr bwMode="auto">
          <a:xfrm>
            <a:off x="3924300" y="15573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6" name="Rectangle 58"/>
          <p:cNvSpPr>
            <a:spLocks noChangeArrowheads="1"/>
          </p:cNvSpPr>
          <p:nvPr/>
        </p:nvSpPr>
        <p:spPr bwMode="auto">
          <a:xfrm>
            <a:off x="4572000" y="191611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7" name="Rectangle 59"/>
          <p:cNvSpPr>
            <a:spLocks noChangeArrowheads="1"/>
          </p:cNvSpPr>
          <p:nvPr/>
        </p:nvSpPr>
        <p:spPr bwMode="auto">
          <a:xfrm>
            <a:off x="4643438" y="22050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8" name="Rectangle 60"/>
          <p:cNvSpPr>
            <a:spLocks noChangeArrowheads="1"/>
          </p:cNvSpPr>
          <p:nvPr/>
        </p:nvSpPr>
        <p:spPr bwMode="auto">
          <a:xfrm>
            <a:off x="3924300" y="27082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99" name="Rectangle 61"/>
          <p:cNvSpPr>
            <a:spLocks noChangeArrowheads="1"/>
          </p:cNvSpPr>
          <p:nvPr/>
        </p:nvSpPr>
        <p:spPr bwMode="auto">
          <a:xfrm>
            <a:off x="4356100" y="27813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0" name="Rectangle 62"/>
          <p:cNvSpPr>
            <a:spLocks noChangeArrowheads="1"/>
          </p:cNvSpPr>
          <p:nvPr/>
        </p:nvSpPr>
        <p:spPr bwMode="auto">
          <a:xfrm>
            <a:off x="5148263" y="47244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1" name="Rectangle 63"/>
          <p:cNvSpPr>
            <a:spLocks noChangeArrowheads="1"/>
          </p:cNvSpPr>
          <p:nvPr/>
        </p:nvSpPr>
        <p:spPr bwMode="auto">
          <a:xfrm>
            <a:off x="5651500" y="436562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2" name="Rectangle 64"/>
          <p:cNvSpPr>
            <a:spLocks noChangeArrowheads="1"/>
          </p:cNvSpPr>
          <p:nvPr/>
        </p:nvSpPr>
        <p:spPr bwMode="auto">
          <a:xfrm>
            <a:off x="5651500" y="25654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3" name="Rectangle 65"/>
          <p:cNvSpPr>
            <a:spLocks noChangeArrowheads="1"/>
          </p:cNvSpPr>
          <p:nvPr/>
        </p:nvSpPr>
        <p:spPr bwMode="auto">
          <a:xfrm>
            <a:off x="4284663" y="22050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4" name="Rectangle 66"/>
          <p:cNvSpPr>
            <a:spLocks noChangeArrowheads="1"/>
          </p:cNvSpPr>
          <p:nvPr/>
        </p:nvSpPr>
        <p:spPr bwMode="auto">
          <a:xfrm>
            <a:off x="3635375" y="44370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5" name="Rectangle 67"/>
          <p:cNvSpPr>
            <a:spLocks noChangeArrowheads="1"/>
          </p:cNvSpPr>
          <p:nvPr/>
        </p:nvSpPr>
        <p:spPr bwMode="auto">
          <a:xfrm>
            <a:off x="4067175" y="29241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6" name="Rectangle 68"/>
          <p:cNvSpPr>
            <a:spLocks noChangeArrowheads="1"/>
          </p:cNvSpPr>
          <p:nvPr/>
        </p:nvSpPr>
        <p:spPr bwMode="auto">
          <a:xfrm>
            <a:off x="3059113" y="31416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7" name="Rectangle 69"/>
          <p:cNvSpPr>
            <a:spLocks noChangeArrowheads="1"/>
          </p:cNvSpPr>
          <p:nvPr/>
        </p:nvSpPr>
        <p:spPr bwMode="auto">
          <a:xfrm>
            <a:off x="3708400" y="21336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8" name="Rectangle 70"/>
          <p:cNvSpPr>
            <a:spLocks noChangeArrowheads="1"/>
          </p:cNvSpPr>
          <p:nvPr/>
        </p:nvSpPr>
        <p:spPr bwMode="auto">
          <a:xfrm>
            <a:off x="3203575" y="40767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09" name="Rectangle 71"/>
          <p:cNvSpPr>
            <a:spLocks noChangeArrowheads="1"/>
          </p:cNvSpPr>
          <p:nvPr/>
        </p:nvSpPr>
        <p:spPr bwMode="auto">
          <a:xfrm>
            <a:off x="3851275" y="31416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0" name="Rectangle 72"/>
          <p:cNvSpPr>
            <a:spLocks noChangeArrowheads="1"/>
          </p:cNvSpPr>
          <p:nvPr/>
        </p:nvSpPr>
        <p:spPr bwMode="auto">
          <a:xfrm>
            <a:off x="2987675" y="37893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1" name="Rectangle 73"/>
          <p:cNvSpPr>
            <a:spLocks noChangeArrowheads="1"/>
          </p:cNvSpPr>
          <p:nvPr/>
        </p:nvSpPr>
        <p:spPr bwMode="auto">
          <a:xfrm>
            <a:off x="3563938" y="393382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2" name="Rectangle 74"/>
          <p:cNvSpPr>
            <a:spLocks noChangeArrowheads="1"/>
          </p:cNvSpPr>
          <p:nvPr/>
        </p:nvSpPr>
        <p:spPr bwMode="auto">
          <a:xfrm>
            <a:off x="3492500" y="24923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3" name="Rectangle 75"/>
          <p:cNvSpPr>
            <a:spLocks noChangeArrowheads="1"/>
          </p:cNvSpPr>
          <p:nvPr/>
        </p:nvSpPr>
        <p:spPr bwMode="auto">
          <a:xfrm>
            <a:off x="3779838" y="23495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4" name="Rectangle 76"/>
          <p:cNvSpPr>
            <a:spLocks noChangeArrowheads="1"/>
          </p:cNvSpPr>
          <p:nvPr/>
        </p:nvSpPr>
        <p:spPr bwMode="auto">
          <a:xfrm>
            <a:off x="3203575" y="35004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5" name="Rectangle 77"/>
          <p:cNvSpPr>
            <a:spLocks noChangeArrowheads="1"/>
          </p:cNvSpPr>
          <p:nvPr/>
        </p:nvSpPr>
        <p:spPr bwMode="auto">
          <a:xfrm>
            <a:off x="4356100" y="15573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6" name="Rectangle 78"/>
          <p:cNvSpPr>
            <a:spLocks noChangeArrowheads="1"/>
          </p:cNvSpPr>
          <p:nvPr/>
        </p:nvSpPr>
        <p:spPr bwMode="auto">
          <a:xfrm>
            <a:off x="3348038" y="18446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7" name="Rectangle 79"/>
          <p:cNvSpPr>
            <a:spLocks noChangeArrowheads="1"/>
          </p:cNvSpPr>
          <p:nvPr/>
        </p:nvSpPr>
        <p:spPr bwMode="auto">
          <a:xfrm>
            <a:off x="3779838" y="18446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8" name="Rectangle 80"/>
          <p:cNvSpPr>
            <a:spLocks noChangeArrowheads="1"/>
          </p:cNvSpPr>
          <p:nvPr/>
        </p:nvSpPr>
        <p:spPr bwMode="auto">
          <a:xfrm>
            <a:off x="3635375" y="28527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19" name="Rectangle 81"/>
          <p:cNvSpPr>
            <a:spLocks noChangeArrowheads="1"/>
          </p:cNvSpPr>
          <p:nvPr/>
        </p:nvSpPr>
        <p:spPr bwMode="auto">
          <a:xfrm>
            <a:off x="3276600" y="45085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0" name="Rectangle 82"/>
          <p:cNvSpPr>
            <a:spLocks noChangeArrowheads="1"/>
          </p:cNvSpPr>
          <p:nvPr/>
        </p:nvSpPr>
        <p:spPr bwMode="auto">
          <a:xfrm>
            <a:off x="4284663" y="479742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1" name="Rectangle 83"/>
          <p:cNvSpPr>
            <a:spLocks noChangeArrowheads="1"/>
          </p:cNvSpPr>
          <p:nvPr/>
        </p:nvSpPr>
        <p:spPr bwMode="auto">
          <a:xfrm>
            <a:off x="3419475" y="28527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2" name="Rectangle 84"/>
          <p:cNvSpPr>
            <a:spLocks noChangeArrowheads="1"/>
          </p:cNvSpPr>
          <p:nvPr/>
        </p:nvSpPr>
        <p:spPr bwMode="auto">
          <a:xfrm>
            <a:off x="3492500" y="22050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3" name="Rectangle 85"/>
          <p:cNvSpPr>
            <a:spLocks noChangeArrowheads="1"/>
          </p:cNvSpPr>
          <p:nvPr/>
        </p:nvSpPr>
        <p:spPr bwMode="auto">
          <a:xfrm>
            <a:off x="3563938" y="170021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4" name="Rectangle 86"/>
          <p:cNvSpPr>
            <a:spLocks noChangeArrowheads="1"/>
          </p:cNvSpPr>
          <p:nvPr/>
        </p:nvSpPr>
        <p:spPr bwMode="auto">
          <a:xfrm>
            <a:off x="3132138" y="27813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5" name="Rectangle 87"/>
          <p:cNvSpPr>
            <a:spLocks noChangeArrowheads="1"/>
          </p:cNvSpPr>
          <p:nvPr/>
        </p:nvSpPr>
        <p:spPr bwMode="auto">
          <a:xfrm>
            <a:off x="3276600" y="21336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6" name="Rectangle 88"/>
          <p:cNvSpPr>
            <a:spLocks noChangeArrowheads="1"/>
          </p:cNvSpPr>
          <p:nvPr/>
        </p:nvSpPr>
        <p:spPr bwMode="auto">
          <a:xfrm>
            <a:off x="3132138" y="20605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7" name="Rectangle 89"/>
          <p:cNvSpPr>
            <a:spLocks noChangeArrowheads="1"/>
          </p:cNvSpPr>
          <p:nvPr/>
        </p:nvSpPr>
        <p:spPr bwMode="auto">
          <a:xfrm>
            <a:off x="2771775" y="22050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8" name="Rectangle 90"/>
          <p:cNvSpPr>
            <a:spLocks noChangeArrowheads="1"/>
          </p:cNvSpPr>
          <p:nvPr/>
        </p:nvSpPr>
        <p:spPr bwMode="auto">
          <a:xfrm>
            <a:off x="2771775" y="25654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29" name="Rectangle 91"/>
          <p:cNvSpPr>
            <a:spLocks noChangeArrowheads="1"/>
          </p:cNvSpPr>
          <p:nvPr/>
        </p:nvSpPr>
        <p:spPr bwMode="auto">
          <a:xfrm>
            <a:off x="2771775" y="28527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0" name="Rectangle 92"/>
          <p:cNvSpPr>
            <a:spLocks noChangeArrowheads="1"/>
          </p:cNvSpPr>
          <p:nvPr/>
        </p:nvSpPr>
        <p:spPr bwMode="auto">
          <a:xfrm>
            <a:off x="2771775" y="32131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1" name="Rectangle 93"/>
          <p:cNvSpPr>
            <a:spLocks noChangeArrowheads="1"/>
          </p:cNvSpPr>
          <p:nvPr/>
        </p:nvSpPr>
        <p:spPr bwMode="auto">
          <a:xfrm>
            <a:off x="3635375" y="34290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2" name="Rectangle 94"/>
          <p:cNvSpPr>
            <a:spLocks noChangeArrowheads="1"/>
          </p:cNvSpPr>
          <p:nvPr/>
        </p:nvSpPr>
        <p:spPr bwMode="auto">
          <a:xfrm>
            <a:off x="4067175" y="3716338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3" name="Rectangle 95"/>
          <p:cNvSpPr>
            <a:spLocks noChangeArrowheads="1"/>
          </p:cNvSpPr>
          <p:nvPr/>
        </p:nvSpPr>
        <p:spPr bwMode="auto">
          <a:xfrm>
            <a:off x="3851275" y="42926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4" name="Rectangle 96"/>
          <p:cNvSpPr>
            <a:spLocks noChangeArrowheads="1"/>
          </p:cNvSpPr>
          <p:nvPr/>
        </p:nvSpPr>
        <p:spPr bwMode="auto">
          <a:xfrm>
            <a:off x="2843213" y="34290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5" name="Rectangle 97"/>
          <p:cNvSpPr>
            <a:spLocks noChangeArrowheads="1"/>
          </p:cNvSpPr>
          <p:nvPr/>
        </p:nvSpPr>
        <p:spPr bwMode="auto">
          <a:xfrm>
            <a:off x="2916238" y="40767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6" name="Rectangle 98"/>
          <p:cNvSpPr>
            <a:spLocks noChangeArrowheads="1"/>
          </p:cNvSpPr>
          <p:nvPr/>
        </p:nvSpPr>
        <p:spPr bwMode="auto">
          <a:xfrm>
            <a:off x="2555875" y="32131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7" name="Rectangle 99"/>
          <p:cNvSpPr>
            <a:spLocks noChangeArrowheads="1"/>
          </p:cNvSpPr>
          <p:nvPr/>
        </p:nvSpPr>
        <p:spPr bwMode="auto">
          <a:xfrm>
            <a:off x="2700338" y="36449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8" name="Rectangle 100"/>
          <p:cNvSpPr>
            <a:spLocks noChangeArrowheads="1"/>
          </p:cNvSpPr>
          <p:nvPr/>
        </p:nvSpPr>
        <p:spPr bwMode="auto">
          <a:xfrm>
            <a:off x="5508625" y="2276475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39" name="Rectangle 101"/>
          <p:cNvSpPr>
            <a:spLocks noChangeArrowheads="1"/>
          </p:cNvSpPr>
          <p:nvPr/>
        </p:nvSpPr>
        <p:spPr bwMode="auto">
          <a:xfrm>
            <a:off x="5292725" y="37893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0" name="Rectangle 102"/>
          <p:cNvSpPr>
            <a:spLocks noChangeArrowheads="1"/>
          </p:cNvSpPr>
          <p:nvPr/>
        </p:nvSpPr>
        <p:spPr bwMode="auto">
          <a:xfrm>
            <a:off x="6156325" y="2781300"/>
            <a:ext cx="71438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1" name="Rectangle 103"/>
          <p:cNvSpPr>
            <a:spLocks noChangeArrowheads="1"/>
          </p:cNvSpPr>
          <p:nvPr/>
        </p:nvSpPr>
        <p:spPr bwMode="auto">
          <a:xfrm>
            <a:off x="5148263" y="170021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2" name="Rectangle 104"/>
          <p:cNvSpPr>
            <a:spLocks noChangeArrowheads="1"/>
          </p:cNvSpPr>
          <p:nvPr/>
        </p:nvSpPr>
        <p:spPr bwMode="auto">
          <a:xfrm>
            <a:off x="4500563" y="4508500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3" name="Rectangle 105"/>
          <p:cNvSpPr>
            <a:spLocks noChangeArrowheads="1"/>
          </p:cNvSpPr>
          <p:nvPr/>
        </p:nvSpPr>
        <p:spPr bwMode="auto">
          <a:xfrm>
            <a:off x="5148263" y="4005263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4" name="Rectangle 106"/>
          <p:cNvSpPr>
            <a:spLocks noChangeArrowheads="1"/>
          </p:cNvSpPr>
          <p:nvPr/>
        </p:nvSpPr>
        <p:spPr bwMode="auto">
          <a:xfrm>
            <a:off x="3276600" y="378936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5" name="Rectangle 107"/>
          <p:cNvSpPr>
            <a:spLocks noChangeArrowheads="1"/>
          </p:cNvSpPr>
          <p:nvPr/>
        </p:nvSpPr>
        <p:spPr bwMode="auto">
          <a:xfrm>
            <a:off x="3995738" y="2205038"/>
            <a:ext cx="71437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6" name="Rectangle 108"/>
          <p:cNvSpPr>
            <a:spLocks noChangeArrowheads="1"/>
          </p:cNvSpPr>
          <p:nvPr/>
        </p:nvSpPr>
        <p:spPr bwMode="auto">
          <a:xfrm>
            <a:off x="4932363" y="206057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7" name="Rectangle 109"/>
          <p:cNvSpPr>
            <a:spLocks noChangeArrowheads="1"/>
          </p:cNvSpPr>
          <p:nvPr/>
        </p:nvSpPr>
        <p:spPr bwMode="auto">
          <a:xfrm>
            <a:off x="4356100" y="1700213"/>
            <a:ext cx="71438" cy="71437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348" name="Rectangle 110"/>
          <p:cNvSpPr>
            <a:spLocks noChangeArrowheads="1"/>
          </p:cNvSpPr>
          <p:nvPr/>
        </p:nvSpPr>
        <p:spPr bwMode="auto">
          <a:xfrm>
            <a:off x="3059113" y="4365625"/>
            <a:ext cx="71437" cy="71438"/>
          </a:xfrm>
          <a:prstGeom prst="rect">
            <a:avLst/>
          </a:prstGeom>
          <a:solidFill>
            <a:srgbClr val="0539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207" name="Line 111"/>
          <p:cNvSpPr>
            <a:spLocks noChangeShapeType="1"/>
          </p:cNvSpPr>
          <p:nvPr/>
        </p:nvSpPr>
        <p:spPr bwMode="auto">
          <a:xfrm flipH="1">
            <a:off x="4427538" y="1268413"/>
            <a:ext cx="71437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>
            <a:off x="2339975" y="3213100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5724128" y="126876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O</a:t>
            </a:r>
            <a:r>
              <a:rPr lang="en-US" sz="2000" dirty="0"/>
              <a:t> </a:t>
            </a:r>
            <a:r>
              <a:rPr lang="el-GR" sz="2000" dirty="0"/>
              <a:t>τεταρτημόριο</a:t>
            </a:r>
            <a:r>
              <a:rPr lang="en-US" sz="2000" dirty="0"/>
              <a:t>: </a:t>
            </a:r>
            <a:r>
              <a:rPr lang="el-GR" sz="2000" dirty="0"/>
              <a:t>24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2339752" y="5733256"/>
            <a:ext cx="511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Σε όλο το οπτικό πεδίο</a:t>
            </a:r>
            <a:r>
              <a:rPr lang="en-US" sz="2000" dirty="0"/>
              <a:t>: </a:t>
            </a:r>
            <a:r>
              <a:rPr lang="el-GR" sz="2000" dirty="0"/>
              <a:t>24 </a:t>
            </a:r>
            <a:r>
              <a:rPr lang="en-US" sz="2000" dirty="0"/>
              <a:t>x 4 = 96 </a:t>
            </a:r>
            <a:endParaRPr lang="el-G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πολυάριθμων έμμορφων στοιχείων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52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" grpId="0" animBg="1"/>
      <p:bldP spid="4208" grpId="0" animBg="1"/>
      <p:bldP spid="4210" grpId="0"/>
      <p:bldP spid="42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771800" y="1341438"/>
            <a:ext cx="3744416" cy="3889375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67" name="Rectangle 113"/>
          <p:cNvSpPr>
            <a:spLocks noChangeArrowheads="1"/>
          </p:cNvSpPr>
          <p:nvPr/>
        </p:nvSpPr>
        <p:spPr bwMode="auto">
          <a:xfrm>
            <a:off x="5075238" y="213201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68" name="Rectangle 114"/>
          <p:cNvSpPr>
            <a:spLocks noChangeArrowheads="1"/>
          </p:cNvSpPr>
          <p:nvPr/>
        </p:nvSpPr>
        <p:spPr bwMode="auto">
          <a:xfrm>
            <a:off x="5148263" y="2276475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69" name="Rectangle 115"/>
          <p:cNvSpPr>
            <a:spLocks noChangeArrowheads="1"/>
          </p:cNvSpPr>
          <p:nvPr/>
        </p:nvSpPr>
        <p:spPr bwMode="auto">
          <a:xfrm>
            <a:off x="5291138" y="234791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0" name="Rectangle 116"/>
          <p:cNvSpPr>
            <a:spLocks noChangeArrowheads="1"/>
          </p:cNvSpPr>
          <p:nvPr/>
        </p:nvSpPr>
        <p:spPr bwMode="auto">
          <a:xfrm>
            <a:off x="5364163" y="2419350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1" name="Rectangle 117"/>
          <p:cNvSpPr>
            <a:spLocks noChangeArrowheads="1"/>
          </p:cNvSpPr>
          <p:nvPr/>
        </p:nvSpPr>
        <p:spPr bwMode="auto">
          <a:xfrm>
            <a:off x="5435600" y="2492375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2" name="Rectangle 118"/>
          <p:cNvSpPr>
            <a:spLocks noChangeArrowheads="1"/>
          </p:cNvSpPr>
          <p:nvPr/>
        </p:nvSpPr>
        <p:spPr bwMode="auto">
          <a:xfrm>
            <a:off x="4643438" y="4365625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3" name="Rectangle 119"/>
          <p:cNvSpPr>
            <a:spLocks noChangeArrowheads="1"/>
          </p:cNvSpPr>
          <p:nvPr/>
        </p:nvSpPr>
        <p:spPr bwMode="auto">
          <a:xfrm>
            <a:off x="4716463" y="4294188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4" name="Rectangle 120"/>
          <p:cNvSpPr>
            <a:spLocks noChangeArrowheads="1"/>
          </p:cNvSpPr>
          <p:nvPr/>
        </p:nvSpPr>
        <p:spPr bwMode="auto">
          <a:xfrm>
            <a:off x="4787900" y="4221163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5" name="Rectangle 121"/>
          <p:cNvSpPr>
            <a:spLocks noChangeArrowheads="1"/>
          </p:cNvSpPr>
          <p:nvPr/>
        </p:nvSpPr>
        <p:spPr bwMode="auto">
          <a:xfrm>
            <a:off x="4860925" y="4365625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6" name="Rectangle 122"/>
          <p:cNvSpPr>
            <a:spLocks noChangeArrowheads="1"/>
          </p:cNvSpPr>
          <p:nvPr/>
        </p:nvSpPr>
        <p:spPr bwMode="auto">
          <a:xfrm>
            <a:off x="4932363" y="443706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7" name="Rectangle 123"/>
          <p:cNvSpPr>
            <a:spLocks noChangeArrowheads="1"/>
          </p:cNvSpPr>
          <p:nvPr/>
        </p:nvSpPr>
        <p:spPr bwMode="auto">
          <a:xfrm>
            <a:off x="4859338" y="4581525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8" name="Rectangle 124"/>
          <p:cNvSpPr>
            <a:spLocks noChangeArrowheads="1"/>
          </p:cNvSpPr>
          <p:nvPr/>
        </p:nvSpPr>
        <p:spPr bwMode="auto">
          <a:xfrm>
            <a:off x="4932363" y="465296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79" name="Rectangle 125"/>
          <p:cNvSpPr>
            <a:spLocks noChangeArrowheads="1"/>
          </p:cNvSpPr>
          <p:nvPr/>
        </p:nvSpPr>
        <p:spPr bwMode="auto">
          <a:xfrm>
            <a:off x="5003800" y="4725988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0" name="Rectangle 126"/>
          <p:cNvSpPr>
            <a:spLocks noChangeArrowheads="1"/>
          </p:cNvSpPr>
          <p:nvPr/>
        </p:nvSpPr>
        <p:spPr bwMode="auto">
          <a:xfrm>
            <a:off x="4427538" y="2997200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1" name="Rectangle 127"/>
          <p:cNvSpPr>
            <a:spLocks noChangeArrowheads="1"/>
          </p:cNvSpPr>
          <p:nvPr/>
        </p:nvSpPr>
        <p:spPr bwMode="auto">
          <a:xfrm>
            <a:off x="4356100" y="3068638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2" name="Rectangle 128"/>
          <p:cNvSpPr>
            <a:spLocks noChangeArrowheads="1"/>
          </p:cNvSpPr>
          <p:nvPr/>
        </p:nvSpPr>
        <p:spPr bwMode="auto">
          <a:xfrm>
            <a:off x="4284663" y="314166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3" name="Rectangle 129"/>
          <p:cNvSpPr>
            <a:spLocks noChangeArrowheads="1"/>
          </p:cNvSpPr>
          <p:nvPr/>
        </p:nvSpPr>
        <p:spPr bwMode="auto">
          <a:xfrm>
            <a:off x="4572000" y="3068638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4" name="Rectangle 130"/>
          <p:cNvSpPr>
            <a:spLocks noChangeArrowheads="1"/>
          </p:cNvSpPr>
          <p:nvPr/>
        </p:nvSpPr>
        <p:spPr bwMode="auto">
          <a:xfrm>
            <a:off x="4643438" y="3213100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5" name="Rectangle 131"/>
          <p:cNvSpPr>
            <a:spLocks noChangeArrowheads="1"/>
          </p:cNvSpPr>
          <p:nvPr/>
        </p:nvSpPr>
        <p:spPr bwMode="auto">
          <a:xfrm>
            <a:off x="4787900" y="3357563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6" name="Rectangle 132"/>
          <p:cNvSpPr>
            <a:spLocks noChangeArrowheads="1"/>
          </p:cNvSpPr>
          <p:nvPr/>
        </p:nvSpPr>
        <p:spPr bwMode="auto">
          <a:xfrm>
            <a:off x="3203575" y="3140075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7" name="Rectangle 133"/>
          <p:cNvSpPr>
            <a:spLocks noChangeArrowheads="1"/>
          </p:cNvSpPr>
          <p:nvPr/>
        </p:nvSpPr>
        <p:spPr bwMode="auto">
          <a:xfrm>
            <a:off x="4859338" y="3429000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8" name="Rectangle 134"/>
          <p:cNvSpPr>
            <a:spLocks noChangeArrowheads="1"/>
          </p:cNvSpPr>
          <p:nvPr/>
        </p:nvSpPr>
        <p:spPr bwMode="auto">
          <a:xfrm>
            <a:off x="4140200" y="3213100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89" name="Rectangle 135"/>
          <p:cNvSpPr>
            <a:spLocks noChangeArrowheads="1"/>
          </p:cNvSpPr>
          <p:nvPr/>
        </p:nvSpPr>
        <p:spPr bwMode="auto">
          <a:xfrm>
            <a:off x="5003800" y="3500438"/>
            <a:ext cx="144463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0" name="Rectangle 136"/>
          <p:cNvSpPr>
            <a:spLocks noChangeArrowheads="1"/>
          </p:cNvSpPr>
          <p:nvPr/>
        </p:nvSpPr>
        <p:spPr bwMode="auto">
          <a:xfrm>
            <a:off x="4427538" y="3141663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1" name="Rectangle 137"/>
          <p:cNvSpPr>
            <a:spLocks noChangeArrowheads="1"/>
          </p:cNvSpPr>
          <p:nvPr/>
        </p:nvSpPr>
        <p:spPr bwMode="auto">
          <a:xfrm>
            <a:off x="3276600" y="3213100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2" name="Rectangle 138"/>
          <p:cNvSpPr>
            <a:spLocks noChangeArrowheads="1"/>
          </p:cNvSpPr>
          <p:nvPr/>
        </p:nvSpPr>
        <p:spPr bwMode="auto">
          <a:xfrm>
            <a:off x="3348038" y="3355975"/>
            <a:ext cx="144462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3" name="Rectangle 139"/>
          <p:cNvSpPr>
            <a:spLocks noChangeArrowheads="1"/>
          </p:cNvSpPr>
          <p:nvPr/>
        </p:nvSpPr>
        <p:spPr bwMode="auto">
          <a:xfrm>
            <a:off x="3492500" y="3429000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4" name="Rectangle 140"/>
          <p:cNvSpPr>
            <a:spLocks noChangeArrowheads="1"/>
          </p:cNvSpPr>
          <p:nvPr/>
        </p:nvSpPr>
        <p:spPr bwMode="auto">
          <a:xfrm>
            <a:off x="3563938" y="3500438"/>
            <a:ext cx="144462" cy="144462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5" name="Rectangle 141"/>
          <p:cNvSpPr>
            <a:spLocks noChangeArrowheads="1"/>
          </p:cNvSpPr>
          <p:nvPr/>
        </p:nvSpPr>
        <p:spPr bwMode="auto">
          <a:xfrm>
            <a:off x="3635375" y="3644900"/>
            <a:ext cx="144463" cy="144463"/>
          </a:xfrm>
          <a:prstGeom prst="rect">
            <a:avLst/>
          </a:prstGeom>
          <a:solidFill>
            <a:srgbClr val="A00D0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296" name="Text Box 142"/>
          <p:cNvSpPr txBox="1">
            <a:spLocks noChangeArrowheads="1"/>
          </p:cNvSpPr>
          <p:nvPr/>
        </p:nvSpPr>
        <p:spPr bwMode="auto">
          <a:xfrm>
            <a:off x="2195513" y="566102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</a:t>
            </a:r>
            <a:r>
              <a:rPr lang="el-GR" dirty="0"/>
              <a:t>πάντηση</a:t>
            </a:r>
            <a:r>
              <a:rPr lang="en-US" dirty="0"/>
              <a:t>: </a:t>
            </a:r>
            <a:r>
              <a:rPr lang="el-GR" dirty="0"/>
              <a:t>Κατά σωροί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πυοσφαιρίων όταν είναι σε σωρούς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1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3818"/>
              </p:ext>
            </p:extLst>
          </p:nvPr>
        </p:nvGraphicFramePr>
        <p:xfrm>
          <a:off x="1296194" y="1268760"/>
          <a:ext cx="6551612" cy="461962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071937"/>
                <a:gridCol w="24796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Ερυθρά αιμοσφαίρια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4 κ.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.π.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Πυοσφαίρια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4 κ.ο.π.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Κύλινδροι υαλώδεις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2 κ. 10 ο.π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Παθολογικοί κύλινδροι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Επιθήλια νεφρικά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Λίγα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Επιθήλια μεταβατικά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Λίγα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Επιθήλια πλακώδη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Λίγα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Μικρόβια – μύκητες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Παθολογικοί κρύσταλλοι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Βλέννη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Ολίγη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Τιμές αναφοράς μικροσκόπησης </a:t>
            </a:r>
            <a:r>
              <a:rPr lang="el-GR" dirty="0" smtClean="0"/>
              <a:t>ούρων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TextBox"/>
          <p:cNvSpPr txBox="1">
            <a:spLocks noChangeArrowheads="1"/>
          </p:cNvSpPr>
          <p:nvPr/>
        </p:nvSpPr>
        <p:spPr bwMode="auto">
          <a:xfrm>
            <a:off x="1162734" y="1100138"/>
            <a:ext cx="692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Στόχος φυγοκέντρησης</a:t>
            </a:r>
          </a:p>
        </p:txBody>
      </p:sp>
      <p:sp>
        <p:nvSpPr>
          <p:cNvPr id="3075" name="2 - TextBox"/>
          <p:cNvSpPr txBox="1">
            <a:spLocks noChangeArrowheads="1"/>
          </p:cNvSpPr>
          <p:nvPr/>
        </p:nvSpPr>
        <p:spPr bwMode="auto">
          <a:xfrm>
            <a:off x="1043608" y="1556792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dirty="0">
                <a:latin typeface="+mn-lt"/>
                <a:cs typeface="Arial" charset="0"/>
              </a:rPr>
              <a:t>Η λήψη ιζήματος για να γίνει η </a:t>
            </a:r>
            <a:r>
              <a:rPr lang="el-GR" sz="2400" dirty="0" smtClean="0">
                <a:latin typeface="+mn-lt"/>
                <a:cs typeface="Arial" charset="0"/>
              </a:rPr>
              <a:t>μικροσκόπηση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3076" name="3 - TextBox"/>
          <p:cNvSpPr txBox="1">
            <a:spLocks noChangeArrowheads="1"/>
          </p:cNvSpPr>
          <p:nvPr/>
        </p:nvSpPr>
        <p:spPr bwMode="auto">
          <a:xfrm>
            <a:off x="1187624" y="2636912"/>
            <a:ext cx="692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Πρόβλημα φυγοκέντρησης</a:t>
            </a:r>
          </a:p>
        </p:txBody>
      </p:sp>
      <p:sp>
        <p:nvSpPr>
          <p:cNvPr id="3077" name="4 - TextBox"/>
          <p:cNvSpPr txBox="1">
            <a:spLocks noChangeArrowheads="1"/>
          </p:cNvSpPr>
          <p:nvPr/>
        </p:nvSpPr>
        <p:spPr bwMode="auto">
          <a:xfrm>
            <a:off x="1080467" y="3154881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dirty="0">
                <a:latin typeface="+mn-lt"/>
                <a:cs typeface="Arial" charset="0"/>
              </a:rPr>
              <a:t>Να μην καταστραφούν οι </a:t>
            </a:r>
            <a:r>
              <a:rPr lang="el-GR" sz="2400" dirty="0" smtClean="0">
                <a:latin typeface="+mn-lt"/>
                <a:cs typeface="Arial" charset="0"/>
              </a:rPr>
              <a:t>κύλινδροι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3078" name="5 - TextBox"/>
          <p:cNvSpPr txBox="1">
            <a:spLocks noChangeArrowheads="1"/>
          </p:cNvSpPr>
          <p:nvPr/>
        </p:nvSpPr>
        <p:spPr bwMode="auto">
          <a:xfrm>
            <a:off x="1187623" y="4162943"/>
            <a:ext cx="692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l-GR" sz="2400" b="1" dirty="0">
                <a:solidFill>
                  <a:srgbClr val="004B82"/>
                </a:solidFill>
                <a:latin typeface="+mn-lt"/>
                <a:cs typeface="Arial" charset="0"/>
              </a:rPr>
              <a:t>Εκτέλεση</a:t>
            </a:r>
          </a:p>
        </p:txBody>
      </p:sp>
      <p:sp>
        <p:nvSpPr>
          <p:cNvPr id="3079" name="6 - TextBox"/>
          <p:cNvSpPr txBox="1">
            <a:spLocks noChangeArrowheads="1"/>
          </p:cNvSpPr>
          <p:nvPr/>
        </p:nvSpPr>
        <p:spPr bwMode="auto">
          <a:xfrm>
            <a:off x="1187623" y="4620143"/>
            <a:ext cx="6929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Σε κοινή φυγόκεντρο 1500 </a:t>
            </a:r>
            <a:r>
              <a:rPr lang="en-US" sz="2400" dirty="0">
                <a:latin typeface="+mn-lt"/>
                <a:cs typeface="Arial" charset="0"/>
              </a:rPr>
              <a:t>rpm </a:t>
            </a:r>
            <a:r>
              <a:rPr lang="el-GR" sz="2400" dirty="0">
                <a:latin typeface="+mn-lt"/>
                <a:cs typeface="Arial" charset="0"/>
              </a:rPr>
              <a:t>ή 400 </a:t>
            </a:r>
            <a:r>
              <a:rPr lang="en-US" sz="2400" dirty="0">
                <a:latin typeface="+mn-lt"/>
                <a:cs typeface="Arial" charset="0"/>
              </a:rPr>
              <a:t>g </a:t>
            </a:r>
            <a:r>
              <a:rPr lang="el-GR" sz="2400" dirty="0">
                <a:latin typeface="+mn-lt"/>
                <a:cs typeface="Arial" charset="0"/>
              </a:rPr>
              <a:t>για 5 </a:t>
            </a:r>
            <a:r>
              <a:rPr lang="el-GR" sz="2400" dirty="0" smtClean="0">
                <a:latin typeface="+mn-lt"/>
                <a:cs typeface="Arial" charset="0"/>
              </a:rPr>
              <a:t>λεπτά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+mn-lt"/>
                <a:cs typeface="Arial" charset="0"/>
              </a:rPr>
              <a:t>Σε ειδική φυγόκεντρο </a:t>
            </a:r>
            <a:r>
              <a:rPr lang="el-GR" sz="2400" dirty="0" smtClean="0">
                <a:latin typeface="+mn-lt"/>
                <a:cs typeface="Arial" charset="0"/>
              </a:rPr>
              <a:t>ούρων</a:t>
            </a:r>
            <a:r>
              <a:rPr lang="en-US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Φυγοκέντρηση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6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50217"/>
              </p:ext>
            </p:extLst>
          </p:nvPr>
        </p:nvGraphicFramePr>
        <p:xfrm>
          <a:off x="827584" y="1916832"/>
          <a:ext cx="7315227" cy="32004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813731"/>
                <a:gridCol w="3501496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Ερυθρά αιμοσφαίρια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1 κ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.o.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π.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Πυοσφαίρια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– 1 κ.ο.π.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Επιθήλια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0 -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κ.ο.π. πλακώδη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Μικροοργανισμοί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Παθολογικοί κρύσταλλοι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Βλέννη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 ή ολίγη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Άλατα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Ουδέν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Απάντηση μικροσκόπησης ιζήματος φυσιολογικού </a:t>
            </a:r>
            <a:r>
              <a:rPr lang="el-GR" dirty="0" smtClean="0"/>
              <a:t>ατόμου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26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Ποσοτική καταμέτρηση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 </a:t>
            </a:r>
            <a:r>
              <a:rPr lang="el-GR" sz="2800" dirty="0"/>
              <a:t>ποσοτική μέτρηση αποσκοπεί στον υπολογισμό της συγκέντρωσης κύτταρα/</a:t>
            </a:r>
            <a:r>
              <a:rPr lang="en-US" sz="2800" dirty="0"/>
              <a:t>ml </a:t>
            </a:r>
            <a:r>
              <a:rPr lang="el-GR" sz="2800" dirty="0"/>
              <a:t>των κυτταρικών κυρίως στοιχείων του ιζήματος των ούρων.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Μετρώνται </a:t>
            </a:r>
            <a:r>
              <a:rPr lang="el-GR" sz="2800" dirty="0"/>
              <a:t>κυρίως ερυθρά, πυοσφαίρια, επιθηλιακά κύτταρα και κύλινδροι.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367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 Kova Slide 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322" y="1988840"/>
            <a:ext cx="2880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95656" y="49411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Ν</a:t>
            </a:r>
            <a:r>
              <a:rPr lang="en-US" sz="2400" dirty="0" smtClean="0">
                <a:latin typeface="+mn-lt"/>
              </a:rPr>
              <a:t>eubauer</a:t>
            </a:r>
            <a:endParaRPr lang="el-GR" sz="2400" dirty="0">
              <a:latin typeface="+mn-lt"/>
            </a:endParaRPr>
          </a:p>
        </p:txBody>
      </p:sp>
      <p:pic>
        <p:nvPicPr>
          <p:cNvPr id="187394" name="Picture 2" descr="http://lifescience.kinesis.co.uk/wp-content/uploads/717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41" y="1988840"/>
            <a:ext cx="3980928" cy="24482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Κυτταρομετρικές πλάκες για </a:t>
            </a:r>
            <a:r>
              <a:rPr lang="el-GR" dirty="0" smtClean="0"/>
              <a:t>ούρα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993441" y="4406375"/>
            <a:ext cx="166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lifescience.kinesis.co.uk</a:t>
            </a:r>
            <a:endParaRPr lang="el-GR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1447" y="4412681"/>
            <a:ext cx="119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unahealth.co.uk</a:t>
            </a:r>
            <a:endParaRPr lang="el-GR" sz="1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2259" y="4941168"/>
            <a:ext cx="868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KOVA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113" y="1556792"/>
            <a:ext cx="43197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πλέγμα της κυτταρομετρικής πλάκας KOVA</a:t>
            </a:r>
          </a:p>
        </p:txBody>
      </p:sp>
    </p:spTree>
    <p:extLst>
      <p:ext uri="{BB962C8B-B14F-4D97-AF65-F5344CB8AC3E}">
        <p14:creationId xmlns:p14="http://schemas.microsoft.com/office/powerpoint/2010/main" val="4810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cardinalhealth.com/us/en/distributedproducts/images/U/U3050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3520787" cy="33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KOVA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dirty="0"/>
              <a:t>Στη πλάκα </a:t>
            </a:r>
            <a:r>
              <a:rPr lang="en-US" sz="2400" dirty="0"/>
              <a:t>KOVA </a:t>
            </a:r>
            <a:r>
              <a:rPr lang="el-GR" sz="2400" dirty="0"/>
              <a:t>τα μικροσκοπικά στοιχεία αραιώνονται και βάφονται με την ειδική χρωστική της συσκευασίας, την </a:t>
            </a:r>
            <a:r>
              <a:rPr lang="en-US" sz="2400" dirty="0"/>
              <a:t>Trypan blue.</a:t>
            </a:r>
            <a:r>
              <a:rPr lang="el-GR" sz="2400" dirty="0"/>
              <a:t> </a:t>
            </a:r>
          </a:p>
          <a:p>
            <a:endParaRPr lang="el-G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114131" y="5669737"/>
            <a:ext cx="980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kovaintl.com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9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594" y="1289554"/>
            <a:ext cx="69484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410" y="4025263"/>
            <a:ext cx="5329461" cy="23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642" y="4169279"/>
            <a:ext cx="990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634" y="5249399"/>
            <a:ext cx="990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Πλάκα </a:t>
            </a:r>
            <a:r>
              <a:rPr lang="el-GR" dirty="0"/>
              <a:t>Νeubauer</a:t>
            </a:r>
          </a:p>
        </p:txBody>
      </p:sp>
    </p:spTree>
    <p:extLst>
      <p:ext uri="{BB962C8B-B14F-4D97-AF65-F5344CB8AC3E}">
        <p14:creationId xmlns:p14="http://schemas.microsoft.com/office/powerpoint/2010/main" val="3630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680520" cy="42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πλέγμα της κυτταρομετρικής πλάκας </a:t>
            </a:r>
            <a:r>
              <a:rPr lang="el-GR" dirty="0" smtClean="0"/>
              <a:t>Νeubauer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:\Users\pk\SkyDrive\Βιβλιο Γενικής Ούρων\Εικόνες που χρησιμοποιήθηκαν\Neubauer εσωτερικ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7573"/>
            <a:ext cx="3456384" cy="287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2" descr="http://upload.wikimedia.org/wikipedia/commons/thumb/a/a4/Urinary_phase-contrast_microscopy.jpg/400px-Urinary_phase-contrast_micros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46" y="2427573"/>
            <a:ext cx="4088839" cy="28736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Μικροσκόπιση σε πλάκες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>
            <a:normAutofit/>
          </a:bodyPr>
          <a:lstStyle/>
          <a:p>
            <a:r>
              <a:rPr lang="en-US" sz="2400" dirty="0"/>
              <a:t>H </a:t>
            </a:r>
            <a:r>
              <a:rPr lang="el-GR" sz="2400" dirty="0"/>
              <a:t>μικροσκόπηση σε όλες τις κυτταρομετρικές πλάκες γίνεται σε μεγέθυνση Χ400 (βρίσκεται οπτικό πεδίο με Χ100).   </a:t>
            </a:r>
          </a:p>
          <a:p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5301208"/>
            <a:ext cx="369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Urinary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phase-contrast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microscopy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Stevenfruitsmaak"/>
              </a:rPr>
              <a:t>Steven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Stevenfruitsmaak"/>
              </a:rPr>
              <a:t>Fruitsmaak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χρήσης κυτταρομετρικής </a:t>
            </a:r>
            <a:r>
              <a:rPr lang="el-GR" dirty="0" smtClean="0"/>
              <a:t>πλάκας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>
            <a:normAutofit/>
          </a:bodyPr>
          <a:lstStyle/>
          <a:p>
            <a:r>
              <a:rPr lang="el-GR" sz="2400" dirty="0"/>
              <a:t>Για παράδειγμα, έστω ότι μετράται ο αριθμός των κυλίνδρων ούρων στα 16 περιφερειακά τετράγωνα (συνολικού όγκου 0,1 mm3). </a:t>
            </a:r>
          </a:p>
          <a:p>
            <a:endParaRPr lang="el-GR" sz="2400" dirty="0"/>
          </a:p>
          <a:p>
            <a:r>
              <a:rPr lang="el-GR" sz="2400" dirty="0" smtClean="0"/>
              <a:t>Αν </a:t>
            </a:r>
            <a:r>
              <a:rPr lang="el-GR" sz="2400" dirty="0"/>
              <a:t>ο αριθμός τους είναι 12 τότε η συγκέντρωση τους θα είναι:</a:t>
            </a:r>
          </a:p>
          <a:p>
            <a:endParaRPr lang="el-GR" sz="2400" dirty="0"/>
          </a:p>
          <a:p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965930"/>
                <a:ext cx="9144000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Συγκέντρωση</m:t>
                      </m:r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κυλίνδρων</m:t>
                      </m:r>
                      <m:r>
                        <a:rPr lang="el-GR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l-GR" sz="2400" b="0" i="0" smtClean="0">
                              <a:latin typeface="Cambria Math"/>
                            </a:rPr>
                            <m:t>0,1 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mL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=12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×10=1.2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/>
                        </a:rPr>
                        <m:t>κύλινδροι</m:t>
                      </m:r>
                      <m:r>
                        <a:rPr lang="el-GR" sz="2400" b="0" i="0" smtClean="0">
                          <a:latin typeface="Cambria Math"/>
                          <a:ea typeface="Cambria Math"/>
                        </a:rPr>
                        <m:t> /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mL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65930"/>
                <a:ext cx="9144000" cy="82529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7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Για την μέτρηση στη πλάκα Neubauer χρησιμοποιείται η παλιά μέθοδος Addis </a:t>
            </a:r>
            <a:r>
              <a:rPr lang="el-GR" dirty="0" smtClean="0"/>
              <a:t>count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Πρόκειται για την ποσοτική μέτρηση των έμμορφων στοιχείων των ούρων (κυττάρων και κυλίνδρων) ως αριθμός ανά </a:t>
            </a:r>
            <a:r>
              <a:rPr lang="en-US" sz="2400" dirty="0"/>
              <a:t>ml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Aft>
                <a:spcPts val="600"/>
              </a:spcAft>
            </a:pPr>
            <a:r>
              <a:rPr lang="el-GR" sz="2400" dirty="0"/>
              <a:t>Η ποσοτική μέτρηση των έμμορφων στοιχείων γίνεται σε ούρα </a:t>
            </a:r>
            <a:r>
              <a:rPr lang="el-GR" sz="2400" b="1" dirty="0">
                <a:solidFill>
                  <a:srgbClr val="004B82"/>
                </a:solidFill>
              </a:rPr>
              <a:t>12</a:t>
            </a:r>
            <a:r>
              <a:rPr lang="el-GR" sz="2400" b="1" baseline="30000" dirty="0">
                <a:solidFill>
                  <a:srgbClr val="004B82"/>
                </a:solidFill>
              </a:rPr>
              <a:t>ώρου</a:t>
            </a:r>
            <a:r>
              <a:rPr lang="el-GR" sz="2400" dirty="0">
                <a:solidFill>
                  <a:srgbClr val="004B82"/>
                </a:solidFill>
              </a:rPr>
              <a:t>. </a:t>
            </a:r>
            <a:endParaRPr lang="en-US" sz="2400" dirty="0">
              <a:solidFill>
                <a:srgbClr val="004B82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τιμές αναφοράς είναι οι ακόλουθες: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/>
              <a:t>Ερυθρά </a:t>
            </a:r>
            <a:r>
              <a:rPr lang="el-GR" sz="2400" dirty="0"/>
              <a:t>αιμοσφαίρια = 0 – 400.000</a:t>
            </a:r>
            <a:r>
              <a:rPr lang="en-US" sz="2400" dirty="0"/>
              <a:t> / </a:t>
            </a:r>
            <a:r>
              <a:rPr lang="en-US" sz="2400" dirty="0" smtClean="0"/>
              <a:t>mL</a:t>
            </a:r>
            <a:endParaRPr lang="el-GR" sz="2400" dirty="0"/>
          </a:p>
          <a:p>
            <a:pPr lvl="1">
              <a:spcAft>
                <a:spcPts val="600"/>
              </a:spcAft>
            </a:pPr>
            <a:r>
              <a:rPr lang="el-GR" sz="2400" dirty="0"/>
              <a:t>Κύλινδροι = 0 – 4000</a:t>
            </a:r>
            <a:r>
              <a:rPr lang="en-US" sz="2400" dirty="0"/>
              <a:t> / </a:t>
            </a:r>
            <a:r>
              <a:rPr lang="en-US" sz="2400" dirty="0" smtClean="0"/>
              <a:t>mL</a:t>
            </a:r>
            <a:endParaRPr lang="el-GR" sz="2400" dirty="0"/>
          </a:p>
          <a:p>
            <a:pPr lvl="1">
              <a:spcAft>
                <a:spcPts val="600"/>
              </a:spcAft>
            </a:pPr>
            <a:r>
              <a:rPr lang="el-GR" sz="2400" dirty="0"/>
              <a:t>Πυοσφαίρια</a:t>
            </a:r>
            <a:r>
              <a:rPr lang="en-US" sz="2400" dirty="0"/>
              <a:t> </a:t>
            </a:r>
            <a:r>
              <a:rPr lang="el-GR" sz="2400" dirty="0"/>
              <a:t>= 20.000 – 1.000.000</a:t>
            </a:r>
            <a:r>
              <a:rPr lang="en-US" sz="2400" dirty="0"/>
              <a:t> / </a:t>
            </a:r>
            <a:r>
              <a:rPr lang="en-US" sz="2400" dirty="0" smtClean="0"/>
              <a:t>mL</a:t>
            </a:r>
            <a:endParaRPr lang="el-GR" sz="2400" dirty="0"/>
          </a:p>
          <a:p>
            <a:pPr lvl="1">
              <a:spcAft>
                <a:spcPts val="600"/>
              </a:spcAft>
            </a:pPr>
            <a:r>
              <a:rPr lang="el-GR" sz="2400" dirty="0"/>
              <a:t>Επιθήλια = 20.000 – 1.000.000</a:t>
            </a:r>
            <a:r>
              <a:rPr lang="en-US" sz="2400" dirty="0"/>
              <a:t> / </a:t>
            </a:r>
            <a:r>
              <a:rPr lang="en-US" sz="2400" dirty="0" smtClean="0"/>
              <a:t>mL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104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Φυγοκέντρηση με κοινή φυγόκεντρο</a:t>
            </a:r>
          </a:p>
        </p:txBody>
      </p:sp>
      <p:pic>
        <p:nvPicPr>
          <p:cNvPr id="4099" name="Picture 3" descr="C:\My Documents\Lecture EEKXKB Uranalysis\PICTURES\Centrifug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6458" y="1776016"/>
            <a:ext cx="4011084" cy="3882231"/>
          </a:xfrm>
          <a:noFill/>
        </p:spPr>
      </p:pic>
      <p:sp>
        <p:nvSpPr>
          <p:cNvPr id="3" name="Rectangle 2"/>
          <p:cNvSpPr/>
          <p:nvPr/>
        </p:nvSpPr>
        <p:spPr>
          <a:xfrm>
            <a:off x="4211960" y="5528265"/>
            <a:ext cx="838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eekx-kb.gr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2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Διαδικασία μέτρησης </a:t>
            </a:r>
            <a:r>
              <a:rPr lang="en-US" dirty="0"/>
              <a:t>Addis </a:t>
            </a:r>
            <a:r>
              <a:rPr lang="en-US" dirty="0" smtClean="0"/>
              <a:t>Count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069975" algn="l"/>
                <a:tab pos="1255713" algn="l"/>
                <a:tab pos="1371600" algn="l"/>
              </a:tabLst>
            </a:pPr>
            <a:r>
              <a:rPr lang="el-GR" sz="2400" dirty="0" smtClean="0"/>
              <a:t>Συλλογή </a:t>
            </a:r>
            <a:r>
              <a:rPr lang="el-GR" sz="2400" b="1" dirty="0">
                <a:solidFill>
                  <a:srgbClr val="004B82"/>
                </a:solidFill>
              </a:rPr>
              <a:t>ούρων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  <a:r>
              <a:rPr lang="el-GR" sz="2400" b="1" dirty="0">
                <a:solidFill>
                  <a:srgbClr val="004B82"/>
                </a:solidFill>
              </a:rPr>
              <a:t>12 </a:t>
            </a:r>
            <a:r>
              <a:rPr lang="el-GR" sz="2400" b="1" dirty="0" smtClean="0">
                <a:solidFill>
                  <a:srgbClr val="004B82"/>
                </a:solidFill>
              </a:rPr>
              <a:t>ώρου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069975" algn="l"/>
                <a:tab pos="1255713" algn="l"/>
                <a:tab pos="1371600" algn="l"/>
              </a:tabLst>
            </a:pPr>
            <a:r>
              <a:rPr lang="el-GR" sz="2400" b="1" dirty="0" smtClean="0">
                <a:solidFill>
                  <a:srgbClr val="004B82"/>
                </a:solidFill>
              </a:rPr>
              <a:t>Μέτρηση </a:t>
            </a:r>
            <a:r>
              <a:rPr lang="el-GR" sz="2400" b="1" dirty="0">
                <a:solidFill>
                  <a:srgbClr val="004B82"/>
                </a:solidFill>
              </a:rPr>
              <a:t>όγκου ούρων </a:t>
            </a:r>
            <a:r>
              <a:rPr lang="el-GR" sz="2400" dirty="0"/>
              <a:t>με ογκομετρικό κύλινδρο.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1069975" algn="l"/>
                <a:tab pos="1255713" algn="l"/>
                <a:tab pos="1371600" algn="l"/>
              </a:tabLst>
            </a:pPr>
            <a:r>
              <a:rPr lang="el-GR" sz="2400" dirty="0"/>
              <a:t>Έλεγχος καταλληλότητας δείγματος</a:t>
            </a:r>
          </a:p>
          <a:p>
            <a:pPr marL="819150" lvl="1" indent="-457200">
              <a:lnSpc>
                <a:spcPct val="120000"/>
              </a:lnSpc>
              <a:spcBef>
                <a:spcPts val="0"/>
              </a:spcBef>
              <a:tabLst>
                <a:tab pos="361950" algn="l"/>
                <a:tab pos="622300" algn="l"/>
                <a:tab pos="712788" algn="l"/>
              </a:tabLst>
            </a:pPr>
            <a:r>
              <a:rPr lang="el-GR" sz="2400" dirty="0"/>
              <a:t> α.  Ειδικό βάρος πάνω από 1022</a:t>
            </a:r>
          </a:p>
          <a:p>
            <a:pPr marL="819150" lvl="1" indent="-457200">
              <a:lnSpc>
                <a:spcPct val="120000"/>
              </a:lnSpc>
              <a:spcBef>
                <a:spcPts val="0"/>
              </a:spcBef>
              <a:tabLst>
                <a:tab pos="361950" algn="l"/>
                <a:tab pos="622300" algn="l"/>
                <a:tab pos="712788" algn="l"/>
              </a:tabLst>
            </a:pPr>
            <a:r>
              <a:rPr lang="el-GR" sz="2400" dirty="0"/>
              <a:t> β.  Αντίδραση όξινη</a:t>
            </a:r>
          </a:p>
          <a:p>
            <a:pPr marL="819150" lvl="1" indent="-457200">
              <a:lnSpc>
                <a:spcPct val="120000"/>
              </a:lnSpc>
              <a:spcBef>
                <a:spcPts val="0"/>
              </a:spcBef>
              <a:tabLst>
                <a:tab pos="361950" algn="l"/>
                <a:tab pos="622300" algn="l"/>
                <a:tab pos="712788" algn="l"/>
              </a:tabLst>
            </a:pPr>
            <a:r>
              <a:rPr lang="el-GR" sz="2400" dirty="0"/>
              <a:t> γ. Μικροσκόπηση ιζήματος 10 </a:t>
            </a:r>
            <a:r>
              <a:rPr lang="en-US" sz="2400" dirty="0" smtClean="0"/>
              <a:t>mL</a:t>
            </a:r>
            <a:r>
              <a:rPr lang="el-GR" sz="2400" dirty="0" smtClean="0"/>
              <a:t> </a:t>
            </a:r>
            <a:r>
              <a:rPr lang="el-GR" sz="2400" dirty="0"/>
              <a:t>ούρων όπου:</a:t>
            </a:r>
          </a:p>
          <a:p>
            <a:pPr marL="819150" lvl="2" indent="-457200">
              <a:lnSpc>
                <a:spcPct val="120000"/>
              </a:lnSpc>
              <a:spcBef>
                <a:spcPts val="0"/>
              </a:spcBef>
              <a:tabLst>
                <a:tab pos="361950" algn="l"/>
                <a:tab pos="622300" algn="l"/>
                <a:tab pos="712788" algn="l"/>
              </a:tabLst>
            </a:pPr>
            <a:r>
              <a:rPr lang="el-GR" dirty="0" smtClean="0"/>
              <a:t>Επιβεβαιώνεται </a:t>
            </a:r>
            <a:r>
              <a:rPr lang="el-GR" dirty="0"/>
              <a:t>ο μεγάλος αριθμός λευκών, </a:t>
            </a:r>
            <a:r>
              <a:rPr lang="el-GR" dirty="0" smtClean="0"/>
              <a:t>ερυθρών, κυλίνδρων</a:t>
            </a:r>
            <a:r>
              <a:rPr lang="el-GR" dirty="0"/>
              <a:t>, επιθηλιακών κυττάρων. Ελέγχεται να μην υπάρχουν εξωτερικές προσμίξεις (μύκητες, μικρόβια, βλέννη) οι οποίες μπορεί να μας μπερδέψουν κατά την μέτρηση και να προστεθούν στα ερυθρά, πυοσφαίρια και κυλίνδρους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pPr marL="457200" lvl="2" indent="-457200">
              <a:buFont typeface="+mj-lt"/>
              <a:buAutoNum type="arabicPeriod" startAt="4"/>
            </a:pPr>
            <a:r>
              <a:rPr lang="el-GR" sz="2600" dirty="0" smtClean="0"/>
              <a:t>Μέτρηση </a:t>
            </a:r>
            <a:r>
              <a:rPr lang="el-GR" sz="2600" dirty="0"/>
              <a:t>κυλίνδρων, λευκών και επιθηλίων στα μεγάλα τετράγωνα</a:t>
            </a:r>
            <a:r>
              <a:rPr lang="el-GR" sz="2600" dirty="0" smtClean="0"/>
              <a:t>.</a:t>
            </a:r>
          </a:p>
          <a:p>
            <a:pPr marL="457200" lvl="2" indent="-457200">
              <a:buFont typeface="+mj-lt"/>
              <a:buAutoNum type="arabicPeriod" startAt="4"/>
            </a:pPr>
            <a:endParaRPr lang="el-GR" sz="2600" dirty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 smtClean="0"/>
          </a:p>
          <a:p>
            <a:pPr marL="457200" lvl="2" indent="-457200">
              <a:buFont typeface="+mj-lt"/>
              <a:buAutoNum type="arabicPeriod" startAt="4"/>
            </a:pPr>
            <a:endParaRPr lang="el-GR" sz="2600" dirty="0"/>
          </a:p>
          <a:p>
            <a:pPr marL="457200" lvl="2" indent="-457200">
              <a:buFont typeface="+mj-lt"/>
              <a:buAutoNum type="arabicPeriod" startAt="4"/>
            </a:pPr>
            <a:r>
              <a:rPr lang="el-GR" sz="2600" dirty="0" smtClean="0"/>
              <a:t>Μέτρηση </a:t>
            </a:r>
            <a:r>
              <a:rPr lang="el-GR" sz="2600" dirty="0"/>
              <a:t>ερυθρών αιμοσφαιρίων στα μικρά τετράγωνα του κέντρου.</a:t>
            </a:r>
          </a:p>
          <a:p>
            <a:pPr marL="457200" lvl="2" indent="-457200">
              <a:buFont typeface="+mj-lt"/>
              <a:buAutoNum type="arabicPeriod" startAt="4"/>
            </a:pPr>
            <a:endParaRPr lang="el-GR" dirty="0"/>
          </a:p>
          <a:p>
            <a:pPr marL="514350" indent="-514350">
              <a:buFont typeface="+mj-lt"/>
              <a:buAutoNum type="arabicPeriod" startAt="4"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758" y="1814123"/>
            <a:ext cx="4490485" cy="38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 μέτρησης </a:t>
            </a:r>
            <a:r>
              <a:rPr lang="en-US" dirty="0"/>
              <a:t>Addis Count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11188" y="1980416"/>
            <a:ext cx="70657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5738"/>
            <a:r>
              <a:rPr lang="el-GR" dirty="0">
                <a:latin typeface="+mn-lt"/>
              </a:rPr>
              <a:t>Όπου:</a:t>
            </a:r>
            <a:endParaRPr lang="en-US" dirty="0">
              <a:latin typeface="+mn-lt"/>
            </a:endParaRPr>
          </a:p>
          <a:p>
            <a:pPr defTabSz="185738"/>
            <a:endParaRPr lang="el-GR" dirty="0">
              <a:latin typeface="+mn-lt"/>
            </a:endParaRPr>
          </a:p>
          <a:p>
            <a:pPr defTabSz="185738"/>
            <a:r>
              <a:rPr lang="en-US" b="1" dirty="0">
                <a:latin typeface="+mn-lt"/>
              </a:rPr>
              <a:t>C</a:t>
            </a:r>
            <a:r>
              <a:rPr lang="el-GR" b="1" dirty="0">
                <a:latin typeface="+mn-lt"/>
              </a:rPr>
              <a:t>:</a:t>
            </a: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Η συγκέντρωση των έμμορφων στοιχείων</a:t>
            </a:r>
            <a:r>
              <a:rPr lang="el-GR" dirty="0">
                <a:latin typeface="+mn-lt"/>
              </a:rPr>
              <a:t>			</a:t>
            </a:r>
          </a:p>
          <a:p>
            <a:pPr defTabSz="185738"/>
            <a:r>
              <a:rPr lang="el-GR" dirty="0">
                <a:latin typeface="+mn-lt"/>
              </a:rPr>
              <a:t>    				                                                      Αριθμός στοιχείων </a:t>
            </a:r>
          </a:p>
          <a:p>
            <a:pPr defTabSz="185738"/>
            <a:r>
              <a:rPr lang="en-US" b="1" dirty="0">
                <a:latin typeface="+mn-lt"/>
              </a:rPr>
              <a:t>A</a:t>
            </a:r>
            <a:r>
              <a:rPr lang="el-GR" b="1" dirty="0">
                <a:latin typeface="+mn-lt"/>
              </a:rPr>
              <a:t>:</a:t>
            </a:r>
            <a:r>
              <a:rPr lang="el-GR" dirty="0">
                <a:latin typeface="+mn-lt"/>
              </a:rPr>
              <a:t> αριθμός των κυττάρων που μετράμε = ──────────────</a:t>
            </a:r>
          </a:p>
          <a:p>
            <a:pPr defTabSz="185738"/>
            <a:r>
              <a:rPr lang="el-GR" dirty="0">
                <a:latin typeface="+mn-lt"/>
              </a:rPr>
              <a:t>					                                                      Αριθμός τετραγώνων </a:t>
            </a:r>
          </a:p>
          <a:p>
            <a:pPr defTabSz="185738"/>
            <a:r>
              <a:rPr lang="en-US" b="1" dirty="0">
                <a:latin typeface="+mn-lt"/>
              </a:rPr>
              <a:t>V</a:t>
            </a:r>
            <a:r>
              <a:rPr lang="el-GR" dirty="0">
                <a:latin typeface="+mn-lt"/>
              </a:rPr>
              <a:t>: όγκος ούρων 12</a:t>
            </a:r>
            <a:r>
              <a:rPr lang="el-GR" baseline="30000" dirty="0">
                <a:latin typeface="+mn-lt"/>
              </a:rPr>
              <a:t>ώρου</a:t>
            </a:r>
            <a:r>
              <a:rPr lang="el-GR" dirty="0">
                <a:latin typeface="+mn-lt"/>
              </a:rPr>
              <a:t> σε </a:t>
            </a:r>
            <a:r>
              <a:rPr lang="en-US" dirty="0">
                <a:latin typeface="+mn-lt"/>
              </a:rPr>
              <a:t>ml</a:t>
            </a:r>
            <a:endParaRPr lang="el-GR" dirty="0">
              <a:latin typeface="+mn-lt"/>
            </a:endParaRPr>
          </a:p>
          <a:p>
            <a:pPr defTabSz="185738"/>
            <a:r>
              <a:rPr lang="el-GR" dirty="0">
                <a:latin typeface="+mn-lt"/>
              </a:rPr>
              <a:t>	</a:t>
            </a:r>
          </a:p>
          <a:p>
            <a:pPr defTabSz="185738"/>
            <a:r>
              <a:rPr lang="el-GR" b="1" dirty="0">
                <a:latin typeface="+mn-lt"/>
              </a:rPr>
              <a:t>1000:</a:t>
            </a: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 όγκος ενός </a:t>
            </a:r>
            <a:r>
              <a:rPr lang="el-GR" dirty="0">
                <a:latin typeface="+mn-lt"/>
              </a:rPr>
              <a:t>μεγάλου τετραγώνου</a:t>
            </a:r>
          </a:p>
          <a:p>
            <a:pPr defTabSz="185738"/>
            <a:endParaRPr lang="el-GR" dirty="0">
              <a:latin typeface="+mn-lt"/>
            </a:endParaRPr>
          </a:p>
          <a:p>
            <a:pPr defTabSz="185738"/>
            <a:r>
              <a:rPr lang="el-GR" dirty="0">
                <a:latin typeface="+mn-lt"/>
              </a:rPr>
              <a:t> 	</a:t>
            </a:r>
          </a:p>
          <a:p>
            <a:pPr defTabSz="185738"/>
            <a:r>
              <a:rPr lang="el-GR" dirty="0">
                <a:latin typeface="+mn-lt"/>
              </a:rPr>
              <a:t>	     λεπτά στα οποία θα γίνει η αναγωγή των ούρων (για 12 ώρες = 720)</a:t>
            </a:r>
          </a:p>
          <a:p>
            <a:pPr defTabSz="185738"/>
            <a:r>
              <a:rPr lang="en-US" b="1" dirty="0">
                <a:latin typeface="+mn-lt"/>
              </a:rPr>
              <a:t>t</a:t>
            </a:r>
            <a:r>
              <a:rPr lang="el-GR" b="1" dirty="0">
                <a:latin typeface="+mn-lt"/>
              </a:rPr>
              <a:t>:</a:t>
            </a: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=</a:t>
            </a:r>
            <a:r>
              <a:rPr lang="en-US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  <a:p>
            <a:pPr defTabSz="185738"/>
            <a:r>
              <a:rPr lang="el-GR" dirty="0">
                <a:latin typeface="+mn-lt"/>
              </a:rPr>
              <a:t>    	</a:t>
            </a:r>
            <a:r>
              <a:rPr lang="en-US" dirty="0" smtClean="0">
                <a:latin typeface="+mn-lt"/>
              </a:rPr>
              <a:t>   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λεπτά που διήρκησε η συλλογή των ούρων (για 11 ώρες = 660)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1188" y="1052513"/>
            <a:ext cx="81372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>
                <a:latin typeface="+mn-lt"/>
              </a:rPr>
              <a:t>Για τα μεγάλα τετράγωνα χρησιμοποιείται </a:t>
            </a:r>
            <a:r>
              <a:rPr lang="el-GR" sz="2000" dirty="0">
                <a:latin typeface="+mn-lt"/>
              </a:rPr>
              <a:t>ο τύπος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b="1" dirty="0">
                <a:solidFill>
                  <a:srgbClr val="004B82"/>
                </a:solidFill>
              </a:rPr>
              <a:t>C</a:t>
            </a:r>
            <a:r>
              <a:rPr lang="el-GR" sz="2000" b="1" dirty="0">
                <a:solidFill>
                  <a:srgbClr val="004B82"/>
                </a:solidFill>
              </a:rPr>
              <a:t> = </a:t>
            </a:r>
            <a:r>
              <a:rPr lang="en-US" sz="2000" b="1" dirty="0">
                <a:solidFill>
                  <a:srgbClr val="004B82"/>
                </a:solidFill>
              </a:rPr>
              <a:t>A x</a:t>
            </a:r>
            <a:r>
              <a:rPr lang="el-GR" sz="2000" b="1" dirty="0">
                <a:solidFill>
                  <a:srgbClr val="004B82"/>
                </a:solidFill>
              </a:rPr>
              <a:t> 1000 </a:t>
            </a:r>
            <a:r>
              <a:rPr lang="en-US" sz="2000" b="1" dirty="0">
                <a:solidFill>
                  <a:srgbClr val="004B82"/>
                </a:solidFill>
              </a:rPr>
              <a:t>x V x t</a:t>
            </a:r>
          </a:p>
          <a:p>
            <a:pPr>
              <a:spcBef>
                <a:spcPct val="50000"/>
              </a:spcBef>
            </a:pPr>
            <a:endParaRPr lang="el-GR" sz="20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κυττάρων 24ώρου</a:t>
            </a:r>
            <a:endParaRPr lang="el-G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7624" y="5501584"/>
            <a:ext cx="626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35909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3438" y="1916113"/>
            <a:ext cx="39243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Αριθμός τετραγώνων</a:t>
            </a:r>
            <a:r>
              <a:rPr lang="en-US" dirty="0">
                <a:latin typeface="+mn-lt"/>
              </a:rPr>
              <a:t>: 2</a:t>
            </a:r>
          </a:p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Αριθμός πυοσφαιρίων</a:t>
            </a:r>
            <a:r>
              <a:rPr lang="en-US" dirty="0">
                <a:latin typeface="+mn-lt"/>
              </a:rPr>
              <a:t>: 15 + 13 = 28</a:t>
            </a:r>
          </a:p>
          <a:p>
            <a:pPr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Όγκος ούρων 12</a:t>
            </a:r>
            <a:r>
              <a:rPr lang="el-GR" baseline="30000" dirty="0">
                <a:latin typeface="+mn-lt"/>
              </a:rPr>
              <a:t>ώρου</a:t>
            </a:r>
            <a:r>
              <a:rPr lang="en-US" dirty="0">
                <a:latin typeface="+mn-lt"/>
              </a:rPr>
              <a:t>:</a:t>
            </a:r>
            <a:r>
              <a:rPr lang="el-GR" dirty="0">
                <a:latin typeface="+mn-lt"/>
              </a:rPr>
              <a:t> 500 </a:t>
            </a:r>
            <a:r>
              <a:rPr lang="en-US" dirty="0">
                <a:latin typeface="+mn-lt"/>
              </a:rPr>
              <a:t>ml</a:t>
            </a:r>
          </a:p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Χρόνος συλλογής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12 ώρες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l-GR" dirty="0">
              <a:latin typeface="+mn-lt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 flipH="1">
            <a:off x="611188" y="5332408"/>
            <a:ext cx="7847012" cy="55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en-US" sz="2000" dirty="0">
                <a:solidFill>
                  <a:srgbClr val="004B82"/>
                </a:solidFill>
                <a:latin typeface="+mn-lt"/>
              </a:rPr>
              <a:t>C</a:t>
            </a:r>
            <a:r>
              <a:rPr lang="el-GR" sz="2000" dirty="0">
                <a:solidFill>
                  <a:srgbClr val="004B82"/>
                </a:solidFill>
                <a:latin typeface="+mn-lt"/>
              </a:rPr>
              <a:t> = </a:t>
            </a:r>
            <a:r>
              <a:rPr lang="en-US" sz="2000" dirty="0">
                <a:solidFill>
                  <a:srgbClr val="004B82"/>
                </a:solidFill>
                <a:latin typeface="+mn-lt"/>
              </a:rPr>
              <a:t>A x</a:t>
            </a:r>
            <a:r>
              <a:rPr lang="el-GR" sz="2000" dirty="0">
                <a:solidFill>
                  <a:srgbClr val="004B82"/>
                </a:solidFill>
                <a:latin typeface="+mn-lt"/>
              </a:rPr>
              <a:t> 1000 </a:t>
            </a:r>
            <a:r>
              <a:rPr lang="en-US" sz="2000" dirty="0">
                <a:solidFill>
                  <a:srgbClr val="004B82"/>
                </a:solidFill>
                <a:latin typeface="+mn-lt"/>
              </a:rPr>
              <a:t>x V x t = 28/2 x 1000 x 500 x 12/12 = 7.000.000 / </a:t>
            </a:r>
            <a:r>
              <a:rPr lang="en-US" sz="2000" dirty="0" smtClean="0">
                <a:solidFill>
                  <a:srgbClr val="004B82"/>
                </a:solidFill>
                <a:latin typeface="+mn-lt"/>
              </a:rPr>
              <a:t>mL </a:t>
            </a:r>
            <a:endParaRPr lang="en-US" sz="24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7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n-US" sz="2000" dirty="0" smtClean="0"/>
              <a:t>3</a:t>
            </a:r>
            <a:r>
              <a:rPr lang="el-GR" sz="2000" dirty="0" smtClean="0"/>
              <a:t>: Φυγοκέντρηση και μικροσκόπηση ούρων».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cs typeface="Arial" charset="0"/>
              </a:rPr>
              <a:t>Φυγοκέντρηση ούρων</a:t>
            </a:r>
            <a:endParaRPr lang="el-GR" sz="3600" dirty="0"/>
          </a:p>
        </p:txBody>
      </p:sp>
      <p:pic>
        <p:nvPicPr>
          <p:cNvPr id="3074" name="Picture 2" descr="Αρχείο:Urine Centrifug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3" y="1591448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8165" y="5354471"/>
            <a:ext cx="4367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</a:rPr>
              <a:t>“</a:t>
            </a:r>
            <a:r>
              <a:rPr lang="el-GR" sz="1200" dirty="0" smtClean="0">
                <a:latin typeface="+mn-lt"/>
                <a:hlinkClick r:id="rId4"/>
              </a:rPr>
              <a:t>Urine Centrifugation</a:t>
            </a:r>
            <a:r>
              <a:rPr lang="en-US" sz="1200" dirty="0" smtClean="0">
                <a:latin typeface="+mn-lt"/>
              </a:rPr>
              <a:t>” 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Χρήστης:Petef"/>
              </a:rPr>
              <a:t>Petef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>
                <a:latin typeface="+mn-lt"/>
                <a:cs typeface="Arial" charset="0"/>
              </a:rPr>
              <a:t>Διαδικασία φυγοκέντρησης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Arial" charset="0"/>
              </a:rPr>
              <a:t>Χρησιμοποιούνται ειδικά κωνικά σωληνάρια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Arial" charset="0"/>
              </a:rPr>
              <a:t>Γεμίζουμε </a:t>
            </a:r>
            <a:r>
              <a:rPr lang="el-GR" sz="2400" b="1" dirty="0" smtClean="0">
                <a:solidFill>
                  <a:srgbClr val="004B82"/>
                </a:solidFill>
                <a:cs typeface="Arial" charset="0"/>
              </a:rPr>
              <a:t>10 ή 12 </a:t>
            </a:r>
            <a:r>
              <a:rPr lang="en-US" sz="2400" b="1" dirty="0" smtClean="0">
                <a:solidFill>
                  <a:srgbClr val="004B82"/>
                </a:solidFill>
                <a:cs typeface="Arial" charset="0"/>
              </a:rPr>
              <a:t>mL </a:t>
            </a:r>
            <a:r>
              <a:rPr lang="el-GR" sz="2400" dirty="0" smtClean="0">
                <a:cs typeface="Arial" charset="0"/>
              </a:rPr>
              <a:t>ούρων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Arial" charset="0"/>
              </a:rPr>
              <a:t>Φορτώνουμε την φυγόκεντρο τοποθετώντας τα σωληνάρια σε </a:t>
            </a:r>
            <a:r>
              <a:rPr lang="el-GR" sz="2400" b="1" dirty="0" smtClean="0">
                <a:solidFill>
                  <a:srgbClr val="004B82"/>
                </a:solidFill>
                <a:cs typeface="Arial" charset="0"/>
              </a:rPr>
              <a:t>αντιδιαμετρική θέση</a:t>
            </a:r>
            <a:r>
              <a:rPr lang="en-US" sz="2400" b="1" dirty="0" smtClean="0">
                <a:solidFill>
                  <a:srgbClr val="004B82"/>
                </a:solidFill>
                <a:cs typeface="Arial" charset="0"/>
              </a:rPr>
              <a:t>.</a:t>
            </a:r>
            <a:endParaRPr lang="el-GR" sz="2400" b="1" dirty="0" smtClean="0">
              <a:solidFill>
                <a:srgbClr val="004B82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Arial" charset="0"/>
              </a:rPr>
              <a:t>Φυγοκεντρούμε στα </a:t>
            </a:r>
            <a:r>
              <a:rPr lang="el-GR" sz="2400" b="1" dirty="0" smtClean="0">
                <a:solidFill>
                  <a:srgbClr val="004B82"/>
                </a:solidFill>
                <a:cs typeface="Arial" charset="0"/>
              </a:rPr>
              <a:t>400 </a:t>
            </a:r>
            <a:r>
              <a:rPr lang="en-US" sz="2400" b="1" dirty="0" smtClean="0">
                <a:solidFill>
                  <a:srgbClr val="004B82"/>
                </a:solidFill>
                <a:cs typeface="Arial" charset="0"/>
              </a:rPr>
              <a:t>g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l-GR" sz="2400" dirty="0" smtClean="0">
                <a:cs typeface="Arial" charset="0"/>
              </a:rPr>
              <a:t>παλαιότερα 1500 </a:t>
            </a:r>
            <a:r>
              <a:rPr lang="en-US" sz="2400" dirty="0" smtClean="0">
                <a:cs typeface="Arial" charset="0"/>
              </a:rPr>
              <a:t>rpm)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cs typeface="Arial" charset="0"/>
              </a:rPr>
              <a:t>X</a:t>
            </a:r>
            <a:r>
              <a:rPr lang="el-GR" sz="2400" dirty="0" smtClean="0">
                <a:cs typeface="Arial" charset="0"/>
              </a:rPr>
              <a:t>ρόνος</a:t>
            </a:r>
            <a:r>
              <a:rPr lang="el-GR" sz="2400" dirty="0" smtClean="0">
                <a:cs typeface="Arial" charset="0"/>
              </a:rPr>
              <a:t> </a:t>
            </a:r>
            <a:r>
              <a:rPr lang="el-GR" sz="2400" b="1" dirty="0" smtClean="0">
                <a:solidFill>
                  <a:srgbClr val="004B82"/>
                </a:solidFill>
                <a:cs typeface="Arial" charset="0"/>
              </a:rPr>
              <a:t>5 </a:t>
            </a:r>
            <a:r>
              <a:rPr lang="en-US" sz="2400" b="1" dirty="0" smtClean="0">
                <a:solidFill>
                  <a:srgbClr val="004B82"/>
                </a:solidFill>
                <a:cs typeface="Arial" charset="0"/>
              </a:rPr>
              <a:t>min.</a:t>
            </a:r>
            <a:r>
              <a:rPr lang="el-GR" sz="2400" b="1" dirty="0" smtClean="0">
                <a:solidFill>
                  <a:srgbClr val="004B82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7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Vacutainer</a:t>
            </a:r>
            <a:r>
              <a:rPr lang="el-GR" dirty="0" smtClean="0"/>
              <a:t> ειδικά για ούρα</a:t>
            </a:r>
            <a:endParaRPr lang="el-GR" dirty="0"/>
          </a:p>
        </p:txBody>
      </p:sp>
      <p:pic>
        <p:nvPicPr>
          <p:cNvPr id="2052" name="Picture 4" descr="BD Vacutainer(R) Urine Collection Products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81" y="2132856"/>
            <a:ext cx="4995639" cy="31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4722769"/>
            <a:ext cx="142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  <a:hlinkClick r:id="rId5"/>
              </a:rPr>
              <a:t>bd.com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176213" algn="l"/>
              </a:tabLst>
            </a:pPr>
            <a:r>
              <a:rPr lang="el-GR" sz="3600" dirty="0" smtClean="0">
                <a:latin typeface="+mn-lt"/>
                <a:cs typeface="Arial" charset="0"/>
              </a:rPr>
              <a:t>Σχετική φυγόκεντρος δύναμη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71135" y="1290152"/>
            <a:ext cx="8215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Η </a:t>
            </a:r>
            <a:r>
              <a:rPr lang="en-US" sz="24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charset="0"/>
              </a:rPr>
              <a:t>RCF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(σχετική φυγόκεντρος δύναμη) δείχνει πόσες φορές αυξάνει κατά την φυγοκέντρηση το βάρος ενός σωματιδίου σε σχέση με το φυσιολογικό του βάρος λόγω της βαρύτητας της γης. </a:t>
            </a:r>
          </a:p>
          <a:p>
            <a:pPr algn="just"/>
            <a:endParaRPr lang="el-GR" sz="2400" dirty="0">
              <a:latin typeface="+mn-lt"/>
              <a:ea typeface="Times New Roman" pitchFamily="18" charset="0"/>
              <a:cs typeface="Arial" charset="0"/>
            </a:endParaRPr>
          </a:p>
          <a:p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Μονάδα μέτρησης της </a:t>
            </a:r>
            <a:r>
              <a:rPr lang="en-US" sz="2400" dirty="0">
                <a:latin typeface="+mn-lt"/>
                <a:ea typeface="Times New Roman" pitchFamily="18" charset="0"/>
                <a:cs typeface="Arial" charset="0"/>
              </a:rPr>
              <a:t>RCF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είναι το </a:t>
            </a:r>
            <a:r>
              <a:rPr lang="en-US" sz="24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charset="0"/>
              </a:rPr>
              <a:t>g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(δύναμη βαρύτητας).</a:t>
            </a:r>
          </a:p>
          <a:p>
            <a:pPr algn="just" eaLnBrk="0" hangingPunct="0"/>
            <a:endParaRPr lang="el-GR" sz="2400" dirty="0">
              <a:latin typeface="+mn-lt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400" dirty="0">
                <a:latin typeface="+mn-lt"/>
                <a:ea typeface="Times New Roman" pitchFamily="18" charset="0"/>
                <a:cs typeface="Arial" charset="0"/>
              </a:rPr>
              <a:t>RCF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= 1,118 </a:t>
            </a:r>
            <a:r>
              <a:rPr lang="en-US" sz="2400" dirty="0">
                <a:latin typeface="+mn-lt"/>
                <a:ea typeface="Times New Roman" pitchFamily="18" charset="0"/>
                <a:cs typeface="Arial" charset="0"/>
              </a:rPr>
              <a:t>x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 10</a:t>
            </a:r>
            <a:r>
              <a:rPr lang="el-GR" sz="2400" baseline="30000" dirty="0">
                <a:latin typeface="+mn-lt"/>
                <a:ea typeface="Times New Roman" pitchFamily="18" charset="0"/>
                <a:cs typeface="Arial" charset="0"/>
              </a:rPr>
              <a:t>-5</a:t>
            </a:r>
            <a:r>
              <a:rPr lang="el-GR" sz="2400" dirty="0">
                <a:latin typeface="+mn-lt"/>
                <a:ea typeface="Times New Roman" pitchFamily="18" charset="0"/>
                <a:cs typeface="Arial" charset="0"/>
              </a:rPr>
              <a:t>  </a:t>
            </a:r>
            <a:r>
              <a:rPr lang="en-US" sz="2400" dirty="0">
                <a:latin typeface="+mn-lt"/>
                <a:ea typeface="Times New Roman" pitchFamily="18" charset="0"/>
                <a:cs typeface="Arial" charset="0"/>
              </a:rPr>
              <a:t>x  r  x  rpm</a:t>
            </a:r>
            <a:r>
              <a:rPr lang="el-GR" sz="2400" baseline="30000" dirty="0">
                <a:latin typeface="+mn-lt"/>
                <a:ea typeface="Times New Roman" pitchFamily="18" charset="0"/>
                <a:cs typeface="Arial" charset="0"/>
              </a:rPr>
              <a:t>2   </a:t>
            </a:r>
            <a:endParaRPr lang="el-GR" sz="2400" dirty="0"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7172" name="4 - TextBox"/>
          <p:cNvSpPr txBox="1">
            <a:spLocks noChangeArrowheads="1"/>
          </p:cNvSpPr>
          <p:nvPr/>
        </p:nvSpPr>
        <p:spPr bwMode="auto">
          <a:xfrm>
            <a:off x="1214438" y="4786313"/>
            <a:ext cx="6143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dirty="0">
                <a:latin typeface="+mn-lt"/>
                <a:cs typeface="Arial" charset="0"/>
              </a:rPr>
              <a:t>Για τα ούρα συστήνεται  </a:t>
            </a:r>
            <a:r>
              <a:rPr lang="en-US" sz="2800" dirty="0">
                <a:latin typeface="+mn-lt"/>
                <a:cs typeface="Arial" charset="0"/>
              </a:rPr>
              <a:t>RCF: 400 g</a:t>
            </a:r>
            <a:endParaRPr lang="el-GR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υπολογισμού </a:t>
            </a:r>
            <a:r>
              <a:rPr lang="en-US" dirty="0" smtClean="0"/>
              <a:t>rpm </a:t>
            </a:r>
            <a:r>
              <a:rPr lang="el-GR" dirty="0" smtClean="0"/>
              <a:t>από </a:t>
            </a:r>
            <a:r>
              <a:rPr lang="en-US" dirty="0" smtClean="0"/>
              <a:t>RCF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Διακρίβωση φυγοκέντρου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800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115616" y="112474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Γίνεται με ταχύμετρο που τοποθετείται εξωτερικά πάνω από την φυγόκεντρο. Ελέγχει αν η φυγόκεντρος «πιάνει» τις ελάχιστες ή μέγιστες τροφές που δείχνει η ένδειξη στροφών της.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ae27d5f7a1759d884904b512e6cb48436010ac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1661</Words>
  <Application>Microsoft Office PowerPoint</Application>
  <PresentationFormat>Προβολή στην οθόνη (4:3)</PresentationFormat>
  <Paragraphs>280</Paragraphs>
  <Slides>40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40</vt:i4>
      </vt:variant>
    </vt:vector>
  </HeadingPairs>
  <TitlesOfParts>
    <vt:vector size="42" baseType="lpstr">
      <vt:lpstr>OC_template_updated</vt:lpstr>
      <vt:lpstr>1_OC_template_updated</vt:lpstr>
      <vt:lpstr>Ανάλυση Βιολογικών Υγρών &amp; Εκκριμάτων (Ε)</vt:lpstr>
      <vt:lpstr>Φυγοκέντρηση</vt:lpstr>
      <vt:lpstr>Φυγοκέντρηση με κοινή φυγόκεντρο</vt:lpstr>
      <vt:lpstr>Φυγοκέντρηση ούρων</vt:lpstr>
      <vt:lpstr>Διαδικασία φυγοκέντρησης</vt:lpstr>
      <vt:lpstr>Vacutainer ειδικά για ούρα</vt:lpstr>
      <vt:lpstr>Σχετική φυγόκεντρος δύναμη</vt:lpstr>
      <vt:lpstr>Παράδειγμα υπολογισμού rpm από RCF</vt:lpstr>
      <vt:lpstr>Διακρίβωση φυγοκέντρου</vt:lpstr>
      <vt:lpstr>Τεχνική μικροσκόπησης ούρων</vt:lpstr>
      <vt:lpstr>Απόρριψη ούρων μετά τη φυγοκέντρηση</vt:lpstr>
      <vt:lpstr>Τοποθέτηση ιζήματος πάνω στην πλάκα KOVA</vt:lpstr>
      <vt:lpstr>Τεχνική μέτρησης πάνω στην καλυπτρίδα</vt:lpstr>
      <vt:lpstr>Τεχνική μέτρησης κυλίνδρων</vt:lpstr>
      <vt:lpstr>Υπολογισμός αριθμού έμμορφων στοιχείων</vt:lpstr>
      <vt:lpstr>Μέτρηση έμμορφων στοιχείων</vt:lpstr>
      <vt:lpstr>Μέτρηση πολυάριθμων έμμορφων στοιχείων</vt:lpstr>
      <vt:lpstr>Μέτρηση πυοσφαιρίων όταν είναι σε σωρούς</vt:lpstr>
      <vt:lpstr>Τιμές αναφοράς μικροσκόπησης ούρων</vt:lpstr>
      <vt:lpstr>Απάντηση μικροσκόπησης ιζήματος φυσιολογικού ατόμου</vt:lpstr>
      <vt:lpstr>Ποσοτική καταμέτρηση</vt:lpstr>
      <vt:lpstr>Κυτταρομετρικές πλάκες για ούρα</vt:lpstr>
      <vt:lpstr>Το πλέγμα της κυτταρομετρικής πλάκας KOVA</vt:lpstr>
      <vt:lpstr>KOVA</vt:lpstr>
      <vt:lpstr>Πλάκα Νeubauer</vt:lpstr>
      <vt:lpstr>Το πλέγμα της κυτταρομετρικής πλάκας Νeubauer</vt:lpstr>
      <vt:lpstr>Μικροσκόπιση σε πλάκες</vt:lpstr>
      <vt:lpstr>Παράδειγμα χρήσης κυτταρομετρικής πλάκας</vt:lpstr>
      <vt:lpstr>Για την μέτρηση στη πλάκα Neubauer χρησιμοποιείται η παλιά μέθοδος Addis count</vt:lpstr>
      <vt:lpstr>Διαδικασία μέτρησης Addis Count</vt:lpstr>
      <vt:lpstr>Διαδικασία μέτρησης Addis Count</vt:lpstr>
      <vt:lpstr>Υπολογισμός κυττάρων 24ώρου</vt:lpstr>
      <vt:lpstr>Παράδειγμα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61</cp:revision>
  <dcterms:created xsi:type="dcterms:W3CDTF">2013-03-04T13:35:19Z</dcterms:created>
  <dcterms:modified xsi:type="dcterms:W3CDTF">2015-03-26T09:06:19Z</dcterms:modified>
</cp:coreProperties>
</file>