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45"/>
  </p:notesMasterIdLst>
  <p:sldIdLst>
    <p:sldId id="283"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23" r:id="rId25"/>
    <p:sldId id="322" r:id="rId26"/>
    <p:sldId id="312" r:id="rId27"/>
    <p:sldId id="313" r:id="rId28"/>
    <p:sldId id="314" r:id="rId29"/>
    <p:sldId id="315" r:id="rId30"/>
    <p:sldId id="316" r:id="rId31"/>
    <p:sldId id="317" r:id="rId32"/>
    <p:sldId id="318" r:id="rId33"/>
    <p:sldId id="319" r:id="rId34"/>
    <p:sldId id="320" r:id="rId35"/>
    <p:sldId id="321" r:id="rId36"/>
    <p:sldId id="284" r:id="rId37"/>
    <p:sldId id="285" r:id="rId38"/>
    <p:sldId id="286" r:id="rId39"/>
    <p:sldId id="324" r:id="rId40"/>
    <p:sldId id="325" r:id="rId41"/>
    <p:sldId id="326" r:id="rId42"/>
    <p:sldId id="288" r:id="rId43"/>
    <p:sldId id="290" r:id="rId44"/>
  </p:sldIdLst>
  <p:sldSz cx="9144000" cy="5143500" type="screen16x9"/>
  <p:notesSz cx="6858000" cy="9144000"/>
  <p:custDataLst>
    <p:tags r:id="rId4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F3F3"/>
    <a:srgbClr val="BD582C"/>
    <a:srgbClr val="60809E"/>
    <a:srgbClr val="A65841"/>
    <a:srgbClr val="547026"/>
    <a:srgbClr val="32696F"/>
    <a:srgbClr val="39736B"/>
    <a:srgbClr val="2B5F5F"/>
    <a:srgbClr val="948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148" y="-94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0AF2D-DB6A-4709-99C5-8EDB22DDA88F}" type="datetimeFigureOut">
              <a:rPr lang="el-GR" smtClean="0"/>
              <a:t>30/11/2015</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C0C9F-8DF1-4923-931D-4922ACA26F4A}" type="slidenum">
              <a:rPr lang="el-GR" smtClean="0"/>
              <a:t>‹#›</a:t>
            </a:fld>
            <a:endParaRPr lang="el-GR"/>
          </a:p>
        </p:txBody>
      </p:sp>
    </p:spTree>
    <p:extLst>
      <p:ext uri="{BB962C8B-B14F-4D97-AF65-F5344CB8AC3E}">
        <p14:creationId xmlns:p14="http://schemas.microsoft.com/office/powerpoint/2010/main" val="717252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pPr marL="171443" indent="-171443">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C4C0C9F-8DF1-4923-931D-4922ACA26F4A}" type="slidenum">
              <a:rPr lang="el-GR" smtClean="0"/>
              <a:t>4</a:t>
            </a:fld>
            <a:endParaRPr lang="el-GR"/>
          </a:p>
        </p:txBody>
      </p:sp>
    </p:spTree>
    <p:extLst>
      <p:ext uri="{BB962C8B-B14F-4D97-AF65-F5344CB8AC3E}">
        <p14:creationId xmlns:p14="http://schemas.microsoft.com/office/powerpoint/2010/main" val="133814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C4C0C9F-8DF1-4923-931D-4922ACA26F4A}" type="slidenum">
              <a:rPr lang="el-GR" smtClean="0"/>
              <a:t>13</a:t>
            </a:fld>
            <a:endParaRPr lang="el-GR"/>
          </a:p>
        </p:txBody>
      </p:sp>
    </p:spTree>
    <p:extLst>
      <p:ext uri="{BB962C8B-B14F-4D97-AF65-F5344CB8AC3E}">
        <p14:creationId xmlns:p14="http://schemas.microsoft.com/office/powerpoint/2010/main" val="203184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Museum of Carthage</a:t>
            </a:r>
            <a:endParaRPr lang="el-GR" dirty="0"/>
          </a:p>
        </p:txBody>
      </p:sp>
      <p:sp>
        <p:nvSpPr>
          <p:cNvPr id="4" name="Slide Number Placeholder 3"/>
          <p:cNvSpPr>
            <a:spLocks noGrp="1"/>
          </p:cNvSpPr>
          <p:nvPr>
            <p:ph type="sldNum" sz="quarter" idx="10"/>
          </p:nvPr>
        </p:nvSpPr>
        <p:spPr/>
        <p:txBody>
          <a:bodyPr/>
          <a:lstStyle/>
          <a:p>
            <a:fld id="{0C4C0C9F-8DF1-4923-931D-4922ACA26F4A}" type="slidenum">
              <a:rPr lang="el-GR" smtClean="0"/>
              <a:t>19</a:t>
            </a:fld>
            <a:endParaRPr lang="el-GR"/>
          </a:p>
        </p:txBody>
      </p:sp>
    </p:spTree>
    <p:extLst>
      <p:ext uri="{BB962C8B-B14F-4D97-AF65-F5344CB8AC3E}">
        <p14:creationId xmlns:p14="http://schemas.microsoft.com/office/powerpoint/2010/main" val="3388389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Promet</a:t>
            </a:r>
            <a:r>
              <a:rPr lang="en-US" dirty="0" smtClean="0"/>
              <a:t> consortium </a:t>
            </a:r>
            <a:endParaRPr lang="el-GR" dirty="0"/>
          </a:p>
        </p:txBody>
      </p:sp>
      <p:sp>
        <p:nvSpPr>
          <p:cNvPr id="4" name="Slide Number Placeholder 3"/>
          <p:cNvSpPr>
            <a:spLocks noGrp="1"/>
          </p:cNvSpPr>
          <p:nvPr>
            <p:ph type="sldNum" sz="quarter" idx="10"/>
          </p:nvPr>
        </p:nvSpPr>
        <p:spPr/>
        <p:txBody>
          <a:bodyPr/>
          <a:lstStyle/>
          <a:p>
            <a:fld id="{0C4C0C9F-8DF1-4923-931D-4922ACA26F4A}" type="slidenum">
              <a:rPr lang="el-GR" smtClean="0"/>
              <a:t>29</a:t>
            </a:fld>
            <a:endParaRPr lang="el-GR"/>
          </a:p>
        </p:txBody>
      </p:sp>
    </p:spTree>
    <p:extLst>
      <p:ext uri="{BB962C8B-B14F-4D97-AF65-F5344CB8AC3E}">
        <p14:creationId xmlns:p14="http://schemas.microsoft.com/office/powerpoint/2010/main" val="3057612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31016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CC97DA9-247C-4304-973C-C5AFEA712E32}" type="datetimeFigureOut">
              <a:rPr lang="el-GR" smtClean="0"/>
              <a:t>30/11/2015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78473067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CC97DA9-247C-4304-973C-C5AFEA712E32}" type="datetimeFigureOut">
              <a:rPr lang="el-GR" smtClean="0"/>
              <a:t>30/11/2015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72922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CC97DA9-247C-4304-973C-C5AFEA712E32}" type="datetimeFigureOut">
              <a:rPr lang="el-GR" smtClean="0"/>
              <a:t>30/11/2015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25775226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CC97DA9-247C-4304-973C-C5AFEA712E32}" type="datetimeFigureOut">
              <a:rPr lang="el-GR" smtClean="0"/>
              <a:t>30/11/2015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3349039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97DA9-247C-4304-973C-C5AFEA712E32}" type="datetimeFigureOut">
              <a:rPr lang="el-GR" smtClean="0"/>
              <a:t>30/11/2015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3752877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97DA9-247C-4304-973C-C5AFEA712E32}" type="datetimeFigureOut">
              <a:rPr lang="el-GR" smtClean="0"/>
              <a:t>30/11/2015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232525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C97DA9-247C-4304-973C-C5AFEA712E32}" type="datetimeFigureOut">
              <a:rPr lang="el-GR" smtClean="0"/>
              <a:t>30/11/2015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565880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C97DA9-247C-4304-973C-C5AFEA712E32}" type="datetimeFigureOut">
              <a:rPr lang="el-GR" smtClean="0"/>
              <a:t>30/11/2015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3361575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CC97DA9-247C-4304-973C-C5AFEA712E32}" type="datetimeFigureOut">
              <a:rPr lang="el-GR" smtClean="0"/>
              <a:t>30/11/2015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1271081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3505" y="200027"/>
            <a:ext cx="8937625" cy="828675"/>
          </a:xfrm>
        </p:spPr>
        <p:txBody>
          <a:bodyPr/>
          <a:lstStyle/>
          <a:p>
            <a:r>
              <a:rPr lang="en-US" smtClean="0"/>
              <a:t>Click to edit Master title style</a:t>
            </a:r>
            <a:endParaRPr lang="el-GR"/>
          </a:p>
        </p:txBody>
      </p:sp>
      <p:sp>
        <p:nvSpPr>
          <p:cNvPr id="3" name="Online Image Placeholder 2"/>
          <p:cNvSpPr>
            <a:spLocks noGrp="1"/>
          </p:cNvSpPr>
          <p:nvPr>
            <p:ph type="clipArt" sz="half" idx="1"/>
          </p:nvPr>
        </p:nvSpPr>
        <p:spPr>
          <a:xfrm>
            <a:off x="1143000" y="1343027"/>
            <a:ext cx="3810000" cy="3286125"/>
          </a:xfrm>
        </p:spPr>
        <p:txBody>
          <a:bodyPr rtlCol="0">
            <a:normAutofit/>
          </a:bodyPr>
          <a:lstStyle/>
          <a:p>
            <a:pPr lvl="0"/>
            <a:endParaRPr lang="el-GR" noProof="0" dirty="0" smtClean="0"/>
          </a:p>
        </p:txBody>
      </p:sp>
      <p:sp>
        <p:nvSpPr>
          <p:cNvPr id="4" name="Text Placeholder 3"/>
          <p:cNvSpPr>
            <a:spLocks noGrp="1"/>
          </p:cNvSpPr>
          <p:nvPr>
            <p:ph type="body" sz="half" idx="2"/>
          </p:nvPr>
        </p:nvSpPr>
        <p:spPr>
          <a:xfrm>
            <a:off x="5105400" y="1343027"/>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540A3CCE-23AB-410E-A75E-9A5EF55A3DC8}" type="slidenum">
              <a:rPr lang="el-GR" altLang="el-GR"/>
              <a:pPr>
                <a:defRPr/>
              </a:pPr>
              <a:t>‹#›</a:t>
            </a:fld>
            <a:endParaRPr lang="el-GR" altLang="el-GR"/>
          </a:p>
        </p:txBody>
      </p:sp>
    </p:spTree>
    <p:extLst>
      <p:ext uri="{BB962C8B-B14F-4D97-AF65-F5344CB8AC3E}">
        <p14:creationId xmlns:p14="http://schemas.microsoft.com/office/powerpoint/2010/main" val="3907959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5" y="200027"/>
            <a:ext cx="8937625" cy="82867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143000" y="1343027"/>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5105400" y="1343027"/>
            <a:ext cx="3810000" cy="1585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5105400" y="3043239"/>
            <a:ext cx="3810000" cy="1585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3"/>
          <p:cNvSpPr>
            <a:spLocks noGrp="1"/>
          </p:cNvSpPr>
          <p:nvPr>
            <p:ph type="dt" sz="half" idx="10"/>
          </p:nvPr>
        </p:nvSpPr>
        <p:spPr/>
        <p:txBody>
          <a:bodyPr/>
          <a:lstStyle>
            <a:lvl1pPr>
              <a:defRPr/>
            </a:lvl1pPr>
          </a:lstStyle>
          <a:p>
            <a:pPr>
              <a:defRPr/>
            </a:pPr>
            <a:endParaRPr lang="el-GR"/>
          </a:p>
        </p:txBody>
      </p:sp>
      <p:sp>
        <p:nvSpPr>
          <p:cNvPr id="7" name="Footer Placeholder 4"/>
          <p:cNvSpPr>
            <a:spLocks noGrp="1"/>
          </p:cNvSpPr>
          <p:nvPr>
            <p:ph type="ftr" sz="quarter" idx="11"/>
          </p:nvPr>
        </p:nvSpPr>
        <p:spPr/>
        <p:txBody>
          <a:bodyPr/>
          <a:lstStyle>
            <a:lvl1pPr>
              <a:defRPr/>
            </a:lvl1pPr>
          </a:lstStyle>
          <a:p>
            <a:pPr>
              <a:defRPr/>
            </a:pPr>
            <a:endParaRPr lang="el-GR"/>
          </a:p>
        </p:txBody>
      </p:sp>
      <p:sp>
        <p:nvSpPr>
          <p:cNvPr id="8" name="Slide Number Placeholder 5"/>
          <p:cNvSpPr>
            <a:spLocks noGrp="1"/>
          </p:cNvSpPr>
          <p:nvPr>
            <p:ph type="sldNum" sz="quarter" idx="12"/>
          </p:nvPr>
        </p:nvSpPr>
        <p:spPr/>
        <p:txBody>
          <a:bodyPr/>
          <a:lstStyle>
            <a:lvl1pPr>
              <a:defRPr/>
            </a:lvl1pPr>
          </a:lstStyle>
          <a:p>
            <a:pPr>
              <a:defRPr/>
            </a:pPr>
            <a:fld id="{AF6FEDA8-CB83-4ED7-8E66-A14793952224}" type="slidenum">
              <a:rPr lang="el-GR" altLang="el-GR"/>
              <a:pPr>
                <a:defRPr/>
              </a:pPr>
              <a:t>‹#›</a:t>
            </a:fld>
            <a:endParaRPr lang="el-GR" altLang="el-GR"/>
          </a:p>
        </p:txBody>
      </p:sp>
    </p:spTree>
    <p:extLst>
      <p:ext uri="{BB962C8B-B14F-4D97-AF65-F5344CB8AC3E}">
        <p14:creationId xmlns:p14="http://schemas.microsoft.com/office/powerpoint/2010/main" val="2219747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87574"/>
          </a:xfrm>
          <a:prstGeom prst="rect">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57200" y="65163"/>
            <a:ext cx="8229600" cy="778396"/>
          </a:xfrm>
        </p:spPr>
        <p:txBody>
          <a:bodyPr/>
          <a:lstStyle>
            <a:lvl1pPr>
              <a:defRPr>
                <a:solidFill>
                  <a:schemeClr val="bg1"/>
                </a:solidFill>
              </a:defRPr>
            </a:lvl1pPr>
          </a:lstStyle>
          <a:p>
            <a:r>
              <a:rPr lang="en-US" smtClean="0"/>
              <a:t>Click to edit Master title style</a:t>
            </a:r>
            <a:endParaRPr lang="el-GR"/>
          </a:p>
        </p:txBody>
      </p:sp>
      <p:sp>
        <p:nvSpPr>
          <p:cNvPr id="3" name="Content Placeholder 2"/>
          <p:cNvSpPr>
            <a:spLocks noGrp="1"/>
          </p:cNvSpPr>
          <p:nvPr>
            <p:ph idx="1"/>
          </p:nvPr>
        </p:nvSpPr>
        <p:spPr>
          <a:xfrm>
            <a:off x="457200" y="1200152"/>
            <a:ext cx="8229600" cy="3819871"/>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4770116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3505" y="200027"/>
            <a:ext cx="8937625" cy="828675"/>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1143000" y="1343027"/>
            <a:ext cx="7772400" cy="3286125"/>
          </a:xfrm>
        </p:spPr>
        <p:txBody>
          <a:bodyPr rtlCol="0">
            <a:normAutofit/>
          </a:bodyPr>
          <a:lstStyle/>
          <a:p>
            <a:pPr lvl="0"/>
            <a:endParaRPr lang="el-GR" noProof="0" dirty="0" smtClean="0"/>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A2EE600-3CD4-4E5A-9132-D17A5DB26AA0}" type="slidenum">
              <a:rPr lang="el-GR" altLang="el-GR"/>
              <a:pPr>
                <a:defRPr/>
              </a:pPr>
              <a:t>‹#›</a:t>
            </a:fld>
            <a:endParaRPr lang="el-GR" altLang="el-GR"/>
          </a:p>
        </p:txBody>
      </p:sp>
    </p:spTree>
    <p:extLst>
      <p:ext uri="{BB962C8B-B14F-4D97-AF65-F5344CB8AC3E}">
        <p14:creationId xmlns:p14="http://schemas.microsoft.com/office/powerpoint/2010/main" val="9369219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3505" y="200027"/>
            <a:ext cx="8937625" cy="4429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554376E2-FE60-46A1-BE81-FF05A4325274}" type="slidenum">
              <a:rPr lang="el-GR" altLang="el-GR"/>
              <a:pPr>
                <a:defRPr/>
              </a:pPr>
              <a:t>‹#›</a:t>
            </a:fld>
            <a:endParaRPr lang="el-GR" altLang="el-GR"/>
          </a:p>
        </p:txBody>
      </p:sp>
    </p:spTree>
    <p:extLst>
      <p:ext uri="{BB962C8B-B14F-4D97-AF65-F5344CB8AC3E}">
        <p14:creationId xmlns:p14="http://schemas.microsoft.com/office/powerpoint/2010/main" val="1493016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05" y="200027"/>
            <a:ext cx="8937625" cy="82867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1143000" y="1343027"/>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5105400" y="1343027"/>
            <a:ext cx="3810000" cy="3286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Footer Placeholder 4"/>
          <p:cNvSpPr>
            <a:spLocks noGrp="1"/>
          </p:cNvSpPr>
          <p:nvPr>
            <p:ph type="ftr" sz="quarter" idx="10"/>
          </p:nvPr>
        </p:nvSpPr>
        <p:spPr>
          <a:xfrm>
            <a:off x="3276600" y="4800600"/>
            <a:ext cx="2895600" cy="342900"/>
          </a:xfrm>
        </p:spPr>
        <p:txBody>
          <a:bodyPr/>
          <a:lstStyle>
            <a:lvl1pPr>
              <a:defRPr/>
            </a:lvl1pPr>
          </a:lstStyle>
          <a:p>
            <a:pPr>
              <a:defRPr/>
            </a:pPr>
            <a:endParaRPr lang="el-GR"/>
          </a:p>
        </p:txBody>
      </p:sp>
      <p:sp>
        <p:nvSpPr>
          <p:cNvPr id="6" name="Slide Number Placeholder 5"/>
          <p:cNvSpPr>
            <a:spLocks noGrp="1"/>
          </p:cNvSpPr>
          <p:nvPr>
            <p:ph type="sldNum" sz="quarter" idx="11"/>
          </p:nvPr>
        </p:nvSpPr>
        <p:spPr>
          <a:xfrm>
            <a:off x="7010400" y="4800600"/>
            <a:ext cx="1905000" cy="342900"/>
          </a:xfrm>
        </p:spPr>
        <p:txBody>
          <a:bodyPr/>
          <a:lstStyle>
            <a:lvl1pPr>
              <a:defRPr smtClean="0"/>
            </a:lvl1pPr>
          </a:lstStyle>
          <a:p>
            <a:pPr>
              <a:defRPr/>
            </a:pPr>
            <a:fld id="{DED444C1-3976-4D4D-A8A1-2AD07B693FBD}" type="slidenum">
              <a:rPr lang="el-GR" altLang="el-GR"/>
              <a:pPr>
                <a:defRPr/>
              </a:pPr>
              <a:t>‹#›</a:t>
            </a:fld>
            <a:endParaRPr lang="el-GR" altLang="el-GR"/>
          </a:p>
        </p:txBody>
      </p:sp>
      <p:sp>
        <p:nvSpPr>
          <p:cNvPr id="7" name="Date Placeholder 6"/>
          <p:cNvSpPr>
            <a:spLocks noGrp="1"/>
          </p:cNvSpPr>
          <p:nvPr>
            <p:ph type="dt" sz="half" idx="12"/>
          </p:nvPr>
        </p:nvSpPr>
        <p:spPr>
          <a:xfrm>
            <a:off x="0" y="4800600"/>
            <a:ext cx="1905000" cy="342900"/>
          </a:xfrm>
        </p:spPr>
        <p:txBody>
          <a:bodyPr/>
          <a:lstStyle>
            <a:lvl1pPr>
              <a:defRPr/>
            </a:lvl1pPr>
          </a:lstStyle>
          <a:p>
            <a:pPr>
              <a:defRPr/>
            </a:pPr>
            <a:endParaRPr lang="el-GR"/>
          </a:p>
        </p:txBody>
      </p:sp>
    </p:spTree>
    <p:extLst>
      <p:ext uri="{BB962C8B-B14F-4D97-AF65-F5344CB8AC3E}">
        <p14:creationId xmlns:p14="http://schemas.microsoft.com/office/powerpoint/2010/main" val="2842786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8360"/>
            <a:ext cx="8229600" cy="857250"/>
          </a:xfrm>
        </p:spPr>
        <p:txBody>
          <a:bodyPr lIns="58055" tIns="29028" rIns="58055" bIns="29028"/>
          <a:lstStyle/>
          <a:p>
            <a:r>
              <a:rPr lang="en-US" smtClean="0"/>
              <a:t>Click to edit Master title style</a:t>
            </a:r>
            <a:endParaRPr lang="el-GR"/>
          </a:p>
        </p:txBody>
      </p:sp>
      <p:sp>
        <p:nvSpPr>
          <p:cNvPr id="3" name="Content Placeholder 2"/>
          <p:cNvSpPr>
            <a:spLocks noGrp="1"/>
          </p:cNvSpPr>
          <p:nvPr>
            <p:ph sz="quarter" idx="1"/>
          </p:nvPr>
        </p:nvSpPr>
        <p:spPr>
          <a:xfrm>
            <a:off x="457200" y="1200151"/>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200151"/>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7200" y="2956324"/>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48200" y="2956324"/>
            <a:ext cx="4038600" cy="1641872"/>
          </a:xfrm>
        </p:spPr>
        <p:txBody>
          <a:bodyPr lIns="58055" tIns="29028" rIns="58055" bIns="2902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457603" y="4686151"/>
            <a:ext cx="2132794" cy="343202"/>
          </a:xfrm>
        </p:spPr>
        <p:txBody>
          <a:bodyPr lIns="58055" tIns="29028" rIns="58055" bIns="29028"/>
          <a:lstStyle>
            <a:lvl1pPr>
              <a:defRPr/>
            </a:lvl1pPr>
          </a:lstStyle>
          <a:p>
            <a:pPr>
              <a:defRPr/>
            </a:pPr>
            <a:endParaRPr lang="el-GR"/>
          </a:p>
        </p:txBody>
      </p:sp>
      <p:sp>
        <p:nvSpPr>
          <p:cNvPr id="8" name="Footer Placeholder 7"/>
          <p:cNvSpPr>
            <a:spLocks noGrp="1"/>
          </p:cNvSpPr>
          <p:nvPr>
            <p:ph type="ftr" sz="quarter" idx="11"/>
          </p:nvPr>
        </p:nvSpPr>
        <p:spPr>
          <a:xfrm>
            <a:off x="3124603" y="4686151"/>
            <a:ext cx="2894794" cy="343202"/>
          </a:xfrm>
        </p:spPr>
        <p:txBody>
          <a:bodyPr lIns="58055" tIns="29028" rIns="58055" bIns="29028"/>
          <a:lstStyle>
            <a:lvl1pPr>
              <a:defRPr/>
            </a:lvl1pPr>
          </a:lstStyle>
          <a:p>
            <a:pPr>
              <a:defRPr/>
            </a:pPr>
            <a:r>
              <a:rPr lang="el-GR"/>
              <a:t>Ημερίδα Συντήρησης ΑΜΘ 2008</a:t>
            </a:r>
          </a:p>
        </p:txBody>
      </p:sp>
      <p:sp>
        <p:nvSpPr>
          <p:cNvPr id="9" name="Slide Number Placeholder 8"/>
          <p:cNvSpPr>
            <a:spLocks noGrp="1"/>
          </p:cNvSpPr>
          <p:nvPr>
            <p:ph type="sldNum" sz="quarter" idx="12"/>
          </p:nvPr>
        </p:nvSpPr>
        <p:spPr>
          <a:xfrm>
            <a:off x="6553603" y="4686151"/>
            <a:ext cx="2132794" cy="343202"/>
          </a:xfrm>
        </p:spPr>
        <p:txBody>
          <a:bodyPr/>
          <a:lstStyle>
            <a:lvl1pPr>
              <a:defRPr/>
            </a:lvl1pPr>
          </a:lstStyle>
          <a:p>
            <a:pPr>
              <a:defRPr/>
            </a:pPr>
            <a:fld id="{8ABEC6D2-2EC3-47AB-B279-A48EEC8C17C6}" type="slidenum">
              <a:rPr lang="el-GR"/>
              <a:pPr>
                <a:defRPr/>
              </a:pPr>
              <a:t>‹#›</a:t>
            </a:fld>
            <a:endParaRPr lang="el-GR"/>
          </a:p>
        </p:txBody>
      </p:sp>
    </p:spTree>
    <p:extLst>
      <p:ext uri="{BB962C8B-B14F-4D97-AF65-F5344CB8AC3E}">
        <p14:creationId xmlns:p14="http://schemas.microsoft.com/office/powerpoint/2010/main" val="1772591617"/>
      </p:ext>
    </p:extLst>
  </p:cSld>
  <p:clrMapOvr>
    <a:masterClrMapping/>
  </p:clrMapOvr>
  <p:transition>
    <p:pull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485900"/>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Online Image Placeholder 3"/>
          <p:cNvSpPr>
            <a:spLocks noGrp="1"/>
          </p:cNvSpPr>
          <p:nvPr>
            <p:ph type="clipArt" sz="half" idx="2"/>
          </p:nvPr>
        </p:nvSpPr>
        <p:spPr>
          <a:xfrm>
            <a:off x="4648200" y="1485900"/>
            <a:ext cx="3810000" cy="3086100"/>
          </a:xfrm>
        </p:spPr>
        <p:txBody>
          <a:bodyPr/>
          <a:lstStyle/>
          <a:p>
            <a:endParaRPr lang="el-GR"/>
          </a:p>
        </p:txBody>
      </p:sp>
      <p:sp>
        <p:nvSpPr>
          <p:cNvPr id="5" name="Date Placeholder 4"/>
          <p:cNvSpPr>
            <a:spLocks noGrp="1"/>
          </p:cNvSpPr>
          <p:nvPr>
            <p:ph type="dt" sz="half" idx="10"/>
          </p:nvPr>
        </p:nvSpPr>
        <p:spPr>
          <a:xfrm>
            <a:off x="685800" y="4686300"/>
            <a:ext cx="1905000" cy="342900"/>
          </a:xfrm>
        </p:spPr>
        <p:txBody>
          <a:bodyPr/>
          <a:lstStyle>
            <a:lvl1pPr>
              <a:defRPr/>
            </a:lvl1pPr>
          </a:lstStyle>
          <a:p>
            <a:endParaRPr lang="en-GB" altLang="el-GR"/>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endParaRPr lang="en-GB" altLang="el-GR"/>
          </a:p>
        </p:txBody>
      </p:sp>
      <p:sp>
        <p:nvSpPr>
          <p:cNvPr id="7" name="Slide Number Placeholder 6"/>
          <p:cNvSpPr>
            <a:spLocks noGrp="1"/>
          </p:cNvSpPr>
          <p:nvPr>
            <p:ph type="sldNum" sz="quarter" idx="12"/>
          </p:nvPr>
        </p:nvSpPr>
        <p:spPr>
          <a:xfrm>
            <a:off x="6553200" y="4686300"/>
            <a:ext cx="1905000" cy="342900"/>
          </a:xfrm>
        </p:spPr>
        <p:txBody>
          <a:bodyPr/>
          <a:lstStyle>
            <a:lvl1pPr>
              <a:defRPr/>
            </a:lvl1pPr>
          </a:lstStyle>
          <a:p>
            <a:fld id="{087312ED-EB33-4ECC-A62F-66F4B3C96394}" type="slidenum">
              <a:rPr lang="en-GB" altLang="el-GR"/>
              <a:pPr/>
              <a:t>‹#›</a:t>
            </a:fld>
            <a:endParaRPr lang="en-GB" altLang="el-GR"/>
          </a:p>
        </p:txBody>
      </p:sp>
    </p:spTree>
    <p:extLst>
      <p:ext uri="{BB962C8B-B14F-4D97-AF65-F5344CB8AC3E}">
        <p14:creationId xmlns:p14="http://schemas.microsoft.com/office/powerpoint/2010/main" val="40952692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2"/>
            <a:ext cx="8229600" cy="854869"/>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200151"/>
            <a:ext cx="4038600" cy="1641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200151"/>
            <a:ext cx="4038600" cy="1641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half" idx="3"/>
          </p:nvPr>
        </p:nvSpPr>
        <p:spPr>
          <a:xfrm>
            <a:off x="457200" y="2956324"/>
            <a:ext cx="8229600" cy="16418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Rectangle 19"/>
          <p:cNvSpPr>
            <a:spLocks noGrp="1" noChangeArrowheads="1"/>
          </p:cNvSpPr>
          <p:nvPr>
            <p:ph type="dt" sz="half" idx="10"/>
          </p:nvPr>
        </p:nvSpPr>
        <p:spPr>
          <a:ln/>
        </p:spPr>
        <p:txBody>
          <a:bodyPr/>
          <a:lstStyle>
            <a:lvl1pPr>
              <a:defRPr/>
            </a:lvl1pPr>
          </a:lstStyle>
          <a:p>
            <a:pPr>
              <a:defRPr/>
            </a:pPr>
            <a:endParaRPr lang="el-GR"/>
          </a:p>
        </p:txBody>
      </p:sp>
      <p:sp>
        <p:nvSpPr>
          <p:cNvPr id="7" name="Rectangle 20"/>
          <p:cNvSpPr>
            <a:spLocks noGrp="1" noChangeArrowheads="1"/>
          </p:cNvSpPr>
          <p:nvPr>
            <p:ph type="ftr" sz="quarter" idx="11"/>
          </p:nvPr>
        </p:nvSpPr>
        <p:spPr>
          <a:ln/>
        </p:spPr>
        <p:txBody>
          <a:bodyPr/>
          <a:lstStyle>
            <a:lvl1pPr>
              <a:defRPr/>
            </a:lvl1pPr>
          </a:lstStyle>
          <a:p>
            <a:pPr>
              <a:defRPr/>
            </a:pPr>
            <a:r>
              <a:rPr lang="en-US"/>
              <a:t>ACS Science Class Feb. 2012</a:t>
            </a:r>
            <a:endParaRPr lang="el-GR"/>
          </a:p>
        </p:txBody>
      </p:sp>
      <p:sp>
        <p:nvSpPr>
          <p:cNvPr id="8" name="Rectangle 21"/>
          <p:cNvSpPr>
            <a:spLocks noGrp="1" noChangeArrowheads="1"/>
          </p:cNvSpPr>
          <p:nvPr>
            <p:ph type="sldNum" sz="quarter" idx="12"/>
          </p:nvPr>
        </p:nvSpPr>
        <p:spPr>
          <a:ln/>
        </p:spPr>
        <p:txBody>
          <a:bodyPr/>
          <a:lstStyle>
            <a:lvl1pPr>
              <a:defRPr/>
            </a:lvl1pPr>
          </a:lstStyle>
          <a:p>
            <a:pPr>
              <a:defRPr/>
            </a:pPr>
            <a:fld id="{3B08C4E8-9E7F-4FFF-A5AE-5E03E7C0F69A}" type="slidenum">
              <a:rPr lang="el-GR" altLang="el-GR"/>
              <a:pPr>
                <a:defRPr/>
              </a:pPr>
              <a:t>‹#›</a:t>
            </a:fld>
            <a:endParaRPr lang="el-GR" altLang="el-GR"/>
          </a:p>
        </p:txBody>
      </p:sp>
    </p:spTree>
    <p:extLst>
      <p:ext uri="{BB962C8B-B14F-4D97-AF65-F5344CB8AC3E}">
        <p14:creationId xmlns:p14="http://schemas.microsoft.com/office/powerpoint/2010/main" val="4168278115"/>
      </p:ext>
    </p:extLst>
  </p:cSld>
  <p:clrMapOvr>
    <a:masterClrMapping/>
  </p:clrMapOvr>
  <p:transition spd="slow">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66216" y="1952627"/>
            <a:ext cx="6619244" cy="2562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solidFill>
                  <a:prstClr val="black">
                    <a:tint val="75000"/>
                  </a:prstClr>
                </a:solidFill>
              </a:rPr>
              <a:pPr/>
              <a:t>11/30/2015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
              </a:t>
            </a: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82308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74384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7510472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444005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432048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00150"/>
            <a:ext cx="4320480" cy="3675856"/>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7" name="Rectangle 6"/>
          <p:cNvSpPr/>
          <p:nvPr userDrawn="1"/>
        </p:nvSpPr>
        <p:spPr>
          <a:xfrm>
            <a:off x="4955300" y="0"/>
            <a:ext cx="4188700" cy="5143500"/>
          </a:xfrm>
          <a:prstGeom prst="rect">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547727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897564"/>
            <a:ext cx="4038600" cy="3780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897564"/>
            <a:ext cx="4038600" cy="37804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7551284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897565"/>
            <a:ext cx="4040188" cy="733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7"/>
            <a:ext cx="4040188" cy="30468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30" y="897565"/>
            <a:ext cx="4041775" cy="7335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7"/>
            <a:ext cx="4041775" cy="30468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0244493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87474"/>
            <a:ext cx="8229600" cy="6804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2240707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0431014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34544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2115459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594749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3816424"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00150"/>
            <a:ext cx="3816424" cy="3675856"/>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7" name="Rectangle 6"/>
          <p:cNvSpPr/>
          <p:nvPr userDrawn="1"/>
        </p:nvSpPr>
        <p:spPr>
          <a:xfrm>
            <a:off x="4499992" y="0"/>
            <a:ext cx="4644008" cy="5143500"/>
          </a:xfrm>
          <a:prstGeom prst="rect">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704729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79"/>
            <a:ext cx="540060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00150"/>
            <a:ext cx="5400600" cy="3675856"/>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7" name="Rectangle 6"/>
          <p:cNvSpPr/>
          <p:nvPr userDrawn="1"/>
        </p:nvSpPr>
        <p:spPr>
          <a:xfrm>
            <a:off x="6084168" y="0"/>
            <a:ext cx="3059832" cy="5143500"/>
          </a:xfrm>
          <a:prstGeom prst="rect">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942139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7194" y="0"/>
            <a:ext cx="4435178" cy="5143500"/>
          </a:xfrm>
          <a:prstGeom prst="rect">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586435" y="205979"/>
            <a:ext cx="432048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4572000" y="1203600"/>
            <a:ext cx="4320480" cy="3675856"/>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8" name="Content Placeholder 2"/>
          <p:cNvSpPr>
            <a:spLocks noGrp="1"/>
          </p:cNvSpPr>
          <p:nvPr>
            <p:ph idx="13"/>
          </p:nvPr>
        </p:nvSpPr>
        <p:spPr>
          <a:xfrm>
            <a:off x="179512" y="1203598"/>
            <a:ext cx="4032448" cy="3747864"/>
          </a:xfrm>
        </p:spPr>
        <p:txBody>
          <a:bodyPr/>
          <a:lstStyle>
            <a:lvl1pPr>
              <a:buClr>
                <a:schemeClr val="accent6">
                  <a:lumMod val="75000"/>
                </a:schemeClr>
              </a:buClr>
              <a:defRPr>
                <a:solidFill>
                  <a:schemeClr val="bg1"/>
                </a:solidFill>
              </a:defRPr>
            </a:lvl1pPr>
            <a:lvl2pPr>
              <a:buClr>
                <a:schemeClr val="accent6">
                  <a:lumMod val="75000"/>
                </a:schemeClr>
              </a:buClr>
              <a:defRPr>
                <a:solidFill>
                  <a:schemeClr val="bg1"/>
                </a:solidFill>
              </a:defRPr>
            </a:lvl2pPr>
            <a:lvl3pPr>
              <a:buClr>
                <a:schemeClr val="accent6">
                  <a:lumMod val="75000"/>
                </a:schemeClr>
              </a:buClr>
              <a:defRPr>
                <a:solidFill>
                  <a:schemeClr val="bg1"/>
                </a:solidFill>
              </a:defRPr>
            </a:lvl3pPr>
            <a:lvl4pPr>
              <a:buClr>
                <a:schemeClr val="accent6">
                  <a:lumMod val="75000"/>
                </a:schemeClr>
              </a:buClr>
              <a:defRPr>
                <a:solidFill>
                  <a:schemeClr val="bg1"/>
                </a:solidFill>
              </a:defRPr>
            </a:lvl4pPr>
            <a:lvl5pPr>
              <a:buClr>
                <a:schemeClr val="accent6">
                  <a:lumMod val="75000"/>
                </a:schemeClr>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3900426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p:nvPr userDrawn="1"/>
        </p:nvSpPr>
        <p:spPr>
          <a:xfrm>
            <a:off x="-7194" y="0"/>
            <a:ext cx="4188700" cy="5143500"/>
          </a:xfrm>
          <a:prstGeom prst="rect">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586435" y="205979"/>
            <a:ext cx="4320480"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4572000" y="1203600"/>
            <a:ext cx="4320480" cy="3675856"/>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8" name="Content Placeholder 2"/>
          <p:cNvSpPr>
            <a:spLocks noGrp="1"/>
          </p:cNvSpPr>
          <p:nvPr>
            <p:ph idx="13"/>
          </p:nvPr>
        </p:nvSpPr>
        <p:spPr>
          <a:xfrm>
            <a:off x="179512" y="1203598"/>
            <a:ext cx="3816424" cy="3747864"/>
          </a:xfrm>
        </p:spPr>
        <p:txBody>
          <a:bodyPr/>
          <a:lstStyle>
            <a:lvl1pPr>
              <a:buClr>
                <a:schemeClr val="accent6">
                  <a:lumMod val="75000"/>
                </a:schemeClr>
              </a:buClr>
              <a:defRPr>
                <a:solidFill>
                  <a:schemeClr val="bg1"/>
                </a:solidFill>
              </a:defRPr>
            </a:lvl1pPr>
            <a:lvl2pPr>
              <a:buClr>
                <a:schemeClr val="accent6">
                  <a:lumMod val="75000"/>
                </a:schemeClr>
              </a:buClr>
              <a:defRPr>
                <a:solidFill>
                  <a:schemeClr val="bg1"/>
                </a:solidFill>
              </a:defRPr>
            </a:lvl2pPr>
            <a:lvl3pPr>
              <a:buClr>
                <a:schemeClr val="accent6">
                  <a:lumMod val="75000"/>
                </a:schemeClr>
              </a:buClr>
              <a:defRPr>
                <a:solidFill>
                  <a:schemeClr val="bg1"/>
                </a:solidFill>
              </a:defRPr>
            </a:lvl3pPr>
            <a:lvl4pPr>
              <a:buClr>
                <a:schemeClr val="accent6">
                  <a:lumMod val="75000"/>
                </a:schemeClr>
              </a:buClr>
              <a:defRPr>
                <a:solidFill>
                  <a:schemeClr val="bg1"/>
                </a:solidFill>
              </a:defRPr>
            </a:lvl4pPr>
            <a:lvl5pPr>
              <a:buClr>
                <a:schemeClr val="accent6">
                  <a:lumMod val="75000"/>
                </a:schemeClr>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38005641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7194" y="0"/>
            <a:ext cx="3643090" cy="5143500"/>
          </a:xfrm>
          <a:prstGeom prst="rect">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3851924" y="205979"/>
            <a:ext cx="5054995" cy="857250"/>
          </a:xfrm>
        </p:spPr>
        <p:txBody>
          <a:bodyPr>
            <a:noAutofit/>
          </a:bodyPr>
          <a:lstStyle>
            <a:lvl1pPr>
              <a:defRPr sz="3600"/>
            </a:lvl1pPr>
          </a:lstStyle>
          <a:p>
            <a:r>
              <a:rPr lang="en-US" dirty="0" smtClean="0"/>
              <a:t>Click to edit Master title style</a:t>
            </a:r>
            <a:endParaRPr lang="el-GR" dirty="0"/>
          </a:p>
        </p:txBody>
      </p:sp>
      <p:sp>
        <p:nvSpPr>
          <p:cNvPr id="3" name="Content Placeholder 2"/>
          <p:cNvSpPr>
            <a:spLocks noGrp="1"/>
          </p:cNvSpPr>
          <p:nvPr>
            <p:ph idx="1"/>
          </p:nvPr>
        </p:nvSpPr>
        <p:spPr>
          <a:xfrm>
            <a:off x="3851920" y="1203600"/>
            <a:ext cx="5040560" cy="3675856"/>
          </a:xfrm>
        </p:spPr>
        <p:txBody>
          <a:bodyPr/>
          <a:lstStyle>
            <a:lvl1pPr>
              <a:buClr>
                <a:schemeClr val="accent6">
                  <a:lumMod val="75000"/>
                </a:schemeClr>
              </a:buClr>
              <a:defRPr/>
            </a:lvl1pPr>
            <a:lvl2pPr>
              <a:buClr>
                <a:schemeClr val="accent6">
                  <a:lumMod val="75000"/>
                </a:schemeClr>
              </a:buClr>
              <a:defRPr/>
            </a:lvl2pPr>
            <a:lvl3pPr>
              <a:buClr>
                <a:schemeClr val="accent6">
                  <a:lumMod val="75000"/>
                </a:schemeClr>
              </a:buClr>
              <a:defRPr/>
            </a:lvl3pPr>
            <a:lvl4pPr>
              <a:buClr>
                <a:schemeClr val="accent6">
                  <a:lumMod val="75000"/>
                </a:schemeClr>
              </a:buClr>
              <a:defRPr/>
            </a:lvl4pPr>
            <a:lvl5pPr>
              <a:buClr>
                <a:schemeClr val="accent6">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
        <p:nvSpPr>
          <p:cNvPr id="8" name="Content Placeholder 2"/>
          <p:cNvSpPr>
            <a:spLocks noGrp="1"/>
          </p:cNvSpPr>
          <p:nvPr>
            <p:ph idx="13"/>
          </p:nvPr>
        </p:nvSpPr>
        <p:spPr>
          <a:xfrm>
            <a:off x="179512" y="1203598"/>
            <a:ext cx="3240360" cy="3747864"/>
          </a:xfrm>
        </p:spPr>
        <p:txBody>
          <a:bodyPr/>
          <a:lstStyle>
            <a:lvl1pPr>
              <a:buClr>
                <a:schemeClr val="accent6">
                  <a:lumMod val="75000"/>
                </a:schemeClr>
              </a:buClr>
              <a:defRPr>
                <a:solidFill>
                  <a:schemeClr val="bg1"/>
                </a:solidFill>
              </a:defRPr>
            </a:lvl1pPr>
            <a:lvl2pPr>
              <a:buClr>
                <a:schemeClr val="accent6">
                  <a:lumMod val="75000"/>
                </a:schemeClr>
              </a:buClr>
              <a:defRPr>
                <a:solidFill>
                  <a:schemeClr val="bg1"/>
                </a:solidFill>
              </a:defRPr>
            </a:lvl2pPr>
            <a:lvl3pPr>
              <a:buClr>
                <a:schemeClr val="accent6">
                  <a:lumMod val="75000"/>
                </a:schemeClr>
              </a:buClr>
              <a:defRPr>
                <a:solidFill>
                  <a:schemeClr val="bg1"/>
                </a:solidFill>
              </a:defRPr>
            </a:lvl3pPr>
            <a:lvl4pPr>
              <a:buClr>
                <a:schemeClr val="accent6">
                  <a:lumMod val="75000"/>
                </a:schemeClr>
              </a:buClr>
              <a:defRPr>
                <a:solidFill>
                  <a:schemeClr val="bg1"/>
                </a:solidFill>
              </a:defRPr>
            </a:lvl4pPr>
            <a:lvl5pPr>
              <a:buClr>
                <a:schemeClr val="accent6">
                  <a:lumMod val="75000"/>
                </a:schemeClr>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Tree>
    <p:extLst>
      <p:ext uri="{BB962C8B-B14F-4D97-AF65-F5344CB8AC3E}">
        <p14:creationId xmlns:p14="http://schemas.microsoft.com/office/powerpoint/2010/main" val="28873258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C97DA9-247C-4304-973C-C5AFEA712E32}" type="datetimeFigureOut">
              <a:rPr lang="el-GR" smtClean="0"/>
              <a:t>30/11/2015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E500E66-6A01-4133-A2BB-DB8B08A453A4}" type="slidenum">
              <a:rPr lang="el-GR" smtClean="0"/>
              <a:t>‹#›</a:t>
            </a:fld>
            <a:endParaRPr lang="el-GR"/>
          </a:p>
        </p:txBody>
      </p:sp>
    </p:spTree>
    <p:extLst>
      <p:ext uri="{BB962C8B-B14F-4D97-AF65-F5344CB8AC3E}">
        <p14:creationId xmlns:p14="http://schemas.microsoft.com/office/powerpoint/2010/main" val="93193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CC97DA9-247C-4304-973C-C5AFEA712E32}" type="datetimeFigureOut">
              <a:rPr lang="el-GR" smtClean="0"/>
              <a:t>30/11/2015</a:t>
            </a:fld>
            <a:endParaRPr lang="el-G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E500E66-6A01-4133-A2BB-DB8B08A453A4}" type="slidenum">
              <a:rPr lang="el-GR" smtClean="0"/>
              <a:t>‹#›</a:t>
            </a:fld>
            <a:endParaRPr lang="el-GR"/>
          </a:p>
        </p:txBody>
      </p:sp>
    </p:spTree>
    <p:extLst>
      <p:ext uri="{BB962C8B-B14F-4D97-AF65-F5344CB8AC3E}">
        <p14:creationId xmlns:p14="http://schemas.microsoft.com/office/powerpoint/2010/main" val="2721864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2" r:id="rId5"/>
    <p:sldLayoutId id="2147483661" r:id="rId6"/>
    <p:sldLayoutId id="2147483681" r:id="rId7"/>
    <p:sldLayoutId id="2147483664"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77" r:id="rId18"/>
    <p:sldLayoutId id="2147483678" r:id="rId19"/>
    <p:sldLayoutId id="2147483679" r:id="rId20"/>
    <p:sldLayoutId id="2147483680" r:id="rId21"/>
    <p:sldLayoutId id="2147483682" r:id="rId22"/>
    <p:sldLayoutId id="2147483683" r:id="rId23"/>
    <p:sldLayoutId id="2147483684" r:id="rId24"/>
    <p:sldLayoutId id="2147483685" r:id="rId2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87474"/>
            <a:ext cx="8229600" cy="68154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897564"/>
            <a:ext cx="8229600" cy="37804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solidFill>
              </a:defRPr>
            </a:lvl1pPr>
          </a:lstStyle>
          <a:p>
            <a:pPr fontAlgn="base">
              <a:spcBef>
                <a:spcPct val="0"/>
              </a:spcBef>
              <a:spcAft>
                <a:spcPct val="0"/>
              </a:spcAft>
              <a:defRPr/>
            </a:pPr>
            <a:fld id="{7E55E3B3-0445-4CFC-BED8-763D4409E61F}" type="slidenum">
              <a:rPr lang="el-GR" smtClean="0">
                <a:solidFill>
                  <a:prstClr val="black"/>
                </a:solidFill>
                <a:latin typeface="Arial" charset="0"/>
              </a:rPr>
              <a:pPr fontAlgn="base">
                <a:spcBef>
                  <a:spcPct val="0"/>
                </a:spcBef>
                <a:spcAft>
                  <a:spcPct val="0"/>
                </a:spcAft>
                <a:defRPr/>
              </a:pPr>
              <a:t>‹#›</a:t>
            </a:fld>
            <a:endParaRPr lang="el-GR">
              <a:solidFill>
                <a:prstClr val="black"/>
              </a:solidFill>
              <a:latin typeface="Arial" charset="0"/>
            </a:endParaRPr>
          </a:p>
        </p:txBody>
      </p:sp>
    </p:spTree>
    <p:extLst>
      <p:ext uri="{BB962C8B-B14F-4D97-AF65-F5344CB8AC3E}">
        <p14:creationId xmlns:p14="http://schemas.microsoft.com/office/powerpoint/2010/main" val="67491764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Magnet#/media/File:MagnetEZ.jpg" TargetMode="External"/><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hyperlink" Target="http://creativecommons.org/licenses/by-sa/2.0/br/deed.en" TargetMode="External"/><Relationship Id="rId4" Type="http://schemas.openxmlformats.org/officeDocument/2006/relationships/hyperlink" Target="https://commons.wikimedia.org/wiki/User:Zimbre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adictoaciencia.blogspot.g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cci-icc.gc.ca/resources-ressources/objectscollectionsobjets/metal-metaux/recognizing-reconnaitre-index-eng.aspx"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trusper.com/tips/Three-Of-The-Most-Common-Household-Products-Make-The-Best-Metal-Polish-In-The-World/28724972"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ochemistry.wikispaces.com/Group+3" TargetMode="External"/><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title=Tutankhamun#/media/File:Tuthankhamun_Egyptian_Museum.jpg" TargetMode="External"/><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Usp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Psusennes_I#/media/File:Psusennes.jpg" TargetMode="External"/><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Jerzystrzelecki"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Tin_can#/media/File:Empty_tin_can2009-01-19.jpg" TargetMode="External"/><Relationship Id="rId2" Type="http://schemas.openxmlformats.org/officeDocument/2006/relationships/image" Target="../media/image30.jpeg"/><Relationship Id="rId1" Type="http://schemas.openxmlformats.org/officeDocument/2006/relationships/slideLayout" Target="../slideLayouts/slideLayout3.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Sun%20Ladder~commonswiki"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2012books.lardbucket.org/books/principles-of-general-chemistry-v1.0m/index.html"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creativecommons.org/licenses/by-nc-sa/3.0/" TargetMode="Externa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commons.wikimedia.org/wiki/User:Burpelson%20AFB" TargetMode="External"/><Relationship Id="rId3" Type="http://schemas.openxmlformats.org/officeDocument/2006/relationships/image" Target="../media/image35.png"/><Relationship Id="rId7" Type="http://schemas.openxmlformats.org/officeDocument/2006/relationships/hyperlink" Target="https://en.wikipedia.org/wiki/Galvanic_cell#/media/File:Galvanic_cell_with_no_cation_flow.png" TargetMode="External"/><Relationship Id="rId2"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ndex.php?title=User:RodEz2&amp;action=edit&amp;redlink=1" TargetMode="External"/><Relationship Id="rId4" Type="http://schemas.openxmlformats.org/officeDocument/2006/relationships/hyperlink" Target="https://commons.wikimedia.org/wiki/File:Electrolytic_cell_charge.sv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File:Galvanic_corrosion-1b.jpg" TargetMode="External"/><Relationship Id="rId2" Type="http://schemas.openxmlformats.org/officeDocument/2006/relationships/image" Target="../media/image36.png"/><Relationship Id="rId1" Type="http://schemas.openxmlformats.org/officeDocument/2006/relationships/slideLayout" Target="../slideLayouts/slideLayout6.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Mcapdevil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Periodic_table-metals.sv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commons.wikimedia.org/wiki/User:Lambia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creativecommons.org/licenses/by-sa/2.5/deed.en" TargetMode="External"/><Relationship Id="rId3" Type="http://schemas.openxmlformats.org/officeDocument/2006/relationships/image" Target="../media/image12.png"/><Relationship Id="rId7" Type="http://schemas.openxmlformats.org/officeDocument/2006/relationships/hyperlink" Target="http://commons.wikimedia.org/wiki/User:Mav"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commons.wikimedia.org/wiki/File:Native_Copper_Macro_Digon3-crop.jpg" TargetMode="External"/><Relationship Id="rId5" Type="http://schemas.openxmlformats.org/officeDocument/2006/relationships/hyperlink" Target="https://commons.wikimedia.org/wiki/User:Aramgutang~commonswiki" TargetMode="External"/><Relationship Id="rId4" Type="http://schemas.openxmlformats.org/officeDocument/2006/relationships/hyperlink" Target="https://en.wikipedia.org/wiki/Gold#/media/File:Native_gold_nuggets.jp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ommons.wikimedia.org/wiki/User:Ra'ike" TargetMode="External"/><Relationship Id="rId3" Type="http://schemas.openxmlformats.org/officeDocument/2006/relationships/image" Target="../media/image14.png"/><Relationship Id="rId7" Type="http://schemas.openxmlformats.org/officeDocument/2006/relationships/hyperlink" Target="https://commons.wikimedia.org/wiki/File:Severel_iron_meteorites_-_Nantan,_China.jpg"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ki/User:Knud_Winckelmann" TargetMode="External"/><Relationship Id="rId4" Type="http://schemas.openxmlformats.org/officeDocument/2006/relationships/hyperlink" Target="https://commons.wikimedia.org/wiki/File:Slag_from_iron_ore_melting.jpg"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jahschem.wikispaces.com/history%20of%20metals" TargetMode="External"/><Relationship Id="rId3" Type="http://schemas.openxmlformats.org/officeDocument/2006/relationships/image" Target="../media/image16.jpeg"/><Relationship Id="rId7" Type="http://schemas.openxmlformats.org/officeDocument/2006/relationships/hyperlink" Target="http://creativecommons.org/licenses/by-sa/2.5/" TargetMode="Externa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s://ccsworldhistory.wikispaces.com/" TargetMode="External"/><Relationship Id="rId5" Type="http://schemas.openxmlformats.org/officeDocument/2006/relationships/hyperlink" Target="https://ccsworldhistory.wikispaces.com/Greece+-+Team+6" TargetMode="External"/><Relationship Id="rId4" Type="http://schemas.microsoft.com/office/2007/relationships/hdphoto" Target="../media/hdphoto1.wdp"/><Relationship Id="rId9" Type="http://schemas.openxmlformats.org/officeDocument/2006/relationships/hyperlink" Target="http://creativecommons.org/licenses/by-sa/3.0/"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uncyclopedia.wikia.com/wiki/User:Nemerov" TargetMode="External"/><Relationship Id="rId3" Type="http://schemas.openxmlformats.org/officeDocument/2006/relationships/image" Target="../media/image18.jpeg"/><Relationship Id="rId7" Type="http://schemas.openxmlformats.org/officeDocument/2006/relationships/hyperlink" Target="http://uncyclopedia.wikia.com/wiki/File:Pottedchurchill.jpg"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creativecommons.org/publicdomain/zero/1.0/deed.en" TargetMode="External"/><Relationship Id="rId5" Type="http://schemas.openxmlformats.org/officeDocument/2006/relationships/hyperlink" Target="https://commons.wikimedia.org/wiki/User:Daderot" TargetMode="External"/><Relationship Id="rId4" Type="http://schemas.openxmlformats.org/officeDocument/2006/relationships/hyperlink" Target="https://en.wikipedia.org/wiki/Sterling_silver#/media/File:Chinese_Export_Punch_Bowl,_Hung_Chong_and_Co.,_Shanghai,_c._1875,_sterling_silver_-_Huntington_Museum_of_Art_-_DSC05428.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98050" y="1059584"/>
            <a:ext cx="7772400" cy="1102519"/>
          </a:xfrm>
        </p:spPr>
        <p:txBody>
          <a:bodyPr>
            <a:normAutofit/>
          </a:bodyPr>
          <a:lstStyle/>
          <a:p>
            <a:pPr lvl="1" algn="ctr"/>
            <a:r>
              <a:rPr lang="el-GR" sz="3600" b="1" dirty="0" smtClean="0">
                <a:solidFill>
                  <a:schemeClr val="tx1"/>
                </a:solidFill>
                <a:latin typeface="+mn-lt"/>
              </a:rPr>
              <a:t>Συντήρηση Μεταλλικών Αντικειμένων</a:t>
            </a:r>
            <a:endParaRPr lang="el-GR" sz="3600" b="1" dirty="0">
              <a:solidFill>
                <a:schemeClr val="tx1"/>
              </a:solidFill>
              <a:latin typeface="+mn-lt"/>
            </a:endParaRPr>
          </a:p>
        </p:txBody>
      </p:sp>
      <p:sp>
        <p:nvSpPr>
          <p:cNvPr id="3" name="Υπότιτλος 2"/>
          <p:cNvSpPr>
            <a:spLocks noGrp="1"/>
          </p:cNvSpPr>
          <p:nvPr>
            <p:ph type="subTitle" idx="1"/>
          </p:nvPr>
        </p:nvSpPr>
        <p:spPr>
          <a:xfrm>
            <a:off x="1361147" y="2067696"/>
            <a:ext cx="6400800" cy="1955741"/>
          </a:xfrm>
        </p:spPr>
        <p:txBody>
          <a:bodyPr>
            <a:normAutofit/>
          </a:bodyPr>
          <a:lstStyle/>
          <a:p>
            <a:pPr>
              <a:lnSpc>
                <a:spcPct val="120000"/>
              </a:lnSpc>
              <a:spcBef>
                <a:spcPts val="0"/>
              </a:spcBef>
            </a:pPr>
            <a:r>
              <a:rPr lang="el-GR" sz="2400" b="1" dirty="0" smtClean="0">
                <a:solidFill>
                  <a:schemeClr val="tx1"/>
                </a:solidFill>
              </a:rPr>
              <a:t>Ενότητα 1</a:t>
            </a:r>
            <a:r>
              <a:rPr lang="el-GR" sz="2400" dirty="0" smtClean="0">
                <a:solidFill>
                  <a:schemeClr val="tx1"/>
                </a:solidFill>
              </a:rPr>
              <a:t>:</a:t>
            </a:r>
            <a:r>
              <a:rPr lang="en-US" sz="2400" dirty="0" smtClean="0">
                <a:solidFill>
                  <a:schemeClr val="tx1"/>
                </a:solidFill>
              </a:rPr>
              <a:t> </a:t>
            </a:r>
            <a:r>
              <a:rPr lang="el-GR" sz="2400" dirty="0" smtClean="0">
                <a:solidFill>
                  <a:schemeClr val="tx1"/>
                </a:solidFill>
              </a:rPr>
              <a:t>Εισαγωγή – Μέταλλα και διάβρωση</a:t>
            </a:r>
            <a:endParaRPr lang="en-US" sz="2400" dirty="0" smtClean="0">
              <a:solidFill>
                <a:schemeClr val="tx1"/>
              </a:solidFill>
            </a:endParaRPr>
          </a:p>
          <a:p>
            <a:pPr>
              <a:lnSpc>
                <a:spcPct val="120000"/>
              </a:lnSpc>
              <a:spcBef>
                <a:spcPts val="0"/>
              </a:spcBef>
            </a:pPr>
            <a:r>
              <a:rPr lang="el-GR" sz="1400" dirty="0">
                <a:solidFill>
                  <a:schemeClr val="tx1"/>
                </a:solidFill>
              </a:rPr>
              <a:t/>
            </a:r>
            <a:br>
              <a:rPr lang="el-GR" sz="1400" dirty="0">
                <a:solidFill>
                  <a:schemeClr val="tx1"/>
                </a:solidFill>
              </a:rPr>
            </a:br>
            <a:r>
              <a:rPr lang="el-GR" sz="2000" dirty="0" smtClean="0">
                <a:solidFill>
                  <a:schemeClr val="tx1"/>
                </a:solidFill>
              </a:rPr>
              <a:t>Βασιλική Αργυροπούλου</a:t>
            </a:r>
          </a:p>
          <a:p>
            <a:pPr>
              <a:lnSpc>
                <a:spcPct val="120000"/>
              </a:lnSpc>
              <a:spcBef>
                <a:spcPts val="0"/>
              </a:spcBef>
            </a:pPr>
            <a:r>
              <a:rPr lang="el-GR" sz="2000" dirty="0" smtClean="0">
                <a:solidFill>
                  <a:schemeClr val="tx1"/>
                </a:solidFill>
              </a:rPr>
              <a:t>Τμήμα Συντήρησης Αρχαιοτήτων &amp; Έργων Τέχνης</a:t>
            </a:r>
            <a:endParaRPr lang="el-GR" sz="2000" dirty="0">
              <a:solidFill>
                <a:schemeClr val="tx1"/>
              </a:solidFill>
            </a:endParaRPr>
          </a:p>
        </p:txBody>
      </p:sp>
      <p:pic>
        <p:nvPicPr>
          <p:cNvPr id="18" name="Picture 17"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80" y="259481"/>
            <a:ext cx="854197" cy="648072"/>
          </a:xfrm>
          <a:prstGeom prst="rect">
            <a:avLst/>
          </a:prstGeom>
        </p:spPr>
      </p:pic>
      <p:pic>
        <p:nvPicPr>
          <p:cNvPr id="19"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32" y="236421"/>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253675" y="414240"/>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21" name="Table 20"/>
          <p:cNvGraphicFramePr>
            <a:graphicFrameLocks noGrp="1"/>
          </p:cNvGraphicFramePr>
          <p:nvPr>
            <p:extLst>
              <p:ext uri="{D42A27DB-BD31-4B8C-83A1-F6EECF244321}">
                <p14:modId xmlns:p14="http://schemas.microsoft.com/office/powerpoint/2010/main" val="2506320923"/>
              </p:ext>
            </p:extLst>
          </p:nvPr>
        </p:nvGraphicFramePr>
        <p:xfrm>
          <a:off x="1724025" y="4351413"/>
          <a:ext cx="5695950" cy="843392"/>
        </p:xfrm>
        <a:graphic>
          <a:graphicData uri="http://schemas.openxmlformats.org/drawingml/2006/table">
            <a:tbl>
              <a:tblPr firstRow="1" firstCol="1" bandRow="1">
                <a:tableStyleId>{2D5ABB26-0587-4C30-8999-92F81FD0307C}</a:tableStyleId>
              </a:tblPr>
              <a:tblGrid>
                <a:gridCol w="2138838"/>
                <a:gridCol w="3557112"/>
              </a:tblGrid>
              <a:tr h="84339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22" name="Picture 21"/>
          <p:cNvPicPr/>
          <p:nvPr/>
        </p:nvPicPr>
        <p:blipFill>
          <a:blip r:embed="rId5">
            <a:extLst>
              <a:ext uri="{28A0092B-C50C-407E-A947-70E740481C1C}">
                <a14:useLocalDpi xmlns:a14="http://schemas.microsoft.com/office/drawing/2010/main" val="0"/>
              </a:ext>
            </a:extLst>
          </a:blip>
          <a:srcRect/>
          <a:stretch>
            <a:fillRect/>
          </a:stretch>
        </p:blipFill>
        <p:spPr bwMode="auto">
          <a:xfrm>
            <a:off x="1806569" y="3630554"/>
            <a:ext cx="1971675" cy="702000"/>
          </a:xfrm>
          <a:prstGeom prst="rect">
            <a:avLst/>
          </a:prstGeom>
          <a:noFill/>
        </p:spPr>
      </p:pic>
      <p:pic>
        <p:nvPicPr>
          <p:cNvPr id="23"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3996811" y="3630554"/>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188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l-GR" sz="3600" dirty="0" smtClean="0">
                <a:latin typeface="+mn-lt"/>
              </a:rPr>
              <a:t>Φυσικές Ιδιότητες των Μετάλλων</a:t>
            </a:r>
          </a:p>
        </p:txBody>
      </p:sp>
      <p:sp>
        <p:nvSpPr>
          <p:cNvPr id="3" name="Content Placeholder 2"/>
          <p:cNvSpPr>
            <a:spLocks noGrp="1"/>
          </p:cNvSpPr>
          <p:nvPr>
            <p:ph idx="1"/>
          </p:nvPr>
        </p:nvSpPr>
        <p:spPr/>
        <p:txBody>
          <a:bodyPr>
            <a:noAutofit/>
          </a:bodyPr>
          <a:lstStyle/>
          <a:p>
            <a:pPr>
              <a:buClr>
                <a:srgbClr val="BD582C"/>
              </a:buClr>
              <a:defRPr/>
            </a:pPr>
            <a:r>
              <a:rPr lang="el-GR" sz="2000" dirty="0" smtClean="0"/>
              <a:t>Στερεά</a:t>
            </a:r>
          </a:p>
          <a:p>
            <a:pPr>
              <a:buClr>
                <a:srgbClr val="BD582C"/>
              </a:buClr>
              <a:defRPr/>
            </a:pPr>
            <a:r>
              <a:rPr lang="el-GR" sz="2000" dirty="0" smtClean="0"/>
              <a:t>Καλοί αγωγοί θερμότητας και ηλεκτρισμού</a:t>
            </a:r>
          </a:p>
          <a:p>
            <a:pPr>
              <a:buClr>
                <a:srgbClr val="BD582C"/>
              </a:buClr>
              <a:defRPr/>
            </a:pPr>
            <a:r>
              <a:rPr lang="el-GR" sz="2000" dirty="0" smtClean="0"/>
              <a:t>Δύσκολα διαπερατά από ακτίνες  Χ</a:t>
            </a:r>
          </a:p>
          <a:p>
            <a:pPr>
              <a:buClr>
                <a:srgbClr val="BD582C"/>
              </a:buClr>
              <a:defRPr/>
            </a:pPr>
            <a:r>
              <a:rPr lang="el-GR" sz="2000" dirty="0" smtClean="0"/>
              <a:t>Ορισμένα είναι μαγνητικά (π.χ. </a:t>
            </a:r>
            <a:r>
              <a:rPr lang="en-US" sz="2000" dirty="0" smtClean="0"/>
              <a:t>Fe, Ni, Co)</a:t>
            </a:r>
          </a:p>
          <a:p>
            <a:pPr>
              <a:buClr>
                <a:srgbClr val="BD582C"/>
              </a:buClr>
              <a:defRPr/>
            </a:pPr>
            <a:r>
              <a:rPr lang="el-GR" sz="2000" dirty="0" smtClean="0"/>
              <a:t>Γενικά σκληρά, ελατά και όλκιμα</a:t>
            </a:r>
          </a:p>
          <a:p>
            <a:pPr>
              <a:buClr>
                <a:srgbClr val="BD582C"/>
              </a:buClr>
              <a:defRPr/>
            </a:pPr>
            <a:r>
              <a:rPr lang="el-GR" sz="2000" dirty="0" smtClean="0"/>
              <a:t>Σχεδόν λευκό χρώμα με μεταλλική λάμψη εκτός από χαλκό και χρυσό</a:t>
            </a:r>
          </a:p>
          <a:p>
            <a:pPr>
              <a:buClr>
                <a:srgbClr val="BD582C"/>
              </a:buClr>
              <a:defRPr/>
            </a:pPr>
            <a:r>
              <a:rPr lang="el-GR" sz="2000" dirty="0" smtClean="0"/>
              <a:t>Γενικά υψηλή πυκνότητα</a:t>
            </a:r>
          </a:p>
          <a:p>
            <a:pPr eaLnBrk="1" hangingPunct="1">
              <a:defRPr/>
            </a:pPr>
            <a:endParaRPr lang="en-US" sz="2000" dirty="0" smtClean="0">
              <a:effectLst/>
            </a:endParaRPr>
          </a:p>
          <a:p>
            <a:pPr eaLnBrk="1" hangingPunct="1">
              <a:defRPr/>
            </a:pPr>
            <a:endParaRPr lang="en-US" sz="2000" dirty="0" smtClean="0">
              <a:effectLst/>
            </a:endParaRPr>
          </a:p>
          <a:p>
            <a:pPr eaLnBrk="1" hangingPunct="1">
              <a:defRPr/>
            </a:pPr>
            <a:endParaRPr lang="el-GR" sz="2000" dirty="0" smtClean="0"/>
          </a:p>
        </p:txBody>
      </p:sp>
      <p:pic>
        <p:nvPicPr>
          <p:cNvPr id="12293" name="Picture 6" descr="http://upload.wikimedia.org/wikipedia/commons/0/08/MagnetEZ.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0004" y="2"/>
            <a:ext cx="4211961" cy="430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656519" y="4443960"/>
            <a:ext cx="2798929" cy="461665"/>
          </a:xfrm>
          <a:prstGeom prst="rect">
            <a:avLst/>
          </a:prstGeom>
          <a:solidFill>
            <a:schemeClr val="bg1">
              <a:lumMod val="95000"/>
            </a:schemeClr>
          </a:solidFill>
        </p:spPr>
        <p:txBody>
          <a:bodyPr wrap="square" rtlCol="0">
            <a:spAutoFit/>
          </a:bodyPr>
          <a:lstStyle/>
          <a:p>
            <a:pPr algn="ctr"/>
            <a:r>
              <a:rPr lang="en-US" sz="1200" dirty="0" smtClean="0">
                <a:solidFill>
                  <a:schemeClr val="tx1">
                    <a:lumMod val="65000"/>
                    <a:lumOff val="35000"/>
                  </a:schemeClr>
                </a:solidFill>
              </a:rPr>
              <a:t>“</a:t>
            </a:r>
            <a:r>
              <a:rPr lang="en-US" sz="1200" dirty="0">
                <a:hlinkClick r:id="rId3"/>
              </a:rPr>
              <a:t>MagnetEZ</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err="1">
                <a:hlinkClick r:id="rId4"/>
              </a:rPr>
              <a:t>Zimbres</a:t>
            </a:r>
            <a:r>
              <a:rPr lang="el-GR" sz="1200" dirty="0" smtClean="0"/>
              <a:t> </a:t>
            </a:r>
            <a:r>
              <a:rPr lang="el-GR" sz="1200" dirty="0" smtClean="0">
                <a:solidFill>
                  <a:schemeClr val="tx1">
                    <a:lumMod val="65000"/>
                    <a:lumOff val="35000"/>
                  </a:schemeClr>
                </a:solidFill>
              </a:rPr>
              <a:t>διαθέσιμο με άδεια </a:t>
            </a:r>
            <a:r>
              <a:rPr lang="en-US" sz="1200" dirty="0">
                <a:hlinkClick r:id="rId5"/>
              </a:rPr>
              <a:t>CC BY-SA 2.0 BR</a:t>
            </a:r>
            <a:endParaRPr lang="en-US" sz="1200" dirty="0"/>
          </a:p>
        </p:txBody>
      </p:sp>
    </p:spTree>
    <p:extLst>
      <p:ext uri="{BB962C8B-B14F-4D97-AF65-F5344CB8AC3E}">
        <p14:creationId xmlns:p14="http://schemas.microsoft.com/office/powerpoint/2010/main" val="475477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appinc.co/blog/wp-content/uploads/2015/02/Corrosion-Part-1-Metal-Behavi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72" y="1779663"/>
            <a:ext cx="7858125" cy="19716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eaLnBrk="1" hangingPunct="1">
              <a:defRPr/>
            </a:pPr>
            <a:r>
              <a:rPr lang="el-GR" sz="2800" dirty="0" smtClean="0">
                <a:latin typeface="+mn-lt"/>
              </a:rPr>
              <a:t>Η διάβρωση ενός μετάλλου εξαρτάται από το περιβάλλον και τις χημικές ιδιότητες του μετάλλου</a:t>
            </a:r>
          </a:p>
        </p:txBody>
      </p:sp>
      <p:sp>
        <p:nvSpPr>
          <p:cNvPr id="13316" name="TextBox 3"/>
          <p:cNvSpPr txBox="1">
            <a:spLocks noChangeArrowheads="1"/>
          </p:cNvSpPr>
          <p:nvPr/>
        </p:nvSpPr>
        <p:spPr bwMode="auto">
          <a:xfrm>
            <a:off x="2375698" y="1085000"/>
            <a:ext cx="4392613"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sz="2400" b="1" dirty="0">
                <a:solidFill>
                  <a:srgbClr val="000000"/>
                </a:solidFill>
                <a:latin typeface="+mn-lt"/>
              </a:rPr>
              <a:t>Μέταλλο σε ένα Περιβάλλον </a:t>
            </a:r>
          </a:p>
        </p:txBody>
      </p:sp>
      <p:sp>
        <p:nvSpPr>
          <p:cNvPr id="13317" name="TextBox 4"/>
          <p:cNvSpPr txBox="1">
            <a:spLocks noChangeArrowheads="1"/>
          </p:cNvSpPr>
          <p:nvPr/>
        </p:nvSpPr>
        <p:spPr bwMode="auto">
          <a:xfrm>
            <a:off x="2195740" y="3389718"/>
            <a:ext cx="1368425"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b="1" dirty="0">
                <a:solidFill>
                  <a:srgbClr val="BD582C"/>
                </a:solidFill>
                <a:latin typeface="+mn-lt"/>
              </a:rPr>
              <a:t>Άνοσο</a:t>
            </a:r>
          </a:p>
        </p:txBody>
      </p:sp>
      <p:sp>
        <p:nvSpPr>
          <p:cNvPr id="13318" name="TextBox 5"/>
          <p:cNvSpPr txBox="1">
            <a:spLocks noChangeArrowheads="1"/>
          </p:cNvSpPr>
          <p:nvPr/>
        </p:nvSpPr>
        <p:spPr bwMode="auto">
          <a:xfrm>
            <a:off x="4036371" y="3389718"/>
            <a:ext cx="1152525"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b="1">
                <a:solidFill>
                  <a:srgbClr val="BD582C"/>
                </a:solidFill>
                <a:latin typeface="+mn-lt"/>
              </a:rPr>
              <a:t>Ενεργό</a:t>
            </a:r>
          </a:p>
        </p:txBody>
      </p:sp>
      <p:sp>
        <p:nvSpPr>
          <p:cNvPr id="13319" name="TextBox 6"/>
          <p:cNvSpPr txBox="1">
            <a:spLocks noChangeArrowheads="1"/>
          </p:cNvSpPr>
          <p:nvPr/>
        </p:nvSpPr>
        <p:spPr bwMode="auto">
          <a:xfrm>
            <a:off x="5724128" y="3389718"/>
            <a:ext cx="1511300"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b="1">
                <a:solidFill>
                  <a:srgbClr val="BD582C"/>
                </a:solidFill>
                <a:latin typeface="+mn-lt"/>
              </a:rPr>
              <a:t>Παθητικό</a:t>
            </a:r>
          </a:p>
        </p:txBody>
      </p:sp>
    </p:spTree>
    <p:extLst>
      <p:ext uri="{BB962C8B-B14F-4D97-AF65-F5344CB8AC3E}">
        <p14:creationId xmlns:p14="http://schemas.microsoft.com/office/powerpoint/2010/main" val="3033257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5980"/>
            <a:ext cx="4320480" cy="1211609"/>
          </a:xfrm>
        </p:spPr>
        <p:txBody>
          <a:bodyPr/>
          <a:lstStyle/>
          <a:p>
            <a:pPr>
              <a:defRPr/>
            </a:pPr>
            <a:r>
              <a:rPr lang="el-GR" sz="2800" dirty="0" smtClean="0">
                <a:latin typeface="+mn-lt"/>
              </a:rPr>
              <a:t> Τα Υλικά Αποθήκευσης μπορούν να Διαβρώσουν τα Μέταλλα</a:t>
            </a:r>
          </a:p>
        </p:txBody>
      </p:sp>
      <p:pic>
        <p:nvPicPr>
          <p:cNvPr id="14339" name="Picture 2" descr="G:\bessie\Pictures\ΑΡΓΥΡΟΠΟΥΛΟΥ\Pbactive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954609" y="1131591"/>
            <a:ext cx="4189395" cy="2952328"/>
          </a:xfr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1520" y="1563638"/>
            <a:ext cx="4392488" cy="2554545"/>
          </a:xfrm>
          <a:prstGeom prst="rect">
            <a:avLst/>
          </a:prstGeom>
        </p:spPr>
        <p:txBody>
          <a:bodyPr wrap="square">
            <a:spAutoFit/>
          </a:bodyPr>
          <a:lstStyle/>
          <a:p>
            <a:pPr>
              <a:defRPr/>
            </a:pPr>
            <a:r>
              <a:rPr lang="el-GR" sz="2000" dirty="0"/>
              <a:t>Τα μολύβδινα αντικείμενα, όσον αφορά τις διαδικασίες διάβρωσης, </a:t>
            </a:r>
            <a:r>
              <a:rPr lang="el-GR" sz="2000" dirty="0" err="1"/>
              <a:t>παθητικοποιούνται</a:t>
            </a:r>
            <a:r>
              <a:rPr lang="el-GR" sz="2000" dirty="0"/>
              <a:t> κατά τη διάρκεια </a:t>
            </a:r>
            <a:r>
              <a:rPr lang="el-GR" sz="2000" dirty="0" smtClean="0"/>
              <a:t>της ταφής, </a:t>
            </a:r>
            <a:r>
              <a:rPr lang="el-GR" sz="2000" dirty="0"/>
              <a:t>αλλά εάν τοποθετηθούν σε αποθηκευτικό περιβάλλον με υλικά που εκλύουν οργανικά οξέα, αρχίζει η ενεργός διάβρωσή τους έως ότου να μετατραπούν σε ΣΚΟΝΗ! </a:t>
            </a:r>
          </a:p>
        </p:txBody>
      </p:sp>
      <p:sp>
        <p:nvSpPr>
          <p:cNvPr id="6" name="Rectangle 5"/>
          <p:cNvSpPr/>
          <p:nvPr/>
        </p:nvSpPr>
        <p:spPr>
          <a:xfrm>
            <a:off x="5148068" y="4140850"/>
            <a:ext cx="3778701" cy="346249"/>
          </a:xfrm>
          <a:prstGeom prst="rect">
            <a:avLst/>
          </a:prstGeom>
          <a:solidFill>
            <a:schemeClr val="bg1">
              <a:lumMod val="95000"/>
            </a:schemeClr>
          </a:solidFill>
        </p:spPr>
        <p:txBody>
          <a:bodyPr wrap="square" lIns="68580" tIns="34290" rIns="68580" bIns="34290">
            <a:spAutoFit/>
          </a:bodyPr>
          <a:lstStyle/>
          <a:p>
            <a:pPr algn="ctr">
              <a:lnSpc>
                <a:spcPct val="150000"/>
              </a:lnSpc>
            </a:pPr>
            <a:r>
              <a:rPr lang="el-GR" sz="1200" dirty="0" smtClean="0">
                <a:solidFill>
                  <a:schemeClr val="tx1">
                    <a:lumMod val="65000"/>
                    <a:lumOff val="35000"/>
                  </a:schemeClr>
                </a:solidFill>
                <a:latin typeface="+mj-lt"/>
              </a:rPr>
              <a:t>Πίστωση φωτογραφίας </a:t>
            </a:r>
            <a:r>
              <a:rPr lang="en-US" sz="1200" dirty="0" err="1" smtClean="0">
                <a:solidFill>
                  <a:schemeClr val="tx1">
                    <a:lumMod val="65000"/>
                    <a:lumOff val="35000"/>
                  </a:schemeClr>
                </a:solidFill>
                <a:latin typeface="+mj-lt"/>
              </a:rPr>
              <a:t>Arc’Antique</a:t>
            </a:r>
            <a:endParaRPr lang="en-US" sz="1200" dirty="0" smtClean="0">
              <a:solidFill>
                <a:schemeClr val="tx1">
                  <a:lumMod val="65000"/>
                  <a:lumOff val="35000"/>
                </a:schemeClr>
              </a:solidFill>
              <a:latin typeface="+mj-lt"/>
            </a:endParaRPr>
          </a:p>
        </p:txBody>
      </p:sp>
    </p:spTree>
    <p:extLst>
      <p:ext uri="{BB962C8B-B14F-4D97-AF65-F5344CB8AC3E}">
        <p14:creationId xmlns:p14="http://schemas.microsoft.com/office/powerpoint/2010/main" val="1504733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162"/>
            <a:ext cx="8229600" cy="850404"/>
          </a:xfrm>
        </p:spPr>
        <p:txBody>
          <a:bodyPr>
            <a:noAutofit/>
          </a:bodyPr>
          <a:lstStyle/>
          <a:p>
            <a:pPr eaLnBrk="1" hangingPunct="1">
              <a:defRPr/>
            </a:pPr>
            <a:r>
              <a:rPr lang="el-GR" sz="3200" dirty="0" smtClean="0">
                <a:latin typeface="+mn-lt"/>
              </a:rPr>
              <a:t>Η Σκουριά είναι μια Χημική Ιδιότητα του Σιδήρου</a:t>
            </a:r>
          </a:p>
        </p:txBody>
      </p:sp>
      <p:pic>
        <p:nvPicPr>
          <p:cNvPr id="15363"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79712" y="987576"/>
            <a:ext cx="5112000" cy="3893627"/>
          </a:xfrm>
        </p:spPr>
      </p:pic>
      <p:sp>
        <p:nvSpPr>
          <p:cNvPr id="15364" name="Rectangle 4"/>
          <p:cNvSpPr>
            <a:spLocks noChangeArrowheads="1"/>
          </p:cNvSpPr>
          <p:nvPr/>
        </p:nvSpPr>
        <p:spPr bwMode="auto">
          <a:xfrm>
            <a:off x="1979712" y="4866503"/>
            <a:ext cx="5112568" cy="276999"/>
          </a:xfrm>
          <a:prstGeom prst="rect">
            <a:avLst/>
          </a:prstGeom>
          <a:solidFill>
            <a:schemeClr val="bg1">
              <a:lumMod val="95000"/>
            </a:schemeClr>
          </a:solidFill>
          <a:ln>
            <a:noFill/>
          </a:ln>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altLang="el-GR" sz="1200" dirty="0" smtClean="0">
                <a:latin typeface="+mn-lt"/>
                <a:hlinkClick r:id="rId4"/>
              </a:rPr>
              <a:t>adictoaciencia.blogspot.gr</a:t>
            </a:r>
            <a:endParaRPr lang="el-GR" altLang="el-GR" sz="1200" dirty="0">
              <a:latin typeface="+mn-lt"/>
            </a:endParaRPr>
          </a:p>
        </p:txBody>
      </p:sp>
    </p:spTree>
    <p:extLst>
      <p:ext uri="{BB962C8B-B14F-4D97-AF65-F5344CB8AC3E}">
        <p14:creationId xmlns:p14="http://schemas.microsoft.com/office/powerpoint/2010/main" val="940291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l-GR" sz="3200" dirty="0" smtClean="0">
                <a:latin typeface="+mn-lt"/>
              </a:rPr>
              <a:t>Η Αμαύρωση είναι μια Χημική Ιδιότητα του Αργύρου</a:t>
            </a:r>
          </a:p>
        </p:txBody>
      </p:sp>
      <p:pic>
        <p:nvPicPr>
          <p:cNvPr id="1638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7246" y="987574"/>
            <a:ext cx="4549508" cy="3840978"/>
          </a:xfrm>
          <a:prstGeom prst="rect">
            <a:avLst/>
          </a:prstGeom>
          <a:noFill/>
          <a:ln>
            <a:noFill/>
          </a:ln>
        </p:spPr>
      </p:pic>
      <p:sp>
        <p:nvSpPr>
          <p:cNvPr id="3" name="Rectangle 2"/>
          <p:cNvSpPr/>
          <p:nvPr/>
        </p:nvSpPr>
        <p:spPr>
          <a:xfrm>
            <a:off x="2286000" y="4845164"/>
            <a:ext cx="4572000" cy="276999"/>
          </a:xfrm>
          <a:prstGeom prst="rect">
            <a:avLst/>
          </a:prstGeom>
          <a:solidFill>
            <a:schemeClr val="bg1">
              <a:lumMod val="95000"/>
            </a:schemeClr>
          </a:solidFill>
        </p:spPr>
        <p:txBody>
          <a:bodyPr>
            <a:spAutoFit/>
          </a:bodyPr>
          <a:lstStyle/>
          <a:p>
            <a:r>
              <a:rPr lang="en-US" sz="1200" dirty="0">
                <a:solidFill>
                  <a:schemeClr val="tx1">
                    <a:lumMod val="75000"/>
                    <a:lumOff val="25000"/>
                  </a:schemeClr>
                </a:solidFill>
              </a:rPr>
              <a:t>©</a:t>
            </a:r>
            <a:r>
              <a:rPr lang="en-US" sz="1200" dirty="0">
                <a:solidFill>
                  <a:schemeClr val="tx1">
                    <a:lumMod val="75000"/>
                    <a:lumOff val="25000"/>
                  </a:schemeClr>
                </a:solidFill>
                <a:hlinkClick r:id="rId3"/>
              </a:rPr>
              <a:t>Photograph courtesy of Sandra </a:t>
            </a:r>
            <a:r>
              <a:rPr lang="en-US" sz="1200" dirty="0" err="1">
                <a:solidFill>
                  <a:schemeClr val="tx1">
                    <a:lumMod val="75000"/>
                    <a:lumOff val="25000"/>
                  </a:schemeClr>
                </a:solidFill>
                <a:hlinkClick r:id="rId3"/>
              </a:rPr>
              <a:t>Santesso</a:t>
            </a:r>
            <a:r>
              <a:rPr lang="en-US" sz="1200" dirty="0">
                <a:solidFill>
                  <a:schemeClr val="tx1">
                    <a:lumMod val="75000"/>
                    <a:lumOff val="25000"/>
                  </a:schemeClr>
                </a:solidFill>
                <a:hlinkClick r:id="rId3"/>
              </a:rPr>
              <a:t>, Parks Canada, Winnipeg</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3758284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l-GR" sz="3200" dirty="0" smtClean="0">
                <a:latin typeface="+mn-lt"/>
              </a:rPr>
              <a:t>Η Αμαύρωση είναι μια Χημική Ιδιότητα του Ορείχαλκου(</a:t>
            </a:r>
            <a:r>
              <a:rPr lang="en-US" sz="3200" dirty="0" err="1" smtClean="0">
                <a:latin typeface="+mn-lt"/>
              </a:rPr>
              <a:t>Cu+Zn</a:t>
            </a:r>
            <a:r>
              <a:rPr lang="en-US" sz="3200" dirty="0" smtClean="0">
                <a:latin typeface="+mn-lt"/>
              </a:rPr>
              <a:t>)</a:t>
            </a:r>
            <a:endParaRPr lang="el-GR" sz="3200" dirty="0" smtClean="0">
              <a:latin typeface="+mn-lt"/>
            </a:endParaRPr>
          </a:p>
        </p:txBody>
      </p:sp>
      <p:pic>
        <p:nvPicPr>
          <p:cNvPr id="1741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0735" y="987574"/>
            <a:ext cx="3102530" cy="3878162"/>
          </a:xfrm>
          <a:prstGeom prst="rect">
            <a:avLst/>
          </a:prstGeom>
          <a:noFill/>
          <a:ln>
            <a:noFill/>
          </a:ln>
        </p:spPr>
      </p:pic>
      <p:sp>
        <p:nvSpPr>
          <p:cNvPr id="3" name="Rectangle 2"/>
          <p:cNvSpPr/>
          <p:nvPr/>
        </p:nvSpPr>
        <p:spPr>
          <a:xfrm>
            <a:off x="3024004" y="4866502"/>
            <a:ext cx="3093999" cy="276999"/>
          </a:xfrm>
          <a:prstGeom prst="rect">
            <a:avLst/>
          </a:prstGeom>
          <a:solidFill>
            <a:schemeClr val="bg1">
              <a:lumMod val="95000"/>
            </a:schemeClr>
          </a:solidFill>
        </p:spPr>
        <p:txBody>
          <a:bodyPr wrap="square">
            <a:spAutoFit/>
          </a:bodyPr>
          <a:lstStyle/>
          <a:p>
            <a:pPr algn="ctr"/>
            <a:r>
              <a:rPr lang="en-US" sz="1200" dirty="0">
                <a:solidFill>
                  <a:schemeClr val="tx1">
                    <a:lumMod val="75000"/>
                    <a:lumOff val="25000"/>
                  </a:schemeClr>
                </a:solidFill>
              </a:rPr>
              <a:t>© </a:t>
            </a:r>
            <a:r>
              <a:rPr lang="en-US" sz="1200" dirty="0" smtClean="0">
                <a:solidFill>
                  <a:schemeClr val="tx1">
                    <a:lumMod val="75000"/>
                    <a:lumOff val="25000"/>
                  </a:schemeClr>
                </a:solidFill>
                <a:hlinkClick r:id="rId3"/>
              </a:rPr>
              <a:t>trusper.com</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158951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rPr>
              <a:t>Χαλκός</a:t>
            </a:r>
            <a:r>
              <a:rPr lang="en-US" dirty="0" smtClean="0">
                <a:latin typeface="+mn-lt"/>
              </a:rPr>
              <a:t> (Cu)</a:t>
            </a:r>
            <a:endParaRPr lang="el-GR" dirty="0" smtClean="0">
              <a:latin typeface="+mn-lt"/>
            </a:endParaRPr>
          </a:p>
        </p:txBody>
      </p:sp>
      <p:pic>
        <p:nvPicPr>
          <p:cNvPr id="18436"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8104" y="1059582"/>
            <a:ext cx="3107804" cy="3107804"/>
          </a:xfrm>
          <a:prstGeom prst="rect">
            <a:avLst/>
          </a:prstGeom>
          <a:noFill/>
          <a:ln>
            <a:noFill/>
          </a:ln>
        </p:spPr>
      </p:pic>
      <p:sp>
        <p:nvSpPr>
          <p:cNvPr id="7" name="Text Placeholder 6"/>
          <p:cNvSpPr>
            <a:spLocks noGrp="1"/>
          </p:cNvSpPr>
          <p:nvPr>
            <p:ph type="body" sz="half" idx="4294967295"/>
          </p:nvPr>
        </p:nvSpPr>
        <p:spPr>
          <a:xfrm>
            <a:off x="323528" y="1203598"/>
            <a:ext cx="4320480" cy="3939902"/>
          </a:xfrm>
        </p:spPr>
        <p:txBody>
          <a:bodyPr>
            <a:noAutofit/>
          </a:bodyPr>
          <a:lstStyle/>
          <a:p>
            <a:pPr>
              <a:buClr>
                <a:srgbClr val="BD582C"/>
              </a:buClr>
              <a:defRPr/>
            </a:pPr>
            <a:r>
              <a:rPr lang="el-GR" sz="2000" dirty="0" smtClean="0"/>
              <a:t>Ελαφρύ κόκκινο ή ροζ χρώμα</a:t>
            </a:r>
            <a:endParaRPr lang="en-US" sz="2000" dirty="0" smtClean="0"/>
          </a:p>
          <a:p>
            <a:pPr>
              <a:buClr>
                <a:srgbClr val="BD582C"/>
              </a:buClr>
              <a:defRPr/>
            </a:pPr>
            <a:r>
              <a:rPr lang="el-GR" sz="2000" dirty="0" smtClean="0"/>
              <a:t>Ελατός</a:t>
            </a:r>
            <a:r>
              <a:rPr lang="en-US" sz="2000" dirty="0" smtClean="0"/>
              <a:t> (</a:t>
            </a:r>
            <a:r>
              <a:rPr lang="el-GR" sz="2000" dirty="0" smtClean="0"/>
              <a:t>μπορεί να </a:t>
            </a:r>
            <a:r>
              <a:rPr lang="el-GR" sz="2000" dirty="0" err="1" smtClean="0"/>
              <a:t>σφυρηλατηθεί</a:t>
            </a:r>
            <a:r>
              <a:rPr lang="el-GR" sz="2000" dirty="0" smtClean="0"/>
              <a:t> σε φύλλο</a:t>
            </a:r>
            <a:r>
              <a:rPr lang="en-US" sz="2000" dirty="0" smtClean="0"/>
              <a:t>)</a:t>
            </a:r>
          </a:p>
          <a:p>
            <a:pPr>
              <a:buClr>
                <a:srgbClr val="BD582C"/>
              </a:buClr>
              <a:defRPr/>
            </a:pPr>
            <a:r>
              <a:rPr lang="el-GR" sz="2000" dirty="0" smtClean="0"/>
              <a:t>Μη μαγνητικό μέταλλο</a:t>
            </a:r>
            <a:endParaRPr lang="en-US" sz="2000" dirty="0" smtClean="0"/>
          </a:p>
          <a:p>
            <a:pPr>
              <a:buClr>
                <a:srgbClr val="BD582C"/>
              </a:buClr>
              <a:defRPr/>
            </a:pPr>
            <a:r>
              <a:rPr lang="el-GR" sz="2000" dirty="0" smtClean="0"/>
              <a:t>Υψηλή θερμική και ηλεκτρική αγωγιμότητα</a:t>
            </a:r>
            <a:endParaRPr lang="en-US" sz="2000" dirty="0" smtClean="0"/>
          </a:p>
          <a:p>
            <a:pPr>
              <a:buClr>
                <a:srgbClr val="BD582C"/>
              </a:buClr>
              <a:defRPr/>
            </a:pPr>
            <a:r>
              <a:rPr lang="el-GR" sz="2000" dirty="0" smtClean="0"/>
              <a:t>Μαλακός, </a:t>
            </a:r>
            <a:r>
              <a:rPr lang="el-GR" sz="2000" dirty="0" err="1" smtClean="0"/>
              <a:t>κραματώνεται</a:t>
            </a:r>
            <a:r>
              <a:rPr lang="el-GR" sz="2000" dirty="0" smtClean="0"/>
              <a:t> συχνά με άλλα μέταλλα για να σκληρύνει, π.χ. μπρούτζος, ορείχαλκος</a:t>
            </a:r>
          </a:p>
        </p:txBody>
      </p:sp>
      <p:sp>
        <p:nvSpPr>
          <p:cNvPr id="3" name="Rectangle 2"/>
          <p:cNvSpPr/>
          <p:nvPr/>
        </p:nvSpPr>
        <p:spPr>
          <a:xfrm>
            <a:off x="5508104" y="4227936"/>
            <a:ext cx="3106800" cy="276999"/>
          </a:xfrm>
          <a:prstGeom prst="rect">
            <a:avLst/>
          </a:prstGeom>
          <a:solidFill>
            <a:schemeClr val="bg1">
              <a:lumMod val="95000"/>
            </a:schemeClr>
          </a:solidFill>
        </p:spPr>
        <p:txBody>
          <a:bodyPr wrap="square">
            <a:spAutoFit/>
          </a:bodyPr>
          <a:lstStyle/>
          <a:p>
            <a:pPr algn="ctr"/>
            <a:r>
              <a:rPr lang="en-US" sz="1200" dirty="0">
                <a:solidFill>
                  <a:schemeClr val="tx1">
                    <a:lumMod val="75000"/>
                    <a:lumOff val="25000"/>
                  </a:schemeClr>
                </a:solidFill>
              </a:rPr>
              <a:t>© </a:t>
            </a:r>
            <a:r>
              <a:rPr lang="en-US" sz="1200" dirty="0" smtClean="0">
                <a:solidFill>
                  <a:schemeClr val="tx1">
                    <a:lumMod val="75000"/>
                    <a:lumOff val="25000"/>
                  </a:schemeClr>
                </a:solidFill>
                <a:hlinkClick r:id="rId3"/>
              </a:rPr>
              <a:t>periodictable.com</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555287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rPr>
              <a:t>Χρυσός</a:t>
            </a:r>
            <a:r>
              <a:rPr lang="en-US" dirty="0" smtClean="0">
                <a:latin typeface="+mn-lt"/>
              </a:rPr>
              <a:t> (Au)</a:t>
            </a:r>
            <a:endParaRPr lang="el-GR" dirty="0" smtClean="0">
              <a:latin typeface="+mn-lt"/>
            </a:endParaRPr>
          </a:p>
        </p:txBody>
      </p:sp>
      <p:pic>
        <p:nvPicPr>
          <p:cNvPr id="19460"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24132" y="483518"/>
            <a:ext cx="2545571" cy="3675063"/>
          </a:xfrm>
        </p:spPr>
      </p:pic>
      <p:sp>
        <p:nvSpPr>
          <p:cNvPr id="3" name="Text Placeholder 2"/>
          <p:cNvSpPr>
            <a:spLocks noGrp="1"/>
          </p:cNvSpPr>
          <p:nvPr>
            <p:ph type="body" sz="half" idx="4294967295"/>
          </p:nvPr>
        </p:nvSpPr>
        <p:spPr>
          <a:xfrm>
            <a:off x="323528" y="1168400"/>
            <a:ext cx="4032448" cy="3635598"/>
          </a:xfrm>
        </p:spPr>
        <p:txBody>
          <a:bodyPr>
            <a:normAutofit/>
          </a:bodyPr>
          <a:lstStyle/>
          <a:p>
            <a:pPr>
              <a:buClr>
                <a:srgbClr val="BD582C"/>
              </a:buClr>
              <a:defRPr/>
            </a:pPr>
            <a:r>
              <a:rPr lang="el-GR" sz="2000" dirty="0" smtClean="0"/>
              <a:t>Πολύτιμο μέταλλο</a:t>
            </a:r>
            <a:endParaRPr lang="en-US" sz="2000" dirty="0" smtClean="0"/>
          </a:p>
          <a:p>
            <a:pPr>
              <a:buClr>
                <a:srgbClr val="BD582C"/>
              </a:buClr>
              <a:defRPr/>
            </a:pPr>
            <a:r>
              <a:rPr lang="el-GR" sz="2000" dirty="0" smtClean="0"/>
              <a:t>Καθαρή μορφή- κίτρινο χρώμα</a:t>
            </a:r>
            <a:endParaRPr lang="en-US" sz="2000" dirty="0" smtClean="0"/>
          </a:p>
          <a:p>
            <a:pPr>
              <a:buClr>
                <a:srgbClr val="BD582C"/>
              </a:buClr>
              <a:defRPr/>
            </a:pPr>
            <a:r>
              <a:rPr lang="el-GR" sz="2000" dirty="0" smtClean="0"/>
              <a:t>Μη μαγνητικό μέταλλο</a:t>
            </a:r>
            <a:endParaRPr lang="en-US" sz="2000" dirty="0" smtClean="0"/>
          </a:p>
          <a:p>
            <a:pPr>
              <a:buClr>
                <a:srgbClr val="BD582C"/>
              </a:buClr>
              <a:defRPr/>
            </a:pPr>
            <a:r>
              <a:rPr lang="el-GR" sz="2000" dirty="0" smtClean="0"/>
              <a:t>Μαλακός, ευκολία στη κατεργασία</a:t>
            </a:r>
            <a:endParaRPr lang="en-US" sz="2000" dirty="0" smtClean="0"/>
          </a:p>
          <a:p>
            <a:pPr>
              <a:buClr>
                <a:srgbClr val="BD582C"/>
              </a:buClr>
              <a:defRPr/>
            </a:pPr>
            <a:r>
              <a:rPr lang="el-GR" sz="2000" dirty="0" smtClean="0"/>
              <a:t>Δεν εμφανίζει αμαύρωση ή διάβρωση</a:t>
            </a:r>
            <a:endParaRPr lang="en-US" sz="2000" dirty="0" smtClean="0"/>
          </a:p>
          <a:p>
            <a:pPr>
              <a:buClr>
                <a:srgbClr val="BD582C"/>
              </a:buClr>
              <a:defRPr/>
            </a:pPr>
            <a:r>
              <a:rPr lang="el-GR" sz="2000" dirty="0" smtClean="0"/>
              <a:t>Σκληραίνει σε κράμα με </a:t>
            </a:r>
            <a:r>
              <a:rPr lang="en-US" sz="2000" dirty="0" smtClean="0"/>
              <a:t>Cu</a:t>
            </a:r>
            <a:r>
              <a:rPr lang="el-GR" sz="2000" dirty="0" smtClean="0"/>
              <a:t> ή </a:t>
            </a:r>
            <a:r>
              <a:rPr lang="en-US" sz="2000" dirty="0" smtClean="0"/>
              <a:t>Ag</a:t>
            </a:r>
            <a:endParaRPr lang="el-GR" sz="2000" dirty="0" smtClean="0"/>
          </a:p>
        </p:txBody>
      </p:sp>
      <p:sp>
        <p:nvSpPr>
          <p:cNvPr id="6" name="TextBox 5"/>
          <p:cNvSpPr txBox="1"/>
          <p:nvPr/>
        </p:nvSpPr>
        <p:spPr>
          <a:xfrm>
            <a:off x="5708580" y="4299945"/>
            <a:ext cx="2555776" cy="646331"/>
          </a:xfrm>
          <a:prstGeom prst="rect">
            <a:avLst/>
          </a:prstGeom>
          <a:solidFill>
            <a:schemeClr val="bg1">
              <a:lumMod val="95000"/>
            </a:schemeClr>
          </a:solidFill>
        </p:spPr>
        <p:txBody>
          <a:bodyPr wrap="square" rtlCol="0" anchor="ctr">
            <a:spAutoFit/>
          </a:bodyPr>
          <a:lstStyle/>
          <a:p>
            <a:pPr algn="ctr"/>
            <a:r>
              <a:rPr lang="en-US" sz="1200" dirty="0" smtClean="0">
                <a:solidFill>
                  <a:schemeClr val="tx1">
                    <a:lumMod val="65000"/>
                    <a:lumOff val="35000"/>
                  </a:schemeClr>
                </a:solidFill>
              </a:rPr>
              <a:t>“</a:t>
            </a:r>
            <a:r>
              <a:rPr lang="en-US" sz="1200" dirty="0">
                <a:hlinkClick r:id="rId3"/>
              </a:rPr>
              <a:t>Tuthankhamun Egyptian Museum</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err="1" smtClean="0">
                <a:hlinkClick r:id="rId4"/>
              </a:rPr>
              <a:t>Uspn</a:t>
            </a:r>
            <a:r>
              <a:rPr lang="el-GR" sz="1200" dirty="0" smtClean="0"/>
              <a:t> </a:t>
            </a:r>
            <a:r>
              <a:rPr lang="el-GR" sz="1200" dirty="0" smtClean="0">
                <a:solidFill>
                  <a:schemeClr val="tx1">
                    <a:lumMod val="65000"/>
                    <a:lumOff val="35000"/>
                  </a:schemeClr>
                </a:solidFill>
              </a:rPr>
              <a:t>διαθέσιμο με άδεια</a:t>
            </a:r>
          </a:p>
          <a:p>
            <a:pPr algn="ctr"/>
            <a:r>
              <a:rPr lang="el-GR" sz="1200" dirty="0" smtClean="0">
                <a:solidFill>
                  <a:schemeClr val="tx1">
                    <a:lumMod val="65000"/>
                    <a:lumOff val="35000"/>
                  </a:schemeClr>
                </a:solidFill>
              </a:rPr>
              <a:t> </a:t>
            </a:r>
            <a:r>
              <a:rPr lang="en-US" sz="1200" dirty="0">
                <a:hlinkClick r:id="rId5"/>
              </a:rPr>
              <a:t>CC BY-SA </a:t>
            </a:r>
            <a:r>
              <a:rPr lang="en-US" sz="1200" dirty="0" smtClean="0">
                <a:hlinkClick r:id="rId5"/>
              </a:rPr>
              <a:t>3.0</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3841217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rPr>
              <a:t>Άργυρος</a:t>
            </a:r>
            <a:r>
              <a:rPr lang="en-US" dirty="0" smtClean="0">
                <a:latin typeface="+mn-lt"/>
              </a:rPr>
              <a:t>(Ag)</a:t>
            </a:r>
            <a:endParaRPr lang="el-GR" dirty="0" smtClean="0">
              <a:latin typeface="+mn-lt"/>
            </a:endParaRPr>
          </a:p>
        </p:txBody>
      </p:sp>
      <p:pic>
        <p:nvPicPr>
          <p:cNvPr id="2048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3604" y="1131590"/>
            <a:ext cx="4212469" cy="2808312"/>
          </a:xfrm>
        </p:spPr>
      </p:pic>
      <p:sp>
        <p:nvSpPr>
          <p:cNvPr id="3" name="Text Placeholder 2"/>
          <p:cNvSpPr>
            <a:spLocks noGrp="1"/>
          </p:cNvSpPr>
          <p:nvPr>
            <p:ph type="body" sz="half" idx="4294967295"/>
          </p:nvPr>
        </p:nvSpPr>
        <p:spPr>
          <a:xfrm>
            <a:off x="323528" y="1203598"/>
            <a:ext cx="4032448" cy="3398838"/>
          </a:xfrm>
        </p:spPr>
        <p:txBody>
          <a:bodyPr>
            <a:normAutofit/>
          </a:bodyPr>
          <a:lstStyle/>
          <a:p>
            <a:pPr>
              <a:buClr>
                <a:srgbClr val="BD582C"/>
              </a:buClr>
              <a:defRPr/>
            </a:pPr>
            <a:r>
              <a:rPr lang="el-GR" sz="2200" dirty="0" smtClean="0"/>
              <a:t>Πολύτιμο μέταλλο</a:t>
            </a:r>
            <a:endParaRPr lang="en-US" sz="2200" dirty="0" smtClean="0"/>
          </a:p>
          <a:p>
            <a:pPr>
              <a:buClr>
                <a:srgbClr val="BD582C"/>
              </a:buClr>
              <a:defRPr/>
            </a:pPr>
            <a:r>
              <a:rPr lang="el-GR" sz="2200" dirty="0" smtClean="0"/>
              <a:t>Καθαρή μορφή- λευκό γυαλιστερό χρώμα</a:t>
            </a:r>
            <a:endParaRPr lang="en-US" sz="2200" dirty="0" smtClean="0"/>
          </a:p>
          <a:p>
            <a:pPr>
              <a:buClr>
                <a:srgbClr val="BD582C"/>
              </a:buClr>
              <a:defRPr/>
            </a:pPr>
            <a:r>
              <a:rPr lang="el-GR" sz="2200" dirty="0" smtClean="0"/>
              <a:t>Ευπαθής σε αμαύρωση</a:t>
            </a:r>
            <a:endParaRPr lang="en-US" sz="2200" dirty="0" smtClean="0"/>
          </a:p>
          <a:p>
            <a:pPr>
              <a:buClr>
                <a:srgbClr val="BD582C"/>
              </a:buClr>
              <a:defRPr/>
            </a:pPr>
            <a:r>
              <a:rPr lang="el-GR" sz="2200" dirty="0" smtClean="0"/>
              <a:t>Μαλακός</a:t>
            </a:r>
            <a:r>
              <a:rPr lang="en-US" sz="2200" dirty="0" smtClean="0"/>
              <a:t>, </a:t>
            </a:r>
            <a:r>
              <a:rPr lang="el-GR" sz="2200" dirty="0" smtClean="0"/>
              <a:t>ελατός</a:t>
            </a:r>
            <a:r>
              <a:rPr lang="en-US" sz="2200" dirty="0" smtClean="0"/>
              <a:t>, </a:t>
            </a:r>
            <a:r>
              <a:rPr lang="el-GR" sz="2200" dirty="0" smtClean="0"/>
              <a:t>εύκολα χαράσσεται</a:t>
            </a:r>
            <a:endParaRPr lang="en-US" sz="2200" dirty="0" smtClean="0"/>
          </a:p>
          <a:p>
            <a:pPr>
              <a:buClr>
                <a:srgbClr val="BD582C"/>
              </a:buClr>
              <a:defRPr/>
            </a:pPr>
            <a:r>
              <a:rPr lang="el-GR" sz="2200" dirty="0" smtClean="0"/>
              <a:t>Σκληραίνει σε κράμα με </a:t>
            </a:r>
            <a:r>
              <a:rPr lang="en-US" sz="2200" dirty="0" smtClean="0"/>
              <a:t>Cu</a:t>
            </a:r>
            <a:endParaRPr lang="el-GR" sz="2200" dirty="0" smtClean="0"/>
          </a:p>
        </p:txBody>
      </p:sp>
      <p:sp>
        <p:nvSpPr>
          <p:cNvPr id="6" name="TextBox 5"/>
          <p:cNvSpPr txBox="1"/>
          <p:nvPr/>
        </p:nvSpPr>
        <p:spPr>
          <a:xfrm>
            <a:off x="5598807" y="4083920"/>
            <a:ext cx="2915816" cy="461665"/>
          </a:xfrm>
          <a:prstGeom prst="rect">
            <a:avLst/>
          </a:prstGeom>
          <a:solidFill>
            <a:schemeClr val="bg1">
              <a:lumMod val="95000"/>
            </a:schemeClr>
          </a:solidFill>
        </p:spPr>
        <p:txBody>
          <a:bodyPr wrap="square" rtlCol="0" anchor="ctr">
            <a:spAutoFit/>
          </a:bodyPr>
          <a:lstStyle/>
          <a:p>
            <a:pPr algn="ctr"/>
            <a:r>
              <a:rPr lang="en-US" sz="1200" dirty="0" smtClean="0">
                <a:solidFill>
                  <a:schemeClr val="tx1">
                    <a:lumMod val="65000"/>
                    <a:lumOff val="35000"/>
                  </a:schemeClr>
                </a:solidFill>
              </a:rPr>
              <a:t>“</a:t>
            </a:r>
            <a:r>
              <a:rPr lang="en-US" sz="1200" dirty="0" smtClean="0">
                <a:hlinkClick r:id="rId3"/>
              </a:rPr>
              <a:t>Psusennes</a:t>
            </a:r>
            <a:r>
              <a:rPr lang="en-US" sz="1200" dirty="0" smtClean="0">
                <a:solidFill>
                  <a:schemeClr val="tx1">
                    <a:lumMod val="65000"/>
                    <a:lumOff val="35000"/>
                  </a:schemeClr>
                </a:solidFill>
              </a:rPr>
              <a:t>”</a:t>
            </a:r>
            <a:r>
              <a:rPr lang="el-GR" sz="1200" dirty="0" smtClean="0">
                <a:solidFill>
                  <a:schemeClr val="tx1">
                    <a:lumMod val="65000"/>
                    <a:lumOff val="35000"/>
                  </a:schemeClr>
                </a:solidFill>
              </a:rPr>
              <a:t>από</a:t>
            </a:r>
            <a:r>
              <a:rPr lang="en-US" sz="1200" dirty="0" err="1" smtClean="0">
                <a:hlinkClick r:id="rId4"/>
              </a:rPr>
              <a:t>Jerzystrzelecki</a:t>
            </a:r>
            <a:r>
              <a:rPr lang="el-GR" sz="1200" dirty="0" smtClean="0">
                <a:solidFill>
                  <a:schemeClr val="tx1">
                    <a:lumMod val="65000"/>
                    <a:lumOff val="35000"/>
                  </a:schemeClr>
                </a:solidFill>
              </a:rPr>
              <a:t>διαθέσιμο με άδεια  </a:t>
            </a:r>
            <a:r>
              <a:rPr lang="en-US" sz="1200" dirty="0">
                <a:hlinkClick r:id="rId5"/>
              </a:rPr>
              <a:t>CC BY-SA </a:t>
            </a:r>
            <a:r>
              <a:rPr lang="en-US" sz="1200" dirty="0" smtClean="0">
                <a:hlinkClick r:id="rId5"/>
              </a:rPr>
              <a:t>3.0</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31706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rPr>
              <a:t>Σίδηρος</a:t>
            </a:r>
            <a:r>
              <a:rPr lang="en-US" dirty="0" smtClean="0">
                <a:latin typeface="+mn-lt"/>
              </a:rPr>
              <a:t> (Fe)</a:t>
            </a:r>
            <a:endParaRPr lang="el-GR" dirty="0" smtClean="0">
              <a:latin typeface="+mn-lt"/>
            </a:endParaRPr>
          </a:p>
        </p:txBody>
      </p:sp>
      <p:pic>
        <p:nvPicPr>
          <p:cNvPr id="2150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5796136" y="771549"/>
            <a:ext cx="2520000" cy="3678832"/>
          </a:xfr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4294967295"/>
          </p:nvPr>
        </p:nvSpPr>
        <p:spPr>
          <a:xfrm>
            <a:off x="467544" y="1227138"/>
            <a:ext cx="3960440" cy="3864892"/>
          </a:xfrm>
        </p:spPr>
        <p:txBody>
          <a:bodyPr>
            <a:normAutofit/>
          </a:bodyPr>
          <a:lstStyle/>
          <a:p>
            <a:pPr>
              <a:buClr>
                <a:srgbClr val="BD582C"/>
              </a:buClr>
              <a:defRPr/>
            </a:pPr>
            <a:r>
              <a:rPr lang="el-GR" sz="2000" dirty="0" smtClean="0"/>
              <a:t>Καθαρός σίδηρος- λευκός/αργυρόχρωμος σε πρόσφατη τομή</a:t>
            </a:r>
            <a:endParaRPr lang="en-US" sz="2000" dirty="0" smtClean="0"/>
          </a:p>
          <a:p>
            <a:pPr>
              <a:buClr>
                <a:srgbClr val="BD582C"/>
              </a:buClr>
              <a:defRPr/>
            </a:pPr>
            <a:r>
              <a:rPr lang="el-GR" sz="2000" dirty="0" smtClean="0"/>
              <a:t>Σχετικά σκληρό μέταλλο</a:t>
            </a:r>
            <a:endParaRPr lang="en-US" sz="2000" dirty="0" smtClean="0"/>
          </a:p>
          <a:p>
            <a:pPr>
              <a:buClr>
                <a:srgbClr val="BD582C"/>
              </a:buClr>
              <a:defRPr/>
            </a:pPr>
            <a:r>
              <a:rPr lang="el-GR" sz="2000" dirty="0" smtClean="0"/>
              <a:t>Υψηλό σημείο τήξης και βρασμού</a:t>
            </a:r>
            <a:endParaRPr lang="en-US" sz="2000" dirty="0" smtClean="0"/>
          </a:p>
          <a:p>
            <a:pPr>
              <a:buClr>
                <a:srgbClr val="BD582C"/>
              </a:buClr>
              <a:defRPr/>
            </a:pPr>
            <a:r>
              <a:rPr lang="el-GR" sz="2000" dirty="0" smtClean="0"/>
              <a:t>Μαγνητικός</a:t>
            </a:r>
            <a:endParaRPr lang="en-US" sz="2000" dirty="0" smtClean="0"/>
          </a:p>
          <a:p>
            <a:pPr>
              <a:buClr>
                <a:srgbClr val="BD582C"/>
              </a:buClr>
              <a:defRPr/>
            </a:pPr>
            <a:r>
              <a:rPr lang="el-GR" sz="2000" dirty="0" smtClean="0"/>
              <a:t>Ισχυρή τάση να </a:t>
            </a:r>
            <a:r>
              <a:rPr lang="el-GR" altLang="en-US" sz="2000" dirty="0" smtClean="0"/>
              <a:t>‘</a:t>
            </a:r>
            <a:r>
              <a:rPr lang="el-GR" sz="2000" dirty="0" smtClean="0"/>
              <a:t>σκουριάζει</a:t>
            </a:r>
            <a:r>
              <a:rPr lang="el-GR" altLang="en-US" sz="2000" dirty="0" smtClean="0"/>
              <a:t>’</a:t>
            </a:r>
            <a:endParaRPr lang="en-US" altLang="ja-JP" sz="2000" dirty="0" smtClean="0"/>
          </a:p>
          <a:p>
            <a:pPr>
              <a:buClr>
                <a:srgbClr val="BD582C"/>
              </a:buClr>
              <a:defRPr/>
            </a:pPr>
            <a:r>
              <a:rPr lang="el-GR" sz="2000" dirty="0" err="1" smtClean="0"/>
              <a:t>Κραματώνεται</a:t>
            </a:r>
            <a:r>
              <a:rPr lang="el-GR" sz="2000" dirty="0" smtClean="0"/>
              <a:t> με άλλα στοιχεία (μέταλλα </a:t>
            </a:r>
            <a:r>
              <a:rPr lang="el-GR" sz="2000" dirty="0"/>
              <a:t>και αμέταλλα όπως </a:t>
            </a:r>
            <a:r>
              <a:rPr lang="el-GR" sz="2000" dirty="0" smtClean="0"/>
              <a:t>ο άνθρακας)</a:t>
            </a:r>
            <a:endParaRPr lang="en-US" sz="2000" dirty="0" smtClean="0"/>
          </a:p>
          <a:p>
            <a:pPr>
              <a:defRPr/>
            </a:pPr>
            <a:endParaRPr lang="el-GR" sz="2800" dirty="0" smtClean="0"/>
          </a:p>
        </p:txBody>
      </p:sp>
      <p:sp>
        <p:nvSpPr>
          <p:cNvPr id="5" name="Rectangle 4"/>
          <p:cNvSpPr/>
          <p:nvPr/>
        </p:nvSpPr>
        <p:spPr>
          <a:xfrm>
            <a:off x="5796136" y="4504935"/>
            <a:ext cx="2520000" cy="276999"/>
          </a:xfrm>
          <a:prstGeom prst="rect">
            <a:avLst/>
          </a:prstGeom>
          <a:solidFill>
            <a:schemeClr val="bg1">
              <a:lumMod val="95000"/>
            </a:schemeClr>
          </a:solidFill>
        </p:spPr>
        <p:txBody>
          <a:bodyPr wrap="square">
            <a:spAutoFit/>
          </a:bodyPr>
          <a:lstStyle/>
          <a:p>
            <a:pPr algn="ctr"/>
            <a:r>
              <a:rPr lang="en-US" sz="1200" dirty="0">
                <a:solidFill>
                  <a:schemeClr val="tx1">
                    <a:lumMod val="75000"/>
                    <a:lumOff val="25000"/>
                  </a:schemeClr>
                </a:solidFill>
              </a:rPr>
              <a:t>© </a:t>
            </a:r>
            <a:r>
              <a:rPr lang="el-GR" sz="1200" dirty="0" smtClean="0">
                <a:solidFill>
                  <a:schemeClr val="tx1">
                    <a:lumMod val="75000"/>
                    <a:lumOff val="25000"/>
                  </a:schemeClr>
                </a:solidFill>
              </a:rPr>
              <a:t>Μουσείο </a:t>
            </a:r>
            <a:r>
              <a:rPr lang="el-GR" sz="1200" dirty="0" err="1" smtClean="0">
                <a:solidFill>
                  <a:schemeClr val="tx1">
                    <a:lumMod val="75000"/>
                    <a:lumOff val="25000"/>
                  </a:schemeClr>
                </a:solidFill>
              </a:rPr>
              <a:t>Καθάργης</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4269679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defRPr/>
            </a:pPr>
            <a:r>
              <a:rPr lang="el-GR" sz="3600" dirty="0" smtClean="0">
                <a:latin typeface="+mn-lt"/>
              </a:rPr>
              <a:t>Σκοποί</a:t>
            </a:r>
          </a:p>
        </p:txBody>
      </p:sp>
      <p:sp>
        <p:nvSpPr>
          <p:cNvPr id="3" name="Θέση περιεχομένου 2"/>
          <p:cNvSpPr>
            <a:spLocks noGrp="1"/>
          </p:cNvSpPr>
          <p:nvPr>
            <p:ph idx="1"/>
          </p:nvPr>
        </p:nvSpPr>
        <p:spPr/>
        <p:txBody>
          <a:bodyPr/>
          <a:lstStyle/>
          <a:p>
            <a:pPr>
              <a:buClr>
                <a:srgbClr val="BD582C"/>
              </a:buClr>
              <a:defRPr/>
            </a:pPr>
            <a:r>
              <a:rPr lang="el-GR" sz="2800" dirty="0" smtClean="0"/>
              <a:t>Κατανόηση της φύσης των μετάλλων και των ιδιοτήτων τους.</a:t>
            </a:r>
            <a:endParaRPr lang="en-US" sz="2800" dirty="0" smtClean="0"/>
          </a:p>
          <a:p>
            <a:pPr>
              <a:buClr>
                <a:srgbClr val="BD582C"/>
              </a:buClr>
              <a:defRPr/>
            </a:pPr>
            <a:r>
              <a:rPr lang="el-GR" sz="2800" dirty="0" smtClean="0"/>
              <a:t>Κατανόηση της διαδικασίας διάβρωσης των μετάλλων.</a:t>
            </a:r>
          </a:p>
          <a:p>
            <a:pPr>
              <a:buClr>
                <a:srgbClr val="BD582C"/>
              </a:buClr>
              <a:defRPr/>
            </a:pPr>
            <a:r>
              <a:rPr lang="el-GR" sz="2800" dirty="0" smtClean="0"/>
              <a:t>Κατανόηση αναγκών </a:t>
            </a:r>
            <a:r>
              <a:rPr lang="el-GR" sz="2800" smtClean="0"/>
              <a:t>και </a:t>
            </a:r>
            <a:r>
              <a:rPr lang="el-GR" sz="2800" smtClean="0"/>
              <a:t>προβλημάτων.</a:t>
            </a:r>
            <a:endParaRPr lang="en-US" sz="2800" dirty="0" smtClean="0"/>
          </a:p>
        </p:txBody>
      </p:sp>
    </p:spTree>
    <p:extLst>
      <p:ext uri="{BB962C8B-B14F-4D97-AF65-F5344CB8AC3E}">
        <p14:creationId xmlns:p14="http://schemas.microsoft.com/office/powerpoint/2010/main" val="2611342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rPr>
              <a:t>Μόλυβδος</a:t>
            </a:r>
            <a:r>
              <a:rPr lang="en-US" dirty="0" smtClean="0">
                <a:latin typeface="+mn-lt"/>
              </a:rPr>
              <a:t> (</a:t>
            </a:r>
            <a:r>
              <a:rPr lang="en-US" dirty="0" err="1" smtClean="0">
                <a:latin typeface="+mn-lt"/>
              </a:rPr>
              <a:t>Pb</a:t>
            </a:r>
            <a:r>
              <a:rPr lang="en-US" dirty="0" smtClean="0">
                <a:latin typeface="+mn-lt"/>
              </a:rPr>
              <a:t>)</a:t>
            </a:r>
            <a:endParaRPr lang="el-GR" dirty="0" smtClean="0">
              <a:latin typeface="+mn-lt"/>
            </a:endParaRPr>
          </a:p>
        </p:txBody>
      </p:sp>
      <p:pic>
        <p:nvPicPr>
          <p:cNvPr id="2253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962453" y="1203600"/>
            <a:ext cx="4203255" cy="2832409"/>
          </a:xfr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4294967295"/>
          </p:nvPr>
        </p:nvSpPr>
        <p:spPr>
          <a:xfrm>
            <a:off x="467544" y="1275606"/>
            <a:ext cx="4176464" cy="3528392"/>
          </a:xfrm>
        </p:spPr>
        <p:txBody>
          <a:bodyPr>
            <a:normAutofit/>
          </a:bodyPr>
          <a:lstStyle/>
          <a:p>
            <a:pPr>
              <a:buClr>
                <a:srgbClr val="BD582C"/>
              </a:buClr>
              <a:defRPr/>
            </a:pPr>
            <a:r>
              <a:rPr lang="el-GR" sz="2000" dirty="0" smtClean="0"/>
              <a:t>Το πιο βαρύ κοινό μέταλλο</a:t>
            </a:r>
            <a:endParaRPr lang="en-US" sz="2000" dirty="0" smtClean="0"/>
          </a:p>
          <a:p>
            <a:pPr>
              <a:buClr>
                <a:srgbClr val="BD582C"/>
              </a:buClr>
              <a:defRPr/>
            </a:pPr>
            <a:r>
              <a:rPr lang="el-GR" sz="2000" dirty="0" err="1" smtClean="0"/>
              <a:t>Κυανόχρωμο</a:t>
            </a:r>
            <a:r>
              <a:rPr lang="el-GR" sz="2000" dirty="0" smtClean="0"/>
              <a:t>-γκρίζο. Σε πρόσφατη τομή λευκό-μεταλλικό </a:t>
            </a:r>
            <a:endParaRPr lang="en-US" sz="2000" dirty="0" smtClean="0"/>
          </a:p>
          <a:p>
            <a:pPr>
              <a:buClr>
                <a:srgbClr val="BD582C"/>
              </a:buClr>
              <a:defRPr/>
            </a:pPr>
            <a:r>
              <a:rPr lang="el-GR" sz="2000" dirty="0" smtClean="0"/>
              <a:t>Μη μαγνητικό μέταλλο</a:t>
            </a:r>
            <a:endParaRPr lang="en-US" sz="2000" dirty="0" smtClean="0"/>
          </a:p>
          <a:p>
            <a:pPr>
              <a:buClr>
                <a:srgbClr val="BD582C"/>
              </a:buClr>
              <a:defRPr/>
            </a:pPr>
            <a:r>
              <a:rPr lang="el-GR" sz="2000" dirty="0" smtClean="0"/>
              <a:t>Πολύ μαλακό μέταλλο</a:t>
            </a:r>
            <a:endParaRPr lang="en-US" sz="2000" dirty="0" smtClean="0"/>
          </a:p>
          <a:p>
            <a:pPr>
              <a:buClr>
                <a:srgbClr val="BD582C"/>
              </a:buClr>
              <a:defRPr/>
            </a:pPr>
            <a:r>
              <a:rPr lang="el-GR" sz="2000" dirty="0" smtClean="0"/>
              <a:t>Ανθεκτικό στη διάβρωση</a:t>
            </a:r>
            <a:endParaRPr lang="en-US" sz="2000" dirty="0" smtClean="0"/>
          </a:p>
          <a:p>
            <a:pPr>
              <a:buClr>
                <a:srgbClr val="BD582C"/>
              </a:buClr>
              <a:defRPr/>
            </a:pPr>
            <a:r>
              <a:rPr lang="el-GR" sz="2000" dirty="0" smtClean="0"/>
              <a:t>Χαμηλό σημείο τήξης</a:t>
            </a:r>
            <a:endParaRPr lang="en-US" sz="2000" dirty="0" smtClean="0"/>
          </a:p>
          <a:p>
            <a:pPr>
              <a:buClr>
                <a:srgbClr val="BD582C"/>
              </a:buClr>
              <a:defRPr/>
            </a:pPr>
            <a:r>
              <a:rPr lang="el-GR" sz="2000" dirty="0" smtClean="0"/>
              <a:t>Ικανότητα της καθαρής μεταλλικής επιφάνειας να </a:t>
            </a:r>
            <a:r>
              <a:rPr lang="el-GR" sz="2000" dirty="0" err="1" smtClean="0"/>
              <a:t>αφηνει</a:t>
            </a:r>
            <a:r>
              <a:rPr lang="el-GR" sz="2000" dirty="0" smtClean="0"/>
              <a:t> μαύρο σημάδι σε χαρτί όταν τριφτεί</a:t>
            </a:r>
          </a:p>
        </p:txBody>
      </p:sp>
      <p:sp>
        <p:nvSpPr>
          <p:cNvPr id="6" name="Rectangle 5"/>
          <p:cNvSpPr/>
          <p:nvPr/>
        </p:nvSpPr>
        <p:spPr>
          <a:xfrm>
            <a:off x="5132081" y="4155928"/>
            <a:ext cx="3823673" cy="346249"/>
          </a:xfrm>
          <a:prstGeom prst="rect">
            <a:avLst/>
          </a:prstGeom>
          <a:solidFill>
            <a:schemeClr val="bg1">
              <a:lumMod val="95000"/>
            </a:schemeClr>
          </a:solidFill>
        </p:spPr>
        <p:txBody>
          <a:bodyPr wrap="square" lIns="68580" tIns="34290" rIns="68580" bIns="34290">
            <a:spAutoFit/>
          </a:bodyPr>
          <a:lstStyle/>
          <a:p>
            <a:pPr algn="ctr">
              <a:lnSpc>
                <a:spcPct val="150000"/>
              </a:lnSpc>
            </a:pPr>
            <a:r>
              <a:rPr lang="el-GR" sz="1200" dirty="0" smtClean="0">
                <a:solidFill>
                  <a:schemeClr val="tx1">
                    <a:lumMod val="65000"/>
                    <a:lumOff val="35000"/>
                  </a:schemeClr>
                </a:solidFill>
                <a:latin typeface="+mj-lt"/>
              </a:rPr>
              <a:t>Πίστωση φωτογραφίας </a:t>
            </a:r>
            <a:r>
              <a:rPr lang="en-US" sz="1200" dirty="0" err="1" smtClean="0">
                <a:solidFill>
                  <a:schemeClr val="tx1">
                    <a:lumMod val="65000"/>
                    <a:lumOff val="35000"/>
                  </a:schemeClr>
                </a:solidFill>
                <a:latin typeface="+mj-lt"/>
              </a:rPr>
              <a:t>Arc’Antique</a:t>
            </a:r>
            <a:endParaRPr lang="en-US" sz="1200" dirty="0" smtClean="0">
              <a:solidFill>
                <a:schemeClr val="tx1">
                  <a:lumMod val="65000"/>
                  <a:lumOff val="35000"/>
                </a:schemeClr>
              </a:solidFill>
              <a:latin typeface="+mj-lt"/>
            </a:endParaRPr>
          </a:p>
        </p:txBody>
      </p:sp>
    </p:spTree>
    <p:extLst>
      <p:ext uri="{BB962C8B-B14F-4D97-AF65-F5344CB8AC3E}">
        <p14:creationId xmlns:p14="http://schemas.microsoft.com/office/powerpoint/2010/main" val="2951177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rPr>
              <a:t>Κασσίτερος </a:t>
            </a:r>
            <a:r>
              <a:rPr lang="en-US" dirty="0" smtClean="0">
                <a:latin typeface="+mn-lt"/>
              </a:rPr>
              <a:t>(Sn)</a:t>
            </a:r>
            <a:endParaRPr lang="el-GR" dirty="0" smtClean="0">
              <a:latin typeface="+mn-lt"/>
            </a:endParaRPr>
          </a:p>
        </p:txBody>
      </p:sp>
      <p:pic>
        <p:nvPicPr>
          <p:cNvPr id="23556"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t="5192"/>
          <a:stretch/>
        </p:blipFill>
        <p:spPr>
          <a:xfrm>
            <a:off x="5553790" y="267496"/>
            <a:ext cx="3024336" cy="4281485"/>
          </a:xfrm>
        </p:spPr>
      </p:pic>
      <p:sp>
        <p:nvSpPr>
          <p:cNvPr id="3" name="Text Placeholder 2"/>
          <p:cNvSpPr>
            <a:spLocks noGrp="1"/>
          </p:cNvSpPr>
          <p:nvPr>
            <p:ph type="body" sz="half" idx="4294967295"/>
          </p:nvPr>
        </p:nvSpPr>
        <p:spPr>
          <a:xfrm>
            <a:off x="467544" y="1270055"/>
            <a:ext cx="3744416" cy="3286125"/>
          </a:xfrm>
        </p:spPr>
        <p:txBody>
          <a:bodyPr>
            <a:normAutofit/>
          </a:bodyPr>
          <a:lstStyle/>
          <a:p>
            <a:pPr>
              <a:buClr>
                <a:srgbClr val="BD582C"/>
              </a:buClr>
              <a:defRPr/>
            </a:pPr>
            <a:r>
              <a:rPr lang="el-GR" sz="2000" dirty="0" smtClean="0"/>
              <a:t>Αργυρόχρωμο-λευκό χρώμα</a:t>
            </a:r>
            <a:endParaRPr lang="en-US" sz="2000" dirty="0" smtClean="0"/>
          </a:p>
          <a:p>
            <a:pPr>
              <a:buClr>
                <a:srgbClr val="BD582C"/>
              </a:buClr>
              <a:defRPr/>
            </a:pPr>
            <a:r>
              <a:rPr lang="el-GR" sz="2000" dirty="0" smtClean="0"/>
              <a:t>Μη μαγνητικό μέταλλο</a:t>
            </a:r>
            <a:r>
              <a:rPr lang="en-US" sz="2000" dirty="0" smtClean="0"/>
              <a:t>, </a:t>
            </a:r>
            <a:r>
              <a:rPr lang="el-GR" sz="2000" dirty="0" smtClean="0"/>
              <a:t>μαλακό και ελατό</a:t>
            </a:r>
          </a:p>
          <a:p>
            <a:pPr>
              <a:buClr>
                <a:srgbClr val="BD582C"/>
              </a:buClr>
              <a:defRPr/>
            </a:pPr>
            <a:r>
              <a:rPr lang="el-GR" sz="2000" dirty="0" smtClean="0"/>
              <a:t>Το πιο χαμηλό σημείο τήξης από τα κοινά μέταλλα</a:t>
            </a:r>
            <a:endParaRPr lang="en-US" sz="2000" dirty="0" smtClean="0"/>
          </a:p>
          <a:p>
            <a:pPr>
              <a:buClr>
                <a:srgbClr val="BD582C"/>
              </a:buClr>
              <a:defRPr/>
            </a:pPr>
            <a:r>
              <a:rPr lang="el-GR" sz="2000" dirty="0" smtClean="0"/>
              <a:t>Μη τοξικός, δε μολύνει την τροφή</a:t>
            </a:r>
          </a:p>
        </p:txBody>
      </p:sp>
      <p:sp>
        <p:nvSpPr>
          <p:cNvPr id="6" name="TextBox 5"/>
          <p:cNvSpPr txBox="1"/>
          <p:nvPr/>
        </p:nvSpPr>
        <p:spPr>
          <a:xfrm>
            <a:off x="5553285" y="4225817"/>
            <a:ext cx="3024336" cy="646331"/>
          </a:xfrm>
          <a:prstGeom prst="rect">
            <a:avLst/>
          </a:prstGeom>
          <a:solidFill>
            <a:schemeClr val="bg1">
              <a:lumMod val="95000"/>
            </a:schemeClr>
          </a:solidFill>
        </p:spPr>
        <p:txBody>
          <a:bodyPr wrap="square" rtlCol="0" anchor="ctr">
            <a:spAutoFit/>
          </a:bodyPr>
          <a:lstStyle/>
          <a:p>
            <a:pPr algn="ctr"/>
            <a:r>
              <a:rPr lang="en-US" sz="1200" dirty="0" smtClean="0">
                <a:solidFill>
                  <a:schemeClr val="tx1">
                    <a:lumMod val="65000"/>
                    <a:lumOff val="35000"/>
                  </a:schemeClr>
                </a:solidFill>
              </a:rPr>
              <a:t>“</a:t>
            </a:r>
            <a:r>
              <a:rPr lang="en-US" sz="1200" dirty="0">
                <a:hlinkClick r:id="rId3"/>
              </a:rPr>
              <a:t>Empty tin can2009-01-19</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a:hlinkClick r:id="rId4"/>
              </a:rPr>
              <a:t>Sun </a:t>
            </a:r>
            <a:r>
              <a:rPr lang="en-US" sz="1200" dirty="0" err="1">
                <a:hlinkClick r:id="rId4"/>
              </a:rPr>
              <a:t>Ladder~commonswiki</a:t>
            </a:r>
            <a:r>
              <a:rPr lang="el-GR" sz="1200" dirty="0" smtClean="0"/>
              <a:t> </a:t>
            </a:r>
            <a:r>
              <a:rPr lang="el-GR" sz="1200" dirty="0" smtClean="0">
                <a:solidFill>
                  <a:schemeClr val="tx1">
                    <a:lumMod val="65000"/>
                    <a:lumOff val="35000"/>
                  </a:schemeClr>
                </a:solidFill>
              </a:rPr>
              <a:t>διαθέσιμο με άδεια  </a:t>
            </a:r>
            <a:r>
              <a:rPr lang="en-US" sz="1200" dirty="0">
                <a:hlinkClick r:id="rId5"/>
              </a:rPr>
              <a:t>CC BY-SA </a:t>
            </a:r>
            <a:r>
              <a:rPr lang="en-US" sz="1200" dirty="0" smtClean="0">
                <a:hlinkClick r:id="rId5"/>
              </a:rPr>
              <a:t>3.0</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81486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sz="3200" dirty="0" smtClean="0">
                <a:latin typeface="+mn-lt"/>
                <a:cs typeface="Arial" charset="0"/>
              </a:rPr>
              <a:t>Γιατί εκδηλώνεται η διάβρωση; Ηλεκτροχημική θεώρηση</a:t>
            </a:r>
            <a:endParaRPr lang="el-GR" sz="3200" dirty="0" smtClean="0">
              <a:latin typeface="+mn-lt"/>
            </a:endParaRPr>
          </a:p>
        </p:txBody>
      </p:sp>
      <p:sp>
        <p:nvSpPr>
          <p:cNvPr id="3" name="Content Placeholder 2"/>
          <p:cNvSpPr>
            <a:spLocks noGrp="1"/>
          </p:cNvSpPr>
          <p:nvPr>
            <p:ph idx="1"/>
          </p:nvPr>
        </p:nvSpPr>
        <p:spPr>
          <a:xfrm>
            <a:off x="323528" y="1200150"/>
            <a:ext cx="5616624" cy="3675856"/>
          </a:xfrm>
        </p:spPr>
        <p:txBody>
          <a:bodyPr>
            <a:noAutofit/>
          </a:bodyPr>
          <a:lstStyle/>
          <a:p>
            <a:pPr marL="0" indent="0">
              <a:buFontTx/>
              <a:buNone/>
            </a:pPr>
            <a:r>
              <a:rPr lang="el-GR" altLang="el-GR" sz="2000" b="1" dirty="0"/>
              <a:t>Τι είναι  άνοδος;</a:t>
            </a:r>
          </a:p>
          <a:p>
            <a:pPr marL="0" indent="0">
              <a:buFontTx/>
              <a:buNone/>
            </a:pPr>
            <a:r>
              <a:rPr lang="el-GR" altLang="el-GR" sz="2000" dirty="0"/>
              <a:t>Η άνοδος είναι το ηλεκτρόδιο που χάνει ηλεκτρόνια και γίνεται οξείδωση.</a:t>
            </a:r>
          </a:p>
          <a:p>
            <a:pPr marL="0" indent="0">
              <a:buFontTx/>
              <a:buNone/>
            </a:pPr>
            <a:r>
              <a:rPr lang="el-GR" altLang="el-GR" sz="2000" dirty="0"/>
              <a:t>Όταν διαβρώνεται το μέταλλο είναι η άνοδος. Τα ηλεκτρόνια φεύγουν από την άνοδο σε εξωτερικό κύκλωμα.</a:t>
            </a:r>
            <a:r>
              <a:rPr lang="el-GR" altLang="el-GR" sz="2000" b="1" dirty="0"/>
              <a:t> </a:t>
            </a:r>
          </a:p>
          <a:p>
            <a:pPr marL="0" indent="0">
              <a:buFontTx/>
              <a:buNone/>
            </a:pPr>
            <a:r>
              <a:rPr lang="el-GR" altLang="el-GR" sz="2000" b="1" dirty="0"/>
              <a:t>Τι είναι κάθοδος;</a:t>
            </a:r>
            <a:r>
              <a:rPr lang="el-GR" altLang="el-GR" sz="2000" dirty="0"/>
              <a:t> </a:t>
            </a:r>
          </a:p>
          <a:p>
            <a:pPr marL="0" indent="0">
              <a:buFontTx/>
              <a:buNone/>
            </a:pPr>
            <a:r>
              <a:rPr lang="el-GR" altLang="el-GR" sz="2000" dirty="0"/>
              <a:t>Η κάθοδος είναι το ηλεκτρόδιο που καταναλώνει ηλεκτρόνια και γίνονται αναγωγές.</a:t>
            </a:r>
          </a:p>
          <a:p>
            <a:pPr marL="0" indent="0">
              <a:buFontTx/>
              <a:buNone/>
            </a:pPr>
            <a:r>
              <a:rPr lang="el-GR" altLang="el-GR" sz="2000" dirty="0"/>
              <a:t>Αναγωγή γίνεται στην κάθοδο. Τα ηλεκτρόνια έρχονται προς την κάθοδο σε εξωτερικό</a:t>
            </a:r>
            <a:r>
              <a:rPr lang="en-US" altLang="el-GR" sz="2000" dirty="0"/>
              <a:t> </a:t>
            </a:r>
            <a:r>
              <a:rPr lang="el-GR" altLang="el-GR" sz="2000" dirty="0"/>
              <a:t>κύκλωμα</a:t>
            </a:r>
            <a:r>
              <a:rPr lang="el-GR" altLang="el-GR" sz="2000" dirty="0" smtClean="0"/>
              <a:t>.</a:t>
            </a:r>
            <a:endParaRPr lang="el-GR" sz="2000" dirty="0"/>
          </a:p>
        </p:txBody>
      </p:sp>
      <p:pic>
        <p:nvPicPr>
          <p:cNvPr id="11" name="Picture 5" descr="9E5442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070884" y="1275607"/>
            <a:ext cx="3073116" cy="27058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7"/>
          <p:cNvSpPr txBox="1">
            <a:spLocks noChangeArrowheads="1"/>
          </p:cNvSpPr>
          <p:nvPr/>
        </p:nvSpPr>
        <p:spPr bwMode="auto">
          <a:xfrm>
            <a:off x="6293929" y="1275605"/>
            <a:ext cx="2814638"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sz="1400" b="1" dirty="0">
                <a:latin typeface="+mn-lt"/>
              </a:rPr>
              <a:t>4 προϋποθέσεις για δημιουργία κελιού διάβρωσης </a:t>
            </a:r>
          </a:p>
        </p:txBody>
      </p:sp>
      <p:sp>
        <p:nvSpPr>
          <p:cNvPr id="13" name="TextBox 8"/>
          <p:cNvSpPr txBox="1">
            <a:spLocks noChangeArrowheads="1"/>
          </p:cNvSpPr>
          <p:nvPr/>
        </p:nvSpPr>
        <p:spPr bwMode="auto">
          <a:xfrm>
            <a:off x="6814087" y="2140285"/>
            <a:ext cx="1438828"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sz="1400" b="1" dirty="0">
                <a:latin typeface="+mn-lt"/>
              </a:rPr>
              <a:t>Ιονικό ρεύμα</a:t>
            </a:r>
          </a:p>
        </p:txBody>
      </p:sp>
      <p:sp>
        <p:nvSpPr>
          <p:cNvPr id="14" name="Oval 9"/>
          <p:cNvSpPr>
            <a:spLocks noChangeArrowheads="1"/>
          </p:cNvSpPr>
          <p:nvPr/>
        </p:nvSpPr>
        <p:spPr bwMode="auto">
          <a:xfrm>
            <a:off x="6264000" y="2736002"/>
            <a:ext cx="949702" cy="406577"/>
          </a:xfrm>
          <a:prstGeom prst="ellipse">
            <a:avLst/>
          </a:prstGeom>
          <a:solidFill>
            <a:srgbClr val="FFFFFF"/>
          </a:solidFill>
          <a:ln w="9525" algn="ctr">
            <a:solidFill>
              <a:schemeClr val="tx1"/>
            </a:solidFill>
            <a:round/>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1400" dirty="0">
                <a:latin typeface="+mn-lt"/>
              </a:rPr>
              <a:t>Άνοδος</a:t>
            </a:r>
          </a:p>
        </p:txBody>
      </p:sp>
      <p:sp>
        <p:nvSpPr>
          <p:cNvPr id="15" name="Oval 10"/>
          <p:cNvSpPr>
            <a:spLocks noChangeArrowheads="1"/>
          </p:cNvSpPr>
          <p:nvPr/>
        </p:nvSpPr>
        <p:spPr bwMode="auto">
          <a:xfrm>
            <a:off x="7908443" y="2736002"/>
            <a:ext cx="984041" cy="406577"/>
          </a:xfrm>
          <a:prstGeom prst="ellipse">
            <a:avLst/>
          </a:prstGeom>
          <a:solidFill>
            <a:srgbClr val="FFFFFF"/>
          </a:solidFill>
          <a:ln w="9525" algn="ctr">
            <a:solidFill>
              <a:schemeClr val="tx1"/>
            </a:solidFill>
            <a:round/>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sz="1400" dirty="0">
                <a:latin typeface="+mn-lt"/>
              </a:rPr>
              <a:t>Κάθοδος</a:t>
            </a:r>
          </a:p>
        </p:txBody>
      </p:sp>
      <p:sp>
        <p:nvSpPr>
          <p:cNvPr id="16" name="TextBox 11"/>
          <p:cNvSpPr txBox="1">
            <a:spLocks noChangeArrowheads="1"/>
          </p:cNvSpPr>
          <p:nvPr/>
        </p:nvSpPr>
        <p:spPr bwMode="auto">
          <a:xfrm>
            <a:off x="6606519" y="3453220"/>
            <a:ext cx="1937605"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sz="1400" b="1" dirty="0" err="1">
                <a:latin typeface="+mn-lt"/>
              </a:rPr>
              <a:t>Ηλεκτρονιακό</a:t>
            </a:r>
            <a:r>
              <a:rPr lang="el-GR" altLang="el-GR" sz="1400" b="1" dirty="0">
                <a:latin typeface="+mn-lt"/>
              </a:rPr>
              <a:t> ρεύμα</a:t>
            </a:r>
          </a:p>
        </p:txBody>
      </p:sp>
    </p:spTree>
    <p:extLst>
      <p:ext uri="{BB962C8B-B14F-4D97-AF65-F5344CB8AC3E}">
        <p14:creationId xmlns:p14="http://schemas.microsoft.com/office/powerpoint/2010/main" val="477694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sz="3200" dirty="0" smtClean="0">
                <a:latin typeface="+mn-lt"/>
                <a:cs typeface="Arial" charset="0"/>
              </a:rPr>
              <a:t>Γιατί εκδηλώνεται η διάβρωση; Ηλεκτροχημική θεώρηση</a:t>
            </a:r>
            <a:endParaRPr lang="el-GR" sz="3200" dirty="0" smtClean="0">
              <a:latin typeface="+mn-lt"/>
            </a:endParaRPr>
          </a:p>
        </p:txBody>
      </p:sp>
      <p:sp>
        <p:nvSpPr>
          <p:cNvPr id="3" name="Content Placeholder 2"/>
          <p:cNvSpPr>
            <a:spLocks noGrp="1"/>
          </p:cNvSpPr>
          <p:nvPr>
            <p:ph idx="1"/>
          </p:nvPr>
        </p:nvSpPr>
        <p:spPr>
          <a:xfrm>
            <a:off x="323528" y="1200150"/>
            <a:ext cx="5400600" cy="4107904"/>
          </a:xfrm>
        </p:spPr>
        <p:txBody>
          <a:bodyPr>
            <a:noAutofit/>
          </a:bodyPr>
          <a:lstStyle/>
          <a:p>
            <a:pPr marL="0" indent="0">
              <a:spcBef>
                <a:spcPts val="600"/>
              </a:spcBef>
              <a:buFontTx/>
              <a:buNone/>
            </a:pPr>
            <a:r>
              <a:rPr lang="el-GR" altLang="el-GR" sz="2000" b="1" dirty="0" smtClean="0"/>
              <a:t>Τι </a:t>
            </a:r>
            <a:r>
              <a:rPr lang="el-GR" altLang="el-GR" sz="2000" b="1" dirty="0"/>
              <a:t>είναι ηλεκτρολύτης;</a:t>
            </a:r>
          </a:p>
          <a:p>
            <a:pPr marL="0" indent="0">
              <a:spcBef>
                <a:spcPts val="600"/>
              </a:spcBef>
              <a:buFontTx/>
              <a:buNone/>
            </a:pPr>
            <a:r>
              <a:rPr lang="el-GR" altLang="el-GR" sz="2000" dirty="0"/>
              <a:t>Διαλύματα (υδατικά διαλύματα</a:t>
            </a:r>
            <a:r>
              <a:rPr lang="en-US" altLang="el-GR" sz="2000" dirty="0"/>
              <a:t>) </a:t>
            </a:r>
            <a:r>
              <a:rPr lang="el-GR" altLang="el-GR" sz="2000" dirty="0"/>
              <a:t>τα οποία άγουν το ηλεκτρικό ρεύμα.  </a:t>
            </a:r>
          </a:p>
          <a:p>
            <a:pPr marL="0" indent="0">
              <a:spcBef>
                <a:spcPts val="600"/>
              </a:spcBef>
              <a:buFontTx/>
              <a:buNone/>
            </a:pPr>
            <a:r>
              <a:rPr lang="el-GR" altLang="el-GR" sz="2000" dirty="0"/>
              <a:t>Οι αγωγοί ιόντων (ηλεκτρολύτες) επιτρέπουν στα ιόντα να ρέουν και να μορφοποιούν μέρος του κυκλώματος για τη διάβρωση</a:t>
            </a:r>
            <a:r>
              <a:rPr lang="el-GR" altLang="el-GR" sz="2000" dirty="0" smtClean="0"/>
              <a:t>.</a:t>
            </a:r>
            <a:endParaRPr lang="el-GR" altLang="el-GR" sz="2000" dirty="0"/>
          </a:p>
        </p:txBody>
      </p:sp>
      <p:pic>
        <p:nvPicPr>
          <p:cNvPr id="11" name="Picture 5" descr="9E5442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070884" y="1275607"/>
            <a:ext cx="3073116" cy="27058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7"/>
          <p:cNvSpPr txBox="1">
            <a:spLocks noChangeArrowheads="1"/>
          </p:cNvSpPr>
          <p:nvPr/>
        </p:nvSpPr>
        <p:spPr bwMode="auto">
          <a:xfrm>
            <a:off x="6293929" y="1275605"/>
            <a:ext cx="2814638"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sz="1400" b="1" dirty="0">
                <a:latin typeface="+mn-lt"/>
              </a:rPr>
              <a:t>4 προϋποθέσεις για δημιουργία κελιού διάβρωσης </a:t>
            </a:r>
          </a:p>
        </p:txBody>
      </p:sp>
      <p:sp>
        <p:nvSpPr>
          <p:cNvPr id="13" name="TextBox 8"/>
          <p:cNvSpPr txBox="1">
            <a:spLocks noChangeArrowheads="1"/>
          </p:cNvSpPr>
          <p:nvPr/>
        </p:nvSpPr>
        <p:spPr bwMode="auto">
          <a:xfrm>
            <a:off x="6814087" y="2140285"/>
            <a:ext cx="1438828"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sz="1400" b="1" dirty="0">
                <a:latin typeface="+mn-lt"/>
              </a:rPr>
              <a:t>Ιονικό ρεύμα</a:t>
            </a:r>
          </a:p>
        </p:txBody>
      </p:sp>
      <p:sp>
        <p:nvSpPr>
          <p:cNvPr id="14" name="Oval 9"/>
          <p:cNvSpPr>
            <a:spLocks noChangeArrowheads="1"/>
          </p:cNvSpPr>
          <p:nvPr/>
        </p:nvSpPr>
        <p:spPr bwMode="auto">
          <a:xfrm>
            <a:off x="6264000" y="2736002"/>
            <a:ext cx="949702" cy="406577"/>
          </a:xfrm>
          <a:prstGeom prst="ellipse">
            <a:avLst/>
          </a:prstGeom>
          <a:solidFill>
            <a:srgbClr val="FFFFFF"/>
          </a:solidFill>
          <a:ln w="9525" algn="ctr">
            <a:solidFill>
              <a:schemeClr val="tx1"/>
            </a:solidFill>
            <a:round/>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1400" dirty="0">
                <a:latin typeface="+mn-lt"/>
              </a:rPr>
              <a:t>Άνοδος</a:t>
            </a:r>
          </a:p>
        </p:txBody>
      </p:sp>
      <p:sp>
        <p:nvSpPr>
          <p:cNvPr id="15" name="Oval 10"/>
          <p:cNvSpPr>
            <a:spLocks noChangeArrowheads="1"/>
          </p:cNvSpPr>
          <p:nvPr/>
        </p:nvSpPr>
        <p:spPr bwMode="auto">
          <a:xfrm>
            <a:off x="7908443" y="2736002"/>
            <a:ext cx="984041" cy="406577"/>
          </a:xfrm>
          <a:prstGeom prst="ellipse">
            <a:avLst/>
          </a:prstGeom>
          <a:solidFill>
            <a:srgbClr val="FFFFFF"/>
          </a:solidFill>
          <a:ln w="9525" algn="ctr">
            <a:solidFill>
              <a:schemeClr val="tx1"/>
            </a:solidFill>
            <a:round/>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sz="1400" dirty="0">
                <a:latin typeface="+mn-lt"/>
              </a:rPr>
              <a:t>Κάθοδος</a:t>
            </a:r>
          </a:p>
        </p:txBody>
      </p:sp>
      <p:sp>
        <p:nvSpPr>
          <p:cNvPr id="16" name="TextBox 11"/>
          <p:cNvSpPr txBox="1">
            <a:spLocks noChangeArrowheads="1"/>
          </p:cNvSpPr>
          <p:nvPr/>
        </p:nvSpPr>
        <p:spPr bwMode="auto">
          <a:xfrm>
            <a:off x="6606519" y="3453220"/>
            <a:ext cx="1937605"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sz="1400" b="1" dirty="0" err="1">
                <a:latin typeface="+mn-lt"/>
              </a:rPr>
              <a:t>Ηλεκτρονιακό</a:t>
            </a:r>
            <a:r>
              <a:rPr lang="el-GR" altLang="el-GR" sz="1400" b="1" dirty="0">
                <a:latin typeface="+mn-lt"/>
              </a:rPr>
              <a:t> ρεύμα</a:t>
            </a:r>
          </a:p>
        </p:txBody>
      </p:sp>
    </p:spTree>
    <p:extLst>
      <p:ext uri="{BB962C8B-B14F-4D97-AF65-F5344CB8AC3E}">
        <p14:creationId xmlns:p14="http://schemas.microsoft.com/office/powerpoint/2010/main" val="2026014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pPr>
              <a:defRPr/>
            </a:pPr>
            <a:r>
              <a:rPr lang="el-GR" sz="3200" dirty="0" smtClean="0">
                <a:latin typeface="+mn-lt"/>
                <a:cs typeface="Arial" charset="0"/>
              </a:rPr>
              <a:t>Γιατί εκδηλώνεται η διάβρωση; Ηλεκτροχημική θεώρηση</a:t>
            </a:r>
            <a:endParaRPr lang="el-GR" sz="3200" dirty="0" smtClean="0">
              <a:latin typeface="+mn-lt"/>
            </a:endParaRPr>
          </a:p>
        </p:txBody>
      </p:sp>
      <p:sp>
        <p:nvSpPr>
          <p:cNvPr id="3" name="Content Placeholder 2"/>
          <p:cNvSpPr>
            <a:spLocks noGrp="1"/>
          </p:cNvSpPr>
          <p:nvPr>
            <p:ph idx="1"/>
          </p:nvPr>
        </p:nvSpPr>
        <p:spPr>
          <a:xfrm>
            <a:off x="323528" y="1200150"/>
            <a:ext cx="5400600" cy="4107904"/>
          </a:xfrm>
        </p:spPr>
        <p:txBody>
          <a:bodyPr>
            <a:noAutofit/>
          </a:bodyPr>
          <a:lstStyle/>
          <a:p>
            <a:pPr marL="0" indent="0">
              <a:spcBef>
                <a:spcPts val="600"/>
              </a:spcBef>
              <a:buFontTx/>
              <a:buNone/>
            </a:pPr>
            <a:r>
              <a:rPr lang="el-GR" altLang="el-GR" sz="2000" b="1" dirty="0" smtClean="0"/>
              <a:t>Ηλεκτρική </a:t>
            </a:r>
            <a:r>
              <a:rPr lang="el-GR" altLang="el-GR" sz="2000" b="1" dirty="0"/>
              <a:t>αγωγιμότητα </a:t>
            </a:r>
            <a:r>
              <a:rPr lang="el-GR" altLang="el-GR" sz="2000" dirty="0"/>
              <a:t>είναι η εξωτερική σύνδεση ανάμεσα στην άνοδο και στην κάθοδο  που επιτρέπει στα ηλεκτρόνια  που παράγονται στην άνοδο με την  ανοδική αντίδραση (οξείδωση) να ρέουν προς την κάθοδο,  όπου μπορούν να καταναλωθούν από την καθοδική αντίδραση (αναγωγή).</a:t>
            </a:r>
          </a:p>
          <a:p>
            <a:pPr marL="0" indent="0">
              <a:spcBef>
                <a:spcPts val="600"/>
              </a:spcBef>
              <a:buFontTx/>
              <a:buNone/>
            </a:pPr>
            <a:r>
              <a:rPr lang="el-GR" altLang="el-GR" sz="2000" dirty="0"/>
              <a:t>π.χ. Μία μπαταρία δε λειτουργεί αν δε συνδεθεί ο αρνητικός με το θετικό πόλο με κάποιο μέσο</a:t>
            </a:r>
            <a:r>
              <a:rPr lang="el-GR" altLang="el-GR" sz="2000" dirty="0" smtClean="0"/>
              <a:t>.</a:t>
            </a:r>
            <a:endParaRPr lang="el-GR" altLang="el-GR" sz="2000" dirty="0"/>
          </a:p>
        </p:txBody>
      </p:sp>
      <p:pic>
        <p:nvPicPr>
          <p:cNvPr id="11" name="Picture 5" descr="9E54428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070884" y="1275607"/>
            <a:ext cx="3073116" cy="27058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7"/>
          <p:cNvSpPr txBox="1">
            <a:spLocks noChangeArrowheads="1"/>
          </p:cNvSpPr>
          <p:nvPr/>
        </p:nvSpPr>
        <p:spPr bwMode="auto">
          <a:xfrm>
            <a:off x="6293929" y="1275605"/>
            <a:ext cx="2814638" cy="5232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sz="1400" b="1" dirty="0">
                <a:latin typeface="+mn-lt"/>
              </a:rPr>
              <a:t>4 προϋποθέσεις για δημιουργία κελιού διάβρωσης </a:t>
            </a:r>
          </a:p>
        </p:txBody>
      </p:sp>
      <p:sp>
        <p:nvSpPr>
          <p:cNvPr id="13" name="TextBox 8"/>
          <p:cNvSpPr txBox="1">
            <a:spLocks noChangeArrowheads="1"/>
          </p:cNvSpPr>
          <p:nvPr/>
        </p:nvSpPr>
        <p:spPr bwMode="auto">
          <a:xfrm>
            <a:off x="6814087" y="2140285"/>
            <a:ext cx="1438828"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sz="1400" b="1" dirty="0">
                <a:latin typeface="+mn-lt"/>
              </a:rPr>
              <a:t>Ιονικό ρεύμα</a:t>
            </a:r>
          </a:p>
        </p:txBody>
      </p:sp>
      <p:sp>
        <p:nvSpPr>
          <p:cNvPr id="14" name="Oval 9"/>
          <p:cNvSpPr>
            <a:spLocks noChangeArrowheads="1"/>
          </p:cNvSpPr>
          <p:nvPr/>
        </p:nvSpPr>
        <p:spPr bwMode="auto">
          <a:xfrm>
            <a:off x="6264000" y="2736002"/>
            <a:ext cx="949702" cy="406577"/>
          </a:xfrm>
          <a:prstGeom prst="ellipse">
            <a:avLst/>
          </a:prstGeom>
          <a:solidFill>
            <a:srgbClr val="FFFFFF"/>
          </a:solidFill>
          <a:ln w="9525" algn="ctr">
            <a:solidFill>
              <a:schemeClr val="tx1"/>
            </a:solidFill>
            <a:round/>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1400" dirty="0">
                <a:latin typeface="+mn-lt"/>
              </a:rPr>
              <a:t>Άνοδος</a:t>
            </a:r>
          </a:p>
        </p:txBody>
      </p:sp>
      <p:sp>
        <p:nvSpPr>
          <p:cNvPr id="15" name="Oval 10"/>
          <p:cNvSpPr>
            <a:spLocks noChangeArrowheads="1"/>
          </p:cNvSpPr>
          <p:nvPr/>
        </p:nvSpPr>
        <p:spPr bwMode="auto">
          <a:xfrm>
            <a:off x="7908443" y="2736002"/>
            <a:ext cx="984041" cy="406577"/>
          </a:xfrm>
          <a:prstGeom prst="ellipse">
            <a:avLst/>
          </a:prstGeom>
          <a:solidFill>
            <a:srgbClr val="FFFFFF"/>
          </a:solidFill>
          <a:ln w="9525" algn="ctr">
            <a:solidFill>
              <a:schemeClr val="tx1"/>
            </a:solidFill>
            <a:round/>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sz="1400" dirty="0">
                <a:latin typeface="+mn-lt"/>
              </a:rPr>
              <a:t>Κάθοδος</a:t>
            </a:r>
          </a:p>
        </p:txBody>
      </p:sp>
      <p:sp>
        <p:nvSpPr>
          <p:cNvPr id="16" name="TextBox 11"/>
          <p:cNvSpPr txBox="1">
            <a:spLocks noChangeArrowheads="1"/>
          </p:cNvSpPr>
          <p:nvPr/>
        </p:nvSpPr>
        <p:spPr bwMode="auto">
          <a:xfrm>
            <a:off x="6606519" y="3453220"/>
            <a:ext cx="1937605" cy="3077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r>
              <a:rPr lang="el-GR" altLang="el-GR" sz="1400" b="1" dirty="0" err="1">
                <a:latin typeface="+mn-lt"/>
              </a:rPr>
              <a:t>Ηλεκτρονιακό</a:t>
            </a:r>
            <a:r>
              <a:rPr lang="el-GR" altLang="el-GR" sz="1400" b="1" dirty="0">
                <a:latin typeface="+mn-lt"/>
              </a:rPr>
              <a:t> ρεύμα</a:t>
            </a:r>
          </a:p>
        </p:txBody>
      </p:sp>
    </p:spTree>
    <p:extLst>
      <p:ext uri="{BB962C8B-B14F-4D97-AF65-F5344CB8AC3E}">
        <p14:creationId xmlns:p14="http://schemas.microsoft.com/office/powerpoint/2010/main" val="4946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normAutofit/>
          </a:bodyPr>
          <a:lstStyle/>
          <a:p>
            <a:pPr>
              <a:defRPr/>
            </a:pPr>
            <a:r>
              <a:rPr lang="el-GR" sz="3600" dirty="0" smtClean="0">
                <a:latin typeface="+mn-lt"/>
              </a:rPr>
              <a:t>Ηλεκτροχημική Διάβρωση του Σιδήρου</a:t>
            </a:r>
          </a:p>
        </p:txBody>
      </p:sp>
      <p:pic>
        <p:nvPicPr>
          <p:cNvPr id="25609" name="Content Placeholder 2"/>
          <p:cNvPicPr>
            <a:picLocks noGrp="1" noChangeAspect="1"/>
          </p:cNvPicPr>
          <p:nvPr>
            <p:ph idx="1"/>
          </p:nvPr>
        </p:nvPicPr>
        <p:blipFill rotWithShape="1">
          <a:blip r:embed="rId2">
            <a:extLst>
              <a:ext uri="{28A0092B-C50C-407E-A947-70E740481C1C}">
                <a14:useLocalDpi xmlns:a14="http://schemas.microsoft.com/office/drawing/2010/main" val="0"/>
              </a:ext>
            </a:extLst>
          </a:blip>
          <a:srcRect t="5765"/>
          <a:stretch/>
        </p:blipFill>
        <p:spPr>
          <a:xfrm>
            <a:off x="1444556" y="1059584"/>
            <a:ext cx="6254888" cy="3599349"/>
          </a:xfrm>
        </p:spPr>
      </p:pic>
      <p:sp>
        <p:nvSpPr>
          <p:cNvPr id="25603" name="TextBox 3"/>
          <p:cNvSpPr txBox="1">
            <a:spLocks noChangeArrowheads="1"/>
          </p:cNvSpPr>
          <p:nvPr/>
        </p:nvSpPr>
        <p:spPr bwMode="auto">
          <a:xfrm>
            <a:off x="5364163" y="1275160"/>
            <a:ext cx="1079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b="1">
                <a:solidFill>
                  <a:schemeClr val="bg1"/>
                </a:solidFill>
                <a:latin typeface="Arial" charset="0"/>
              </a:rPr>
              <a:t>(Αέρας)</a:t>
            </a:r>
          </a:p>
        </p:txBody>
      </p:sp>
      <p:sp>
        <p:nvSpPr>
          <p:cNvPr id="25604" name="TextBox 4"/>
          <p:cNvSpPr txBox="1">
            <a:spLocks noChangeArrowheads="1"/>
          </p:cNvSpPr>
          <p:nvPr/>
        </p:nvSpPr>
        <p:spPr bwMode="auto">
          <a:xfrm>
            <a:off x="2555776" y="1439646"/>
            <a:ext cx="18496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r" eaLnBrk="1" hangingPunct="1"/>
            <a:r>
              <a:rPr lang="el-GR" altLang="el-GR" b="1" dirty="0">
                <a:latin typeface="+mn-lt"/>
              </a:rPr>
              <a:t>(Εναπόθεση Σκουριάς)</a:t>
            </a:r>
          </a:p>
        </p:txBody>
      </p:sp>
      <p:sp>
        <p:nvSpPr>
          <p:cNvPr id="25605" name="TextBox 5"/>
          <p:cNvSpPr txBox="1">
            <a:spLocks noChangeArrowheads="1"/>
          </p:cNvSpPr>
          <p:nvPr/>
        </p:nvSpPr>
        <p:spPr bwMode="auto">
          <a:xfrm>
            <a:off x="7596193" y="2085977"/>
            <a:ext cx="12969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b="1">
                <a:solidFill>
                  <a:schemeClr val="bg1"/>
                </a:solidFill>
                <a:latin typeface="Arial" charset="0"/>
              </a:rPr>
              <a:t>(Σταγόνα</a:t>
            </a:r>
          </a:p>
          <a:p>
            <a:pPr eaLnBrk="1" hangingPunct="1"/>
            <a:r>
              <a:rPr lang="el-GR" altLang="el-GR" b="1">
                <a:solidFill>
                  <a:schemeClr val="bg1"/>
                </a:solidFill>
                <a:latin typeface="Arial" charset="0"/>
              </a:rPr>
              <a:t>Νερού)</a:t>
            </a:r>
          </a:p>
        </p:txBody>
      </p:sp>
      <p:sp>
        <p:nvSpPr>
          <p:cNvPr id="25606" name="TextBox 7"/>
          <p:cNvSpPr txBox="1">
            <a:spLocks noChangeArrowheads="1"/>
          </p:cNvSpPr>
          <p:nvPr/>
        </p:nvSpPr>
        <p:spPr bwMode="auto">
          <a:xfrm>
            <a:off x="1475660" y="3346523"/>
            <a:ext cx="1368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b="1" dirty="0" smtClean="0">
                <a:latin typeface="+mn-lt"/>
              </a:rPr>
              <a:t>(Κάθοδος)</a:t>
            </a:r>
            <a:endParaRPr lang="el-GR" altLang="el-GR" b="1" dirty="0">
              <a:latin typeface="+mn-lt"/>
            </a:endParaRPr>
          </a:p>
        </p:txBody>
      </p:sp>
      <p:sp>
        <p:nvSpPr>
          <p:cNvPr id="25607" name="TextBox 8"/>
          <p:cNvSpPr txBox="1">
            <a:spLocks noChangeArrowheads="1"/>
          </p:cNvSpPr>
          <p:nvPr/>
        </p:nvSpPr>
        <p:spPr bwMode="auto">
          <a:xfrm>
            <a:off x="6229356" y="3346523"/>
            <a:ext cx="1366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r" eaLnBrk="1" hangingPunct="1"/>
            <a:r>
              <a:rPr lang="el-GR" altLang="el-GR" b="1" dirty="0">
                <a:latin typeface="+mn-lt"/>
              </a:rPr>
              <a:t>(Άνοδος)</a:t>
            </a:r>
          </a:p>
        </p:txBody>
      </p:sp>
      <p:sp>
        <p:nvSpPr>
          <p:cNvPr id="25610" name="TextBox 3"/>
          <p:cNvSpPr txBox="1">
            <a:spLocks noChangeArrowheads="1"/>
          </p:cNvSpPr>
          <p:nvPr/>
        </p:nvSpPr>
        <p:spPr bwMode="auto">
          <a:xfrm>
            <a:off x="1475660" y="4633499"/>
            <a:ext cx="6192687" cy="461665"/>
          </a:xfrm>
          <a:prstGeom prst="rect">
            <a:avLst/>
          </a:prstGeom>
          <a:solidFill>
            <a:schemeClr val="bg1">
              <a:lumMod val="95000"/>
            </a:schemeClr>
          </a:solidFill>
          <a:ln>
            <a:noFill/>
          </a:ln>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n-US" sz="1200" dirty="0">
                <a:solidFill>
                  <a:schemeClr val="tx1">
                    <a:lumMod val="65000"/>
                    <a:lumOff val="35000"/>
                  </a:schemeClr>
                </a:solidFill>
                <a:latin typeface="+mn-lt"/>
              </a:rPr>
              <a:t>“Corrosion”, </a:t>
            </a:r>
            <a:r>
              <a:rPr lang="el-GR" sz="1200" dirty="0" smtClean="0">
                <a:solidFill>
                  <a:schemeClr val="tx1">
                    <a:lumMod val="65000"/>
                    <a:lumOff val="35000"/>
                  </a:schemeClr>
                </a:solidFill>
                <a:latin typeface="+mn-lt"/>
              </a:rPr>
              <a:t>κεφάλαιο </a:t>
            </a:r>
            <a:r>
              <a:rPr lang="en-US" sz="1200" dirty="0" smtClean="0">
                <a:solidFill>
                  <a:schemeClr val="tx1">
                    <a:lumMod val="65000"/>
                    <a:lumOff val="35000"/>
                  </a:schemeClr>
                </a:solidFill>
                <a:latin typeface="+mn-lt"/>
              </a:rPr>
              <a:t>19.6 </a:t>
            </a:r>
            <a:r>
              <a:rPr lang="el-GR" sz="1200" dirty="0" smtClean="0">
                <a:solidFill>
                  <a:schemeClr val="tx1">
                    <a:lumMod val="65000"/>
                    <a:lumOff val="35000"/>
                  </a:schemeClr>
                </a:solidFill>
                <a:latin typeface="+mn-lt"/>
              </a:rPr>
              <a:t>από το βιβλίο </a:t>
            </a:r>
            <a:r>
              <a:rPr lang="en-US" sz="1200" u="sng" dirty="0" smtClean="0">
                <a:solidFill>
                  <a:schemeClr val="tx1">
                    <a:lumMod val="65000"/>
                    <a:lumOff val="35000"/>
                  </a:schemeClr>
                </a:solidFill>
                <a:latin typeface="+mn-lt"/>
                <a:hlinkClick r:id="rId3"/>
              </a:rPr>
              <a:t>Principles </a:t>
            </a:r>
            <a:r>
              <a:rPr lang="en-US" sz="1200" u="sng" dirty="0">
                <a:solidFill>
                  <a:schemeClr val="tx1">
                    <a:lumMod val="65000"/>
                    <a:lumOff val="35000"/>
                  </a:schemeClr>
                </a:solidFill>
                <a:latin typeface="+mn-lt"/>
                <a:hlinkClick r:id="rId3"/>
              </a:rPr>
              <a:t>of General Chemistry</a:t>
            </a:r>
            <a:r>
              <a:rPr lang="en-US" sz="1200" dirty="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a:t>
            </a:r>
          </a:p>
          <a:p>
            <a:pPr algn="ctr"/>
            <a:r>
              <a:rPr lang="el-GR" sz="1200" dirty="0" smtClean="0">
                <a:solidFill>
                  <a:schemeClr val="tx1">
                    <a:lumMod val="65000"/>
                    <a:lumOff val="35000"/>
                  </a:schemeClr>
                </a:solidFill>
                <a:latin typeface="+mn-lt"/>
              </a:rPr>
              <a:t>με άδεια </a:t>
            </a:r>
            <a:r>
              <a:rPr lang="en-US" sz="1200" dirty="0">
                <a:solidFill>
                  <a:schemeClr val="tx1">
                    <a:lumMod val="65000"/>
                    <a:lumOff val="35000"/>
                  </a:schemeClr>
                </a:solidFill>
                <a:latin typeface="+mn-lt"/>
                <a:hlinkClick r:id="rId4"/>
              </a:rPr>
              <a:t>CC BY-NC-SA </a:t>
            </a:r>
            <a:r>
              <a:rPr lang="en-US" sz="1200" dirty="0" smtClean="0">
                <a:solidFill>
                  <a:schemeClr val="tx1">
                    <a:lumMod val="65000"/>
                    <a:lumOff val="35000"/>
                  </a:schemeClr>
                </a:solidFill>
                <a:latin typeface="+mn-lt"/>
                <a:hlinkClick r:id="rId4"/>
              </a:rPr>
              <a:t>3.0</a:t>
            </a:r>
            <a:endParaRPr lang="el-GR" altLang="el-GR" sz="1200" dirty="0">
              <a:solidFill>
                <a:schemeClr val="tx1">
                  <a:lumMod val="65000"/>
                  <a:lumOff val="35000"/>
                </a:schemeClr>
              </a:solidFill>
              <a:latin typeface="+mn-lt"/>
            </a:endParaRPr>
          </a:p>
        </p:txBody>
      </p:sp>
    </p:spTree>
    <p:extLst>
      <p:ext uri="{BB962C8B-B14F-4D97-AF65-F5344CB8AC3E}">
        <p14:creationId xmlns:p14="http://schemas.microsoft.com/office/powerpoint/2010/main" val="1918925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noAutofit/>
          </a:bodyPr>
          <a:lstStyle/>
          <a:p>
            <a:pPr marL="609600" indent="-609600">
              <a:defRPr/>
            </a:pPr>
            <a:r>
              <a:rPr lang="el-GR" sz="2400" dirty="0" smtClean="0">
                <a:latin typeface="+mn-lt"/>
                <a:cs typeface="Arial" charset="0"/>
              </a:rPr>
              <a:t>Πως μπορούμε να σταματήσουμε τη διάβρωση;</a:t>
            </a:r>
            <a:br>
              <a:rPr lang="el-GR" sz="2400" dirty="0" smtClean="0">
                <a:latin typeface="+mn-lt"/>
                <a:cs typeface="Arial" charset="0"/>
              </a:rPr>
            </a:br>
            <a:r>
              <a:rPr lang="el-GR" sz="2400" dirty="0" smtClean="0">
                <a:latin typeface="+mn-lt"/>
                <a:cs typeface="Arial" charset="0"/>
              </a:rPr>
              <a:t>(μία σημαντική ερώτηση για όλους τους συντηρητές)</a:t>
            </a:r>
            <a:endParaRPr lang="el-GR" sz="2800" dirty="0" smtClean="0">
              <a:latin typeface="+mn-lt"/>
              <a:cs typeface="Arial" charset="0"/>
            </a:endParaRPr>
          </a:p>
        </p:txBody>
      </p:sp>
      <p:pic>
        <p:nvPicPr>
          <p:cNvPr id="26627" name="Θέση περιεχομένου 10"/>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871877" y="1221582"/>
            <a:ext cx="5400255" cy="3366392"/>
          </a:xfrm>
          <a:prstGeom prst="rect">
            <a:avLst/>
          </a:prstGeom>
          <a:noFill/>
          <a:ln>
            <a:noFill/>
          </a:ln>
        </p:spPr>
      </p:pic>
    </p:spTree>
    <p:extLst>
      <p:ext uri="{BB962C8B-B14F-4D97-AF65-F5344CB8AC3E}">
        <p14:creationId xmlns:p14="http://schemas.microsoft.com/office/powerpoint/2010/main" val="979866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altLang="el-GR" dirty="0" smtClean="0">
                <a:latin typeface="+mn-lt"/>
              </a:rPr>
              <a:t>Στοιχεία ηλεκτροχημείας</a:t>
            </a:r>
            <a:br>
              <a:rPr lang="el-GR" altLang="el-GR" dirty="0" smtClean="0">
                <a:latin typeface="+mn-lt"/>
              </a:rPr>
            </a:br>
            <a:endParaRPr lang="el-GR" dirty="0">
              <a:latin typeface="+mn-lt"/>
            </a:endParaRPr>
          </a:p>
        </p:txBody>
      </p:sp>
      <p:sp>
        <p:nvSpPr>
          <p:cNvPr id="26626" name="Rectangle 3"/>
          <p:cNvSpPr>
            <a:spLocks noGrp="1" noChangeArrowheads="1"/>
          </p:cNvSpPr>
          <p:nvPr>
            <p:ph idx="1"/>
          </p:nvPr>
        </p:nvSpPr>
        <p:spPr/>
        <p:txBody>
          <a:bodyPr/>
          <a:lstStyle/>
          <a:p>
            <a:pPr eaLnBrk="1" hangingPunct="1">
              <a:buFontTx/>
              <a:buNone/>
              <a:defRPr/>
            </a:pPr>
            <a:endParaRPr lang="el-GR" altLang="el-GR" sz="1800" dirty="0" smtClean="0"/>
          </a:p>
          <a:p>
            <a:pPr eaLnBrk="1" hangingPunct="1">
              <a:buFontTx/>
              <a:buNone/>
              <a:defRPr/>
            </a:pPr>
            <a:endParaRPr lang="el-GR" altLang="el-GR" sz="1800" u="sng" dirty="0" smtClean="0"/>
          </a:p>
          <a:p>
            <a:pPr algn="just" eaLnBrk="1" hangingPunct="1">
              <a:buFontTx/>
              <a:buNone/>
              <a:defRPr/>
            </a:pPr>
            <a:endParaRPr lang="el-GR" altLang="el-GR" sz="1800" dirty="0" smtClean="0"/>
          </a:p>
        </p:txBody>
      </p:sp>
      <p:sp>
        <p:nvSpPr>
          <p:cNvPr id="27651" name="Text Placeholder 9"/>
          <p:cNvSpPr>
            <a:spLocks noGrp="1"/>
          </p:cNvSpPr>
          <p:nvPr>
            <p:ph type="body" idx="4294967295"/>
          </p:nvPr>
        </p:nvSpPr>
        <p:spPr>
          <a:xfrm>
            <a:off x="195574" y="915567"/>
            <a:ext cx="4555938" cy="1224136"/>
          </a:xfrm>
        </p:spPr>
        <p:txBody>
          <a:bodyPr>
            <a:noAutofit/>
          </a:bodyPr>
          <a:lstStyle/>
          <a:p>
            <a:pPr marL="0" indent="0">
              <a:buNone/>
            </a:pPr>
            <a:r>
              <a:rPr lang="el-GR" altLang="el-GR" sz="2000" b="0" dirty="0" smtClean="0">
                <a:effectLst/>
              </a:rPr>
              <a:t>Ηλεκτρολυτικό στοιχείο: χρειάζεται ηλεκτρικό ρεύμα για να προκαλέσει </a:t>
            </a:r>
            <a:r>
              <a:rPr lang="el-GR" altLang="el-GR" sz="2000" b="0" dirty="0" err="1" smtClean="0">
                <a:effectLst/>
              </a:rPr>
              <a:t>οξειδοαναγωγική</a:t>
            </a:r>
            <a:r>
              <a:rPr lang="el-GR" altLang="el-GR" sz="2000" b="0" dirty="0" smtClean="0">
                <a:effectLst/>
              </a:rPr>
              <a:t> αντίδραση</a:t>
            </a:r>
          </a:p>
        </p:txBody>
      </p:sp>
      <p:sp>
        <p:nvSpPr>
          <p:cNvPr id="27653" name="Text Placeholder 10"/>
          <p:cNvSpPr>
            <a:spLocks noGrp="1"/>
          </p:cNvSpPr>
          <p:nvPr>
            <p:ph type="body" sz="quarter" idx="4294967295"/>
          </p:nvPr>
        </p:nvSpPr>
        <p:spPr>
          <a:xfrm>
            <a:off x="5102225" y="915567"/>
            <a:ext cx="4041775" cy="1059871"/>
          </a:xfrm>
        </p:spPr>
        <p:txBody>
          <a:bodyPr>
            <a:noAutofit/>
          </a:bodyPr>
          <a:lstStyle/>
          <a:p>
            <a:pPr marL="0" indent="0">
              <a:buNone/>
            </a:pPr>
            <a:r>
              <a:rPr lang="el-GR" altLang="el-GR" sz="2000" b="0" dirty="0" smtClean="0">
                <a:solidFill>
                  <a:schemeClr val="bg1"/>
                </a:solidFill>
                <a:effectLst/>
              </a:rPr>
              <a:t>Γαλβανικό στοιχείο: μια </a:t>
            </a:r>
            <a:r>
              <a:rPr lang="el-GR" altLang="el-GR" sz="2000" b="0" dirty="0" err="1" smtClean="0">
                <a:solidFill>
                  <a:schemeClr val="bg1"/>
                </a:solidFill>
                <a:effectLst/>
              </a:rPr>
              <a:t>οξειδοαναγωγική</a:t>
            </a:r>
            <a:r>
              <a:rPr lang="el-GR" altLang="el-GR" sz="2000" b="0" dirty="0" smtClean="0">
                <a:solidFill>
                  <a:schemeClr val="bg1"/>
                </a:solidFill>
                <a:effectLst/>
              </a:rPr>
              <a:t> αντίδραση που παράγει ηλεκτρικό ρεύμα</a:t>
            </a:r>
          </a:p>
        </p:txBody>
      </p:sp>
      <p:pic>
        <p:nvPicPr>
          <p:cNvPr id="10242" name="Picture 2" descr="File:Electrolytic cell charg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12" y="2139702"/>
            <a:ext cx="4429125" cy="22955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alvanic cell with no cation f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130972"/>
            <a:ext cx="3969654" cy="2304256"/>
          </a:xfrm>
          <a:prstGeom prst="rect">
            <a:avLst/>
          </a:prstGeom>
          <a:solidFill>
            <a:schemeClr val="bg1"/>
          </a:solidFill>
        </p:spPr>
      </p:pic>
      <p:sp>
        <p:nvSpPr>
          <p:cNvPr id="12" name="TextBox 11"/>
          <p:cNvSpPr txBox="1"/>
          <p:nvPr/>
        </p:nvSpPr>
        <p:spPr>
          <a:xfrm>
            <a:off x="705779" y="4515968"/>
            <a:ext cx="3456384" cy="461665"/>
          </a:xfrm>
          <a:prstGeom prst="rect">
            <a:avLst/>
          </a:prstGeom>
          <a:solidFill>
            <a:schemeClr val="bg1">
              <a:lumMod val="95000"/>
            </a:schemeClr>
          </a:solidFill>
        </p:spPr>
        <p:txBody>
          <a:bodyPr wrap="square" rtlCol="0" anchor="ctr">
            <a:spAutoFit/>
          </a:bodyPr>
          <a:lstStyle/>
          <a:p>
            <a:pPr algn="ctr"/>
            <a:r>
              <a:rPr lang="en-US" sz="1200" dirty="0" smtClean="0">
                <a:solidFill>
                  <a:schemeClr val="tx1">
                    <a:lumMod val="65000"/>
                    <a:lumOff val="35000"/>
                  </a:schemeClr>
                </a:solidFill>
              </a:rPr>
              <a:t>“</a:t>
            </a:r>
            <a:r>
              <a:rPr lang="en-US" sz="1200" dirty="0">
                <a:hlinkClick r:id="rId4"/>
              </a:rPr>
              <a:t>Electrolytic cell </a:t>
            </a:r>
            <a:r>
              <a:rPr lang="en-US" sz="1200" dirty="0" smtClean="0">
                <a:hlinkClick r:id="rId4"/>
              </a:rPr>
              <a:t>charge</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a:hlinkClick r:id="rId5" tooltip="User:RodEz2 (page does not exist)"/>
              </a:rPr>
              <a:t>RodEz2</a:t>
            </a:r>
            <a:r>
              <a:rPr lang="el-GR" sz="1200" dirty="0" smtClean="0"/>
              <a:t> </a:t>
            </a:r>
            <a:r>
              <a:rPr lang="el-GR" sz="1200" dirty="0" smtClean="0">
                <a:solidFill>
                  <a:schemeClr val="tx1">
                    <a:lumMod val="65000"/>
                    <a:lumOff val="35000"/>
                  </a:schemeClr>
                </a:solidFill>
              </a:rPr>
              <a:t>διαθέσιμο με άδεια </a:t>
            </a:r>
            <a:r>
              <a:rPr lang="en-US" sz="1200" dirty="0">
                <a:hlinkClick r:id="rId6"/>
              </a:rPr>
              <a:t>CC BY-SA </a:t>
            </a:r>
            <a:r>
              <a:rPr lang="en-US" sz="1200" dirty="0" smtClean="0">
                <a:hlinkClick r:id="rId6"/>
              </a:rPr>
              <a:t>3.0</a:t>
            </a:r>
            <a:endParaRPr lang="en-US" sz="1200" dirty="0">
              <a:solidFill>
                <a:schemeClr val="tx1">
                  <a:lumMod val="65000"/>
                  <a:lumOff val="35000"/>
                </a:schemeClr>
              </a:solidFill>
            </a:endParaRPr>
          </a:p>
        </p:txBody>
      </p:sp>
      <p:sp>
        <p:nvSpPr>
          <p:cNvPr id="13" name="TextBox 12"/>
          <p:cNvSpPr txBox="1"/>
          <p:nvPr/>
        </p:nvSpPr>
        <p:spPr>
          <a:xfrm>
            <a:off x="5320077" y="4515967"/>
            <a:ext cx="3456384" cy="461665"/>
          </a:xfrm>
          <a:prstGeom prst="rect">
            <a:avLst/>
          </a:prstGeom>
          <a:solidFill>
            <a:schemeClr val="bg1">
              <a:lumMod val="95000"/>
            </a:schemeClr>
          </a:solidFill>
        </p:spPr>
        <p:txBody>
          <a:bodyPr wrap="square" rtlCol="0" anchor="ctr">
            <a:spAutoFit/>
          </a:bodyPr>
          <a:lstStyle/>
          <a:p>
            <a:pPr algn="ctr"/>
            <a:r>
              <a:rPr lang="en-US" sz="1200" dirty="0" smtClean="0">
                <a:solidFill>
                  <a:schemeClr val="tx1">
                    <a:lumMod val="65000"/>
                    <a:lumOff val="35000"/>
                  </a:schemeClr>
                </a:solidFill>
              </a:rPr>
              <a:t>“</a:t>
            </a:r>
            <a:r>
              <a:rPr lang="en-US" sz="1200" dirty="0">
                <a:hlinkClick r:id="rId7"/>
              </a:rPr>
              <a:t>Galvanic cell with no cation flow</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err="1">
                <a:hlinkClick r:id="rId8"/>
              </a:rPr>
              <a:t>Burpelson</a:t>
            </a:r>
            <a:r>
              <a:rPr lang="en-US" sz="1200" dirty="0">
                <a:hlinkClick r:id="rId8"/>
              </a:rPr>
              <a:t> AFB</a:t>
            </a:r>
            <a:r>
              <a:rPr lang="el-GR" sz="1200" dirty="0" smtClean="0"/>
              <a:t> </a:t>
            </a:r>
            <a:r>
              <a:rPr lang="el-GR" sz="1200" dirty="0" smtClean="0">
                <a:solidFill>
                  <a:schemeClr val="tx1">
                    <a:lumMod val="65000"/>
                    <a:lumOff val="35000"/>
                  </a:schemeClr>
                </a:solidFill>
              </a:rPr>
              <a:t>διαθέσιμο με άδεια </a:t>
            </a:r>
            <a:r>
              <a:rPr lang="en-US" sz="1200" dirty="0">
                <a:hlinkClick r:id="rId6"/>
              </a:rPr>
              <a:t>CC BY-SA </a:t>
            </a:r>
            <a:r>
              <a:rPr lang="en-US" sz="1200" dirty="0" smtClean="0">
                <a:hlinkClick r:id="rId6"/>
              </a:rPr>
              <a:t>3.0</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3241182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altLang="el-GR" dirty="0" smtClean="0">
                <a:latin typeface="+mn-lt"/>
              </a:rPr>
              <a:t>Γαλβανική διάβρωση</a:t>
            </a:r>
            <a:endParaRPr lang="el-GR" dirty="0">
              <a:latin typeface="+mn-lt"/>
            </a:endParaRPr>
          </a:p>
        </p:txBody>
      </p:sp>
      <p:sp>
        <p:nvSpPr>
          <p:cNvPr id="3" name="Content Placeholder 2"/>
          <p:cNvSpPr>
            <a:spLocks noGrp="1"/>
          </p:cNvSpPr>
          <p:nvPr>
            <p:ph idx="1"/>
          </p:nvPr>
        </p:nvSpPr>
        <p:spPr/>
        <p:txBody>
          <a:bodyPr>
            <a:normAutofit/>
          </a:bodyPr>
          <a:lstStyle/>
          <a:p>
            <a:pPr>
              <a:buClr>
                <a:srgbClr val="BD582C"/>
              </a:buClr>
              <a:defRPr/>
            </a:pPr>
            <a:r>
              <a:rPr lang="el-GR" altLang="el-GR" sz="2000" dirty="0"/>
              <a:t>Η</a:t>
            </a:r>
            <a:r>
              <a:rPr lang="el-GR" altLang="el-GR" sz="2000" b="1" dirty="0"/>
              <a:t> γαλβανική διάβρωση </a:t>
            </a:r>
            <a:r>
              <a:rPr lang="el-GR" altLang="el-GR" sz="2000" dirty="0"/>
              <a:t>είναι επιταχυνόμενη διάβρωση του μετάλλου γιατί βρίσκεται σ</a:t>
            </a:r>
            <a:r>
              <a:rPr lang="el-GR" altLang="el-GR" sz="2000" dirty="0" smtClean="0"/>
              <a:t>ε </a:t>
            </a:r>
            <a:r>
              <a:rPr lang="el-GR" altLang="el-GR" sz="2000" dirty="0"/>
              <a:t>ηλεκτρική επαφή με ένα πιο ευγενές μέταλλο σε διαβρωτικό ηλεκτρολύτη.</a:t>
            </a:r>
          </a:p>
          <a:p>
            <a:pPr>
              <a:buClr>
                <a:srgbClr val="BD582C"/>
              </a:buClr>
              <a:defRPr/>
            </a:pPr>
            <a:r>
              <a:rPr lang="el-GR" altLang="el-GR" sz="2000" dirty="0"/>
              <a:t>Τα καλύτερα παραδείγματα στη συντήρηση είναι τα επιμεταλλωμένα </a:t>
            </a:r>
            <a:r>
              <a:rPr lang="el-GR" altLang="el-GR" sz="2000" dirty="0" smtClean="0"/>
              <a:t>μέταλλα.</a:t>
            </a:r>
            <a:endParaRPr lang="el-GR" sz="3600" dirty="0"/>
          </a:p>
        </p:txBody>
      </p:sp>
      <p:pic>
        <p:nvPicPr>
          <p:cNvPr id="28676" name="Content Placeholder 6"/>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4" y="609644"/>
            <a:ext cx="4425943" cy="3463200"/>
          </a:xfrm>
          <a:prstGeom prst="rect">
            <a:avLst/>
          </a:prstGeom>
          <a:noFill/>
          <a:ln>
            <a:noFill/>
          </a:ln>
        </p:spPr>
      </p:pic>
      <p:sp>
        <p:nvSpPr>
          <p:cNvPr id="6" name="TextBox 5"/>
          <p:cNvSpPr txBox="1"/>
          <p:nvPr/>
        </p:nvSpPr>
        <p:spPr>
          <a:xfrm>
            <a:off x="715252" y="4371952"/>
            <a:ext cx="3024336" cy="461665"/>
          </a:xfrm>
          <a:prstGeom prst="rect">
            <a:avLst/>
          </a:prstGeom>
          <a:solidFill>
            <a:schemeClr val="bg1">
              <a:lumMod val="95000"/>
            </a:schemeClr>
          </a:solidFill>
        </p:spPr>
        <p:txBody>
          <a:bodyPr wrap="square" rtlCol="0" anchor="ctr">
            <a:spAutoFit/>
          </a:bodyPr>
          <a:lstStyle/>
          <a:p>
            <a:pPr algn="ctr"/>
            <a:r>
              <a:rPr lang="en-US" sz="1200" dirty="0" smtClean="0">
                <a:solidFill>
                  <a:schemeClr val="tx1">
                    <a:lumMod val="65000"/>
                    <a:lumOff val="35000"/>
                  </a:schemeClr>
                </a:solidFill>
              </a:rPr>
              <a:t>“</a:t>
            </a:r>
            <a:r>
              <a:rPr lang="en-US" sz="1200" dirty="0">
                <a:hlinkClick r:id="rId3"/>
              </a:rPr>
              <a:t>Galvanic </a:t>
            </a:r>
            <a:r>
              <a:rPr lang="en-US" sz="1200" dirty="0" smtClean="0">
                <a:hlinkClick r:id="rId3"/>
              </a:rPr>
              <a:t>corrosion-1b</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err="1">
                <a:hlinkClick r:id="rId4" tooltip="User:Mcapdevila"/>
              </a:rPr>
              <a:t>Mcapdevila</a:t>
            </a:r>
            <a:r>
              <a:rPr lang="el-GR" sz="1200" dirty="0" smtClean="0"/>
              <a:t> </a:t>
            </a:r>
            <a:r>
              <a:rPr lang="el-GR" sz="1200" dirty="0" smtClean="0">
                <a:solidFill>
                  <a:schemeClr val="tx1">
                    <a:lumMod val="65000"/>
                    <a:lumOff val="35000"/>
                  </a:schemeClr>
                </a:solidFill>
              </a:rPr>
              <a:t>διαθέσιμο με άδεια  </a:t>
            </a:r>
            <a:r>
              <a:rPr lang="en-US" sz="1200" dirty="0">
                <a:hlinkClick r:id="rId5"/>
              </a:rPr>
              <a:t>CC BY-SA </a:t>
            </a:r>
            <a:r>
              <a:rPr lang="en-US" sz="1200" dirty="0" smtClean="0">
                <a:hlinkClick r:id="rId5"/>
              </a:rPr>
              <a:t>3.0</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1057696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651300"/>
            <a:ext cx="2880320" cy="1426676"/>
          </a:xfrm>
        </p:spPr>
        <p:txBody>
          <a:bodyPr>
            <a:normAutofit/>
          </a:bodyPr>
          <a:lstStyle/>
          <a:p>
            <a:pPr>
              <a:defRPr/>
            </a:pPr>
            <a:r>
              <a:rPr lang="el-GR" sz="3600" dirty="0" smtClean="0">
                <a:solidFill>
                  <a:schemeClr val="bg1"/>
                </a:solidFill>
                <a:latin typeface="+mn-lt"/>
              </a:rPr>
              <a:t>Τύποι Διάβρωσης</a:t>
            </a:r>
          </a:p>
        </p:txBody>
      </p:sp>
      <p:pic>
        <p:nvPicPr>
          <p:cNvPr id="29699" name="Picture 240"/>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0" y="113055"/>
            <a:ext cx="3685620" cy="5030447"/>
          </a:xfr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15201" y="108000"/>
            <a:ext cx="3773224" cy="338554"/>
          </a:xfrm>
          <a:prstGeom prst="rect">
            <a:avLst/>
          </a:prstGeom>
          <a:solidFill>
            <a:schemeClr val="tx1">
              <a:lumMod val="75000"/>
            </a:schemeClr>
          </a:solidFill>
        </p:spPr>
        <p:txBody>
          <a:bodyPr wrap="square">
            <a:spAutoFit/>
          </a:bodyPr>
          <a:lstStyle>
            <a:lvl1pPr eaLnBrk="0" hangingPunct="0">
              <a:defRPr>
                <a:solidFill>
                  <a:schemeClr val="tx1"/>
                </a:solidFill>
                <a:latin typeface="Verdana" pitchFamily="34" charset="0"/>
                <a:ea typeface="MS PGothic" pitchFamily="34" charset="-128"/>
              </a:defRPr>
            </a:lvl1pPr>
            <a:lvl2pPr marL="742950" indent="-285750" eaLnBrk="0" hangingPunct="0">
              <a:defRPr>
                <a:solidFill>
                  <a:schemeClr val="tx1"/>
                </a:solidFill>
                <a:latin typeface="Verdana" pitchFamily="34" charset="0"/>
                <a:ea typeface="MS PGothic" pitchFamily="34" charset="-128"/>
              </a:defRPr>
            </a:lvl2pPr>
            <a:lvl3pPr marL="1143000" indent="-228600" eaLnBrk="0" hangingPunct="0">
              <a:defRPr>
                <a:solidFill>
                  <a:schemeClr val="tx1"/>
                </a:solidFill>
                <a:latin typeface="Verdana" pitchFamily="34" charset="0"/>
                <a:ea typeface="MS PGothic" pitchFamily="34" charset="-128"/>
              </a:defRPr>
            </a:lvl3pPr>
            <a:lvl4pPr marL="1600200" indent="-228600" eaLnBrk="0" hangingPunct="0">
              <a:defRPr>
                <a:solidFill>
                  <a:schemeClr val="tx1"/>
                </a:solidFill>
                <a:latin typeface="Verdana" pitchFamily="34" charset="0"/>
                <a:ea typeface="MS PGothic" pitchFamily="34" charset="-128"/>
              </a:defRPr>
            </a:lvl4pPr>
            <a:lvl5pPr marL="2057400" indent="-228600" eaLnBrk="0" hangingPunct="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defRPr/>
            </a:pPr>
            <a:r>
              <a:rPr lang="el-GR" sz="800" b="1" dirty="0" smtClean="0">
                <a:solidFill>
                  <a:schemeClr val="bg1"/>
                </a:solidFill>
                <a:latin typeface="+mn-lt"/>
              </a:rPr>
              <a:t>Μορφή                                 Όψη                               Τομή                           Διαβρωμένα</a:t>
            </a:r>
          </a:p>
          <a:p>
            <a:pPr eaLnBrk="1" hangingPunct="1">
              <a:defRPr/>
            </a:pPr>
            <a:r>
              <a:rPr lang="el-GR" sz="800" b="1" dirty="0" smtClean="0">
                <a:solidFill>
                  <a:schemeClr val="bg1"/>
                </a:solidFill>
                <a:latin typeface="+mn-lt"/>
              </a:rPr>
              <a:t>Διάβρωσης                                                                                                       Αντικείμενα</a:t>
            </a:r>
          </a:p>
        </p:txBody>
      </p:sp>
      <p:sp>
        <p:nvSpPr>
          <p:cNvPr id="29701" name="TextBox 5"/>
          <p:cNvSpPr txBox="1">
            <a:spLocks noChangeArrowheads="1"/>
          </p:cNvSpPr>
          <p:nvPr/>
        </p:nvSpPr>
        <p:spPr bwMode="auto">
          <a:xfrm>
            <a:off x="4626271" y="504000"/>
            <a:ext cx="793555" cy="215444"/>
          </a:xfrm>
          <a:prstGeom prst="rect">
            <a:avLst/>
          </a:prstGeom>
          <a:solidFill>
            <a:srgbClr val="FFFFFF"/>
          </a:solidFill>
          <a:ln>
            <a:noFill/>
          </a:ln>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800" b="1" dirty="0">
                <a:latin typeface="+mn-lt"/>
              </a:rPr>
              <a:t>Ομοιόμορφη</a:t>
            </a:r>
          </a:p>
        </p:txBody>
      </p:sp>
      <p:sp>
        <p:nvSpPr>
          <p:cNvPr id="29702" name="TextBox 7"/>
          <p:cNvSpPr txBox="1">
            <a:spLocks noChangeArrowheads="1"/>
          </p:cNvSpPr>
          <p:nvPr/>
        </p:nvSpPr>
        <p:spPr bwMode="auto">
          <a:xfrm>
            <a:off x="4626271" y="756000"/>
            <a:ext cx="793555" cy="215444"/>
          </a:xfrm>
          <a:prstGeom prst="rect">
            <a:avLst/>
          </a:prstGeom>
          <a:solidFill>
            <a:srgbClr val="F3F3F3"/>
          </a:solidFill>
          <a:ln>
            <a:noFill/>
          </a:ln>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800" b="1" dirty="0">
                <a:latin typeface="+mn-lt"/>
              </a:rPr>
              <a:t>Τοπική</a:t>
            </a:r>
          </a:p>
        </p:txBody>
      </p:sp>
      <p:sp>
        <p:nvSpPr>
          <p:cNvPr id="29703" name="TextBox 10"/>
          <p:cNvSpPr txBox="1">
            <a:spLocks noChangeArrowheads="1"/>
          </p:cNvSpPr>
          <p:nvPr/>
        </p:nvSpPr>
        <p:spPr bwMode="auto">
          <a:xfrm>
            <a:off x="4626267" y="993608"/>
            <a:ext cx="809830" cy="215444"/>
          </a:xfrm>
          <a:prstGeom prst="rect">
            <a:avLst/>
          </a:prstGeom>
          <a:solidFill>
            <a:srgbClr val="F3F3F3"/>
          </a:solidFill>
          <a:ln>
            <a:noFill/>
          </a:ln>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800" b="1" dirty="0">
                <a:latin typeface="+mn-lt"/>
              </a:rPr>
              <a:t>Βελονισμοί</a:t>
            </a:r>
          </a:p>
        </p:txBody>
      </p:sp>
      <p:sp>
        <p:nvSpPr>
          <p:cNvPr id="29704" name="TextBox 11"/>
          <p:cNvSpPr txBox="1">
            <a:spLocks noChangeArrowheads="1"/>
          </p:cNvSpPr>
          <p:nvPr/>
        </p:nvSpPr>
        <p:spPr bwMode="auto">
          <a:xfrm>
            <a:off x="4626271" y="1404000"/>
            <a:ext cx="809829" cy="338554"/>
          </a:xfrm>
          <a:prstGeom prst="rect">
            <a:avLst/>
          </a:prstGeom>
          <a:solidFill>
            <a:srgbClr val="F3F3F3"/>
          </a:solidFill>
          <a:ln>
            <a:noFill/>
          </a:ln>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800" b="1" dirty="0" err="1">
                <a:latin typeface="+mn-lt"/>
              </a:rPr>
              <a:t>Περικρυσταλλική</a:t>
            </a:r>
            <a:endParaRPr lang="el-GR" altLang="el-GR" sz="800" b="1" dirty="0">
              <a:latin typeface="+mn-lt"/>
            </a:endParaRPr>
          </a:p>
        </p:txBody>
      </p:sp>
      <p:sp>
        <p:nvSpPr>
          <p:cNvPr id="29705" name="TextBox 12"/>
          <p:cNvSpPr txBox="1">
            <a:spLocks noChangeArrowheads="1"/>
          </p:cNvSpPr>
          <p:nvPr/>
        </p:nvSpPr>
        <p:spPr bwMode="auto">
          <a:xfrm>
            <a:off x="4626267" y="1851670"/>
            <a:ext cx="792088" cy="215444"/>
          </a:xfrm>
          <a:prstGeom prst="rect">
            <a:avLst/>
          </a:prstGeom>
          <a:solidFill>
            <a:srgbClr val="F3F3F3"/>
          </a:solidFill>
          <a:ln>
            <a:noFill/>
          </a:ln>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800" b="1">
                <a:latin typeface="+mn-lt"/>
              </a:rPr>
              <a:t>Ρωγμώδης</a:t>
            </a:r>
          </a:p>
        </p:txBody>
      </p:sp>
      <p:sp>
        <p:nvSpPr>
          <p:cNvPr id="29706" name="TextBox 13"/>
          <p:cNvSpPr txBox="1">
            <a:spLocks noChangeArrowheads="1"/>
          </p:cNvSpPr>
          <p:nvPr/>
        </p:nvSpPr>
        <p:spPr bwMode="auto">
          <a:xfrm>
            <a:off x="4626267" y="2412000"/>
            <a:ext cx="763884" cy="338554"/>
          </a:xfrm>
          <a:prstGeom prst="rect">
            <a:avLst/>
          </a:prstGeom>
          <a:solidFill>
            <a:srgbClr val="F3F3F3"/>
          </a:solidFill>
          <a:ln>
            <a:noFill/>
          </a:ln>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800" b="1">
                <a:latin typeface="+mn-lt"/>
              </a:rPr>
              <a:t>Ρώγμωση λόγω πίεσης</a:t>
            </a:r>
          </a:p>
        </p:txBody>
      </p:sp>
      <p:sp>
        <p:nvSpPr>
          <p:cNvPr id="29707" name="TextBox 14"/>
          <p:cNvSpPr txBox="1">
            <a:spLocks noChangeArrowheads="1"/>
          </p:cNvSpPr>
          <p:nvPr/>
        </p:nvSpPr>
        <p:spPr bwMode="auto">
          <a:xfrm>
            <a:off x="4626267" y="2844000"/>
            <a:ext cx="793556" cy="215444"/>
          </a:xfrm>
          <a:prstGeom prst="rect">
            <a:avLst/>
          </a:prstGeom>
          <a:solidFill>
            <a:srgbClr val="F3F3F3"/>
          </a:solidFill>
          <a:ln>
            <a:noFill/>
          </a:ln>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800" b="1" dirty="0">
                <a:latin typeface="+mn-lt"/>
              </a:rPr>
              <a:t>Κόπωση</a:t>
            </a:r>
          </a:p>
        </p:txBody>
      </p:sp>
      <p:sp>
        <p:nvSpPr>
          <p:cNvPr id="29708" name="TextBox 15"/>
          <p:cNvSpPr txBox="1">
            <a:spLocks noChangeArrowheads="1"/>
          </p:cNvSpPr>
          <p:nvPr/>
        </p:nvSpPr>
        <p:spPr bwMode="auto">
          <a:xfrm>
            <a:off x="4626004" y="3327856"/>
            <a:ext cx="793555" cy="215444"/>
          </a:xfrm>
          <a:prstGeom prst="rect">
            <a:avLst/>
          </a:prstGeom>
          <a:solidFill>
            <a:srgbClr val="FFFFFF"/>
          </a:solidFill>
          <a:ln>
            <a:noFill/>
          </a:ln>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800" b="1" dirty="0">
                <a:latin typeface="+mn-lt"/>
              </a:rPr>
              <a:t>Γαλβανική</a:t>
            </a:r>
          </a:p>
        </p:txBody>
      </p:sp>
      <p:sp>
        <p:nvSpPr>
          <p:cNvPr id="29709" name="TextBox 17"/>
          <p:cNvSpPr txBox="1">
            <a:spLocks noChangeArrowheads="1"/>
          </p:cNvSpPr>
          <p:nvPr/>
        </p:nvSpPr>
        <p:spPr bwMode="auto">
          <a:xfrm>
            <a:off x="4626000" y="3960000"/>
            <a:ext cx="800426" cy="215444"/>
          </a:xfrm>
          <a:prstGeom prst="rect">
            <a:avLst/>
          </a:prstGeom>
          <a:solidFill>
            <a:srgbClr val="FFFFFF"/>
          </a:solidFill>
          <a:ln>
            <a:noFill/>
          </a:ln>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800" b="1" dirty="0">
                <a:latin typeface="+mn-lt"/>
              </a:rPr>
              <a:t>Εκλεκτική</a:t>
            </a:r>
          </a:p>
        </p:txBody>
      </p:sp>
      <p:sp>
        <p:nvSpPr>
          <p:cNvPr id="29710" name="TextBox 18"/>
          <p:cNvSpPr txBox="1">
            <a:spLocks noChangeArrowheads="1"/>
          </p:cNvSpPr>
          <p:nvPr/>
        </p:nvSpPr>
        <p:spPr bwMode="auto">
          <a:xfrm>
            <a:off x="4626000" y="4339081"/>
            <a:ext cx="800426" cy="215444"/>
          </a:xfrm>
          <a:prstGeom prst="rect">
            <a:avLst/>
          </a:prstGeom>
          <a:solidFill>
            <a:srgbClr val="FFFFFF"/>
          </a:solidFill>
          <a:ln>
            <a:noFill/>
          </a:ln>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800" b="1" dirty="0">
                <a:latin typeface="+mn-lt"/>
              </a:rPr>
              <a:t>Φθορά</a:t>
            </a:r>
          </a:p>
        </p:txBody>
      </p:sp>
    </p:spTree>
    <p:extLst>
      <p:ext uri="{BB962C8B-B14F-4D97-AF65-F5344CB8AC3E}">
        <p14:creationId xmlns:p14="http://schemas.microsoft.com/office/powerpoint/2010/main" val="365487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normAutofit/>
          </a:bodyPr>
          <a:lstStyle/>
          <a:p>
            <a:pPr>
              <a:defRPr/>
            </a:pPr>
            <a:r>
              <a:rPr lang="el-GR" sz="3600" dirty="0" smtClean="0">
                <a:latin typeface="+mn-lt"/>
              </a:rPr>
              <a:t>Διατύπωση του προβλήματος</a:t>
            </a:r>
          </a:p>
        </p:txBody>
      </p:sp>
      <p:sp>
        <p:nvSpPr>
          <p:cNvPr id="2" name="Content Placeholder 1"/>
          <p:cNvSpPr>
            <a:spLocks noGrp="1"/>
          </p:cNvSpPr>
          <p:nvPr>
            <p:ph idx="1"/>
          </p:nvPr>
        </p:nvSpPr>
        <p:spPr/>
        <p:txBody>
          <a:bodyPr>
            <a:normAutofit/>
          </a:bodyPr>
          <a:lstStyle/>
          <a:p>
            <a:pPr>
              <a:buClr>
                <a:srgbClr val="BD582C"/>
              </a:buClr>
            </a:pPr>
            <a:r>
              <a:rPr lang="el-GR" altLang="el-GR" sz="2400" dirty="0"/>
              <a:t>Παρά τη φαινομενική τους σταθερότητα, τα </a:t>
            </a:r>
            <a:r>
              <a:rPr lang="el-GR" altLang="el-GR" sz="2400" u="sng" dirty="0"/>
              <a:t>μετάλλινα </a:t>
            </a:r>
            <a:r>
              <a:rPr lang="el-GR" altLang="el-GR" sz="2400" u="sng" dirty="0" err="1"/>
              <a:t>τέχνεργα</a:t>
            </a:r>
            <a:r>
              <a:rPr lang="el-GR" altLang="el-GR" sz="2400" u="sng" dirty="0"/>
              <a:t> </a:t>
            </a:r>
            <a:r>
              <a:rPr lang="el-GR" altLang="el-GR" sz="2400" dirty="0"/>
              <a:t>διαβρώνονται και είναι </a:t>
            </a:r>
            <a:r>
              <a:rPr lang="el-GR" altLang="el-GR" sz="2400" u="sng" dirty="0"/>
              <a:t>ευπαθή</a:t>
            </a:r>
            <a:r>
              <a:rPr lang="el-GR" altLang="el-GR" sz="2400" b="1" dirty="0"/>
              <a:t> </a:t>
            </a:r>
            <a:r>
              <a:rPr lang="el-GR" altLang="el-GR" sz="2400" dirty="0"/>
              <a:t>σε φυσικές και χημικές φθορές. </a:t>
            </a:r>
            <a:endParaRPr lang="el-GR" altLang="el-GR" sz="2400" dirty="0" smtClean="0"/>
          </a:p>
          <a:p>
            <a:pPr>
              <a:buClr>
                <a:srgbClr val="BD582C"/>
              </a:buClr>
            </a:pPr>
            <a:r>
              <a:rPr lang="el-GR" altLang="el-GR" sz="2400" dirty="0" smtClean="0"/>
              <a:t>Λόγω </a:t>
            </a:r>
            <a:r>
              <a:rPr lang="el-GR" altLang="el-GR" sz="2400" dirty="0"/>
              <a:t>του μεγάλου εύρους χρήσεων των μετάλλων, τα αντικείμενα που περιέχουν μέταλλο ή είναι </a:t>
            </a:r>
            <a:r>
              <a:rPr lang="el-GR" altLang="el-GR" sz="2400" dirty="0" smtClean="0"/>
              <a:t>εξολοκλήρου </a:t>
            </a:r>
            <a:r>
              <a:rPr lang="el-GR" altLang="el-GR" sz="2400" dirty="0"/>
              <a:t>κατασκευασμένα από μέταλλα απαντώνται παντού και αποτελούν ένα </a:t>
            </a:r>
            <a:r>
              <a:rPr lang="el-GR" altLang="el-GR" sz="2400" u="sng" dirty="0"/>
              <a:t>μεγάλο μέρος πολλών συλλογών </a:t>
            </a:r>
            <a:r>
              <a:rPr lang="el-GR" altLang="el-GR" sz="2400" dirty="0"/>
              <a:t>που βρίσκονται σε μουσεία, σε γκαλερί και σε κάποιες βιβλιοθήκες. </a:t>
            </a:r>
          </a:p>
          <a:p>
            <a:endParaRPr lang="el-GR" dirty="0"/>
          </a:p>
        </p:txBody>
      </p:sp>
    </p:spTree>
    <p:extLst>
      <p:ext uri="{BB962C8B-B14F-4D97-AF65-F5344CB8AC3E}">
        <p14:creationId xmlns:p14="http://schemas.microsoft.com/office/powerpoint/2010/main" val="1464219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457200" y="65163"/>
            <a:ext cx="4906888" cy="778396"/>
          </a:xfrm>
        </p:spPr>
        <p:txBody>
          <a:bodyPr>
            <a:normAutofit/>
          </a:bodyPr>
          <a:lstStyle/>
          <a:p>
            <a:pPr>
              <a:defRPr/>
            </a:pPr>
            <a:r>
              <a:rPr lang="el-GR" sz="3600" dirty="0" smtClean="0"/>
              <a:t>Γαλβανική Σειρά</a:t>
            </a:r>
          </a:p>
        </p:txBody>
      </p:sp>
      <p:sp>
        <p:nvSpPr>
          <p:cNvPr id="8" name="Θέση κειμένου 7"/>
          <p:cNvSpPr>
            <a:spLocks noGrp="1"/>
          </p:cNvSpPr>
          <p:nvPr>
            <p:ph idx="1"/>
          </p:nvPr>
        </p:nvSpPr>
        <p:spPr>
          <a:xfrm>
            <a:off x="323528" y="1419623"/>
            <a:ext cx="4608512" cy="792087"/>
          </a:xfrm>
        </p:spPr>
        <p:txBody>
          <a:bodyPr>
            <a:noAutofit/>
          </a:bodyPr>
          <a:lstStyle/>
          <a:p>
            <a:pPr>
              <a:buClr>
                <a:srgbClr val="BD582C"/>
              </a:buClr>
              <a:defRPr/>
            </a:pPr>
            <a:r>
              <a:rPr lang="el-GR" sz="2400" dirty="0" smtClean="0"/>
              <a:t>Η </a:t>
            </a:r>
            <a:r>
              <a:rPr lang="el-GR" sz="2400" b="1" dirty="0" smtClean="0"/>
              <a:t>γαλβανική σειρά </a:t>
            </a:r>
            <a:r>
              <a:rPr lang="el-GR" sz="2400" dirty="0" smtClean="0"/>
              <a:t>είναι ένας κατάλογος από μέταλλα και κράματα μετάλλων ταξινομημένα σύμφωνα με το </a:t>
            </a:r>
            <a:r>
              <a:rPr lang="el-GR" sz="2400" dirty="0" err="1" smtClean="0"/>
              <a:t>ηλεκτροδιακό</a:t>
            </a:r>
            <a:r>
              <a:rPr lang="el-GR" sz="2400" dirty="0" smtClean="0"/>
              <a:t> δυναμικό τους σε ένα συγκεκριμένο περιβάλλον.</a:t>
            </a:r>
          </a:p>
          <a:p>
            <a:pPr>
              <a:buClr>
                <a:srgbClr val="BD582C"/>
              </a:buClr>
              <a:defRPr/>
            </a:pPr>
            <a:endParaRPr lang="el-GR" sz="2400" dirty="0" smtClean="0"/>
          </a:p>
        </p:txBody>
      </p:sp>
      <p:pic>
        <p:nvPicPr>
          <p:cNvPr id="7172" name="Picture 4"/>
          <p:cNvPicPr>
            <a:picLocks noChangeAspect="1" noChangeArrowheads="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4649" t="7327" r="3080" b="17263"/>
          <a:stretch/>
        </p:blipFill>
        <p:spPr bwMode="auto">
          <a:xfrm>
            <a:off x="5485389" y="0"/>
            <a:ext cx="365318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407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sz="3600" dirty="0" smtClean="0">
                <a:latin typeface="+mn-lt"/>
              </a:rPr>
              <a:t>Ολοκληρωμένη διαχείριση και προστασία</a:t>
            </a:r>
            <a:endParaRPr lang="el-GR" sz="3600" dirty="0">
              <a:latin typeface="+mn-lt"/>
            </a:endParaRPr>
          </a:p>
        </p:txBody>
      </p:sp>
      <p:sp>
        <p:nvSpPr>
          <p:cNvPr id="3" name="Content Placeholder 2"/>
          <p:cNvSpPr>
            <a:spLocks noGrp="1"/>
          </p:cNvSpPr>
          <p:nvPr>
            <p:ph idx="1"/>
          </p:nvPr>
        </p:nvSpPr>
        <p:spPr/>
        <p:txBody>
          <a:bodyPr>
            <a:normAutofit/>
          </a:bodyPr>
          <a:lstStyle/>
          <a:p>
            <a:pPr marL="0" indent="0">
              <a:buFontTx/>
              <a:buNone/>
              <a:defRPr/>
            </a:pPr>
            <a:r>
              <a:rPr lang="el-GR" sz="2800" dirty="0" smtClean="0">
                <a:solidFill>
                  <a:schemeClr val="tx1">
                    <a:lumMod val="75000"/>
                  </a:schemeClr>
                </a:solidFill>
              </a:rPr>
              <a:t>Η διαδικασία της </a:t>
            </a:r>
            <a:r>
              <a:rPr lang="el-GR" sz="2800" b="1" dirty="0" smtClean="0">
                <a:solidFill>
                  <a:schemeClr val="tx1">
                    <a:lumMod val="75000"/>
                  </a:schemeClr>
                </a:solidFill>
              </a:rPr>
              <a:t>συντήρησης </a:t>
            </a:r>
            <a:r>
              <a:rPr lang="el-GR" sz="2800" dirty="0" smtClean="0">
                <a:solidFill>
                  <a:schemeClr val="tx1">
                    <a:lumMod val="75000"/>
                  </a:schemeClr>
                </a:solidFill>
              </a:rPr>
              <a:t>δεν προυποθέτει πάντα την επέμβαση στο αντικείμενο για την αφαίρεση ή τον καθαρισμό των στρωμάτων της διάβρωσης και την ανάδειξη της αρχικής επιφάνειας  και των αξιών και πληροφοριών που φέρει το τέχνεργο/μνημείο.</a:t>
            </a:r>
          </a:p>
        </p:txBody>
      </p:sp>
    </p:spTree>
    <p:extLst>
      <p:ext uri="{BB962C8B-B14F-4D97-AF65-F5344CB8AC3E}">
        <p14:creationId xmlns:p14="http://schemas.microsoft.com/office/powerpoint/2010/main" val="336952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23169" y="1157167"/>
            <a:ext cx="6697662" cy="3833216"/>
            <a:chOff x="1042989" y="1076502"/>
            <a:chExt cx="6697662" cy="3833216"/>
          </a:xfrm>
        </p:grpSpPr>
        <p:sp>
          <p:nvSpPr>
            <p:cNvPr id="32770" name="Oval 4"/>
            <p:cNvSpPr>
              <a:spLocks noChangeArrowheads="1"/>
            </p:cNvSpPr>
            <p:nvPr/>
          </p:nvSpPr>
          <p:spPr bwMode="auto">
            <a:xfrm>
              <a:off x="3245022" y="2355726"/>
              <a:ext cx="2449512" cy="1403747"/>
            </a:xfrm>
            <a:prstGeom prst="ellipse">
              <a:avLst/>
            </a:prstGeom>
            <a:solidFill>
              <a:srgbClr val="60809E"/>
            </a:solidFill>
            <a:ln w="38100">
              <a:noFill/>
              <a:round/>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l-GR" altLang="el-GR" sz="2000" b="1" dirty="0" smtClean="0">
                  <a:solidFill>
                    <a:schemeClr val="bg1"/>
                  </a:solidFill>
                  <a:latin typeface="+mn-lt"/>
                </a:rPr>
                <a:t>Συντήρηση</a:t>
              </a:r>
              <a:endParaRPr lang="el-GR" altLang="el-GR" sz="2000" b="1" dirty="0">
                <a:solidFill>
                  <a:schemeClr val="bg1"/>
                </a:solidFill>
                <a:latin typeface="+mn-lt"/>
              </a:endParaRPr>
            </a:p>
          </p:txBody>
        </p:sp>
        <p:sp>
          <p:nvSpPr>
            <p:cNvPr id="32772" name="Oval 6"/>
            <p:cNvSpPr>
              <a:spLocks noChangeArrowheads="1"/>
            </p:cNvSpPr>
            <p:nvPr/>
          </p:nvSpPr>
          <p:spPr bwMode="auto">
            <a:xfrm>
              <a:off x="3276601" y="1076502"/>
              <a:ext cx="2447925" cy="1348978"/>
            </a:xfrm>
            <a:prstGeom prst="ellipse">
              <a:avLst/>
            </a:prstGeom>
            <a:solidFill>
              <a:schemeClr val="bg1">
                <a:lumMod val="85000"/>
              </a:schemeClr>
            </a:solidFill>
            <a:ln w="9525">
              <a:solidFill>
                <a:schemeClr val="tx1"/>
              </a:solidFill>
              <a:prstDash val="sysDot"/>
              <a:round/>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l-GR" altLang="el-GR" sz="2000" dirty="0" smtClean="0">
                  <a:latin typeface="+mn-lt"/>
                </a:rPr>
                <a:t>Τεκμηρίωση</a:t>
              </a:r>
              <a:endParaRPr lang="el-GR" altLang="el-GR" sz="2000" dirty="0">
                <a:latin typeface="+mn-lt"/>
              </a:endParaRPr>
            </a:p>
          </p:txBody>
        </p:sp>
        <p:sp>
          <p:nvSpPr>
            <p:cNvPr id="32774" name="Oval 9"/>
            <p:cNvSpPr>
              <a:spLocks noChangeArrowheads="1"/>
            </p:cNvSpPr>
            <p:nvPr/>
          </p:nvSpPr>
          <p:spPr bwMode="auto">
            <a:xfrm>
              <a:off x="1042989" y="2425479"/>
              <a:ext cx="2447925" cy="1296591"/>
            </a:xfrm>
            <a:prstGeom prst="ellipse">
              <a:avLst/>
            </a:prstGeom>
            <a:solidFill>
              <a:schemeClr val="bg1">
                <a:lumMod val="85000"/>
              </a:schemeClr>
            </a:solidFill>
            <a:ln w="9525">
              <a:solidFill>
                <a:schemeClr val="tx1"/>
              </a:solidFill>
              <a:prstDash val="sysDot"/>
              <a:round/>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l-GR" altLang="el-GR" sz="2000" dirty="0" smtClean="0">
                  <a:latin typeface="+mn-lt"/>
                </a:rPr>
                <a:t>Παρακολούθηση</a:t>
              </a:r>
              <a:endParaRPr lang="el-GR" altLang="el-GR" sz="2000" dirty="0">
                <a:latin typeface="+mn-lt"/>
              </a:endParaRPr>
            </a:p>
          </p:txBody>
        </p:sp>
        <p:sp>
          <p:nvSpPr>
            <p:cNvPr id="32776" name="Oval 11"/>
            <p:cNvSpPr>
              <a:spLocks noChangeArrowheads="1"/>
            </p:cNvSpPr>
            <p:nvPr/>
          </p:nvSpPr>
          <p:spPr bwMode="auto">
            <a:xfrm>
              <a:off x="3173585" y="3667896"/>
              <a:ext cx="2592387" cy="1241822"/>
            </a:xfrm>
            <a:prstGeom prst="ellipse">
              <a:avLst/>
            </a:prstGeom>
            <a:solidFill>
              <a:schemeClr val="bg1">
                <a:lumMod val="85000"/>
              </a:schemeClr>
            </a:solidFill>
            <a:ln w="9525">
              <a:solidFill>
                <a:schemeClr val="tx1"/>
              </a:solidFill>
              <a:prstDash val="sysDot"/>
              <a:round/>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l-GR" altLang="el-GR" sz="2000" dirty="0" smtClean="0">
                  <a:latin typeface="+mn-lt"/>
                </a:rPr>
                <a:t>Προστασία</a:t>
              </a:r>
              <a:endParaRPr lang="el-GR" altLang="el-GR" sz="2000" dirty="0">
                <a:latin typeface="+mn-lt"/>
              </a:endParaRPr>
            </a:p>
          </p:txBody>
        </p:sp>
        <p:sp>
          <p:nvSpPr>
            <p:cNvPr id="32778" name="Oval 13"/>
            <p:cNvSpPr>
              <a:spLocks noChangeArrowheads="1"/>
            </p:cNvSpPr>
            <p:nvPr/>
          </p:nvSpPr>
          <p:spPr bwMode="auto">
            <a:xfrm>
              <a:off x="5364163" y="2425481"/>
              <a:ext cx="2376488" cy="1242416"/>
            </a:xfrm>
            <a:prstGeom prst="ellipse">
              <a:avLst/>
            </a:prstGeom>
            <a:solidFill>
              <a:schemeClr val="bg1">
                <a:lumMod val="85000"/>
              </a:schemeClr>
            </a:solidFill>
            <a:ln w="9525">
              <a:solidFill>
                <a:schemeClr val="tx1"/>
              </a:solidFill>
              <a:prstDash val="sysDot"/>
              <a:round/>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r>
                <a:rPr lang="el-GR" altLang="el-GR" sz="2000" dirty="0" smtClean="0">
                  <a:latin typeface="+mn-lt"/>
                </a:rPr>
                <a:t>Αποθήκευση</a:t>
              </a:r>
              <a:endParaRPr lang="el-GR" altLang="el-GR" sz="2000" dirty="0">
                <a:latin typeface="+mn-lt"/>
              </a:endParaRPr>
            </a:p>
          </p:txBody>
        </p:sp>
        <p:sp>
          <p:nvSpPr>
            <p:cNvPr id="32780" name="AutoShape 15"/>
            <p:cNvSpPr>
              <a:spLocks noChangeArrowheads="1"/>
            </p:cNvSpPr>
            <p:nvPr/>
          </p:nvSpPr>
          <p:spPr bwMode="auto">
            <a:xfrm>
              <a:off x="5765972" y="1884934"/>
              <a:ext cx="719137" cy="485775"/>
            </a:xfrm>
            <a:prstGeom prst="curvedLeftArrow">
              <a:avLst>
                <a:gd name="adj1" fmla="val 20000"/>
                <a:gd name="adj2" fmla="val 40000"/>
                <a:gd name="adj3" fmla="val 33333"/>
              </a:avLst>
            </a:prstGeom>
            <a:solidFill>
              <a:srgbClr val="60809E"/>
            </a:solidFill>
            <a:ln w="9525">
              <a:no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endParaRPr lang="el-GR" altLang="el-GR" sz="2000">
                <a:latin typeface="+mn-lt"/>
              </a:endParaRPr>
            </a:p>
          </p:txBody>
        </p:sp>
        <p:sp>
          <p:nvSpPr>
            <p:cNvPr id="32781" name="AutoShape 16"/>
            <p:cNvSpPr>
              <a:spLocks noChangeArrowheads="1"/>
            </p:cNvSpPr>
            <p:nvPr/>
          </p:nvSpPr>
          <p:spPr bwMode="auto">
            <a:xfrm>
              <a:off x="5833270" y="3776242"/>
              <a:ext cx="719137" cy="539353"/>
            </a:xfrm>
            <a:prstGeom prst="curvedLeftArrow">
              <a:avLst>
                <a:gd name="adj1" fmla="val 20000"/>
                <a:gd name="adj2" fmla="val 40000"/>
                <a:gd name="adj3" fmla="val 33333"/>
              </a:avLst>
            </a:prstGeom>
            <a:solidFill>
              <a:srgbClr val="60809E"/>
            </a:solidFill>
            <a:ln w="9525">
              <a:no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endParaRPr lang="el-GR" altLang="el-GR" sz="2000">
                <a:latin typeface="+mn-lt"/>
              </a:endParaRPr>
            </a:p>
          </p:txBody>
        </p:sp>
        <p:sp>
          <p:nvSpPr>
            <p:cNvPr id="32782" name="AutoShape 17"/>
            <p:cNvSpPr>
              <a:spLocks noChangeArrowheads="1"/>
            </p:cNvSpPr>
            <p:nvPr/>
          </p:nvSpPr>
          <p:spPr bwMode="auto">
            <a:xfrm>
              <a:off x="2440160" y="1884935"/>
              <a:ext cx="733425" cy="485775"/>
            </a:xfrm>
            <a:prstGeom prst="curvedRightArrow">
              <a:avLst>
                <a:gd name="adj1" fmla="val 20000"/>
                <a:gd name="adj2" fmla="val 40000"/>
                <a:gd name="adj3" fmla="val 37745"/>
              </a:avLst>
            </a:prstGeom>
            <a:solidFill>
              <a:srgbClr val="60809E"/>
            </a:solidFill>
            <a:ln w="9525">
              <a:no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endParaRPr lang="el-GR" altLang="el-GR" sz="2000">
                <a:latin typeface="+mn-lt"/>
              </a:endParaRPr>
            </a:p>
          </p:txBody>
        </p:sp>
        <p:sp>
          <p:nvSpPr>
            <p:cNvPr id="32783" name="AutoShape 18"/>
            <p:cNvSpPr>
              <a:spLocks noChangeArrowheads="1"/>
            </p:cNvSpPr>
            <p:nvPr/>
          </p:nvSpPr>
          <p:spPr bwMode="auto">
            <a:xfrm>
              <a:off x="2298629" y="3803032"/>
              <a:ext cx="733425" cy="485775"/>
            </a:xfrm>
            <a:prstGeom prst="curvedRightArrow">
              <a:avLst>
                <a:gd name="adj1" fmla="val 20000"/>
                <a:gd name="adj2" fmla="val 40000"/>
                <a:gd name="adj3" fmla="val 37745"/>
              </a:avLst>
            </a:prstGeom>
            <a:solidFill>
              <a:srgbClr val="60809E"/>
            </a:solidFill>
            <a:ln w="9525">
              <a:no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endParaRPr lang="el-GR" altLang="el-GR" sz="2000">
                <a:latin typeface="+mn-lt"/>
              </a:endParaRPr>
            </a:p>
          </p:txBody>
        </p:sp>
      </p:grpSp>
      <p:sp>
        <p:nvSpPr>
          <p:cNvPr id="17" name="Title 1"/>
          <p:cNvSpPr>
            <a:spLocks noGrp="1"/>
          </p:cNvSpPr>
          <p:nvPr>
            <p:ph type="title"/>
          </p:nvPr>
        </p:nvSpPr>
        <p:spPr/>
        <p:txBody>
          <a:bodyPr/>
          <a:lstStyle/>
          <a:p>
            <a:pPr algn="l">
              <a:defRPr/>
            </a:pPr>
            <a:r>
              <a:rPr lang="el-GR" sz="3600" dirty="0" smtClean="0">
                <a:solidFill>
                  <a:schemeClr val="bg1">
                    <a:lumMod val="85000"/>
                    <a:lumOff val="15000"/>
                  </a:schemeClr>
                </a:solidFill>
                <a:latin typeface="+mn-lt"/>
              </a:rPr>
              <a:t>Ολοκληρωμένη διαχείριση και προστασία</a:t>
            </a:r>
            <a:endParaRPr lang="el-GR" sz="3600" dirty="0">
              <a:latin typeface="+mn-lt"/>
            </a:endParaRPr>
          </a:p>
        </p:txBody>
      </p:sp>
    </p:spTree>
    <p:extLst>
      <p:ext uri="{BB962C8B-B14F-4D97-AF65-F5344CB8AC3E}">
        <p14:creationId xmlns:p14="http://schemas.microsoft.com/office/powerpoint/2010/main" val="4067676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Clr>
                <a:srgbClr val="BD582C"/>
              </a:buClr>
              <a:defRPr/>
            </a:pPr>
            <a:r>
              <a:rPr lang="el-GR" sz="2400" dirty="0" smtClean="0">
                <a:solidFill>
                  <a:schemeClr val="tx1">
                    <a:lumMod val="75000"/>
                  </a:schemeClr>
                </a:solidFill>
              </a:rPr>
              <a:t>Συλλογή και καταγραφή πληροφοριών</a:t>
            </a:r>
          </a:p>
          <a:p>
            <a:pPr>
              <a:buClr>
                <a:srgbClr val="BD582C"/>
              </a:buClr>
              <a:defRPr/>
            </a:pPr>
            <a:r>
              <a:rPr lang="el-GR" sz="2400" dirty="0" smtClean="0">
                <a:solidFill>
                  <a:schemeClr val="tx1">
                    <a:lumMod val="75000"/>
                  </a:schemeClr>
                </a:solidFill>
              </a:rPr>
              <a:t>Αντιμετώπιση αναγκών και προβλημάτων</a:t>
            </a:r>
          </a:p>
          <a:p>
            <a:pPr>
              <a:buClr>
                <a:srgbClr val="BD582C"/>
              </a:buClr>
              <a:defRPr/>
            </a:pPr>
            <a:r>
              <a:rPr lang="el-GR" sz="2400" dirty="0" smtClean="0">
                <a:solidFill>
                  <a:schemeClr val="tx1">
                    <a:lumMod val="75000"/>
                  </a:schemeClr>
                </a:solidFill>
              </a:rPr>
              <a:t>Αφαίρεση επικαθίσεων</a:t>
            </a:r>
          </a:p>
          <a:p>
            <a:pPr>
              <a:buClr>
                <a:srgbClr val="BD582C"/>
              </a:buClr>
              <a:defRPr/>
            </a:pPr>
            <a:r>
              <a:rPr lang="el-GR" sz="2400" dirty="0" smtClean="0">
                <a:solidFill>
                  <a:schemeClr val="tx1">
                    <a:lumMod val="75000"/>
                  </a:schemeClr>
                </a:solidFill>
              </a:rPr>
              <a:t>Αφαίρεση ενεργών προϊόντων διάβρωσης</a:t>
            </a:r>
          </a:p>
          <a:p>
            <a:pPr>
              <a:buClr>
                <a:srgbClr val="BD582C"/>
              </a:buClr>
              <a:defRPr/>
            </a:pPr>
            <a:r>
              <a:rPr lang="el-GR" sz="2400" dirty="0" smtClean="0">
                <a:solidFill>
                  <a:schemeClr val="tx1">
                    <a:lumMod val="75000"/>
                  </a:schemeClr>
                </a:solidFill>
              </a:rPr>
              <a:t>Ανάδειξη των τεχνολογικών χαρακτηριστικών (αρχική επιφάνεια, διακόσμηση)</a:t>
            </a:r>
          </a:p>
          <a:p>
            <a:pPr>
              <a:buClr>
                <a:srgbClr val="BD582C"/>
              </a:buClr>
              <a:defRPr/>
            </a:pPr>
            <a:r>
              <a:rPr lang="el-GR" sz="2400" dirty="0" smtClean="0">
                <a:solidFill>
                  <a:schemeClr val="tx1">
                    <a:lumMod val="75000"/>
                  </a:schemeClr>
                </a:solidFill>
              </a:rPr>
              <a:t>Αναστολή της δράσης διαβρωτικών παραγόντων</a:t>
            </a:r>
          </a:p>
          <a:p>
            <a:pPr>
              <a:buClr>
                <a:srgbClr val="BD582C"/>
              </a:buClr>
              <a:defRPr/>
            </a:pPr>
            <a:r>
              <a:rPr lang="el-GR" sz="2400" dirty="0" smtClean="0">
                <a:solidFill>
                  <a:schemeClr val="tx1">
                    <a:lumMod val="75000"/>
                  </a:schemeClr>
                </a:solidFill>
              </a:rPr>
              <a:t>Προστασία στο χρόνο</a:t>
            </a:r>
            <a:endParaRPr lang="el-GR" sz="2400" dirty="0">
              <a:solidFill>
                <a:schemeClr val="tx1">
                  <a:lumMod val="75000"/>
                </a:schemeClr>
              </a:solidFill>
            </a:endParaRPr>
          </a:p>
        </p:txBody>
      </p:sp>
      <p:sp>
        <p:nvSpPr>
          <p:cNvPr id="4" name="Title 1"/>
          <p:cNvSpPr>
            <a:spLocks noGrp="1"/>
          </p:cNvSpPr>
          <p:nvPr>
            <p:ph type="title"/>
          </p:nvPr>
        </p:nvSpPr>
        <p:spPr/>
        <p:txBody>
          <a:bodyPr>
            <a:normAutofit/>
          </a:bodyPr>
          <a:lstStyle/>
          <a:p>
            <a:pPr>
              <a:defRPr/>
            </a:pPr>
            <a:r>
              <a:rPr lang="el-GR" sz="3600" dirty="0" smtClean="0">
                <a:latin typeface="+mn-lt"/>
              </a:rPr>
              <a:t>Στόχοι επεμβάσεων</a:t>
            </a:r>
            <a:endParaRPr lang="el-GR" sz="3600" dirty="0">
              <a:latin typeface="+mn-lt"/>
            </a:endParaRPr>
          </a:p>
        </p:txBody>
      </p:sp>
    </p:spTree>
    <p:extLst>
      <p:ext uri="{BB962C8B-B14F-4D97-AF65-F5344CB8AC3E}">
        <p14:creationId xmlns:p14="http://schemas.microsoft.com/office/powerpoint/2010/main" val="805898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sz="3600" b="1" dirty="0" smtClean="0">
                <a:solidFill>
                  <a:schemeClr val="bg1">
                    <a:lumMod val="75000"/>
                    <a:lumOff val="25000"/>
                  </a:schemeClr>
                </a:solidFill>
                <a:latin typeface="+mn-lt"/>
              </a:rPr>
              <a:t>Πεδίο εφαρμογής συντήρησης</a:t>
            </a:r>
            <a:endParaRPr lang="el-GR" sz="3600" b="1" dirty="0">
              <a:solidFill>
                <a:schemeClr val="bg1">
                  <a:lumMod val="75000"/>
                  <a:lumOff val="25000"/>
                </a:schemeClr>
              </a:solidFill>
              <a:latin typeface="+mn-lt"/>
            </a:endParaRPr>
          </a:p>
        </p:txBody>
      </p:sp>
      <p:sp>
        <p:nvSpPr>
          <p:cNvPr id="5" name="Oval 6"/>
          <p:cNvSpPr>
            <a:spLocks noGrp="1" noChangeArrowheads="1"/>
          </p:cNvSpPr>
          <p:nvPr>
            <p:ph idx="1"/>
          </p:nvPr>
        </p:nvSpPr>
        <p:spPr>
          <a:xfrm>
            <a:off x="608770" y="1327811"/>
            <a:ext cx="3610744" cy="1695450"/>
          </a:xfrm>
          <a:prstGeom prst="ellipse">
            <a:avLst/>
          </a:prstGeom>
          <a:solidFill>
            <a:srgbClr val="60809E"/>
          </a:solidFill>
          <a:ln>
            <a:solidFill>
              <a:schemeClr val="tx1"/>
            </a:solidFill>
            <a:prstDash val="sysDot"/>
            <a:round/>
          </a:ln>
        </p:spPr>
        <p:txBody>
          <a:bodyPr wrap="none" anchor="ctr"/>
          <a:lstStyle/>
          <a:p>
            <a:pPr algn="ctr">
              <a:buFontTx/>
              <a:buNone/>
              <a:defRPr/>
            </a:pPr>
            <a:r>
              <a:rPr lang="el-GR" sz="2400" dirty="0" smtClean="0">
                <a:solidFill>
                  <a:schemeClr val="bg1"/>
                </a:solidFill>
              </a:rPr>
              <a:t>Αντικείμενο/Μνημείο</a:t>
            </a:r>
            <a:endParaRPr lang="el-GR" sz="2400" dirty="0">
              <a:solidFill>
                <a:schemeClr val="bg1"/>
              </a:solidFill>
            </a:endParaRPr>
          </a:p>
        </p:txBody>
      </p:sp>
      <p:sp>
        <p:nvSpPr>
          <p:cNvPr id="6" name="Oval 6"/>
          <p:cNvSpPr txBox="1">
            <a:spLocks noChangeArrowheads="1"/>
          </p:cNvSpPr>
          <p:nvPr/>
        </p:nvSpPr>
        <p:spPr bwMode="auto">
          <a:xfrm>
            <a:off x="4572001" y="1327813"/>
            <a:ext cx="3960812" cy="1620440"/>
          </a:xfrm>
          <a:prstGeom prst="ellipse">
            <a:avLst/>
          </a:prstGeom>
          <a:solidFill>
            <a:srgbClr val="60809E"/>
          </a:solidFill>
          <a:ln w="9525">
            <a:solidFill>
              <a:schemeClr val="tx1"/>
            </a:solidFill>
            <a:prstDash val="sysDot"/>
            <a:round/>
            <a:headEnd/>
            <a:tailEnd/>
          </a:ln>
        </p:spPr>
        <p:txBody>
          <a:bodyPr wrap="none" anchor="ctr"/>
          <a:lstStyle/>
          <a:p>
            <a:pPr marL="342900" indent="-342900" algn="ctr">
              <a:spcBef>
                <a:spcPct val="20000"/>
              </a:spcBef>
              <a:defRPr/>
            </a:pPr>
            <a:r>
              <a:rPr lang="el-GR" sz="2400" kern="0" dirty="0" smtClean="0">
                <a:solidFill>
                  <a:schemeClr val="bg1"/>
                </a:solidFill>
              </a:rPr>
              <a:t>Περιβάλλον έκθεσης/</a:t>
            </a:r>
          </a:p>
          <a:p>
            <a:pPr marL="342900" indent="-342900" algn="ctr">
              <a:spcBef>
                <a:spcPct val="20000"/>
              </a:spcBef>
              <a:defRPr/>
            </a:pPr>
            <a:r>
              <a:rPr lang="el-GR" sz="2400" kern="0" dirty="0" smtClean="0">
                <a:solidFill>
                  <a:schemeClr val="bg1"/>
                </a:solidFill>
              </a:rPr>
              <a:t>Αποθήκευσης</a:t>
            </a:r>
            <a:endParaRPr lang="el-GR" sz="2400" kern="0" dirty="0">
              <a:solidFill>
                <a:schemeClr val="bg1"/>
              </a:solidFill>
            </a:endParaRPr>
          </a:p>
        </p:txBody>
      </p:sp>
      <p:sp>
        <p:nvSpPr>
          <p:cNvPr id="7" name="Down Arrow 6"/>
          <p:cNvSpPr/>
          <p:nvPr/>
        </p:nvSpPr>
        <p:spPr>
          <a:xfrm>
            <a:off x="2271267" y="3134916"/>
            <a:ext cx="285750" cy="571500"/>
          </a:xfrm>
          <a:prstGeom prst="downArrow">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8" name="Down Arrow 7"/>
          <p:cNvSpPr/>
          <p:nvPr/>
        </p:nvSpPr>
        <p:spPr>
          <a:xfrm>
            <a:off x="6409532" y="3080147"/>
            <a:ext cx="285750" cy="571500"/>
          </a:xfrm>
          <a:prstGeom prst="downArrow">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9" name="TextBox 8"/>
          <p:cNvSpPr txBox="1"/>
          <p:nvPr/>
        </p:nvSpPr>
        <p:spPr>
          <a:xfrm>
            <a:off x="362237" y="3693125"/>
            <a:ext cx="4103810" cy="1261884"/>
          </a:xfrm>
          <a:prstGeom prst="rect">
            <a:avLst/>
          </a:prstGeom>
          <a:noFill/>
        </p:spPr>
        <p:txBody>
          <a:bodyPr wrap="square">
            <a:spAutoFit/>
          </a:bodyPr>
          <a:lstStyle/>
          <a:p>
            <a:pPr>
              <a:defRPr/>
            </a:pPr>
            <a:r>
              <a:rPr lang="el-GR" sz="2000" b="1" dirty="0">
                <a:solidFill>
                  <a:schemeClr val="tx1">
                    <a:lumMod val="75000"/>
                  </a:schemeClr>
                </a:solidFill>
              </a:rPr>
              <a:t>Επεμβατική Συντήρηση </a:t>
            </a:r>
            <a:r>
              <a:rPr lang="el-GR" sz="2000" b="1" dirty="0" smtClean="0">
                <a:solidFill>
                  <a:schemeClr val="tx1">
                    <a:lumMod val="75000"/>
                  </a:schemeClr>
                </a:solidFill>
              </a:rPr>
              <a:t>    </a:t>
            </a:r>
            <a:r>
              <a:rPr lang="el-GR" dirty="0" smtClean="0">
                <a:solidFill>
                  <a:schemeClr val="tx1">
                    <a:lumMod val="75000"/>
                  </a:schemeClr>
                </a:solidFill>
              </a:rPr>
              <a:t>(</a:t>
            </a:r>
            <a:r>
              <a:rPr lang="el-GR" dirty="0">
                <a:solidFill>
                  <a:schemeClr val="tx1">
                    <a:lumMod val="75000"/>
                  </a:schemeClr>
                </a:solidFill>
              </a:rPr>
              <a:t>καθαρισμός, σταθεροποίηση, στερέωση/συγκόλληση, επικάλυψη)</a:t>
            </a:r>
          </a:p>
          <a:p>
            <a:pPr>
              <a:defRPr/>
            </a:pPr>
            <a:r>
              <a:rPr lang="el-GR" sz="2000" b="1" dirty="0">
                <a:solidFill>
                  <a:schemeClr val="tx1">
                    <a:lumMod val="75000"/>
                  </a:schemeClr>
                </a:solidFill>
              </a:rPr>
              <a:t>Προληπτική Συντήρηση</a:t>
            </a:r>
          </a:p>
        </p:txBody>
      </p:sp>
      <p:sp>
        <p:nvSpPr>
          <p:cNvPr id="10" name="TextBox 9"/>
          <p:cNvSpPr txBox="1"/>
          <p:nvPr/>
        </p:nvSpPr>
        <p:spPr>
          <a:xfrm>
            <a:off x="4608517" y="3693127"/>
            <a:ext cx="3887787" cy="954107"/>
          </a:xfrm>
          <a:prstGeom prst="rect">
            <a:avLst/>
          </a:prstGeom>
          <a:noFill/>
        </p:spPr>
        <p:txBody>
          <a:bodyPr>
            <a:spAutoFit/>
          </a:bodyPr>
          <a:lstStyle/>
          <a:p>
            <a:pPr>
              <a:defRPr/>
            </a:pPr>
            <a:r>
              <a:rPr lang="el-GR" sz="2000" b="1" dirty="0">
                <a:solidFill>
                  <a:schemeClr val="tx1">
                    <a:lumMod val="75000"/>
                  </a:schemeClr>
                </a:solidFill>
              </a:rPr>
              <a:t>Προληπτική Συντήρηση </a:t>
            </a:r>
            <a:r>
              <a:rPr lang="el-GR" sz="2000" b="1" dirty="0" smtClean="0">
                <a:solidFill>
                  <a:schemeClr val="tx1">
                    <a:lumMod val="75000"/>
                  </a:schemeClr>
                </a:solidFill>
              </a:rPr>
              <a:t>       </a:t>
            </a:r>
            <a:r>
              <a:rPr lang="el-GR" dirty="0" smtClean="0">
                <a:solidFill>
                  <a:schemeClr val="tx1">
                    <a:lumMod val="75000"/>
                  </a:schemeClr>
                </a:solidFill>
              </a:rPr>
              <a:t>(</a:t>
            </a:r>
            <a:r>
              <a:rPr lang="el-GR" dirty="0">
                <a:solidFill>
                  <a:schemeClr val="tx1">
                    <a:lumMod val="75000"/>
                  </a:schemeClr>
                </a:solidFill>
              </a:rPr>
              <a:t>μέθοδοι και υλικά ελέγχου και ρύθμισης διαβρωτικών παραγόντων)</a:t>
            </a:r>
          </a:p>
        </p:txBody>
      </p:sp>
    </p:spTree>
    <p:extLst>
      <p:ext uri="{BB962C8B-B14F-4D97-AF65-F5344CB8AC3E}">
        <p14:creationId xmlns:p14="http://schemas.microsoft.com/office/powerpoint/2010/main" val="308582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Group 2"/>
          <p:cNvGrpSpPr/>
          <p:nvPr/>
        </p:nvGrpSpPr>
        <p:grpSpPr>
          <a:xfrm>
            <a:off x="1820806" y="4371950"/>
            <a:ext cx="5502388" cy="720000"/>
            <a:chOff x="1839716" y="4371950"/>
            <a:chExt cx="5502388" cy="720000"/>
          </a:xfrm>
        </p:grpSpPr>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1839716" y="4371950"/>
              <a:ext cx="1971675" cy="702000"/>
            </a:xfrm>
            <a:prstGeom prst="rect">
              <a:avLst/>
            </a:prstGeom>
            <a:noFill/>
          </p:spPr>
        </p:pic>
        <p:pic>
          <p:nvPicPr>
            <p:cNvPr id="11"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6011" y="4371950"/>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9067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995318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a:t>
            </a:r>
            <a:r>
              <a:rPr lang="el-GR" sz="2000" dirty="0" smtClean="0"/>
              <a:t>Αργυροπούλου, Μαρία </a:t>
            </a:r>
            <a:r>
              <a:rPr lang="el-GR" sz="2000" dirty="0" err="1" smtClean="0"/>
              <a:t>Γιαννουλάκη</a:t>
            </a:r>
            <a:r>
              <a:rPr lang="el-GR" sz="2000" dirty="0" smtClean="0"/>
              <a:t> </a:t>
            </a:r>
            <a:r>
              <a:rPr lang="el-GR" sz="2000" dirty="0"/>
              <a:t>2014. Βασιλική Αργυροπούλου, Μαρία </a:t>
            </a:r>
            <a:r>
              <a:rPr lang="el-GR" sz="2000" dirty="0" err="1" smtClean="0"/>
              <a:t>Γιαννουλάκη</a:t>
            </a:r>
            <a:r>
              <a:rPr lang="el-GR" sz="2000" dirty="0" smtClean="0"/>
              <a:t>. </a:t>
            </a:r>
            <a:r>
              <a:rPr lang="el-GR" sz="2000" dirty="0"/>
              <a:t>«Συντήρηση Μεταλλικών Αντικειμένων. Ενότητα 1: Εισαγωγή – Μέταλλα και </a:t>
            </a:r>
            <a:r>
              <a:rPr lang="el-GR" sz="2000" dirty="0" smtClean="0"/>
              <a:t>διάβρωση».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239692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04"/>
            <a:ext cx="8229600" cy="85725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573528"/>
            <a:ext cx="8928992" cy="1558752"/>
          </a:xfrm>
          <a:noFill/>
        </p:spPr>
        <p:txBody>
          <a:bodyPr>
            <a:noAutofit/>
          </a:bodyPr>
          <a:lstStyle/>
          <a:p>
            <a:pPr marL="0" indent="0">
              <a:buNone/>
            </a:pPr>
            <a:r>
              <a:rPr lang="el-GR" sz="1600" dirty="0" smtClean="0"/>
              <a:t>Το </a:t>
            </a:r>
            <a:r>
              <a:rPr lang="el-GR" sz="16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600" dirty="0" err="1"/>
              <a:t>κ.λ.π</a:t>
            </a:r>
            <a:r>
              <a:rPr lang="el-GR" sz="1600" dirty="0"/>
              <a:t>., </a:t>
            </a:r>
            <a:r>
              <a:rPr lang="el-GR" sz="1600" dirty="0" smtClean="0"/>
              <a:t>τα </a:t>
            </a:r>
            <a:r>
              <a:rPr lang="el-GR" sz="1600" dirty="0"/>
              <a:t>οποία εμπεριέχονται σε </a:t>
            </a:r>
            <a:r>
              <a:rPr lang="el-GR" sz="1600" dirty="0" smtClean="0"/>
              <a:t>αυτό. </a:t>
            </a:r>
            <a:r>
              <a:rPr lang="el-GR" sz="1600" dirty="0"/>
              <a:t>Οι όροι χρήσης των </a:t>
            </a:r>
            <a:r>
              <a:rPr lang="el-GR" sz="1600" dirty="0" smtClean="0"/>
              <a:t>έργων τρίτων </a:t>
            </a:r>
            <a:r>
              <a:rPr lang="el-GR" sz="1600" dirty="0"/>
              <a:t>επεξηγούνται στη διαφάνεια  «Επεξήγηση όρων χρήσης έργων </a:t>
            </a:r>
            <a:r>
              <a:rPr lang="el-GR" sz="1600" dirty="0" smtClean="0"/>
              <a:t>τρίτων». </a:t>
            </a:r>
          </a:p>
          <a:p>
            <a:pPr marL="0" indent="0">
              <a:buNone/>
            </a:pPr>
            <a:r>
              <a:rPr lang="el-GR" sz="1600" dirty="0" smtClean="0"/>
              <a:t>Τα έργα για τα οποία έχει ζητηθεί άδεια  αναφέρονται στο «Σημείωμα  </a:t>
            </a:r>
            <a:r>
              <a:rPr lang="el-GR" sz="1600" dirty="0"/>
              <a:t>Χρήσης Έργων Τρίτων</a:t>
            </a:r>
            <a:r>
              <a:rPr lang="el-GR" sz="1600" dirty="0" smtClean="0"/>
              <a:t>». </a:t>
            </a:r>
          </a:p>
        </p:txBody>
      </p:sp>
      <p:sp>
        <p:nvSpPr>
          <p:cNvPr id="6" name="TextBox 5"/>
          <p:cNvSpPr txBox="1"/>
          <p:nvPr/>
        </p:nvSpPr>
        <p:spPr>
          <a:xfrm>
            <a:off x="76648" y="2463738"/>
            <a:ext cx="9036496" cy="2679762"/>
          </a:xfrm>
          <a:prstGeom prst="rect">
            <a:avLst/>
          </a:prstGeom>
        </p:spPr>
        <p:txBody>
          <a:bodyPr vert="horz" wrap="square" lIns="91440" tIns="45720" rIns="91440" bIns="45720" rtlCol="0" anchor="ctr">
            <a:normAutofit fontScale="92500" lnSpcReduction="20000"/>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pic>
        <p:nvPicPr>
          <p:cNvPr id="7"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1917290"/>
            <a:ext cx="1648660"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3649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68154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6" name="Rectangle 5"/>
          <p:cNvSpPr/>
          <p:nvPr/>
        </p:nvSpPr>
        <p:spPr>
          <a:xfrm>
            <a:off x="2088230" y="617529"/>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685973"/>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3" y="1020712"/>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5" y="1459293"/>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2872383"/>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2349002"/>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053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485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2376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2814674"/>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5" y="1897874"/>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1920956"/>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7" y="3385426"/>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340850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3" y="3834002"/>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3" y="4343330"/>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3834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4266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3" y="4750885"/>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4750885"/>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180736" y="109731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0736" y="153584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0736" y="196407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0736" y="23899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0736" y="285158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0736" y="34452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0736" y="389296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0736" y="4332814"/>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80736" y="4725229"/>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7265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Τύποι Μετάλλινων Αντικειμένων από Μουσειακές </a:t>
            </a:r>
            <a:r>
              <a:rPr lang="el-GR" sz="3200" dirty="0" smtClean="0"/>
              <a:t>Συλλογές</a:t>
            </a:r>
            <a:endParaRPr lang="el-GR" sz="3200" dirty="0"/>
          </a:p>
        </p:txBody>
      </p:sp>
      <p:pic>
        <p:nvPicPr>
          <p:cNvPr id="6146" name="Picture 8" descr="C:\temp\PROMET INTERNET\collections\TEI\Scissors-Fe 002.i.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697620" y="3468932"/>
            <a:ext cx="1889324" cy="141699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47" name="Picture 9" descr="Jordan presentation 010"/>
          <p:cNvPicPr>
            <a:picLocks noGrp="1" noChangeAspect="1" noChangeArrowheads="1"/>
          </p:cNvPicPr>
          <p:nvPr>
            <p:ph type="body" sz="half" idx="4294967295"/>
          </p:nvPr>
        </p:nvPicPr>
        <p:blipFill rotWithShape="1">
          <a:blip r:embed="rId4">
            <a:extLst>
              <a:ext uri="{28A0092B-C50C-407E-A947-70E740481C1C}">
                <a14:useLocalDpi xmlns:a14="http://schemas.microsoft.com/office/drawing/2010/main" val="0"/>
              </a:ext>
            </a:extLst>
          </a:blip>
          <a:srcRect l="5097"/>
          <a:stretch/>
        </p:blipFill>
        <p:spPr>
          <a:xfrm>
            <a:off x="3909413" y="3073888"/>
            <a:ext cx="2030743" cy="188280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48" name="Picture 10" descr="C:\temp\PROMET INTERNET\collections\Malta MCR\13_1_1.JP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39556" y="986401"/>
            <a:ext cx="2608293" cy="389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1" descr="C:\temp\PROMET INTERNET\collections\Jordan RSS\P1010023.JP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03018" y="990001"/>
            <a:ext cx="1884135" cy="250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2" descr="C:\temp\PROMET INTERNET\collections\Italy CNR-ISMN\PM-1-11-1-a.jp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952897" y="1038280"/>
            <a:ext cx="1998037" cy="182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4885929"/>
            <a:ext cx="9144000" cy="276999"/>
          </a:xfrm>
          <a:prstGeom prst="rect">
            <a:avLst/>
          </a:prstGeom>
          <a:solidFill>
            <a:schemeClr val="bg1">
              <a:lumMod val="95000"/>
            </a:schemeClr>
          </a:solidFill>
        </p:spPr>
        <p:txBody>
          <a:bodyPr wrap="square" rtlCol="0">
            <a:spAutoFit/>
          </a:bodyPr>
          <a:lstStyle/>
          <a:p>
            <a:pPr algn="ctr"/>
            <a:r>
              <a:rPr lang="en-US" sz="1200" dirty="0" smtClean="0">
                <a:solidFill>
                  <a:schemeClr val="tx1">
                    <a:lumMod val="75000"/>
                    <a:lumOff val="25000"/>
                  </a:schemeClr>
                </a:solidFill>
              </a:rPr>
              <a:t>© PROMET project</a:t>
            </a:r>
            <a:endParaRPr lang="el-GR" sz="1200" dirty="0">
              <a:solidFill>
                <a:schemeClr val="tx1">
                  <a:lumMod val="75000"/>
                  <a:lumOff val="25000"/>
                </a:schemeClr>
              </a:solidFill>
            </a:endParaRPr>
          </a:p>
        </p:txBody>
      </p:sp>
    </p:spTree>
    <p:extLst>
      <p:ext uri="{BB962C8B-B14F-4D97-AF65-F5344CB8AC3E}">
        <p14:creationId xmlns:p14="http://schemas.microsoft.com/office/powerpoint/2010/main" val="1755496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871" y="0"/>
            <a:ext cx="8686259" cy="681540"/>
          </a:xfrm>
          <a:noFill/>
        </p:spPr>
        <p:txBody>
          <a:bodyPr>
            <a:normAutofit fontScale="90000"/>
          </a:bodyPr>
          <a:lstStyle/>
          <a:p>
            <a:r>
              <a:rPr lang="en-US" dirty="0" smtClean="0"/>
              <a:t>Explanation of the third party works’ use</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
        <p:nvSpPr>
          <p:cNvPr id="6" name="Rectangle 5"/>
          <p:cNvSpPr/>
          <p:nvPr/>
        </p:nvSpPr>
        <p:spPr>
          <a:xfrm>
            <a:off x="2088000" y="734864"/>
            <a:ext cx="6624736" cy="307777"/>
          </a:xfrm>
          <a:prstGeom prst="rect">
            <a:avLst/>
          </a:prstGeom>
        </p:spPr>
        <p:txBody>
          <a:bodyPr wrap="square">
            <a:spAutoFit/>
          </a:bodyPr>
          <a:lstStyle/>
          <a:p>
            <a:r>
              <a:rPr lang="en-US" sz="1400" dirty="0" smtClean="0">
                <a:solidFill>
                  <a:schemeClr val="tx1">
                    <a:lumMod val="75000"/>
                    <a:lumOff val="25000"/>
                  </a:schemeClr>
                </a:solidFill>
                <a:latin typeface="+mn-lt"/>
              </a:rPr>
              <a:t>The reuse of the work is not allowed. Permission </a:t>
            </a:r>
            <a:r>
              <a:rPr lang="en-US" sz="1400" dirty="0" smtClean="0">
                <a:solidFill>
                  <a:schemeClr val="tx1">
                    <a:lumMod val="75000"/>
                    <a:lumOff val="25000"/>
                  </a:schemeClr>
                </a:solidFill>
              </a:rPr>
              <a:t>from the creator is required.</a:t>
            </a:r>
            <a:endParaRPr lang="el-GR" sz="3200" dirty="0">
              <a:latin typeface="+mn-lt"/>
            </a:endParaRPr>
          </a:p>
        </p:txBody>
      </p:sp>
      <p:sp>
        <p:nvSpPr>
          <p:cNvPr id="7" name="Rectangle 6"/>
          <p:cNvSpPr/>
          <p:nvPr/>
        </p:nvSpPr>
        <p:spPr>
          <a:xfrm>
            <a:off x="1688763" y="685973"/>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3" y="1020712"/>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5" y="1459293"/>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2872383"/>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2349002"/>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053000"/>
            <a:ext cx="6624736" cy="523220"/>
          </a:xfrm>
          <a:prstGeom prst="rect">
            <a:avLst/>
          </a:prstGeom>
        </p:spPr>
        <p:txBody>
          <a:bodyPr wrap="square">
            <a:spAutoFit/>
          </a:bodyPr>
          <a:lstStyle/>
          <a:p>
            <a:r>
              <a:rPr lang="en-US" sz="1400" dirty="0" smtClean="0">
                <a:solidFill>
                  <a:schemeClr val="tx1">
                    <a:lumMod val="75000"/>
                    <a:lumOff val="25000"/>
                  </a:schemeClr>
                </a:solidFill>
                <a:latin typeface="+mn-lt"/>
              </a:rPr>
              <a:t>The reuse, sharing and adaptation of the work is allowed  as long as creator is credited appropriately </a:t>
            </a:r>
            <a:endParaRPr lang="el-GR" sz="3200" dirty="0">
              <a:latin typeface="+mn-lt"/>
            </a:endParaRPr>
          </a:p>
        </p:txBody>
      </p:sp>
      <p:sp>
        <p:nvSpPr>
          <p:cNvPr id="16" name="Rectangle 15"/>
          <p:cNvSpPr/>
          <p:nvPr/>
        </p:nvSpPr>
        <p:spPr>
          <a:xfrm>
            <a:off x="2088000" y="1485000"/>
            <a:ext cx="6624736" cy="523220"/>
          </a:xfrm>
          <a:prstGeom prst="rect">
            <a:avLst/>
          </a:prstGeom>
        </p:spPr>
        <p:txBody>
          <a:bodyPr wrap="square">
            <a:spAutoFit/>
          </a:bodyPr>
          <a:lstStyle/>
          <a:p>
            <a:r>
              <a:rPr lang="en-US" sz="1400" dirty="0">
                <a:solidFill>
                  <a:schemeClr val="tx1">
                    <a:lumMod val="75000"/>
                    <a:lumOff val="25000"/>
                  </a:schemeClr>
                </a:solidFill>
              </a:rPr>
              <a:t>The reuse, sharing and adaptation of the work is allowed  as long as creator is credited appropriately </a:t>
            </a:r>
            <a:r>
              <a:rPr lang="en-US" sz="1400" dirty="0" smtClean="0">
                <a:solidFill>
                  <a:schemeClr val="tx1">
                    <a:lumMod val="75000"/>
                    <a:lumOff val="25000"/>
                  </a:schemeClr>
                </a:solidFill>
              </a:rPr>
              <a:t>and the derivative work is distributed with the same license. </a:t>
            </a:r>
            <a:endParaRPr lang="el-GR" sz="3200" dirty="0"/>
          </a:p>
        </p:txBody>
      </p:sp>
      <p:sp>
        <p:nvSpPr>
          <p:cNvPr id="17" name="Rectangle 16"/>
          <p:cNvSpPr/>
          <p:nvPr/>
        </p:nvSpPr>
        <p:spPr>
          <a:xfrm>
            <a:off x="2088000" y="2376000"/>
            <a:ext cx="6624736" cy="523220"/>
          </a:xfrm>
          <a:prstGeom prst="rect">
            <a:avLst/>
          </a:prstGeom>
        </p:spPr>
        <p:txBody>
          <a:bodyPr wrap="square">
            <a:spAutoFit/>
          </a:bodyPr>
          <a:lstStyle/>
          <a:p>
            <a:r>
              <a:rPr lang="en-US" sz="1400" dirty="0">
                <a:solidFill>
                  <a:schemeClr val="tx1">
                    <a:lumMod val="75000"/>
                    <a:lumOff val="25000"/>
                  </a:schemeClr>
                </a:solidFill>
              </a:rPr>
              <a:t>The reuse of the work is allowed  as long as creator is credited appropriately. </a:t>
            </a:r>
            <a:r>
              <a:rPr lang="en-US" sz="1400" dirty="0" smtClean="0">
                <a:solidFill>
                  <a:schemeClr val="tx1">
                    <a:lumMod val="75000"/>
                    <a:lumOff val="25000"/>
                  </a:schemeClr>
                </a:solidFill>
              </a:rPr>
              <a:t>Commercial use is not allowed </a:t>
            </a:r>
            <a:endParaRPr lang="el-GR" sz="3200" dirty="0"/>
          </a:p>
        </p:txBody>
      </p:sp>
      <p:sp>
        <p:nvSpPr>
          <p:cNvPr id="18" name="Rectangle 17"/>
          <p:cNvSpPr/>
          <p:nvPr/>
        </p:nvSpPr>
        <p:spPr>
          <a:xfrm>
            <a:off x="2081328" y="2882286"/>
            <a:ext cx="6811151" cy="477054"/>
          </a:xfrm>
          <a:prstGeom prst="rect">
            <a:avLst/>
          </a:prstGeom>
        </p:spPr>
        <p:txBody>
          <a:bodyPr wrap="square">
            <a:spAutoFit/>
          </a:bodyPr>
          <a:lstStyle/>
          <a:p>
            <a:r>
              <a:rPr lang="en-US" sz="1250" dirty="0">
                <a:solidFill>
                  <a:schemeClr val="tx1">
                    <a:lumMod val="75000"/>
                    <a:lumOff val="25000"/>
                  </a:schemeClr>
                </a:solidFill>
              </a:rPr>
              <a:t>The reuse, sharing and adaptation of the work is allowed  as long as creator is credited appropriately and the derivative work is distributed with the same license. Commercial use is not </a:t>
            </a:r>
            <a:r>
              <a:rPr lang="en-US" sz="1250" dirty="0" smtClean="0">
                <a:solidFill>
                  <a:schemeClr val="tx1">
                    <a:lumMod val="75000"/>
                    <a:lumOff val="25000"/>
                  </a:schemeClr>
                </a:solidFill>
              </a:rPr>
              <a:t>allowed.</a:t>
            </a:r>
            <a:endParaRPr lang="el-GR" sz="1250" dirty="0"/>
          </a:p>
        </p:txBody>
      </p:sp>
      <p:sp>
        <p:nvSpPr>
          <p:cNvPr id="20" name="Rectangle 19"/>
          <p:cNvSpPr/>
          <p:nvPr/>
        </p:nvSpPr>
        <p:spPr>
          <a:xfrm>
            <a:off x="293935" y="1897874"/>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1920956"/>
            <a:ext cx="6624736" cy="523220"/>
          </a:xfrm>
          <a:prstGeom prst="rect">
            <a:avLst/>
          </a:prstGeom>
        </p:spPr>
        <p:txBody>
          <a:bodyPr wrap="square">
            <a:spAutoFit/>
          </a:bodyPr>
          <a:lstStyle/>
          <a:p>
            <a:r>
              <a:rPr lang="en-US" sz="1400" dirty="0">
                <a:solidFill>
                  <a:schemeClr val="tx1">
                    <a:lumMod val="75000"/>
                    <a:lumOff val="25000"/>
                  </a:schemeClr>
                </a:solidFill>
              </a:rPr>
              <a:t>The </a:t>
            </a:r>
            <a:r>
              <a:rPr lang="en-US" sz="1400" dirty="0" smtClean="0">
                <a:solidFill>
                  <a:schemeClr val="tx1">
                    <a:lumMod val="75000"/>
                    <a:lumOff val="25000"/>
                  </a:schemeClr>
                </a:solidFill>
              </a:rPr>
              <a:t>reuse of </a:t>
            </a:r>
            <a:r>
              <a:rPr lang="en-US" sz="1400" dirty="0">
                <a:solidFill>
                  <a:schemeClr val="tx1">
                    <a:lumMod val="75000"/>
                    <a:lumOff val="25000"/>
                  </a:schemeClr>
                </a:solidFill>
              </a:rPr>
              <a:t>the work is allowed  as long as creator is credited </a:t>
            </a:r>
            <a:r>
              <a:rPr lang="en-US" sz="1400" dirty="0" smtClean="0">
                <a:solidFill>
                  <a:schemeClr val="tx1">
                    <a:lumMod val="75000"/>
                    <a:lumOff val="25000"/>
                  </a:schemeClr>
                </a:solidFill>
              </a:rPr>
              <a:t>appropriately. No derivatives are allowed. </a:t>
            </a:r>
            <a:endParaRPr lang="el-GR" sz="3200" dirty="0"/>
          </a:p>
        </p:txBody>
      </p:sp>
      <p:sp>
        <p:nvSpPr>
          <p:cNvPr id="22" name="Rectangle 21"/>
          <p:cNvSpPr/>
          <p:nvPr/>
        </p:nvSpPr>
        <p:spPr>
          <a:xfrm>
            <a:off x="405957" y="3385426"/>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3408508"/>
            <a:ext cx="6804250" cy="523220"/>
          </a:xfrm>
          <a:prstGeom prst="rect">
            <a:avLst/>
          </a:prstGeom>
        </p:spPr>
        <p:txBody>
          <a:bodyPr wrap="square">
            <a:spAutoFit/>
          </a:bodyPr>
          <a:lstStyle/>
          <a:p>
            <a:r>
              <a:rPr lang="en-US" sz="1400" dirty="0">
                <a:solidFill>
                  <a:schemeClr val="tx1">
                    <a:lumMod val="75000"/>
                    <a:lumOff val="25000"/>
                  </a:schemeClr>
                </a:solidFill>
              </a:rPr>
              <a:t>The reuse of the work is allowed  as long as creator is credited appropriately. </a:t>
            </a:r>
            <a:r>
              <a:rPr lang="en-US" sz="1400" dirty="0" smtClean="0">
                <a:solidFill>
                  <a:schemeClr val="tx1">
                    <a:lumMod val="75000"/>
                    <a:lumOff val="25000"/>
                  </a:schemeClr>
                </a:solidFill>
              </a:rPr>
              <a:t>Derivatives and commercial use are </a:t>
            </a:r>
            <a:r>
              <a:rPr lang="en-US" sz="1400" dirty="0">
                <a:solidFill>
                  <a:schemeClr val="tx1">
                    <a:lumMod val="75000"/>
                    <a:lumOff val="25000"/>
                  </a:schemeClr>
                </a:solidFill>
              </a:rPr>
              <a:t>allowed. </a:t>
            </a:r>
            <a:endParaRPr lang="el-GR" sz="3200" dirty="0"/>
          </a:p>
        </p:txBody>
      </p:sp>
      <p:sp>
        <p:nvSpPr>
          <p:cNvPr id="24" name="Rectangle 23"/>
          <p:cNvSpPr/>
          <p:nvPr/>
        </p:nvSpPr>
        <p:spPr>
          <a:xfrm>
            <a:off x="3" y="3834002"/>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3" y="4343330"/>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3834000"/>
            <a:ext cx="7062962" cy="523220"/>
          </a:xfrm>
          <a:prstGeom prst="rect">
            <a:avLst/>
          </a:prstGeom>
        </p:spPr>
        <p:txBody>
          <a:bodyPr wrap="square">
            <a:spAutoFit/>
          </a:bodyPr>
          <a:lstStyle/>
          <a:p>
            <a:r>
              <a:rPr lang="en-US" sz="1400" dirty="0">
                <a:solidFill>
                  <a:schemeClr val="tx1">
                    <a:lumMod val="75000"/>
                    <a:lumOff val="25000"/>
                  </a:schemeClr>
                </a:solidFill>
              </a:rPr>
              <a:t>The reuse, sharing and adaptation of the work is allowed  </a:t>
            </a:r>
            <a:r>
              <a:rPr lang="en-US" sz="1400" dirty="0" smtClean="0">
                <a:solidFill>
                  <a:schemeClr val="tx1">
                    <a:lumMod val="75000"/>
                    <a:lumOff val="25000"/>
                  </a:schemeClr>
                </a:solidFill>
              </a:rPr>
              <a:t>as the commercial use without crediting the creator.</a:t>
            </a:r>
            <a:endParaRPr lang="el-GR" sz="3200" dirty="0"/>
          </a:p>
        </p:txBody>
      </p:sp>
      <p:sp>
        <p:nvSpPr>
          <p:cNvPr id="27" name="Rectangle 26"/>
          <p:cNvSpPr/>
          <p:nvPr/>
        </p:nvSpPr>
        <p:spPr>
          <a:xfrm>
            <a:off x="2088231" y="4266000"/>
            <a:ext cx="7062962" cy="523220"/>
          </a:xfrm>
          <a:prstGeom prst="rect">
            <a:avLst/>
          </a:prstGeom>
        </p:spPr>
        <p:txBody>
          <a:bodyPr wrap="square">
            <a:spAutoFit/>
          </a:bodyPr>
          <a:lstStyle/>
          <a:p>
            <a:r>
              <a:rPr lang="en-US" sz="1400" dirty="0">
                <a:solidFill>
                  <a:schemeClr val="tx1">
                    <a:lumMod val="75000"/>
                    <a:lumOff val="25000"/>
                  </a:schemeClr>
                </a:solidFill>
              </a:rPr>
              <a:t>The reuse, sharing and adaptation of the work is allowed  as the commercial use without crediting the creator.</a:t>
            </a:r>
            <a:endParaRPr lang="el-GR" sz="3200" dirty="0"/>
          </a:p>
        </p:txBody>
      </p:sp>
      <p:sp>
        <p:nvSpPr>
          <p:cNvPr id="28" name="Rectangle 27"/>
          <p:cNvSpPr/>
          <p:nvPr/>
        </p:nvSpPr>
        <p:spPr>
          <a:xfrm>
            <a:off x="3" y="4750885"/>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4750885"/>
            <a:ext cx="7062962" cy="307777"/>
          </a:xfrm>
          <a:prstGeom prst="rect">
            <a:avLst/>
          </a:prstGeom>
        </p:spPr>
        <p:txBody>
          <a:bodyPr wrap="square">
            <a:spAutoFit/>
          </a:bodyPr>
          <a:lstStyle/>
          <a:p>
            <a:r>
              <a:rPr lang="en-US" sz="1400" dirty="0" smtClean="0">
                <a:solidFill>
                  <a:schemeClr val="tx1">
                    <a:lumMod val="75000"/>
                    <a:lumOff val="25000"/>
                  </a:schemeClr>
                </a:solidFill>
                <a:latin typeface="+mn-lt"/>
              </a:rPr>
              <a:t>Usually the reuse of the work is not allowed</a:t>
            </a:r>
          </a:p>
        </p:txBody>
      </p:sp>
      <p:cxnSp>
        <p:nvCxnSpPr>
          <p:cNvPr id="31" name="Straight Connector 30"/>
          <p:cNvCxnSpPr/>
          <p:nvPr/>
        </p:nvCxnSpPr>
        <p:spPr>
          <a:xfrm>
            <a:off x="180736" y="109731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0736" y="153584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0736" y="196407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0736" y="23899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0736" y="285158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0736" y="34452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0736" y="3892962"/>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0736" y="4332814"/>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80736" y="4725229"/>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0968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3143754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Χρηματοδότηση</a:t>
            </a:r>
            <a:endParaRPr lang="el-GR" dirty="0"/>
          </a:p>
        </p:txBody>
      </p:sp>
      <p:sp>
        <p:nvSpPr>
          <p:cNvPr id="3" name="Content Placeholder 2"/>
          <p:cNvSpPr>
            <a:spLocks noGrp="1"/>
          </p:cNvSpPr>
          <p:nvPr>
            <p:ph idx="1"/>
          </p:nvPr>
        </p:nvSpPr>
        <p:spPr>
          <a:xfrm>
            <a:off x="457200" y="1005577"/>
            <a:ext cx="8229600" cy="3394472"/>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4"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628" y="3795886"/>
            <a:ext cx="4184745" cy="1054880"/>
          </a:xfrm>
          <a:prstGeom prst="rect">
            <a:avLst/>
          </a:prstGeom>
        </p:spPr>
      </p:pic>
    </p:spTree>
    <p:extLst>
      <p:ext uri="{BB962C8B-B14F-4D97-AF65-F5344CB8AC3E}">
        <p14:creationId xmlns:p14="http://schemas.microsoft.com/office/powerpoint/2010/main" val="3695860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hangingPunct="1">
              <a:defRPr/>
            </a:pPr>
            <a:r>
              <a:rPr lang="el-GR" sz="3200" dirty="0" smtClean="0">
                <a:latin typeface="+mn-lt"/>
              </a:rPr>
              <a:t>Τα περισσότερα στοιχεία του περιοδικού πίνακα είναι Μέταλλα</a:t>
            </a:r>
            <a:r>
              <a:rPr lang="en-US" sz="3200" dirty="0" smtClean="0">
                <a:latin typeface="+mn-lt"/>
              </a:rPr>
              <a:t>!</a:t>
            </a:r>
            <a:endParaRPr lang="el-GR" sz="3200" dirty="0" smtClean="0">
              <a:latin typeface="+mn-lt"/>
            </a:endParaRPr>
          </a:p>
        </p:txBody>
      </p:sp>
      <p:pic>
        <p:nvPicPr>
          <p:cNvPr id="717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7604" y="987574"/>
            <a:ext cx="7128792" cy="4009946"/>
          </a:xfrm>
          <a:prstGeom prst="rect">
            <a:avLst/>
          </a:prstGeom>
          <a:noFill/>
          <a:ln>
            <a:noFill/>
          </a:ln>
        </p:spPr>
      </p:pic>
      <p:sp>
        <p:nvSpPr>
          <p:cNvPr id="3" name="Rectangle 2"/>
          <p:cNvSpPr/>
          <p:nvPr/>
        </p:nvSpPr>
        <p:spPr>
          <a:xfrm>
            <a:off x="2466075" y="4866503"/>
            <a:ext cx="4211859" cy="276999"/>
          </a:xfrm>
          <a:prstGeom prst="rect">
            <a:avLst/>
          </a:prstGeom>
        </p:spPr>
        <p:txBody>
          <a:bodyPr wrap="none">
            <a:spAutoFit/>
          </a:bodyPr>
          <a:lstStyle/>
          <a:p>
            <a:r>
              <a:rPr lang="en-US" sz="1200" dirty="0" smtClean="0">
                <a:solidFill>
                  <a:schemeClr val="tx1">
                    <a:lumMod val="75000"/>
                    <a:lumOff val="25000"/>
                  </a:schemeClr>
                </a:solidFill>
              </a:rPr>
              <a:t>“</a:t>
            </a:r>
            <a:r>
              <a:rPr lang="en-US" sz="1200" dirty="0" smtClean="0">
                <a:solidFill>
                  <a:schemeClr val="tx1">
                    <a:lumMod val="75000"/>
                    <a:lumOff val="25000"/>
                  </a:schemeClr>
                </a:solidFill>
                <a:hlinkClick r:id="rId3"/>
              </a:rPr>
              <a:t>Periodic table-metals</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err="1" smtClean="0">
                <a:solidFill>
                  <a:schemeClr val="tx1">
                    <a:lumMod val="75000"/>
                    <a:lumOff val="25000"/>
                  </a:schemeClr>
                </a:solidFill>
                <a:hlinkClick r:id="rId4" tooltip="User:Lambiam"/>
              </a:rPr>
              <a:t>Lambiam</a:t>
            </a:r>
            <a:r>
              <a:rPr lang="el-GR" sz="1200" dirty="0" smtClean="0">
                <a:solidFill>
                  <a:schemeClr val="tx1">
                    <a:lumMod val="75000"/>
                    <a:lumOff val="25000"/>
                  </a:schemeClr>
                </a:solidFill>
              </a:rPr>
              <a:t> διαθέσιμο ως κοινό κτήμα</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255112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defRPr/>
            </a:pPr>
            <a:r>
              <a:rPr lang="el-GR" sz="3600" dirty="0" smtClean="0">
                <a:latin typeface="+mn-lt"/>
              </a:rPr>
              <a:t>Αυτοφυή Μέταλλα</a:t>
            </a:r>
          </a:p>
        </p:txBody>
      </p:sp>
      <p:pic>
        <p:nvPicPr>
          <p:cNvPr id="8200"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36790"/>
          <a:stretch/>
        </p:blipFill>
        <p:spPr>
          <a:xfrm>
            <a:off x="5" y="987577"/>
            <a:ext cx="3200779" cy="2880319"/>
          </a:xfrm>
          <a:prstGeom prst="rect">
            <a:avLst/>
          </a:prstGeom>
          <a:noFill/>
          <a:ln>
            <a:noFill/>
          </a:ln>
        </p:spPr>
      </p:pic>
      <p:pic>
        <p:nvPicPr>
          <p:cNvPr id="8201" name="Content Placeholder 7"/>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6100055" y="997424"/>
            <a:ext cx="3043949" cy="2880000"/>
          </a:xfrm>
          <a:prstGeom prst="rect">
            <a:avLst/>
          </a:prstGeom>
          <a:noFill/>
          <a:ln>
            <a:noFill/>
          </a:ln>
        </p:spPr>
      </p:pic>
      <p:sp>
        <p:nvSpPr>
          <p:cNvPr id="8197" name="TextBox 1"/>
          <p:cNvSpPr txBox="1">
            <a:spLocks noChangeArrowheads="1"/>
          </p:cNvSpPr>
          <p:nvPr/>
        </p:nvSpPr>
        <p:spPr bwMode="auto">
          <a:xfrm>
            <a:off x="3256349" y="1587236"/>
            <a:ext cx="281509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2400" b="1" dirty="0">
                <a:solidFill>
                  <a:schemeClr val="tx1">
                    <a:lumMod val="85000"/>
                    <a:lumOff val="15000"/>
                  </a:schemeClr>
                </a:solidFill>
                <a:latin typeface="+mn-lt"/>
              </a:rPr>
              <a:t>Αυτοφυές μέταλλο </a:t>
            </a:r>
            <a:r>
              <a:rPr lang="el-GR" altLang="el-GR" sz="2400" dirty="0">
                <a:solidFill>
                  <a:schemeClr val="tx1">
                    <a:lumMod val="85000"/>
                    <a:lumOff val="15000"/>
                  </a:schemeClr>
                </a:solidFill>
                <a:latin typeface="+mn-lt"/>
              </a:rPr>
              <a:t>είναι αυτό που απαντάται στη φύση στη μεταλλική του μορφή, είτε καθαρό είτε σε κράμα.</a:t>
            </a:r>
          </a:p>
        </p:txBody>
      </p:sp>
      <p:sp>
        <p:nvSpPr>
          <p:cNvPr id="10" name="TextBox 9"/>
          <p:cNvSpPr txBox="1"/>
          <p:nvPr/>
        </p:nvSpPr>
        <p:spPr>
          <a:xfrm>
            <a:off x="0" y="3877426"/>
            <a:ext cx="3203848" cy="461665"/>
          </a:xfrm>
          <a:prstGeom prst="rect">
            <a:avLst/>
          </a:prstGeom>
          <a:solidFill>
            <a:schemeClr val="bg1">
              <a:lumMod val="95000"/>
            </a:schemeClr>
          </a:solidFill>
        </p:spPr>
        <p:txBody>
          <a:bodyPr wrap="square" rtlCol="0">
            <a:spAutoFit/>
          </a:bodyPr>
          <a:lstStyle/>
          <a:p>
            <a:pPr algn="ctr"/>
            <a:r>
              <a:rPr lang="en-US" sz="1200" dirty="0" smtClean="0">
                <a:solidFill>
                  <a:schemeClr val="tx1">
                    <a:lumMod val="65000"/>
                    <a:lumOff val="35000"/>
                  </a:schemeClr>
                </a:solidFill>
              </a:rPr>
              <a:t>“</a:t>
            </a:r>
            <a:r>
              <a:rPr lang="en-US" sz="1200" dirty="0">
                <a:hlinkClick r:id="rId4"/>
              </a:rPr>
              <a:t>Native gold nuggets</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err="1" smtClean="0">
                <a:hlinkClick r:id="rId5"/>
              </a:rPr>
              <a:t>Aramgutang</a:t>
            </a:r>
            <a:r>
              <a:rPr lang="el-GR" sz="1200" dirty="0" smtClean="0"/>
              <a:t> </a:t>
            </a:r>
            <a:r>
              <a:rPr lang="el-GR" sz="1200" dirty="0" smtClean="0">
                <a:solidFill>
                  <a:schemeClr val="tx1">
                    <a:lumMod val="65000"/>
                    <a:lumOff val="35000"/>
                  </a:schemeClr>
                </a:solidFill>
              </a:rPr>
              <a:t>διαθέσιμο ως κοινό κτήμα</a:t>
            </a:r>
            <a:endParaRPr lang="en-US" sz="1200" dirty="0">
              <a:solidFill>
                <a:schemeClr val="tx1">
                  <a:lumMod val="65000"/>
                  <a:lumOff val="35000"/>
                </a:schemeClr>
              </a:solidFill>
            </a:endParaRPr>
          </a:p>
        </p:txBody>
      </p:sp>
      <p:sp>
        <p:nvSpPr>
          <p:cNvPr id="13" name="Rectangle 12"/>
          <p:cNvSpPr/>
          <p:nvPr/>
        </p:nvSpPr>
        <p:spPr>
          <a:xfrm>
            <a:off x="6156177" y="3877425"/>
            <a:ext cx="2987824" cy="461665"/>
          </a:xfrm>
          <a:prstGeom prst="rect">
            <a:avLst/>
          </a:prstGeom>
          <a:solidFill>
            <a:schemeClr val="bg1">
              <a:lumMod val="95000"/>
            </a:schemeClr>
          </a:solidFill>
        </p:spPr>
        <p:txBody>
          <a:bodyPr wrap="square">
            <a:spAutoFit/>
          </a:bodyPr>
          <a:lstStyle/>
          <a:p>
            <a:pPr algn="ctr"/>
            <a:r>
              <a:rPr lang="en-US" sz="1200" dirty="0" smtClean="0">
                <a:solidFill>
                  <a:schemeClr val="tx1">
                    <a:lumMod val="75000"/>
                    <a:lumOff val="25000"/>
                  </a:schemeClr>
                </a:solidFill>
              </a:rPr>
              <a:t>“</a:t>
            </a:r>
            <a:r>
              <a:rPr lang="en-US" sz="1200" dirty="0" smtClean="0">
                <a:solidFill>
                  <a:schemeClr val="tx1">
                    <a:lumMod val="75000"/>
                    <a:lumOff val="25000"/>
                  </a:schemeClr>
                </a:solidFill>
                <a:hlinkClick r:id="rId6"/>
              </a:rPr>
              <a:t>Native </a:t>
            </a:r>
            <a:r>
              <a:rPr lang="en-US" sz="1200" dirty="0">
                <a:solidFill>
                  <a:schemeClr val="tx1">
                    <a:lumMod val="75000"/>
                    <a:lumOff val="25000"/>
                  </a:schemeClr>
                </a:solidFill>
                <a:hlinkClick r:id="rId6"/>
              </a:rPr>
              <a:t>Copper Macro </a:t>
            </a:r>
            <a:r>
              <a:rPr lang="en-US" sz="1200" dirty="0" smtClean="0">
                <a:solidFill>
                  <a:schemeClr val="tx1">
                    <a:lumMod val="75000"/>
                    <a:lumOff val="25000"/>
                  </a:schemeClr>
                </a:solidFill>
                <a:hlinkClick r:id="rId6"/>
              </a:rPr>
              <a:t>Digon3-crop</a:t>
            </a:r>
            <a:r>
              <a:rPr lang="en-US" sz="1200" dirty="0" smtClean="0">
                <a:solidFill>
                  <a:schemeClr val="tx1">
                    <a:lumMod val="75000"/>
                    <a:lumOff val="25000"/>
                  </a:schemeClr>
                </a:solidFill>
              </a:rPr>
              <a:t>” </a:t>
            </a:r>
            <a:r>
              <a:rPr lang="el-GR" sz="1200" dirty="0" smtClean="0">
                <a:solidFill>
                  <a:schemeClr val="tx1">
                    <a:lumMod val="75000"/>
                    <a:lumOff val="25000"/>
                  </a:schemeClr>
                </a:solidFill>
              </a:rPr>
              <a:t>από </a:t>
            </a:r>
            <a:r>
              <a:rPr lang="en-US" sz="1200" dirty="0" smtClean="0">
                <a:solidFill>
                  <a:schemeClr val="tx1">
                    <a:lumMod val="75000"/>
                    <a:lumOff val="25000"/>
                  </a:schemeClr>
                </a:solidFill>
                <a:hlinkClick r:id="rId7" tooltip="User:Mav"/>
              </a:rPr>
              <a:t>Mav</a:t>
            </a:r>
            <a:r>
              <a:rPr lang="el-GR" sz="1200" dirty="0" smtClean="0">
                <a:solidFill>
                  <a:schemeClr val="tx1">
                    <a:lumMod val="75000"/>
                    <a:lumOff val="25000"/>
                  </a:schemeClr>
                </a:solidFill>
              </a:rPr>
              <a:t> διαθέσιμο με άδεια </a:t>
            </a:r>
            <a:r>
              <a:rPr lang="en-US" sz="1200" dirty="0">
                <a:solidFill>
                  <a:schemeClr val="tx1">
                    <a:lumMod val="75000"/>
                    <a:lumOff val="25000"/>
                  </a:schemeClr>
                </a:solidFill>
                <a:hlinkClick r:id="rId8"/>
              </a:rPr>
              <a:t>CC BY-SA </a:t>
            </a:r>
            <a:r>
              <a:rPr lang="en-US" sz="1200" dirty="0" smtClean="0">
                <a:solidFill>
                  <a:schemeClr val="tx1">
                    <a:lumMod val="75000"/>
                    <a:lumOff val="25000"/>
                  </a:schemeClr>
                </a:solidFill>
                <a:hlinkClick r:id="rId8"/>
              </a:rPr>
              <a:t>2.5</a:t>
            </a:r>
            <a:endParaRPr lang="en-US" sz="1200" dirty="0">
              <a:solidFill>
                <a:schemeClr val="tx1">
                  <a:lumMod val="75000"/>
                  <a:lumOff val="25000"/>
                </a:schemeClr>
              </a:solidFill>
            </a:endParaRPr>
          </a:p>
        </p:txBody>
      </p:sp>
      <p:sp>
        <p:nvSpPr>
          <p:cNvPr id="4" name="Rectangle 3"/>
          <p:cNvSpPr/>
          <p:nvPr/>
        </p:nvSpPr>
        <p:spPr>
          <a:xfrm>
            <a:off x="0" y="4339091"/>
            <a:ext cx="3203848" cy="804411"/>
          </a:xfrm>
          <a:prstGeom prst="rect">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Αυτοφυής </a:t>
            </a:r>
            <a:r>
              <a:rPr lang="el-GR" sz="2400" dirty="0" smtClean="0"/>
              <a:t>Χρυσός</a:t>
            </a:r>
            <a:endParaRPr lang="el-GR" sz="2400" dirty="0"/>
          </a:p>
        </p:txBody>
      </p:sp>
      <p:sp>
        <p:nvSpPr>
          <p:cNvPr id="15" name="Rectangle 14"/>
          <p:cNvSpPr/>
          <p:nvPr/>
        </p:nvSpPr>
        <p:spPr>
          <a:xfrm>
            <a:off x="6156180" y="4339091"/>
            <a:ext cx="2987823" cy="804411"/>
          </a:xfrm>
          <a:prstGeom prst="rect">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Αυτοφυής </a:t>
            </a:r>
            <a:r>
              <a:rPr lang="el-GR" sz="2400" dirty="0" smtClean="0"/>
              <a:t>Χαλκός</a:t>
            </a:r>
            <a:endParaRPr lang="el-GR" sz="2400" dirty="0"/>
          </a:p>
        </p:txBody>
      </p:sp>
    </p:spTree>
    <p:extLst>
      <p:ext uri="{BB962C8B-B14F-4D97-AF65-F5344CB8AC3E}">
        <p14:creationId xmlns:p14="http://schemas.microsoft.com/office/powerpoint/2010/main" val="16064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defRPr/>
            </a:pPr>
            <a:r>
              <a:rPr lang="el-GR" sz="3600" dirty="0" smtClean="0">
                <a:latin typeface="+mn-lt"/>
              </a:rPr>
              <a:t>Μη Αυτοφυή Μέταλλα</a:t>
            </a:r>
          </a:p>
        </p:txBody>
      </p:sp>
      <p:pic>
        <p:nvPicPr>
          <p:cNvPr id="9224"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87" y="987574"/>
            <a:ext cx="3920041" cy="2592000"/>
          </a:xfrm>
          <a:prstGeom prst="rect">
            <a:avLst/>
          </a:prstGeom>
          <a:noFill/>
          <a:ln>
            <a:noFill/>
          </a:ln>
        </p:spPr>
      </p:pic>
      <p:pic>
        <p:nvPicPr>
          <p:cNvPr id="9222" name="Content Placeholder 2"/>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6684458" y="990000"/>
            <a:ext cx="2462401" cy="2592000"/>
          </a:xfrm>
          <a:prstGeom prst="rect">
            <a:avLst/>
          </a:prstGeom>
          <a:noFill/>
          <a:ln>
            <a:noFill/>
          </a:ln>
        </p:spPr>
      </p:pic>
      <p:sp>
        <p:nvSpPr>
          <p:cNvPr id="9221" name="TextBox 1"/>
          <p:cNvSpPr txBox="1">
            <a:spLocks noChangeArrowheads="1"/>
          </p:cNvSpPr>
          <p:nvPr/>
        </p:nvSpPr>
        <p:spPr bwMode="auto">
          <a:xfrm>
            <a:off x="3995940" y="1059582"/>
            <a:ext cx="267867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2000" dirty="0">
                <a:solidFill>
                  <a:schemeClr val="tx1">
                    <a:lumMod val="85000"/>
                    <a:lumOff val="15000"/>
                  </a:schemeClr>
                </a:solidFill>
                <a:latin typeface="+mn-lt"/>
              </a:rPr>
              <a:t>Ο </a:t>
            </a:r>
            <a:r>
              <a:rPr lang="el-GR" altLang="el-GR" sz="2000" b="1" dirty="0">
                <a:solidFill>
                  <a:schemeClr val="tx1">
                    <a:lumMod val="85000"/>
                    <a:lumOff val="15000"/>
                  </a:schemeClr>
                </a:solidFill>
                <a:latin typeface="+mn-lt"/>
              </a:rPr>
              <a:t>αυτοφυής σίδηρος </a:t>
            </a:r>
            <a:r>
              <a:rPr lang="el-GR" altLang="el-GR" sz="2000" dirty="0">
                <a:solidFill>
                  <a:schemeClr val="tx1">
                    <a:lumMod val="85000"/>
                    <a:lumOff val="15000"/>
                  </a:schemeClr>
                </a:solidFill>
                <a:latin typeface="+mn-lt"/>
              </a:rPr>
              <a:t>στη γη προέρχεται </a:t>
            </a:r>
            <a:r>
              <a:rPr lang="el-GR" altLang="el-GR" sz="2000" b="1" dirty="0">
                <a:solidFill>
                  <a:schemeClr val="tx1">
                    <a:lumMod val="85000"/>
                    <a:lumOff val="15000"/>
                  </a:schemeClr>
                </a:solidFill>
                <a:latin typeface="+mn-lt"/>
              </a:rPr>
              <a:t>από</a:t>
            </a:r>
            <a:r>
              <a:rPr lang="el-GR" altLang="el-GR" sz="2000" dirty="0">
                <a:solidFill>
                  <a:schemeClr val="tx1">
                    <a:lumMod val="85000"/>
                    <a:lumOff val="15000"/>
                  </a:schemeClr>
                </a:solidFill>
                <a:latin typeface="+mn-lt"/>
              </a:rPr>
              <a:t> </a:t>
            </a:r>
            <a:r>
              <a:rPr lang="el-GR" altLang="el-GR" sz="2000" b="1" dirty="0">
                <a:solidFill>
                  <a:schemeClr val="tx1">
                    <a:lumMod val="85000"/>
                    <a:lumOff val="15000"/>
                  </a:schemeClr>
                </a:solidFill>
                <a:latin typeface="+mn-lt"/>
              </a:rPr>
              <a:t>μετεωρίτες</a:t>
            </a:r>
            <a:r>
              <a:rPr lang="el-GR" altLang="el-GR" sz="2000" dirty="0">
                <a:solidFill>
                  <a:schemeClr val="tx1">
                    <a:lumMod val="85000"/>
                    <a:lumOff val="15000"/>
                  </a:schemeClr>
                </a:solidFill>
                <a:latin typeface="+mn-lt"/>
              </a:rPr>
              <a:t> και η προέλευσή του θεωρείται </a:t>
            </a:r>
            <a:r>
              <a:rPr lang="el-GR" altLang="el-GR" sz="2000" dirty="0" err="1">
                <a:solidFill>
                  <a:schemeClr val="tx1">
                    <a:lumMod val="85000"/>
                    <a:lumOff val="15000"/>
                  </a:schemeClr>
                </a:solidFill>
                <a:latin typeface="+mn-lt"/>
              </a:rPr>
              <a:t>εξω</a:t>
            </a:r>
            <a:r>
              <a:rPr lang="el-GR" altLang="el-GR" sz="2000" dirty="0">
                <a:solidFill>
                  <a:schemeClr val="tx1">
                    <a:lumMod val="85000"/>
                    <a:lumOff val="15000"/>
                  </a:schemeClr>
                </a:solidFill>
                <a:latin typeface="+mn-lt"/>
              </a:rPr>
              <a:t>-γήινη. Διαφορετικά, </a:t>
            </a:r>
            <a:r>
              <a:rPr lang="el-GR" altLang="el-GR" sz="2000" dirty="0">
                <a:latin typeface="+mn-lt"/>
              </a:rPr>
              <a:t> </a:t>
            </a:r>
            <a:r>
              <a:rPr lang="el-GR" altLang="el-GR" sz="2000" b="1" dirty="0">
                <a:solidFill>
                  <a:schemeClr val="accent1">
                    <a:lumMod val="50000"/>
                  </a:schemeClr>
                </a:solidFill>
                <a:latin typeface="+mn-lt"/>
              </a:rPr>
              <a:t>σίδηρος</a:t>
            </a:r>
            <a:r>
              <a:rPr lang="el-GR" altLang="el-GR" sz="2000" dirty="0">
                <a:latin typeface="+mn-lt"/>
              </a:rPr>
              <a:t> </a:t>
            </a:r>
            <a:r>
              <a:rPr lang="el-GR" altLang="el-GR" sz="2000" dirty="0">
                <a:solidFill>
                  <a:schemeClr val="tx1">
                    <a:lumMod val="85000"/>
                    <a:lumOff val="15000"/>
                  </a:schemeClr>
                </a:solidFill>
                <a:latin typeface="+mn-lt"/>
              </a:rPr>
              <a:t>πρέπει να εξαχθεί </a:t>
            </a:r>
            <a:r>
              <a:rPr lang="el-GR" altLang="el-GR" sz="2000" b="1" dirty="0">
                <a:solidFill>
                  <a:schemeClr val="accent1">
                    <a:lumMod val="50000"/>
                  </a:schemeClr>
                </a:solidFill>
                <a:latin typeface="+mn-lt"/>
              </a:rPr>
              <a:t>από σιδηρούχο μετάλλευμα </a:t>
            </a:r>
            <a:r>
              <a:rPr lang="el-GR" altLang="el-GR" sz="2000" dirty="0">
                <a:solidFill>
                  <a:schemeClr val="tx1">
                    <a:lumMod val="85000"/>
                    <a:lumOff val="15000"/>
                  </a:schemeClr>
                </a:solidFill>
                <a:latin typeface="+mn-lt"/>
              </a:rPr>
              <a:t>στη γη και να υποστεί επεξεργασία για την κατασκευή μετάλλινων αντικειμένων.</a:t>
            </a:r>
          </a:p>
        </p:txBody>
      </p:sp>
      <p:sp>
        <p:nvSpPr>
          <p:cNvPr id="12" name="Rectangle 11"/>
          <p:cNvSpPr/>
          <p:nvPr/>
        </p:nvSpPr>
        <p:spPr>
          <a:xfrm>
            <a:off x="0" y="4226192"/>
            <a:ext cx="3923928" cy="917307"/>
          </a:xfrm>
          <a:prstGeom prst="rect">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Σιδηρούχο μετάλλευμα από τη Γη</a:t>
            </a:r>
          </a:p>
        </p:txBody>
      </p:sp>
      <p:sp>
        <p:nvSpPr>
          <p:cNvPr id="13" name="TextBox 12"/>
          <p:cNvSpPr txBox="1"/>
          <p:nvPr/>
        </p:nvSpPr>
        <p:spPr>
          <a:xfrm>
            <a:off x="0" y="3562267"/>
            <a:ext cx="3923928" cy="677108"/>
          </a:xfrm>
          <a:prstGeom prst="rect">
            <a:avLst/>
          </a:prstGeom>
          <a:solidFill>
            <a:schemeClr val="bg1">
              <a:lumMod val="95000"/>
            </a:schemeClr>
          </a:solidFill>
        </p:spPr>
        <p:txBody>
          <a:bodyPr wrap="square" rtlCol="0" anchor="ctr">
            <a:spAutoFit/>
          </a:bodyPr>
          <a:lstStyle/>
          <a:p>
            <a:pPr algn="ctr"/>
            <a:endParaRPr lang="el-GR" sz="700" dirty="0" smtClean="0">
              <a:solidFill>
                <a:schemeClr val="tx1">
                  <a:lumMod val="65000"/>
                  <a:lumOff val="35000"/>
                </a:schemeClr>
              </a:solidFill>
            </a:endParaRPr>
          </a:p>
          <a:p>
            <a:pPr algn="ctr"/>
            <a:r>
              <a:rPr lang="en-US" sz="1200" dirty="0" smtClean="0">
                <a:solidFill>
                  <a:schemeClr val="tx1">
                    <a:lumMod val="65000"/>
                    <a:lumOff val="35000"/>
                  </a:schemeClr>
                </a:solidFill>
              </a:rPr>
              <a:t>“</a:t>
            </a:r>
            <a:r>
              <a:rPr lang="en-US" sz="1200" dirty="0">
                <a:hlinkClick r:id="rId4"/>
              </a:rPr>
              <a:t>Slag from iron ore melting</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err="1">
                <a:hlinkClick r:id="rId5" tooltip="User:Knud Winckelmann"/>
              </a:rPr>
              <a:t>Knud</a:t>
            </a:r>
            <a:r>
              <a:rPr lang="en-US" sz="1200" dirty="0">
                <a:hlinkClick r:id="rId5" tooltip="User:Knud Winckelmann"/>
              </a:rPr>
              <a:t> Winckelmann</a:t>
            </a:r>
            <a:r>
              <a:rPr lang="el-GR" sz="1200" dirty="0" smtClean="0"/>
              <a:t> </a:t>
            </a:r>
            <a:r>
              <a:rPr lang="el-GR" sz="1200" dirty="0" smtClean="0">
                <a:solidFill>
                  <a:schemeClr val="tx1">
                    <a:lumMod val="65000"/>
                    <a:lumOff val="35000"/>
                  </a:schemeClr>
                </a:solidFill>
              </a:rPr>
              <a:t>διαθέσιμο με άδεια </a:t>
            </a:r>
            <a:r>
              <a:rPr lang="en-US" sz="1200" dirty="0">
                <a:hlinkClick r:id="rId6"/>
              </a:rPr>
              <a:t>CC BY-SA </a:t>
            </a:r>
            <a:r>
              <a:rPr lang="en-US" sz="1200" dirty="0" smtClean="0">
                <a:hlinkClick r:id="rId6"/>
              </a:rPr>
              <a:t>3.0</a:t>
            </a:r>
            <a:endParaRPr lang="el-GR" sz="1200" dirty="0" smtClean="0"/>
          </a:p>
          <a:p>
            <a:pPr algn="ctr"/>
            <a:endParaRPr lang="en-US" sz="700" dirty="0">
              <a:solidFill>
                <a:schemeClr val="tx1">
                  <a:lumMod val="65000"/>
                  <a:lumOff val="35000"/>
                </a:schemeClr>
              </a:solidFill>
            </a:endParaRPr>
          </a:p>
        </p:txBody>
      </p:sp>
      <p:sp>
        <p:nvSpPr>
          <p:cNvPr id="14" name="TextBox 13"/>
          <p:cNvSpPr txBox="1"/>
          <p:nvPr/>
        </p:nvSpPr>
        <p:spPr>
          <a:xfrm>
            <a:off x="6674616" y="3579864"/>
            <a:ext cx="2469387" cy="646331"/>
          </a:xfrm>
          <a:prstGeom prst="rect">
            <a:avLst/>
          </a:prstGeom>
          <a:solidFill>
            <a:schemeClr val="bg1">
              <a:lumMod val="95000"/>
            </a:schemeClr>
          </a:solidFill>
        </p:spPr>
        <p:txBody>
          <a:bodyPr wrap="square" rtlCol="0">
            <a:spAutoFit/>
          </a:bodyPr>
          <a:lstStyle/>
          <a:p>
            <a:pPr algn="ctr"/>
            <a:r>
              <a:rPr lang="en-US" sz="1200" dirty="0" smtClean="0">
                <a:solidFill>
                  <a:schemeClr val="tx1">
                    <a:lumMod val="65000"/>
                    <a:lumOff val="35000"/>
                  </a:schemeClr>
                </a:solidFill>
              </a:rPr>
              <a:t>“</a:t>
            </a:r>
            <a:r>
              <a:rPr lang="en-US" sz="1200" dirty="0">
                <a:hlinkClick r:id="rId7"/>
              </a:rPr>
              <a:t>Severel iron meteorites - </a:t>
            </a:r>
            <a:r>
              <a:rPr lang="en-US" sz="1200" dirty="0" err="1">
                <a:hlinkClick r:id="rId7"/>
              </a:rPr>
              <a:t>Nantan</a:t>
            </a:r>
            <a:r>
              <a:rPr lang="en-US" sz="1200" dirty="0">
                <a:hlinkClick r:id="rId7"/>
              </a:rPr>
              <a:t>, </a:t>
            </a:r>
            <a:r>
              <a:rPr lang="en-US" sz="1200" dirty="0" smtClean="0">
                <a:hlinkClick r:id="rId7"/>
              </a:rPr>
              <a:t>China</a:t>
            </a:r>
            <a:r>
              <a:rPr lang="en-US" sz="1200" dirty="0" smtClean="0">
                <a:solidFill>
                  <a:schemeClr val="tx1">
                    <a:lumMod val="65000"/>
                    <a:lumOff val="35000"/>
                  </a:schemeClr>
                </a:solidFill>
              </a:rPr>
              <a:t>” </a:t>
            </a:r>
            <a:r>
              <a:rPr lang="el-GR" sz="1200" dirty="0" smtClean="0">
                <a:solidFill>
                  <a:schemeClr val="tx1">
                    <a:lumMod val="65000"/>
                    <a:lumOff val="35000"/>
                  </a:schemeClr>
                </a:solidFill>
              </a:rPr>
              <a:t>από </a:t>
            </a:r>
            <a:r>
              <a:rPr lang="en-US" sz="1200" dirty="0" err="1">
                <a:hlinkClick r:id="rId8" tooltip="User:Ra'ike"/>
              </a:rPr>
              <a:t>Ra'ike</a:t>
            </a:r>
            <a:r>
              <a:rPr lang="el-GR" sz="1200" dirty="0" smtClean="0"/>
              <a:t> </a:t>
            </a:r>
            <a:r>
              <a:rPr lang="el-GR" sz="1200" dirty="0" smtClean="0">
                <a:solidFill>
                  <a:schemeClr val="tx1">
                    <a:lumMod val="65000"/>
                    <a:lumOff val="35000"/>
                  </a:schemeClr>
                </a:solidFill>
              </a:rPr>
              <a:t>διαθέσιμο ως κοινό κτήμα </a:t>
            </a:r>
            <a:r>
              <a:rPr lang="en-US" sz="1200" dirty="0">
                <a:hlinkClick r:id="rId6"/>
              </a:rPr>
              <a:t>CC BY-SA 3.0</a:t>
            </a:r>
            <a:endParaRPr lang="en-US" sz="1200" dirty="0">
              <a:solidFill>
                <a:schemeClr val="tx1">
                  <a:lumMod val="65000"/>
                  <a:lumOff val="35000"/>
                </a:schemeClr>
              </a:solidFill>
            </a:endParaRPr>
          </a:p>
        </p:txBody>
      </p:sp>
      <p:sp>
        <p:nvSpPr>
          <p:cNvPr id="15" name="Rectangle 14"/>
          <p:cNvSpPr/>
          <p:nvPr/>
        </p:nvSpPr>
        <p:spPr>
          <a:xfrm>
            <a:off x="6674615" y="4226192"/>
            <a:ext cx="2469387" cy="917307"/>
          </a:xfrm>
          <a:prstGeom prst="rect">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Σίδηρος από Μετεωρίτες</a:t>
            </a:r>
          </a:p>
        </p:txBody>
      </p:sp>
    </p:spTree>
    <p:extLst>
      <p:ext uri="{BB962C8B-B14F-4D97-AF65-F5344CB8AC3E}">
        <p14:creationId xmlns:p14="http://schemas.microsoft.com/office/powerpoint/2010/main" val="1791038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3600" dirty="0" smtClean="0">
                <a:latin typeface="+mn-lt"/>
              </a:rPr>
              <a:t>Αρχαίες Μεταλλουργικές Τεχνικές</a:t>
            </a:r>
          </a:p>
        </p:txBody>
      </p:sp>
      <p:pic>
        <p:nvPicPr>
          <p:cNvPr id="10244"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09" y="987576"/>
            <a:ext cx="3241210" cy="3306173"/>
          </a:xfrm>
          <a:prstGeom prst="rect">
            <a:avLst/>
          </a:prstGeom>
          <a:noFill/>
          <a:ln>
            <a:noFill/>
          </a:ln>
        </p:spPr>
      </p:pic>
      <p:pic>
        <p:nvPicPr>
          <p:cNvPr id="10246" name="Content Placeholder 9"/>
          <p:cNvPicPr>
            <a:picLocks noGrp="1" noChangeAspect="1"/>
          </p:cNvPicPr>
          <p:nvPr>
            <p:ph sz="quarter" idx="4294967295"/>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3967485" y="987574"/>
            <a:ext cx="5176516" cy="2281592"/>
          </a:xfrm>
          <a:prstGeom prst="rect">
            <a:avLst/>
          </a:prstGeom>
          <a:noFill/>
          <a:ln>
            <a:noFill/>
          </a:ln>
        </p:spPr>
      </p:pic>
      <p:sp>
        <p:nvSpPr>
          <p:cNvPr id="10247" name="TextBox 3"/>
          <p:cNvSpPr txBox="1">
            <a:spLocks noChangeArrowheads="1"/>
          </p:cNvSpPr>
          <p:nvPr/>
        </p:nvSpPr>
        <p:spPr bwMode="auto">
          <a:xfrm>
            <a:off x="3998832" y="4119611"/>
            <a:ext cx="51673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2000" dirty="0">
                <a:latin typeface="+mn-lt"/>
              </a:rPr>
              <a:t>Οι </a:t>
            </a:r>
            <a:r>
              <a:rPr lang="el-GR" altLang="el-GR" sz="2000" dirty="0" err="1">
                <a:latin typeface="+mn-lt"/>
              </a:rPr>
              <a:t>αρχαιομεταλλουργοί</a:t>
            </a:r>
            <a:r>
              <a:rPr lang="el-GR" altLang="el-GR" sz="2000" dirty="0">
                <a:latin typeface="+mn-lt"/>
              </a:rPr>
              <a:t> μελετούν τις μεθόδους και τις τεχνικές κατασκευής  αρχαίων μετάλλινων αντικειμένων.</a:t>
            </a:r>
          </a:p>
        </p:txBody>
      </p:sp>
      <p:sp>
        <p:nvSpPr>
          <p:cNvPr id="8" name="Rectangle 7"/>
          <p:cNvSpPr/>
          <p:nvPr/>
        </p:nvSpPr>
        <p:spPr>
          <a:xfrm>
            <a:off x="1" y="4638681"/>
            <a:ext cx="3222000" cy="504821"/>
          </a:xfrm>
          <a:prstGeom prst="rect">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Αρχαία Ελλάδα</a:t>
            </a:r>
          </a:p>
        </p:txBody>
      </p:sp>
      <p:sp>
        <p:nvSpPr>
          <p:cNvPr id="9" name="Rectangle 8"/>
          <p:cNvSpPr/>
          <p:nvPr/>
        </p:nvSpPr>
        <p:spPr>
          <a:xfrm>
            <a:off x="4067944" y="3559455"/>
            <a:ext cx="5098274" cy="458653"/>
          </a:xfrm>
          <a:prstGeom prst="rect">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Αρχαία Αίγυπτος</a:t>
            </a:r>
          </a:p>
        </p:txBody>
      </p:sp>
      <p:sp>
        <p:nvSpPr>
          <p:cNvPr id="10" name="TextBox 9"/>
          <p:cNvSpPr txBox="1"/>
          <p:nvPr/>
        </p:nvSpPr>
        <p:spPr>
          <a:xfrm>
            <a:off x="0" y="4223181"/>
            <a:ext cx="3222000" cy="415498"/>
          </a:xfrm>
          <a:prstGeom prst="rect">
            <a:avLst/>
          </a:prstGeom>
          <a:solidFill>
            <a:schemeClr val="bg1">
              <a:lumMod val="95000"/>
            </a:schemeClr>
          </a:solidFill>
        </p:spPr>
        <p:txBody>
          <a:bodyPr wrap="square" rtlCol="0">
            <a:spAutoFit/>
          </a:bodyPr>
          <a:lstStyle/>
          <a:p>
            <a:pPr algn="ctr"/>
            <a:r>
              <a:rPr lang="en-US" sz="1050" dirty="0" smtClean="0">
                <a:solidFill>
                  <a:schemeClr val="tx1">
                    <a:lumMod val="65000"/>
                    <a:lumOff val="35000"/>
                  </a:schemeClr>
                </a:solidFill>
              </a:rPr>
              <a:t>“</a:t>
            </a:r>
            <a:r>
              <a:rPr lang="en-US" sz="1050" dirty="0" smtClean="0">
                <a:hlinkClick r:id="rId5"/>
              </a:rPr>
              <a:t>CCSWorldHistory</a:t>
            </a:r>
            <a:r>
              <a:rPr lang="en-US" sz="1050" dirty="0" smtClean="0">
                <a:solidFill>
                  <a:schemeClr val="tx1">
                    <a:lumMod val="65000"/>
                    <a:lumOff val="35000"/>
                  </a:schemeClr>
                </a:solidFill>
              </a:rPr>
              <a:t>”</a:t>
            </a:r>
            <a:r>
              <a:rPr lang="el-GR" sz="1050" dirty="0" smtClean="0">
                <a:solidFill>
                  <a:schemeClr val="tx1">
                    <a:lumMod val="65000"/>
                    <a:lumOff val="35000"/>
                  </a:schemeClr>
                </a:solidFill>
              </a:rPr>
              <a:t> στο </a:t>
            </a:r>
            <a:r>
              <a:rPr lang="en-US" sz="1050" dirty="0" smtClean="0">
                <a:solidFill>
                  <a:schemeClr val="tx1">
                    <a:lumMod val="65000"/>
                    <a:lumOff val="35000"/>
                  </a:schemeClr>
                </a:solidFill>
                <a:hlinkClick r:id="rId6"/>
              </a:rPr>
              <a:t>ccsworldhistory.wikispaces.com</a:t>
            </a:r>
            <a:r>
              <a:rPr lang="el-GR" sz="1050" dirty="0" smtClean="0">
                <a:solidFill>
                  <a:schemeClr val="tx1">
                    <a:lumMod val="65000"/>
                    <a:lumOff val="35000"/>
                  </a:schemeClr>
                </a:solidFill>
              </a:rPr>
              <a:t> διαθέσιμο με άδεια </a:t>
            </a:r>
            <a:r>
              <a:rPr lang="en-US" sz="1050" dirty="0">
                <a:hlinkClick r:id="rId7"/>
              </a:rPr>
              <a:t>CC BY-SA </a:t>
            </a:r>
            <a:r>
              <a:rPr lang="en-US" sz="1050" dirty="0" smtClean="0">
                <a:hlinkClick r:id="rId7"/>
              </a:rPr>
              <a:t>2.5</a:t>
            </a:r>
            <a:endParaRPr lang="en-US" sz="1050" dirty="0">
              <a:solidFill>
                <a:schemeClr val="tx1">
                  <a:lumMod val="65000"/>
                  <a:lumOff val="35000"/>
                </a:schemeClr>
              </a:solidFill>
            </a:endParaRPr>
          </a:p>
        </p:txBody>
      </p:sp>
      <p:sp>
        <p:nvSpPr>
          <p:cNvPr id="11" name="TextBox 10"/>
          <p:cNvSpPr txBox="1"/>
          <p:nvPr/>
        </p:nvSpPr>
        <p:spPr>
          <a:xfrm>
            <a:off x="4067944" y="3219822"/>
            <a:ext cx="5076056" cy="253916"/>
          </a:xfrm>
          <a:prstGeom prst="rect">
            <a:avLst/>
          </a:prstGeom>
          <a:solidFill>
            <a:schemeClr val="bg1">
              <a:lumMod val="95000"/>
            </a:schemeClr>
          </a:solidFill>
        </p:spPr>
        <p:txBody>
          <a:bodyPr wrap="square" rtlCol="0">
            <a:spAutoFit/>
          </a:bodyPr>
          <a:lstStyle/>
          <a:p>
            <a:pPr algn="ctr"/>
            <a:r>
              <a:rPr lang="en-US" sz="1050" dirty="0" smtClean="0">
                <a:solidFill>
                  <a:schemeClr val="tx1">
                    <a:lumMod val="65000"/>
                    <a:lumOff val="35000"/>
                  </a:schemeClr>
                </a:solidFill>
              </a:rPr>
              <a:t>“</a:t>
            </a:r>
            <a:r>
              <a:rPr lang="en-US" sz="1050" dirty="0">
                <a:hlinkClick r:id="rId8"/>
              </a:rPr>
              <a:t>history of metals</a:t>
            </a:r>
            <a:r>
              <a:rPr lang="en-US" sz="1050" dirty="0" smtClean="0">
                <a:solidFill>
                  <a:schemeClr val="tx1">
                    <a:lumMod val="65000"/>
                    <a:lumOff val="35000"/>
                  </a:schemeClr>
                </a:solidFill>
              </a:rPr>
              <a:t>”</a:t>
            </a:r>
            <a:r>
              <a:rPr lang="el-GR" sz="1050" dirty="0" smtClean="0">
                <a:solidFill>
                  <a:schemeClr val="tx1">
                    <a:lumMod val="65000"/>
                    <a:lumOff val="35000"/>
                  </a:schemeClr>
                </a:solidFill>
              </a:rPr>
              <a:t> στο  </a:t>
            </a:r>
            <a:r>
              <a:rPr lang="en-US" sz="1050" dirty="0" smtClean="0">
                <a:solidFill>
                  <a:schemeClr val="tx1">
                    <a:lumMod val="65000"/>
                    <a:lumOff val="35000"/>
                  </a:schemeClr>
                </a:solidFill>
                <a:hlinkClick r:id="rId8"/>
              </a:rPr>
              <a:t>jahschem.wikispaces.com</a:t>
            </a:r>
            <a:r>
              <a:rPr lang="el-GR" sz="1050" dirty="0" smtClean="0">
                <a:solidFill>
                  <a:schemeClr val="tx1">
                    <a:lumMod val="65000"/>
                    <a:lumOff val="35000"/>
                  </a:schemeClr>
                </a:solidFill>
              </a:rPr>
              <a:t> διαθέσιμο με άδεια </a:t>
            </a:r>
            <a:r>
              <a:rPr lang="en-US" sz="1050" dirty="0">
                <a:hlinkClick r:id="rId9"/>
              </a:rPr>
              <a:t>CC BY-SA 3.0</a:t>
            </a:r>
            <a:endParaRPr lang="en-US" sz="1050" dirty="0"/>
          </a:p>
        </p:txBody>
      </p:sp>
    </p:spTree>
    <p:extLst>
      <p:ext uri="{BB962C8B-B14F-4D97-AF65-F5344CB8AC3E}">
        <p14:creationId xmlns:p14="http://schemas.microsoft.com/office/powerpoint/2010/main" val="1870760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3600" dirty="0" err="1" smtClean="0">
                <a:latin typeface="+mn-lt"/>
              </a:rPr>
              <a:t>Κραμάτωση</a:t>
            </a:r>
            <a:r>
              <a:rPr lang="el-GR" sz="3600" dirty="0" smtClean="0">
                <a:latin typeface="+mn-lt"/>
              </a:rPr>
              <a:t> Μετάλλων</a:t>
            </a:r>
          </a:p>
        </p:txBody>
      </p:sp>
      <p:pic>
        <p:nvPicPr>
          <p:cNvPr id="11269" name="Content Placeholder 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2" y="987574"/>
            <a:ext cx="2339754" cy="3006902"/>
          </a:xfrm>
          <a:noFill/>
          <a:extLst>
            <a:ext uri="{909E8E84-426E-40DD-AFC4-6F175D3DCCD1}">
              <a14:hiddenFill xmlns:a14="http://schemas.microsoft.com/office/drawing/2010/main">
                <a:solidFill>
                  <a:srgbClr val="FFFFFF"/>
                </a:solidFill>
              </a14:hiddenFill>
            </a:ext>
          </a:extLst>
        </p:spPr>
      </p:pic>
      <p:pic>
        <p:nvPicPr>
          <p:cNvPr id="11271" name="Content Placeholder 5"/>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6732241" y="987574"/>
            <a:ext cx="2364292" cy="2988000"/>
          </a:xfrm>
          <a:prstGeom prst="rect">
            <a:avLst/>
          </a:prstGeom>
          <a:noFill/>
          <a:ln>
            <a:noFill/>
          </a:ln>
        </p:spPr>
      </p:pic>
      <p:sp>
        <p:nvSpPr>
          <p:cNvPr id="11270" name="TextBox 3"/>
          <p:cNvSpPr txBox="1">
            <a:spLocks noChangeArrowheads="1"/>
          </p:cNvSpPr>
          <p:nvPr/>
        </p:nvSpPr>
        <p:spPr bwMode="auto">
          <a:xfrm>
            <a:off x="2627784" y="1275608"/>
            <a:ext cx="3779912"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eaLnBrk="1" hangingPunct="1"/>
            <a:r>
              <a:rPr lang="el-GR" altLang="el-GR" sz="2400" dirty="0">
                <a:latin typeface="+mn-lt"/>
              </a:rPr>
              <a:t>Τα κράματα των μετάλλων από δύο ή περισσότερα μέταλλα βρίσκουν ακόμη περισσότερες εφαρμογές, καθώς ο συνδυασμός δύο ή και περισσοτέρων μετάλλων δίνει υλικά με διαφορετικές ιδιότητες από τα αρχικά μέταλλα</a:t>
            </a:r>
            <a:r>
              <a:rPr lang="en-US" altLang="el-GR" sz="2400" dirty="0">
                <a:latin typeface="+mn-lt"/>
              </a:rPr>
              <a:t>.</a:t>
            </a:r>
            <a:endParaRPr lang="el-GR" altLang="el-GR" sz="2400" dirty="0">
              <a:latin typeface="+mn-lt"/>
            </a:endParaRPr>
          </a:p>
          <a:p>
            <a:pPr eaLnBrk="1" hangingPunct="1"/>
            <a:endParaRPr lang="el-GR" altLang="el-GR" dirty="0">
              <a:latin typeface="+mn-lt"/>
            </a:endParaRPr>
          </a:p>
        </p:txBody>
      </p:sp>
      <p:sp>
        <p:nvSpPr>
          <p:cNvPr id="9" name="Rectangle 8"/>
          <p:cNvSpPr/>
          <p:nvPr/>
        </p:nvSpPr>
        <p:spPr>
          <a:xfrm>
            <a:off x="2135" y="4582459"/>
            <a:ext cx="2337621" cy="561043"/>
          </a:xfrm>
          <a:prstGeom prst="rect">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dirty="0">
                <a:solidFill>
                  <a:schemeClr val="bg1"/>
                </a:solidFill>
              </a:rPr>
              <a:t>Μπρούντζος (</a:t>
            </a:r>
            <a:r>
              <a:rPr lang="en-US" dirty="0">
                <a:solidFill>
                  <a:schemeClr val="bg1"/>
                </a:solidFill>
              </a:rPr>
              <a:t>bronze</a:t>
            </a:r>
            <a:r>
              <a:rPr lang="en-US" dirty="0" smtClean="0">
                <a:solidFill>
                  <a:schemeClr val="bg1"/>
                </a:solidFill>
              </a:rPr>
              <a:t>)</a:t>
            </a:r>
            <a:r>
              <a:rPr lang="el-GR" dirty="0" smtClean="0">
                <a:solidFill>
                  <a:schemeClr val="bg1"/>
                </a:solidFill>
              </a:rPr>
              <a:t> </a:t>
            </a:r>
            <a:r>
              <a:rPr lang="en-US" dirty="0" smtClean="0">
                <a:solidFill>
                  <a:schemeClr val="bg1"/>
                </a:solidFill>
              </a:rPr>
              <a:t>Cu </a:t>
            </a:r>
            <a:r>
              <a:rPr lang="en-US" dirty="0">
                <a:solidFill>
                  <a:schemeClr val="bg1"/>
                </a:solidFill>
              </a:rPr>
              <a:t>+ </a:t>
            </a:r>
            <a:r>
              <a:rPr lang="en-US" dirty="0" smtClean="0">
                <a:solidFill>
                  <a:schemeClr val="bg1"/>
                </a:solidFill>
              </a:rPr>
              <a:t>Sn</a:t>
            </a:r>
            <a:endParaRPr lang="el-GR" sz="600" dirty="0">
              <a:solidFill>
                <a:schemeClr val="bg1"/>
              </a:solidFill>
            </a:endParaRPr>
          </a:p>
        </p:txBody>
      </p:sp>
      <p:sp>
        <p:nvSpPr>
          <p:cNvPr id="10" name="Rectangle 9"/>
          <p:cNvSpPr/>
          <p:nvPr/>
        </p:nvSpPr>
        <p:spPr>
          <a:xfrm>
            <a:off x="6732241" y="4582458"/>
            <a:ext cx="2411760" cy="561928"/>
          </a:xfrm>
          <a:prstGeom prst="rect">
            <a:avLst/>
          </a:prstGeom>
          <a:solidFill>
            <a:srgbClr val="608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l-GR" dirty="0"/>
              <a:t>Κράμα αργύρου (</a:t>
            </a:r>
            <a:r>
              <a:rPr lang="en-US" dirty="0"/>
              <a:t>sterling)</a:t>
            </a:r>
            <a:r>
              <a:rPr lang="el-GR" dirty="0"/>
              <a:t> </a:t>
            </a:r>
            <a:r>
              <a:rPr lang="en-US" dirty="0" err="1"/>
              <a:t>Ag+Cu</a:t>
            </a:r>
            <a:endParaRPr lang="el-GR" dirty="0"/>
          </a:p>
        </p:txBody>
      </p:sp>
      <p:sp>
        <p:nvSpPr>
          <p:cNvPr id="11" name="TextBox 10"/>
          <p:cNvSpPr txBox="1"/>
          <p:nvPr/>
        </p:nvSpPr>
        <p:spPr>
          <a:xfrm>
            <a:off x="6732241" y="3982293"/>
            <a:ext cx="2411760" cy="600164"/>
          </a:xfrm>
          <a:prstGeom prst="rect">
            <a:avLst/>
          </a:prstGeom>
          <a:solidFill>
            <a:schemeClr val="bg1">
              <a:lumMod val="95000"/>
            </a:schemeClr>
          </a:solidFill>
        </p:spPr>
        <p:txBody>
          <a:bodyPr wrap="square" rtlCol="0">
            <a:spAutoFit/>
          </a:bodyPr>
          <a:lstStyle/>
          <a:p>
            <a:pPr algn="ctr"/>
            <a:r>
              <a:rPr lang="en-US" sz="1100" dirty="0" smtClean="0">
                <a:solidFill>
                  <a:schemeClr val="tx1">
                    <a:lumMod val="65000"/>
                    <a:lumOff val="35000"/>
                  </a:schemeClr>
                </a:solidFill>
              </a:rPr>
              <a:t>“</a:t>
            </a:r>
            <a:r>
              <a:rPr lang="en-US" sz="1100" dirty="0">
                <a:hlinkClick r:id="rId4"/>
              </a:rPr>
              <a:t>Chinese Export Punch Bowl, Hung Chong and Co</a:t>
            </a:r>
            <a:r>
              <a:rPr lang="en-US" sz="1100" dirty="0" smtClean="0">
                <a:solidFill>
                  <a:schemeClr val="tx1">
                    <a:lumMod val="65000"/>
                    <a:lumOff val="35000"/>
                  </a:schemeClr>
                </a:solidFill>
              </a:rPr>
              <a:t>” </a:t>
            </a:r>
            <a:r>
              <a:rPr lang="el-GR" sz="1100" dirty="0" smtClean="0">
                <a:solidFill>
                  <a:schemeClr val="tx1">
                    <a:lumMod val="65000"/>
                    <a:lumOff val="35000"/>
                  </a:schemeClr>
                </a:solidFill>
              </a:rPr>
              <a:t>από </a:t>
            </a:r>
            <a:r>
              <a:rPr lang="en-US" sz="1100" dirty="0" err="1">
                <a:hlinkClick r:id="rId5"/>
              </a:rPr>
              <a:t>Daderot</a:t>
            </a:r>
            <a:r>
              <a:rPr lang="el-GR" sz="1100" dirty="0" smtClean="0"/>
              <a:t> </a:t>
            </a:r>
            <a:r>
              <a:rPr lang="el-GR" sz="1100" dirty="0" smtClean="0">
                <a:solidFill>
                  <a:schemeClr val="tx1">
                    <a:lumMod val="65000"/>
                    <a:lumOff val="35000"/>
                  </a:schemeClr>
                </a:solidFill>
              </a:rPr>
              <a:t>διαθέσιμο με άδεια </a:t>
            </a:r>
            <a:r>
              <a:rPr lang="en-US" sz="1100" dirty="0">
                <a:hlinkClick r:id="rId6"/>
              </a:rPr>
              <a:t>CC0 </a:t>
            </a:r>
            <a:r>
              <a:rPr lang="en-US" sz="1100" dirty="0" smtClean="0">
                <a:hlinkClick r:id="rId6"/>
              </a:rPr>
              <a:t>1.0</a:t>
            </a:r>
            <a:endParaRPr lang="en-US" sz="1100" dirty="0">
              <a:solidFill>
                <a:schemeClr val="tx1">
                  <a:lumMod val="65000"/>
                  <a:lumOff val="35000"/>
                </a:schemeClr>
              </a:solidFill>
            </a:endParaRPr>
          </a:p>
        </p:txBody>
      </p:sp>
      <p:sp>
        <p:nvSpPr>
          <p:cNvPr id="12" name="TextBox 11"/>
          <p:cNvSpPr txBox="1"/>
          <p:nvPr/>
        </p:nvSpPr>
        <p:spPr>
          <a:xfrm>
            <a:off x="2135" y="3992751"/>
            <a:ext cx="2337621" cy="600164"/>
          </a:xfrm>
          <a:prstGeom prst="rect">
            <a:avLst/>
          </a:prstGeom>
          <a:solidFill>
            <a:schemeClr val="bg1">
              <a:lumMod val="95000"/>
            </a:schemeClr>
          </a:solidFill>
        </p:spPr>
        <p:txBody>
          <a:bodyPr wrap="square" rtlCol="0">
            <a:spAutoFit/>
          </a:bodyPr>
          <a:lstStyle/>
          <a:p>
            <a:pPr algn="ctr"/>
            <a:r>
              <a:rPr lang="en-US" sz="1100" dirty="0" smtClean="0">
                <a:solidFill>
                  <a:schemeClr val="tx1">
                    <a:lumMod val="65000"/>
                    <a:lumOff val="35000"/>
                  </a:schemeClr>
                </a:solidFill>
              </a:rPr>
              <a:t>“</a:t>
            </a:r>
            <a:r>
              <a:rPr lang="en-US" sz="1100" dirty="0" smtClean="0">
                <a:solidFill>
                  <a:schemeClr val="tx1">
                    <a:lumMod val="65000"/>
                    <a:lumOff val="35000"/>
                  </a:schemeClr>
                </a:solidFill>
                <a:hlinkClick r:id="rId7"/>
              </a:rPr>
              <a:t>Pottedchurchill</a:t>
            </a:r>
            <a:r>
              <a:rPr lang="en-US" sz="1100" dirty="0" smtClean="0">
                <a:solidFill>
                  <a:schemeClr val="tx1">
                    <a:lumMod val="65000"/>
                    <a:lumOff val="35000"/>
                  </a:schemeClr>
                </a:solidFill>
              </a:rPr>
              <a:t>” </a:t>
            </a:r>
            <a:r>
              <a:rPr lang="el-GR" sz="1100" dirty="0" smtClean="0">
                <a:solidFill>
                  <a:schemeClr val="tx1">
                    <a:lumMod val="65000"/>
                    <a:lumOff val="35000"/>
                  </a:schemeClr>
                </a:solidFill>
              </a:rPr>
              <a:t>από </a:t>
            </a:r>
            <a:r>
              <a:rPr lang="en-US" sz="1100" dirty="0" err="1">
                <a:solidFill>
                  <a:schemeClr val="tx1">
                    <a:lumMod val="65000"/>
                    <a:lumOff val="35000"/>
                  </a:schemeClr>
                </a:solidFill>
                <a:hlinkClick r:id="rId8" tooltip="User:Nemerov (page does not exist)"/>
              </a:rPr>
              <a:t>Nemerov</a:t>
            </a:r>
            <a:r>
              <a:rPr lang="en-US" sz="1100" dirty="0">
                <a:solidFill>
                  <a:schemeClr val="tx1">
                    <a:lumMod val="65000"/>
                    <a:lumOff val="35000"/>
                  </a:schemeClr>
                </a:solidFill>
              </a:rPr>
              <a:t> </a:t>
            </a:r>
            <a:r>
              <a:rPr lang="el-GR" sz="1100" dirty="0" smtClean="0">
                <a:solidFill>
                  <a:schemeClr val="tx1">
                    <a:lumMod val="65000"/>
                    <a:lumOff val="35000"/>
                  </a:schemeClr>
                </a:solidFill>
              </a:rPr>
              <a:t>διαθέσιμο με άγνωστη άδεια</a:t>
            </a:r>
            <a:endParaRPr lang="en-US" sz="1100" dirty="0">
              <a:solidFill>
                <a:schemeClr val="tx1">
                  <a:lumMod val="65000"/>
                  <a:lumOff val="35000"/>
                </a:schemeClr>
              </a:solidFill>
            </a:endParaRPr>
          </a:p>
        </p:txBody>
      </p:sp>
    </p:spTree>
    <p:extLst>
      <p:ext uri="{BB962C8B-B14F-4D97-AF65-F5344CB8AC3E}">
        <p14:creationId xmlns:p14="http://schemas.microsoft.com/office/powerpoint/2010/main" val="3908610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617a753ad478db848d98d0cf78961fd5907130"/>
</p:tagLst>
</file>

<file path=ppt/theme/theme1.xml><?xml version="1.0" encoding="utf-8"?>
<a:theme xmlns:a="http://schemas.openxmlformats.org/drawingml/2006/main" name="Office Theme">
  <a:themeElements>
    <a:clrScheme name="Custom 6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2899</TotalTime>
  <Words>2165</Words>
  <Application>Microsoft Office PowerPoint</Application>
  <PresentationFormat>On-screen Show (16:9)</PresentationFormat>
  <Paragraphs>288</Paragraphs>
  <Slides>42</Slides>
  <Notes>11</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Office Theme</vt:lpstr>
      <vt:lpstr>OC_template_updated</vt:lpstr>
      <vt:lpstr>Συντήρηση Μεταλλικών Αντικειμένων</vt:lpstr>
      <vt:lpstr>Σκοποί</vt:lpstr>
      <vt:lpstr>Διατύπωση του προβλήματος</vt:lpstr>
      <vt:lpstr>Τύποι Μετάλλινων Αντικειμένων από Μουσειακές Συλλογές</vt:lpstr>
      <vt:lpstr>Τα περισσότερα στοιχεία του περιοδικού πίνακα είναι Μέταλλα!</vt:lpstr>
      <vt:lpstr>Αυτοφυή Μέταλλα</vt:lpstr>
      <vt:lpstr>Μη Αυτοφυή Μέταλλα</vt:lpstr>
      <vt:lpstr>Αρχαίες Μεταλλουργικές Τεχνικές</vt:lpstr>
      <vt:lpstr>Κραμάτωση Μετάλλων</vt:lpstr>
      <vt:lpstr>Φυσικές Ιδιότητες των Μετάλλων</vt:lpstr>
      <vt:lpstr>Η διάβρωση ενός μετάλλου εξαρτάται από το περιβάλλον και τις χημικές ιδιότητες του μετάλλου</vt:lpstr>
      <vt:lpstr> Τα Υλικά Αποθήκευσης μπορούν να Διαβρώσουν τα Μέταλλα</vt:lpstr>
      <vt:lpstr>Η Σκουριά είναι μια Χημική Ιδιότητα του Σιδήρου</vt:lpstr>
      <vt:lpstr>Η Αμαύρωση είναι μια Χημική Ιδιότητα του Αργύρου</vt:lpstr>
      <vt:lpstr>Η Αμαύρωση είναι μια Χημική Ιδιότητα του Ορείχαλκου(Cu+Zn)</vt:lpstr>
      <vt:lpstr>Χαλκός (Cu)</vt:lpstr>
      <vt:lpstr>Χρυσός (Au)</vt:lpstr>
      <vt:lpstr>Άργυρος(Ag)</vt:lpstr>
      <vt:lpstr>Σίδηρος (Fe)</vt:lpstr>
      <vt:lpstr>Μόλυβδος (Pb)</vt:lpstr>
      <vt:lpstr>Κασσίτερος (Sn)</vt:lpstr>
      <vt:lpstr>Γιατί εκδηλώνεται η διάβρωση; Ηλεκτροχημική θεώρηση</vt:lpstr>
      <vt:lpstr>Γιατί εκδηλώνεται η διάβρωση; Ηλεκτροχημική θεώρηση</vt:lpstr>
      <vt:lpstr>Γιατί εκδηλώνεται η διάβρωση; Ηλεκτροχημική θεώρηση</vt:lpstr>
      <vt:lpstr>Ηλεκτροχημική Διάβρωση του Σιδήρου</vt:lpstr>
      <vt:lpstr>Πως μπορούμε να σταματήσουμε τη διάβρωση; (μία σημαντική ερώτηση για όλους τους συντηρητές)</vt:lpstr>
      <vt:lpstr>Στοιχεία ηλεκτροχημείας </vt:lpstr>
      <vt:lpstr>Γαλβανική διάβρωση</vt:lpstr>
      <vt:lpstr>Τύποι Διάβρωσης</vt:lpstr>
      <vt:lpstr>Γαλβανική Σειρά</vt:lpstr>
      <vt:lpstr>Ολοκληρωμένη διαχείριση και προστασία</vt:lpstr>
      <vt:lpstr>Ολοκληρωμένη διαχείριση και προστασία</vt:lpstr>
      <vt:lpstr>Στόχοι επεμβάσεων</vt:lpstr>
      <vt:lpstr>Πεδίο εφαρμογής συντήρησης</vt:lpstr>
      <vt:lpstr>Τέλος Ενότητας</vt:lpstr>
      <vt:lpstr>Σημειώματα</vt:lpstr>
      <vt:lpstr>Σημείωμα Αναφοράς</vt:lpstr>
      <vt:lpstr>Σημείωμα Αδειοδότησης</vt:lpstr>
      <vt:lpstr>Επεξήγηση όρων χρήσης έργων τρίτων</vt:lpstr>
      <vt:lpstr>Explanation of the third party works’ use</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opencourses@teiath.gr</dc:creator>
  <cp:lastModifiedBy>alex</cp:lastModifiedBy>
  <cp:revision>753</cp:revision>
  <dcterms:created xsi:type="dcterms:W3CDTF">2014-12-10T08:47:41Z</dcterms:created>
  <dcterms:modified xsi:type="dcterms:W3CDTF">2015-11-30T13:20:26Z</dcterms:modified>
</cp:coreProperties>
</file>