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3" r:id="rId28"/>
    <p:sldId id="304" r:id="rId29"/>
    <p:sldId id="300" r:id="rId30"/>
    <p:sldId id="305" r:id="rId31"/>
    <p:sldId id="302" r:id="rId32"/>
    <p:sldId id="257" r:id="rId33"/>
    <p:sldId id="262" r:id="rId34"/>
    <p:sldId id="264" r:id="rId35"/>
    <p:sldId id="267" r:id="rId36"/>
    <p:sldId id="268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071D1-0A41-4101-9063-ADAF6B94A6D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78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62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99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70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7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071D1-0A41-4101-9063-ADAF6B94A6D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77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9EBD-CC87-4DC0-90D1-4133774DD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67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_8JMVq7HF2Y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weber.edu/nokazaki/AdvancedHumanPhysiology/Class%20notes/Hemostasis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HLA.svg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Zionlion77&amp;action=edit&amp;redlink=1" TargetMode="External"/><Relationship Id="rId5" Type="http://schemas.openxmlformats.org/officeDocument/2006/relationships/hyperlink" Target="http://commons.wikimedia.org/wiki/File:MHC_expression.sv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.frontiersin.org/article/10.3389/fimmu.2013.00397/f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/>
              <a:t>: Αντιγόνα-αντισώματα λευκών αιμοσφαιρίων και αιμοπεταλίων συστήματα HLA και πρακτική </a:t>
            </a:r>
            <a:r>
              <a:rPr lang="el-GR" sz="2600" dirty="0" smtClean="0"/>
              <a:t>εφαρμογή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 Class II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711631" y="6135613"/>
            <a:ext cx="165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MHC Class II Processing</a:t>
            </a:r>
            <a:endParaRPr lang="el-GR" sz="1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37795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663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Αντισώματα έναντι </a:t>
            </a:r>
            <a:r>
              <a:rPr lang="el-GR" dirty="0" err="1" smtClean="0"/>
              <a:t>ουδετεροφίλων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Νεογνική </a:t>
            </a:r>
            <a:r>
              <a:rPr lang="el-GR" sz="2400" dirty="0" err="1" smtClean="0"/>
              <a:t>αλλοάνοση</a:t>
            </a:r>
            <a:r>
              <a:rPr lang="el-GR" sz="2400" dirty="0" smtClean="0"/>
              <a:t> </a:t>
            </a:r>
            <a:r>
              <a:rPr lang="el-GR" sz="2400" dirty="0" err="1" smtClean="0"/>
              <a:t>ουδετεροπενία</a:t>
            </a:r>
            <a:r>
              <a:rPr lang="el-GR" sz="2400" dirty="0" smtClean="0"/>
              <a:t>.</a:t>
            </a:r>
          </a:p>
          <a:p>
            <a:r>
              <a:rPr lang="el-GR" sz="2400" dirty="0" err="1" smtClean="0"/>
              <a:t>Αυτοάνοση</a:t>
            </a:r>
            <a:r>
              <a:rPr lang="el-GR" sz="2400" dirty="0" smtClean="0"/>
              <a:t> </a:t>
            </a:r>
            <a:r>
              <a:rPr lang="el-GR" sz="2400" dirty="0" err="1" smtClean="0"/>
              <a:t>ουδετεροπενία</a:t>
            </a:r>
            <a:r>
              <a:rPr lang="el-GR" sz="2400" dirty="0" smtClean="0"/>
              <a:t> στα παιδιά.</a:t>
            </a:r>
          </a:p>
          <a:p>
            <a:r>
              <a:rPr lang="el-GR" sz="2400" dirty="0" smtClean="0"/>
              <a:t>Πυρετικές αιμολυτικές αντιδράσεις.</a:t>
            </a:r>
          </a:p>
          <a:p>
            <a:r>
              <a:rPr lang="en-US" sz="2400" dirty="0" smtClean="0"/>
              <a:t>TRALI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Άνοση </a:t>
            </a:r>
            <a:r>
              <a:rPr lang="el-GR" sz="2400" dirty="0" err="1" smtClean="0"/>
              <a:t>ουδετροπενία</a:t>
            </a:r>
            <a:r>
              <a:rPr lang="el-GR" sz="2400" dirty="0" smtClean="0"/>
              <a:t> από φάρμακα.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0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ΗΝΑ (</a:t>
            </a:r>
            <a:r>
              <a:rPr lang="en-US" dirty="0" smtClean="0"/>
              <a:t>human neutrophil antigen)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HNA-1, (a, b, c)</a:t>
            </a:r>
          </a:p>
          <a:p>
            <a:r>
              <a:rPr lang="en-US" sz="2400" dirty="0" smtClean="0"/>
              <a:t>HNA-2 (2a)</a:t>
            </a:r>
          </a:p>
          <a:p>
            <a:r>
              <a:rPr lang="en-US" sz="2400" dirty="0" smtClean="0"/>
              <a:t>HNA-3 (3a)</a:t>
            </a:r>
          </a:p>
          <a:p>
            <a:r>
              <a:rPr lang="en-US" sz="2400" dirty="0" smtClean="0"/>
              <a:t>HNA-4 (4a)</a:t>
            </a:r>
          </a:p>
          <a:p>
            <a:r>
              <a:rPr lang="en-US" sz="2400" dirty="0" smtClean="0"/>
              <a:t>HNA-5 (5a)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8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ISBT Human </a:t>
            </a:r>
            <a:r>
              <a:rPr lang="en-US" dirty="0" err="1" smtClean="0"/>
              <a:t>neutrofil</a:t>
            </a:r>
            <a:r>
              <a:rPr lang="en-US" dirty="0" smtClean="0"/>
              <a:t> </a:t>
            </a:r>
            <a:r>
              <a:rPr lang="en-US" dirty="0" err="1" smtClean="0"/>
              <a:t>alloantigens</a:t>
            </a:r>
            <a:r>
              <a:rPr lang="en-US" dirty="0" smtClean="0"/>
              <a:t> (HNA) nomenclature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42651"/>
              </p:ext>
            </p:extLst>
          </p:nvPr>
        </p:nvGraphicFramePr>
        <p:xfrm>
          <a:off x="107504" y="1650238"/>
          <a:ext cx="8975609" cy="3290930"/>
        </p:xfrm>
        <a:graphic>
          <a:graphicData uri="http://schemas.openxmlformats.org/drawingml/2006/table">
            <a:tbl>
              <a:tblPr firstRow="1"/>
              <a:tblGrid>
                <a:gridCol w="1468729"/>
                <a:gridCol w="2511806"/>
                <a:gridCol w="795745"/>
                <a:gridCol w="992378"/>
                <a:gridCol w="1429131"/>
                <a:gridCol w="1777820"/>
              </a:tblGrid>
              <a:tr h="426062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Antigen system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Carrier glycoproteins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Antigens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Former names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Alleles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1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Fc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</a:t>
                      </a: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Receptor </a:t>
                      </a:r>
                      <a:r>
                        <a:rPr lang="en-US" sz="180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lllb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 16b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FCGR3B*01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737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NA2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FCGR3B*02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2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SH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FCGR3B*03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HNA-2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NB1 glycoprotein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CDI77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HNA-2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el-GR" sz="18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CD177*01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HNA-3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unknown (GP 70-95)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HNA-3a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unknown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HNA-4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MAC-1: CR3; crvi/?2</a:t>
                      </a:r>
                      <a:r>
                        <a:rPr lang="en-US" sz="1800" spc="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_intc</a:t>
                      </a: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800" spc="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CDIIb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HNA-4a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ITGA</a:t>
                      </a:r>
                      <a:r>
                        <a:rPr lang="el-GR" sz="1800" i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Μ*01</a:t>
                      </a:r>
                      <a:r>
                        <a:rPr lang="en-US" sz="1800" i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(230G)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LFA-1; crL/?2</a:t>
                      </a:r>
                      <a:r>
                        <a:rPr lang="en-US" sz="1800" spc="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integrin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CDIIa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HNA-5a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OND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ITGAL*01 </a:t>
                      </a:r>
                      <a:r>
                        <a:rPr lang="en-US" sz="1800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(2372G)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29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94" y="1196752"/>
            <a:ext cx="7056785" cy="5289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3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080120"/>
          </a:xfrm>
          <a:ln w="28575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Αντιγόνα και αντισώματα </a:t>
            </a:r>
            <a:r>
              <a:rPr lang="en-US" dirty="0" smtClean="0"/>
              <a:t>PLTs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47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268760"/>
            <a:ext cx="6325385" cy="454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αιμοπεταλίου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123728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faculty.weber.edu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62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340768"/>
            <a:ext cx="7344816" cy="5445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Μόρια στην επιφάνεια των μη ενεργοποιημένων αιμοπεταλίων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20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471" y="1124744"/>
            <a:ext cx="77450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Μόρια στην επιφάνεια των μη ενεργοποιημένων </a:t>
            </a:r>
            <a:r>
              <a:rPr lang="el-GR" dirty="0" err="1" smtClean="0"/>
              <a:t>αιμαπεταλίων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71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Βιοχημεία μορίων πρωτεϊνικής μεμβράνης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Πρωτεΐνες.</a:t>
            </a:r>
          </a:p>
          <a:p>
            <a:r>
              <a:rPr lang="el-GR" dirty="0" err="1" smtClean="0"/>
              <a:t>Γλυκοπρωτεΐνες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Γλυκολιπίδια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Πρωτεογλυκάνες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Θειοπρωτεινες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Βλενοπολυσακχαρίτες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28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Ανοσοαιματολογία</a:t>
            </a:r>
            <a:r>
              <a:rPr lang="el-GR" dirty="0" smtClean="0"/>
              <a:t> των </a:t>
            </a:r>
            <a:r>
              <a:rPr lang="en-US" dirty="0" smtClean="0"/>
              <a:t>WBCs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</a:t>
            </a:r>
            <a:r>
              <a:rPr lang="en-US" dirty="0" smtClean="0"/>
              <a:t>LA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Human leukocyte antigens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HLA-A, HLA-B, HLA-C (</a:t>
            </a:r>
            <a:r>
              <a:rPr lang="el-GR" dirty="0" smtClean="0"/>
              <a:t>τάξης Ι).</a:t>
            </a:r>
          </a:p>
          <a:p>
            <a:r>
              <a:rPr lang="el-GR" dirty="0" smtClean="0"/>
              <a:t>Η</a:t>
            </a:r>
            <a:r>
              <a:rPr lang="en-US" dirty="0" smtClean="0"/>
              <a:t>LA-DR, HLA-DQ, HLA-DP (</a:t>
            </a:r>
            <a:r>
              <a:rPr lang="el-GR" dirty="0" smtClean="0"/>
              <a:t>τάξης ΙΙ).</a:t>
            </a:r>
          </a:p>
          <a:p>
            <a:r>
              <a:rPr lang="en-US" dirty="0" smtClean="0"/>
              <a:t>C2, C4, Bf, CYP21, Hsp70, TNF </a:t>
            </a:r>
            <a:r>
              <a:rPr lang="el-GR" dirty="0" smtClean="0"/>
              <a:t>(τάξης ΙΙΙ).</a:t>
            </a:r>
          </a:p>
          <a:p>
            <a:r>
              <a:rPr lang="el-GR" dirty="0" smtClean="0"/>
              <a:t>Βραχύ σκέλος του χρωμοσώματος 6 (6</a:t>
            </a:r>
            <a:r>
              <a:rPr lang="en-US" dirty="0" smtClean="0"/>
              <a:t>p21)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224 γενετικοί τόποι.</a:t>
            </a:r>
          </a:p>
          <a:p>
            <a:r>
              <a:rPr lang="el-GR" dirty="0" smtClean="0"/>
              <a:t>Εκφράζονται οι 128.</a:t>
            </a:r>
          </a:p>
          <a:p>
            <a:r>
              <a:rPr lang="el-GR" dirty="0" smtClean="0"/>
              <a:t>40% των γονιδίων συμμετέχουν στην ανοσία.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αντιγόνων αιμοπεταλίων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Κοινά αντιγόνα.</a:t>
            </a:r>
          </a:p>
          <a:p>
            <a:pPr marL="857250" lvl="1" indent="-457200"/>
            <a:r>
              <a:rPr lang="el-GR" sz="2400" dirty="0" smtClean="0"/>
              <a:t>ΑΒΟ, </a:t>
            </a:r>
            <a:r>
              <a:rPr lang="en-US" sz="2400" dirty="0" smtClean="0"/>
              <a:t>Le, li, P</a:t>
            </a:r>
            <a:r>
              <a:rPr lang="el-GR" sz="2400" dirty="0"/>
              <a:t> </a:t>
            </a:r>
            <a:r>
              <a:rPr lang="el-GR" sz="2400" dirty="0" smtClean="0"/>
              <a:t>σύστημα.</a:t>
            </a:r>
          </a:p>
          <a:p>
            <a:pPr marL="857250" lvl="1" indent="-457200"/>
            <a:r>
              <a:rPr lang="en-US" sz="2400" dirty="0" smtClean="0"/>
              <a:t>HLA class I.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Ειδικά αντιγόνα – ΗΡΑ.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09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HPA</a:t>
            </a:r>
            <a:r>
              <a:rPr lang="el-GR" dirty="0" smtClean="0"/>
              <a:t> ονοματολογία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HPA (human platelet </a:t>
            </a:r>
            <a:r>
              <a:rPr lang="en-US" sz="2400" b="1" dirty="0" err="1" smtClean="0"/>
              <a:t>alloantigens</a:t>
            </a:r>
            <a:r>
              <a:rPr lang="en-US" sz="2400" b="1" dirty="0" smtClean="0"/>
              <a:t>)</a:t>
            </a:r>
          </a:p>
          <a:p>
            <a:pPr marL="1611313" indent="0">
              <a:buNone/>
            </a:pPr>
            <a:r>
              <a:rPr lang="en-US" sz="2400" dirty="0" smtClean="0"/>
              <a:t>Von </a:t>
            </a:r>
            <a:r>
              <a:rPr lang="en-US" sz="2400" dirty="0" err="1" smtClean="0"/>
              <a:t>dem</a:t>
            </a:r>
            <a:r>
              <a:rPr lang="en-US" sz="2400" dirty="0" smtClean="0"/>
              <a:t> Borne &amp; </a:t>
            </a:r>
            <a:r>
              <a:rPr lang="en-US" sz="2400" dirty="0" err="1" smtClean="0"/>
              <a:t>Décary</a:t>
            </a:r>
            <a:r>
              <a:rPr lang="en-US" sz="2400" dirty="0" smtClean="0"/>
              <a:t>, 1990</a:t>
            </a:r>
          </a:p>
          <a:p>
            <a:pPr marL="1611313" indent="0">
              <a:buNone/>
            </a:pPr>
            <a:r>
              <a:rPr lang="en-US" sz="2400" dirty="0" err="1" smtClean="0"/>
              <a:t>Santoso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Kiefel</a:t>
            </a:r>
            <a:r>
              <a:rPr lang="en-US" sz="2400" dirty="0" smtClean="0"/>
              <a:t>, 1998</a:t>
            </a:r>
          </a:p>
          <a:p>
            <a:r>
              <a:rPr lang="el-GR" sz="2400" dirty="0" smtClean="0"/>
              <a:t>Τα </a:t>
            </a:r>
            <a:r>
              <a:rPr lang="el-GR" sz="2400" dirty="0" err="1" smtClean="0"/>
              <a:t>αιμοπεταλιακά</a:t>
            </a:r>
            <a:r>
              <a:rPr lang="el-GR" sz="2400" dirty="0" smtClean="0"/>
              <a:t> αντιγόνα είναι </a:t>
            </a:r>
            <a:r>
              <a:rPr lang="el-GR" sz="2400" dirty="0" err="1" smtClean="0"/>
              <a:t>διαλληλικά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Τα </a:t>
            </a:r>
            <a:r>
              <a:rPr lang="el-GR" sz="2400" dirty="0" err="1" smtClean="0"/>
              <a:t>αλληλόμορφα</a:t>
            </a:r>
            <a:r>
              <a:rPr lang="el-GR" sz="2400" dirty="0" smtClean="0"/>
              <a:t> αντιγόνα προσδιορίστηκαν αλφαβητικά, με βάση τη συχνότητα που εμφανίζονται στον πληθυσμό.</a:t>
            </a:r>
          </a:p>
          <a:p>
            <a:r>
              <a:rPr lang="el-GR" sz="2400" dirty="0" smtClean="0"/>
              <a:t>Με το γράμμα </a:t>
            </a:r>
            <a:r>
              <a:rPr lang="en-US" sz="2400" b="1" dirty="0" smtClean="0"/>
              <a:t>a</a:t>
            </a:r>
            <a:r>
              <a:rPr lang="en-US" sz="2400" dirty="0" smtClean="0"/>
              <a:t> </a:t>
            </a:r>
            <a:r>
              <a:rPr lang="el-GR" sz="2400" dirty="0" smtClean="0"/>
              <a:t>προσδιορίζεται το </a:t>
            </a:r>
            <a:r>
              <a:rPr lang="el-GR" sz="2400" dirty="0" err="1" smtClean="0"/>
              <a:t>αλλήλιο</a:t>
            </a:r>
            <a:r>
              <a:rPr lang="el-GR" sz="2400" dirty="0" smtClean="0"/>
              <a:t> με τη μεγαλύτερη συχνότητα, ενώ με το </a:t>
            </a:r>
            <a:r>
              <a:rPr lang="en-US" sz="2400" b="1" dirty="0" smtClean="0"/>
              <a:t>b </a:t>
            </a:r>
            <a:r>
              <a:rPr lang="el-GR" sz="2400" dirty="0" smtClean="0"/>
              <a:t>με τη μικρότερη.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Αριστερό άγκιστρο 4"/>
          <p:cNvSpPr/>
          <p:nvPr/>
        </p:nvSpPr>
        <p:spPr>
          <a:xfrm>
            <a:off x="1856336" y="1772816"/>
            <a:ext cx="216024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1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668" y="2679312"/>
            <a:ext cx="8700942" cy="371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Ιντεγκρίνες</a:t>
            </a:r>
            <a:r>
              <a:rPr lang="el-GR" smtClean="0"/>
              <a:t> 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γλυκοπρωτεΐνες</a:t>
            </a:r>
            <a:r>
              <a:rPr lang="el-GR" dirty="0" smtClean="0"/>
              <a:t> της μεμβράνης των αιμοπεταλίων σχηματίζουν διμερή συμπλέγματα, αποτελούν το κύριο </a:t>
            </a:r>
            <a:r>
              <a:rPr lang="el-GR" dirty="0" err="1" smtClean="0"/>
              <a:t>αντιγονικό</a:t>
            </a:r>
            <a:r>
              <a:rPr lang="el-GR" dirty="0" smtClean="0"/>
              <a:t> προφίλ των αιμοπεταλίων και φέρονται με τον όρο </a:t>
            </a:r>
            <a:r>
              <a:rPr lang="el-GR" b="1" dirty="0" err="1" smtClean="0"/>
              <a:t>ιντεγκρίνες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702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αντιγόνα των αιμοπεταλίων (ΗΡΑ)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περισσότερα </a:t>
            </a:r>
            <a:r>
              <a:rPr lang="el-GR" b="1" dirty="0">
                <a:solidFill>
                  <a:srgbClr val="004A82"/>
                </a:solidFill>
              </a:rPr>
              <a:t>“ειδικά των αιμοπεταλίων αντιγόνα”, </a:t>
            </a:r>
            <a:r>
              <a:rPr lang="el-GR" dirty="0"/>
              <a:t>εκφράζονται και σε άλλα κύτταρα και </a:t>
            </a:r>
            <a:r>
              <a:rPr lang="el-GR" dirty="0" smtClean="0"/>
              <a:t>ιστούς.</a:t>
            </a:r>
            <a:endParaRPr lang="el-GR" dirty="0"/>
          </a:p>
          <a:p>
            <a:r>
              <a:rPr lang="el-GR" dirty="0"/>
              <a:t>Αντιγόνα στην </a:t>
            </a:r>
            <a:r>
              <a:rPr lang="el-GR" dirty="0" err="1"/>
              <a:t>ιντεγκρίνη</a:t>
            </a:r>
            <a:r>
              <a:rPr lang="el-GR" dirty="0"/>
              <a:t> β</a:t>
            </a:r>
            <a:r>
              <a:rPr lang="el-GR" baseline="-25000" dirty="0"/>
              <a:t>3</a:t>
            </a:r>
            <a:r>
              <a:rPr lang="el-GR" dirty="0"/>
              <a:t> (</a:t>
            </a:r>
            <a:r>
              <a:rPr lang="el-GR" dirty="0" err="1"/>
              <a:t>GPIIIa</a:t>
            </a:r>
            <a:r>
              <a:rPr lang="el-GR" dirty="0"/>
              <a:t>, CD61) </a:t>
            </a:r>
            <a:r>
              <a:rPr lang="el-GR" b="1" dirty="0"/>
              <a:t>(ΗΡΑ-1</a:t>
            </a:r>
            <a:r>
              <a:rPr lang="el-GR" b="1" dirty="0" smtClean="0"/>
              <a:t>).</a:t>
            </a:r>
            <a:endParaRPr lang="el-GR" b="1" dirty="0"/>
          </a:p>
          <a:p>
            <a:pPr lvl="1"/>
            <a:r>
              <a:rPr lang="el-GR" dirty="0" smtClean="0"/>
              <a:t>ενδοθηλιακά κύτταρα,</a:t>
            </a:r>
            <a:endParaRPr lang="el-GR" dirty="0"/>
          </a:p>
          <a:p>
            <a:pPr lvl="1"/>
            <a:r>
              <a:rPr lang="el-GR" dirty="0" smtClean="0"/>
              <a:t>λείες </a:t>
            </a:r>
            <a:r>
              <a:rPr lang="el-GR" dirty="0"/>
              <a:t>μυϊκές </a:t>
            </a:r>
            <a:r>
              <a:rPr lang="el-GR" dirty="0" smtClean="0"/>
              <a:t>ίνες,</a:t>
            </a:r>
            <a:endParaRPr lang="el-GR" dirty="0"/>
          </a:p>
          <a:p>
            <a:pPr lvl="1"/>
            <a:r>
              <a:rPr lang="el-GR" dirty="0" err="1" smtClean="0"/>
              <a:t>Ινοβλάστες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Αντιγόνα στην </a:t>
            </a:r>
            <a:r>
              <a:rPr lang="el-GR" dirty="0" err="1"/>
              <a:t>ιντεγκρίνη</a:t>
            </a:r>
            <a:r>
              <a:rPr lang="el-GR" dirty="0"/>
              <a:t> α</a:t>
            </a:r>
            <a:r>
              <a:rPr lang="el-GR" baseline="-25000" dirty="0"/>
              <a:t>2</a:t>
            </a:r>
            <a:r>
              <a:rPr lang="el-GR" dirty="0"/>
              <a:t> (</a:t>
            </a:r>
            <a:r>
              <a:rPr lang="el-GR" dirty="0" err="1"/>
              <a:t>GPIa</a:t>
            </a:r>
            <a:r>
              <a:rPr lang="el-GR" dirty="0"/>
              <a:t>, CD49b) </a:t>
            </a:r>
            <a:r>
              <a:rPr lang="el-GR" b="1" dirty="0"/>
              <a:t>(ΗΡΑ- 5</a:t>
            </a:r>
            <a:r>
              <a:rPr lang="el-GR" b="1" dirty="0" smtClean="0"/>
              <a:t>).</a:t>
            </a:r>
            <a:endParaRPr lang="el-GR" b="1" dirty="0"/>
          </a:p>
          <a:p>
            <a:pPr lvl="1"/>
            <a:r>
              <a:rPr lang="el-GR" dirty="0" smtClean="0"/>
              <a:t>ενεργοποιημένα </a:t>
            </a:r>
            <a:r>
              <a:rPr lang="el-GR" dirty="0"/>
              <a:t>Τ </a:t>
            </a:r>
            <a:r>
              <a:rPr lang="el-GR" dirty="0" smtClean="0"/>
              <a:t>λεμφοκύτταρα,</a:t>
            </a:r>
            <a:endParaRPr lang="el-GR" dirty="0"/>
          </a:p>
          <a:p>
            <a:pPr lvl="1"/>
            <a:r>
              <a:rPr lang="el-GR" dirty="0" smtClean="0"/>
              <a:t>ενδοθηλιακά κύτταρα.</a:t>
            </a:r>
            <a:endParaRPr lang="el-GR" dirty="0"/>
          </a:p>
          <a:p>
            <a:r>
              <a:rPr lang="el-GR" dirty="0"/>
              <a:t>Αντιγόνα στην </a:t>
            </a:r>
            <a:r>
              <a:rPr lang="el-GR" dirty="0" err="1"/>
              <a:t>ιντεγκρίνη</a:t>
            </a:r>
            <a:r>
              <a:rPr lang="el-GR" dirty="0"/>
              <a:t> </a:t>
            </a:r>
            <a:r>
              <a:rPr lang="el-GR" dirty="0" err="1"/>
              <a:t>a</a:t>
            </a:r>
            <a:r>
              <a:rPr lang="el-GR" baseline="-25000" dirty="0" err="1"/>
              <a:t>iib</a:t>
            </a:r>
            <a:r>
              <a:rPr lang="el-GR" dirty="0"/>
              <a:t> </a:t>
            </a:r>
            <a:r>
              <a:rPr lang="el-GR" dirty="0" err="1"/>
              <a:t>GPIba</a:t>
            </a:r>
            <a:r>
              <a:rPr lang="el-GR" dirty="0"/>
              <a:t> &amp; </a:t>
            </a:r>
            <a:r>
              <a:rPr lang="el-GR" dirty="0" err="1"/>
              <a:t>GPIbp</a:t>
            </a:r>
            <a:r>
              <a:rPr lang="el-GR" dirty="0"/>
              <a:t> </a:t>
            </a:r>
            <a:r>
              <a:rPr lang="el-GR" b="1" dirty="0"/>
              <a:t>(ΗΡΑ-2</a:t>
            </a:r>
            <a:r>
              <a:rPr lang="el-GR" b="1" dirty="0" smtClean="0"/>
              <a:t>).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53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Autofit/>
          </a:bodyPr>
          <a:lstStyle/>
          <a:p>
            <a:r>
              <a:rPr lang="el-GR" dirty="0"/>
              <a:t>Κλινική σημασία των ειδικών αντιγόνων </a:t>
            </a:r>
            <a:r>
              <a:rPr lang="el-GR" dirty="0" smtClean="0"/>
              <a:t>των αιμοπεταλίων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Νεογνική </a:t>
            </a:r>
            <a:r>
              <a:rPr lang="el-GR" sz="2400" dirty="0" err="1"/>
              <a:t>αλλοάνοση</a:t>
            </a:r>
            <a:r>
              <a:rPr lang="el-GR" sz="2400" dirty="0"/>
              <a:t> </a:t>
            </a:r>
            <a:r>
              <a:rPr lang="el-GR" sz="2400" dirty="0" err="1"/>
              <a:t>θρομβοπενία</a:t>
            </a:r>
            <a:r>
              <a:rPr lang="el-GR" sz="2400" dirty="0"/>
              <a:t> </a:t>
            </a:r>
            <a:endParaRPr lang="el-GR" sz="2400" dirty="0" smtClean="0"/>
          </a:p>
          <a:p>
            <a:pPr marL="442913" indent="0">
              <a:spcBef>
                <a:spcPts val="300"/>
              </a:spcBef>
              <a:buNone/>
            </a:pPr>
            <a:r>
              <a:rPr lang="el-GR" sz="2400" dirty="0" smtClean="0"/>
              <a:t>(</a:t>
            </a:r>
            <a:r>
              <a:rPr lang="en-US" sz="2400" dirty="0"/>
              <a:t>Neonatal </a:t>
            </a:r>
            <a:r>
              <a:rPr lang="en-US" sz="2400" dirty="0" err="1"/>
              <a:t>alloimmune</a:t>
            </a:r>
            <a:r>
              <a:rPr lang="en-US" sz="2400" dirty="0"/>
              <a:t> </a:t>
            </a:r>
            <a:r>
              <a:rPr lang="en-US" sz="2400" dirty="0" smtClean="0"/>
              <a:t>thrombocytopenia=NAITP)</a:t>
            </a:r>
            <a:r>
              <a:rPr lang="el-GR" sz="2400" dirty="0" smtClean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sz="2400" dirty="0" smtClean="0"/>
              <a:t>Μετά-μετάγγιση </a:t>
            </a:r>
            <a:r>
              <a:rPr lang="el-GR" sz="2400" dirty="0"/>
              <a:t>πορφύρα </a:t>
            </a:r>
            <a:endParaRPr lang="el-GR" sz="2400" dirty="0" smtClean="0"/>
          </a:p>
          <a:p>
            <a:pPr marL="442913" indent="0">
              <a:spcBef>
                <a:spcPts val="300"/>
              </a:spcBef>
              <a:buNone/>
            </a:pPr>
            <a:r>
              <a:rPr lang="el-GR" sz="2400" dirty="0" smtClean="0"/>
              <a:t>(</a:t>
            </a:r>
            <a:r>
              <a:rPr lang="en-US" sz="2400" dirty="0" err="1"/>
              <a:t>postransfusion</a:t>
            </a:r>
            <a:r>
              <a:rPr lang="en-US" sz="2400" dirty="0"/>
              <a:t> </a:t>
            </a:r>
            <a:r>
              <a:rPr lang="en-US" sz="2400" dirty="0" err="1"/>
              <a:t>purpura</a:t>
            </a:r>
            <a:r>
              <a:rPr lang="en-US" sz="2400" dirty="0"/>
              <a:t>=PTP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l-GR" sz="2400" dirty="0" smtClean="0"/>
              <a:t>Αντοχή </a:t>
            </a:r>
            <a:r>
              <a:rPr lang="el-GR" sz="2400" dirty="0"/>
              <a:t>στη μετάγγιση των αιμοπεταλίων </a:t>
            </a:r>
            <a:endParaRPr lang="el-GR" sz="2400" dirty="0" smtClean="0"/>
          </a:p>
          <a:p>
            <a:pPr marL="442913" indent="0">
              <a:spcBef>
                <a:spcPts val="300"/>
              </a:spcBef>
              <a:buNone/>
            </a:pPr>
            <a:r>
              <a:rPr lang="el-GR" sz="2400" dirty="0" smtClean="0"/>
              <a:t>(</a:t>
            </a:r>
            <a:r>
              <a:rPr lang="en-US" sz="2400" dirty="0"/>
              <a:t>platelet refractoriness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68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Νεογνική άλλο-άνοση </a:t>
            </a:r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400" dirty="0"/>
              <a:t>Η μητέρα κατά τη διάρκεια της εγκυμοσύνης ευαισθητοποιείται έναντι ειδικών αντιγόνων αιμοπεταλίων πατρικής </a:t>
            </a:r>
            <a:r>
              <a:rPr lang="el-GR" sz="2400" dirty="0" smtClean="0"/>
              <a:t>προέλευσης.</a:t>
            </a:r>
            <a:endParaRPr lang="el-GR" sz="2400" dirty="0"/>
          </a:p>
          <a:p>
            <a:pPr lvl="0"/>
            <a:r>
              <a:rPr lang="el-GR" sz="2400" dirty="0"/>
              <a:t>Στο 5% των περιπτώσεων συμβαίνει στην πρώτη </a:t>
            </a:r>
            <a:r>
              <a:rPr lang="el-GR" sz="2400" dirty="0" smtClean="0"/>
              <a:t>εγκυμοσύνη.</a:t>
            </a:r>
            <a:endParaRPr lang="el-GR" sz="2400" dirty="0"/>
          </a:p>
          <a:p>
            <a:pPr lvl="0"/>
            <a:r>
              <a:rPr lang="el-GR" sz="2400" dirty="0"/>
              <a:t>Επίπτωση της νόσου 1:1000 έως 1:200 </a:t>
            </a:r>
            <a:r>
              <a:rPr lang="el-GR" sz="2400" dirty="0" smtClean="0"/>
              <a:t>γεννήσεις.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05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Νεογνική άλλο-άνοση </a:t>
            </a:r>
            <a:r>
              <a:rPr lang="el-GR" dirty="0" err="1" smtClean="0"/>
              <a:t>θρομβοπενία</a:t>
            </a:r>
            <a:r>
              <a:rPr lang="el-GR" dirty="0" smtClean="0"/>
              <a:t>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/>
              <a:t>Αυξημένη η επίπτωση όταν η μαμά είναι ΗΡΑ-1α αρνητική και </a:t>
            </a:r>
            <a:r>
              <a:rPr lang="en-US" dirty="0"/>
              <a:t>HLA</a:t>
            </a:r>
            <a:r>
              <a:rPr lang="el-GR" dirty="0"/>
              <a:t>-</a:t>
            </a:r>
            <a:r>
              <a:rPr lang="en-US" dirty="0"/>
              <a:t>DR</a:t>
            </a:r>
            <a:r>
              <a:rPr lang="el-GR" dirty="0"/>
              <a:t>3 θετική.</a:t>
            </a:r>
          </a:p>
          <a:p>
            <a:r>
              <a:rPr lang="el-GR" dirty="0"/>
              <a:t>Στο δυτικό κόσμο 2% ΗΡΑ-1α </a:t>
            </a:r>
            <a:r>
              <a:rPr lang="el-GR" dirty="0" smtClean="0"/>
              <a:t>αρνητικές </a:t>
            </a:r>
            <a:r>
              <a:rPr lang="el-GR" dirty="0"/>
              <a:t>μητέρες (</a:t>
            </a:r>
            <a:r>
              <a:rPr lang="en-US" dirty="0"/>
              <a:t>HPA</a:t>
            </a:r>
            <a:r>
              <a:rPr lang="el-GR" dirty="0"/>
              <a:t>-1</a:t>
            </a:r>
            <a:r>
              <a:rPr lang="en-US" dirty="0"/>
              <a:t>b</a:t>
            </a:r>
            <a:r>
              <a:rPr lang="el-GR" dirty="0" smtClean="0"/>
              <a:t>).</a:t>
            </a:r>
          </a:p>
          <a:p>
            <a:pPr lvl="0"/>
            <a:r>
              <a:rPr lang="el-GR" dirty="0"/>
              <a:t>25% ευαισθητοποιούνται κατά τη διάρκεια της εγκυμοσύνης και 75% κατά τον τοκετό.</a:t>
            </a:r>
          </a:p>
          <a:p>
            <a:pPr lvl="0"/>
            <a:r>
              <a:rPr lang="el-GR" dirty="0"/>
              <a:t>Στους καυκάσιους το 80% των περιπτώσεων οφείλεται στην </a:t>
            </a:r>
            <a:r>
              <a:rPr lang="el-GR" dirty="0" err="1"/>
              <a:t>αλλοανοσοποίηση</a:t>
            </a:r>
            <a:r>
              <a:rPr lang="el-GR" dirty="0"/>
              <a:t> έναντι του </a:t>
            </a:r>
            <a:r>
              <a:rPr lang="el-GR" dirty="0" smtClean="0"/>
              <a:t>ΗΡΑ-1α.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712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Νεογνική άλλο-άνοση </a:t>
            </a:r>
            <a:r>
              <a:rPr lang="el-GR" dirty="0" err="1"/>
              <a:t>θρομβοπενία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Τα αντι-ΗΡΑ1-α είναι </a:t>
            </a:r>
            <a:r>
              <a:rPr lang="en-US" dirty="0"/>
              <a:t>IgG </a:t>
            </a:r>
            <a:r>
              <a:rPr lang="el-GR" dirty="0"/>
              <a:t>αντισώματα, μέσω του πλακούντα προσβάλουν τα αιμοπετάλια του εμβρύου, τα οποία απομακρύνονται από την κυκλοφορία μέσω του σπλήνα και αν η απομάκρυνση είναι μεγαλύτερη από την παραγωγή το έμβρυο αναπτύσσει </a:t>
            </a:r>
            <a:r>
              <a:rPr lang="el-GR" dirty="0" err="1"/>
              <a:t>θρομβοπενία</a:t>
            </a:r>
            <a:r>
              <a:rPr lang="el-GR" dirty="0"/>
              <a:t> και κινδυνεύει από </a:t>
            </a:r>
            <a:r>
              <a:rPr lang="el-GR" dirty="0" err="1"/>
              <a:t>ενδοκράνια</a:t>
            </a:r>
            <a:r>
              <a:rPr lang="el-GR" dirty="0"/>
              <a:t> </a:t>
            </a:r>
            <a:r>
              <a:rPr lang="el-GR" dirty="0" smtClean="0"/>
              <a:t>αιμορραγία.</a:t>
            </a:r>
            <a:endParaRPr lang="el-GR" dirty="0"/>
          </a:p>
          <a:p>
            <a:pPr lvl="0"/>
            <a:r>
              <a:rPr lang="el-GR" dirty="0"/>
              <a:t>10-30% των «ευαισθητοποιημένων» εγκύων κινδυνεύουν να γεννήσουν παιδί με </a:t>
            </a:r>
            <a:r>
              <a:rPr lang="el-GR" dirty="0" err="1"/>
              <a:t>ενδοκράνια</a:t>
            </a:r>
            <a:r>
              <a:rPr lang="el-GR" dirty="0"/>
              <a:t> αιμορραγία και το 10% των παιδιών </a:t>
            </a:r>
            <a:r>
              <a:rPr lang="el-GR" dirty="0" smtClean="0"/>
              <a:t>πεθαίνουν.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88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Μετά-μετάγγιση πορφύρα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 err="1"/>
              <a:t>postransfusion</a:t>
            </a:r>
            <a:r>
              <a:rPr lang="en-US" dirty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=PTP</a:t>
            </a:r>
            <a:r>
              <a:rPr lang="el-GR" dirty="0" smtClean="0"/>
              <a:t>)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 err="1" smtClean="0"/>
              <a:t>αλλοανοσοποίηση</a:t>
            </a:r>
            <a:r>
              <a:rPr lang="el-GR" b="1" dirty="0" smtClean="0"/>
              <a:t> </a:t>
            </a:r>
            <a:r>
              <a:rPr lang="el-GR" dirty="0"/>
              <a:t>κατά των </a:t>
            </a:r>
            <a:r>
              <a:rPr lang="el-GR" dirty="0" err="1"/>
              <a:t>αιμοπεταλιακών</a:t>
            </a:r>
            <a:r>
              <a:rPr lang="el-GR" dirty="0"/>
              <a:t> αντιγόνων συμβαίνει συνήθως </a:t>
            </a:r>
            <a:r>
              <a:rPr lang="el-GR" b="1" dirty="0"/>
              <a:t>κατά την διάρκεια της εγκυμοσύνης </a:t>
            </a:r>
            <a:r>
              <a:rPr lang="el-GR" dirty="0"/>
              <a:t>ή μετά μετάγγιση ως αποτέλεσμα της παρουσίας ξένων αιμοπεταλίων στην </a:t>
            </a:r>
            <a:r>
              <a:rPr lang="el-GR" dirty="0" smtClean="0"/>
              <a:t>κυκλοφορία.</a:t>
            </a:r>
            <a:endParaRPr lang="el-GR" dirty="0"/>
          </a:p>
          <a:p>
            <a:r>
              <a:rPr lang="el-GR" b="1" dirty="0"/>
              <a:t>Αντισώματα παράγονται </a:t>
            </a:r>
            <a:r>
              <a:rPr lang="el-GR" dirty="0"/>
              <a:t>κατά των αντιγόνων των αιμοπεταλίων του δότη τα οποία απουσιάζουν από τον </a:t>
            </a:r>
            <a:r>
              <a:rPr lang="el-GR" dirty="0" smtClean="0"/>
              <a:t>ασθενή.</a:t>
            </a:r>
            <a:endParaRPr lang="el-GR" dirty="0"/>
          </a:p>
          <a:p>
            <a:r>
              <a:rPr lang="el-GR" dirty="0"/>
              <a:t>Σε επόμενη μετάγγιση το μεταγγιζόμενο παράγωγο αίματος (συνήθως ερυθρά, αλλά πιθανά και πλάσμα ή αιμοπετάλια) περιέχει την </a:t>
            </a:r>
            <a:r>
              <a:rPr lang="el-GR" dirty="0" err="1"/>
              <a:t>ανοσογόνο</a:t>
            </a:r>
            <a:r>
              <a:rPr lang="el-GR" dirty="0"/>
              <a:t> για τα αιμοπετάλια γλυκοπρωτεΐνη, η οποία </a:t>
            </a:r>
            <a:r>
              <a:rPr lang="el-GR" b="1" dirty="0"/>
              <a:t>προάγει την αναμνηστική </a:t>
            </a:r>
            <a:r>
              <a:rPr lang="el-GR" b="1" dirty="0" smtClean="0"/>
              <a:t>απάντηση.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522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Μετά-μετάγγιση πορφύρα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 err="1"/>
              <a:t>postransfusion</a:t>
            </a:r>
            <a:r>
              <a:rPr lang="en-US" dirty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=PTP</a:t>
            </a:r>
            <a:r>
              <a:rPr lang="el-GR" dirty="0" smtClean="0"/>
              <a:t>)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n-US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Το αντίσωμα καταστρέφει τόσο τα αιμοπετάλια που μεταγγίστηκαν όσο και </a:t>
            </a:r>
            <a:r>
              <a:rPr lang="el-GR" b="1" dirty="0"/>
              <a:t>τα </a:t>
            </a:r>
            <a:r>
              <a:rPr lang="el-GR" b="1" dirty="0" err="1"/>
              <a:t>αυτόλογα</a:t>
            </a:r>
            <a:r>
              <a:rPr lang="el-GR" b="1" dirty="0"/>
              <a:t> </a:t>
            </a:r>
            <a:r>
              <a:rPr lang="el-GR" b="1" dirty="0" smtClean="0"/>
              <a:t>αιμοπετάλια.</a:t>
            </a:r>
            <a:endParaRPr lang="el-GR" dirty="0"/>
          </a:p>
          <a:p>
            <a:r>
              <a:rPr lang="el-GR" dirty="0"/>
              <a:t>Τυπικά τα ειδικά </a:t>
            </a:r>
            <a:r>
              <a:rPr lang="el-GR" dirty="0" err="1"/>
              <a:t>αντιαιμοπεταλιακά</a:t>
            </a:r>
            <a:r>
              <a:rPr lang="el-GR" dirty="0"/>
              <a:t> αντισώματα στην οξεία φάση του συνδρόμου </a:t>
            </a:r>
            <a:r>
              <a:rPr lang="el-GR" b="1" dirty="0"/>
              <a:t>είναι </a:t>
            </a:r>
            <a:r>
              <a:rPr lang="en-US" b="1" dirty="0"/>
              <a:t>IgG </a:t>
            </a:r>
            <a:r>
              <a:rPr lang="el-GR" dirty="0"/>
              <a:t>της τάξης </a:t>
            </a:r>
            <a:r>
              <a:rPr lang="en-US" dirty="0" err="1"/>
              <a:t>lgG</a:t>
            </a:r>
            <a:r>
              <a:rPr lang="el-GR" dirty="0"/>
              <a:t>1 και </a:t>
            </a:r>
            <a:r>
              <a:rPr lang="en-US" dirty="0" err="1"/>
              <a:t>lgG</a:t>
            </a:r>
            <a:r>
              <a:rPr lang="el-GR" dirty="0"/>
              <a:t>3 και σε ένα μικρό ποσοστό </a:t>
            </a:r>
            <a:r>
              <a:rPr lang="en-US" dirty="0" smtClean="0"/>
              <a:t>IgM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μηχανισμός καταστροφής των </a:t>
            </a:r>
            <a:r>
              <a:rPr lang="el-GR" dirty="0" err="1"/>
              <a:t>αυτόλογων</a:t>
            </a:r>
            <a:r>
              <a:rPr lang="el-GR" dirty="0"/>
              <a:t> αιμοπεταλίων δεν έχει διευκρινιστεί </a:t>
            </a:r>
            <a:r>
              <a:rPr lang="el-GR" dirty="0" smtClean="0"/>
              <a:t>πλήρως.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2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HLA genes </a:t>
            </a:r>
            <a:r>
              <a:rPr lang="el-GR" dirty="0" smtClean="0"/>
              <a:t>πολυμορφικά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Επιβίωση είδους.</a:t>
            </a:r>
          </a:p>
          <a:p>
            <a:r>
              <a:rPr lang="el-GR" dirty="0" smtClean="0"/>
              <a:t>Σημαντικός ρόλος στην ανοσολογική απόκριση.</a:t>
            </a:r>
          </a:p>
          <a:p>
            <a:r>
              <a:rPr lang="en-US" dirty="0" smtClean="0"/>
              <a:t>Gene of M</a:t>
            </a:r>
            <a:r>
              <a:rPr lang="el-GR" dirty="0" smtClean="0"/>
              <a:t>Η</a:t>
            </a:r>
            <a:r>
              <a:rPr lang="en-US" dirty="0" smtClean="0"/>
              <a:t>C </a:t>
            </a:r>
            <a:r>
              <a:rPr lang="el-GR" dirty="0" smtClean="0"/>
              <a:t>στενά συνδεδεμένα.</a:t>
            </a:r>
          </a:p>
          <a:p>
            <a:r>
              <a:rPr lang="el-GR" dirty="0" smtClean="0"/>
              <a:t>Εκφράζονται με </a:t>
            </a:r>
            <a:r>
              <a:rPr lang="el-GR" dirty="0" err="1" smtClean="0"/>
              <a:t>συνεπικρατή</a:t>
            </a:r>
            <a:r>
              <a:rPr lang="el-GR" dirty="0" smtClean="0"/>
              <a:t> τρόπο.</a:t>
            </a:r>
          </a:p>
          <a:p>
            <a:r>
              <a:rPr lang="el-GR" dirty="0" smtClean="0"/>
              <a:t>Πιθανότητα δύο αδέρφια να έχουν ίδιο γονότυπο είναι 25%.</a:t>
            </a:r>
          </a:p>
          <a:p>
            <a:r>
              <a:rPr lang="el-GR" dirty="0" smtClean="0"/>
              <a:t>Σε περίπτωση </a:t>
            </a:r>
            <a:r>
              <a:rPr lang="el-GR" dirty="0" err="1" smtClean="0"/>
              <a:t>ανασυνδιασμού</a:t>
            </a:r>
            <a:r>
              <a:rPr lang="el-GR" dirty="0" smtClean="0"/>
              <a:t>;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453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6-8 ημέρες μετά από μετάγγιση ερυθρών, πλάσματος ή </a:t>
            </a:r>
            <a:r>
              <a:rPr lang="el-GR" dirty="0" smtClean="0"/>
              <a:t>αιμοπεταλίων</a:t>
            </a:r>
            <a:r>
              <a:rPr lang="el-GR" sz="2800" b="1" dirty="0" smtClean="0"/>
              <a:t> </a:t>
            </a:r>
            <a:r>
              <a:rPr lang="el-GR" sz="2800" b="1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ραγδαία </a:t>
            </a:r>
            <a:r>
              <a:rPr lang="el-GR" dirty="0"/>
              <a:t>πτώση των αιμοπεταλίων </a:t>
            </a:r>
            <a:r>
              <a:rPr lang="el-GR" dirty="0" smtClean="0"/>
              <a:t>και αιμορραγική διάθεση.</a:t>
            </a:r>
            <a:endParaRPr lang="el-GR" dirty="0"/>
          </a:p>
          <a:p>
            <a:pPr marL="760412" lvl="2" indent="0">
              <a:spcBef>
                <a:spcPts val="3600"/>
              </a:spcBef>
              <a:buNone/>
            </a:pPr>
            <a:r>
              <a:rPr lang="el-GR" dirty="0" smtClean="0"/>
              <a:t>πετέχειες</a:t>
            </a:r>
            <a:endParaRPr lang="el-GR" dirty="0"/>
          </a:p>
          <a:p>
            <a:pPr marL="760412" lvl="2" indent="0">
              <a:buNone/>
            </a:pPr>
            <a:r>
              <a:rPr lang="el-GR" dirty="0" smtClean="0"/>
              <a:t>ουλορραγία</a:t>
            </a:r>
            <a:endParaRPr lang="el-GR" dirty="0"/>
          </a:p>
          <a:p>
            <a:pPr marL="760412" lvl="2" indent="0">
              <a:buNone/>
            </a:pPr>
            <a:r>
              <a:rPr lang="el-GR" dirty="0"/>
              <a:t>αιμορραγία από το </a:t>
            </a:r>
            <a:r>
              <a:rPr lang="el-GR" dirty="0" err="1"/>
              <a:t>γαστρεντερικο</a:t>
            </a:r>
            <a:r>
              <a:rPr lang="el-GR" dirty="0"/>
              <a:t> </a:t>
            </a:r>
            <a:r>
              <a:rPr lang="el-GR" dirty="0" smtClean="0"/>
              <a:t>ή</a:t>
            </a:r>
          </a:p>
          <a:p>
            <a:pPr marL="760412" lvl="2" indent="0">
              <a:buNone/>
            </a:pPr>
            <a:r>
              <a:rPr lang="el-GR" dirty="0" smtClean="0"/>
              <a:t>το </a:t>
            </a:r>
            <a:r>
              <a:rPr lang="el-GR" dirty="0"/>
              <a:t>ουροποιογεννητικό </a:t>
            </a:r>
            <a:r>
              <a:rPr lang="el-GR" dirty="0" smtClean="0"/>
              <a:t>σύστημα</a:t>
            </a:r>
          </a:p>
          <a:p>
            <a:pPr marL="760412" lvl="2" indent="0">
              <a:buNone/>
            </a:pPr>
            <a:r>
              <a:rPr lang="el-GR" dirty="0" err="1" smtClean="0"/>
              <a:t>ενδοκράνια</a:t>
            </a:r>
            <a:r>
              <a:rPr lang="el-GR" dirty="0" smtClean="0"/>
              <a:t> </a:t>
            </a:r>
            <a:r>
              <a:rPr lang="el-GR" dirty="0"/>
              <a:t>αιμορραγία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5" name="Καμπύλο αριστερό βέλος 4"/>
          <p:cNvSpPr/>
          <p:nvPr/>
        </p:nvSpPr>
        <p:spPr>
          <a:xfrm>
            <a:off x="3059832" y="2472478"/>
            <a:ext cx="792088" cy="720080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6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10</a:t>
            </a:r>
            <a:r>
              <a:rPr lang="en-US" sz="2000" dirty="0" smtClean="0"/>
              <a:t>:</a:t>
            </a:r>
            <a:r>
              <a:rPr lang="el-GR" sz="2000" dirty="0"/>
              <a:t> Αντιγόνα-αντισώματα λευκών αιμοσφαιρίων και αιμοπεταλίων συστήματα HLA και πρακτική </a:t>
            </a:r>
            <a:r>
              <a:rPr lang="el-GR" sz="2000" dirty="0" smtClean="0"/>
              <a:t>εφαρμογή».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133256" cy="908720"/>
          </a:xfrm>
        </p:spPr>
        <p:txBody>
          <a:bodyPr/>
          <a:lstStyle/>
          <a:p>
            <a:r>
              <a:rPr lang="en-US" dirty="0" smtClean="0"/>
              <a:t>HLA antigens</a:t>
            </a:r>
            <a:endParaRPr lang="el-GR" dirty="0"/>
          </a:p>
        </p:txBody>
      </p:sp>
      <p:pic>
        <p:nvPicPr>
          <p:cNvPr id="1026" name="Picture 2" descr="File:HL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31"/>
            <a:ext cx="3600400" cy="68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186095" y="5686896"/>
            <a:ext cx="3640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HLA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Hel-</a:t>
            </a:r>
            <a:r>
              <a:rPr lang="en-US" sz="1200" dirty="0" err="1">
                <a:latin typeface="+mn-lt"/>
              </a:rPr>
              <a:t>hama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46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n-US" dirty="0" smtClean="0"/>
              <a:t>LA </a:t>
            </a:r>
            <a:r>
              <a:rPr lang="el-GR" dirty="0" smtClean="0"/>
              <a:t>τάξης 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A, B, C.</a:t>
            </a:r>
          </a:p>
          <a:p>
            <a:r>
              <a:rPr lang="el-GR" dirty="0" err="1" smtClean="0"/>
              <a:t>Ετεροδιμερή</a:t>
            </a:r>
            <a:r>
              <a:rPr lang="en-US" dirty="0"/>
              <a:t>.</a:t>
            </a:r>
            <a:endParaRPr lang="el-GR" dirty="0" smtClean="0"/>
          </a:p>
          <a:p>
            <a:r>
              <a:rPr lang="el-GR" dirty="0" smtClean="0"/>
              <a:t>Μία βαριά αλυσίδα (</a:t>
            </a:r>
            <a:r>
              <a:rPr lang="el-GR" dirty="0" err="1" smtClean="0"/>
              <a:t>διαμεμβρανική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Πολυμορφισμός με ειδικά αντισώματα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Δεν εκφράζονται στα εγκεφαλικά μυϊκά και στους γαμέτες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έκφραση τους έχει διακυμάνσεις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4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232179" cy="561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l-GR" dirty="0" smtClean="0"/>
              <a:t>ητρικά και πατρικά </a:t>
            </a:r>
            <a:r>
              <a:rPr lang="en-US" dirty="0" smtClean="0"/>
              <a:t>MCH</a:t>
            </a:r>
            <a:endParaRPr lang="el-GR" dirty="0"/>
          </a:p>
        </p:txBody>
      </p:sp>
      <p:pic>
        <p:nvPicPr>
          <p:cNvPr id="2050" name="Picture 2" descr="File:MHC expression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2996952"/>
            <a:ext cx="2215853" cy="19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971600" y="6525344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MHC expression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Zionlion77 (page does not exist)"/>
              </a:rPr>
              <a:t>Zionlion77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72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HLA </a:t>
            </a:r>
            <a:r>
              <a:rPr lang="el-GR" dirty="0" smtClean="0"/>
              <a:t>τάξης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DR, DQ, DP</a:t>
            </a:r>
          </a:p>
          <a:p>
            <a:r>
              <a:rPr lang="el-GR" dirty="0" err="1" smtClean="0"/>
              <a:t>Ετεροδιμερή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Δύο </a:t>
            </a:r>
            <a:r>
              <a:rPr lang="el-GR" dirty="0" err="1" smtClean="0"/>
              <a:t>διαμεμβρανικές</a:t>
            </a:r>
            <a:r>
              <a:rPr lang="el-GR" dirty="0" smtClean="0"/>
              <a:t> </a:t>
            </a:r>
            <a:r>
              <a:rPr lang="el-GR" dirty="0" err="1" smtClean="0"/>
              <a:t>γλυκοπρωτεΐνες</a:t>
            </a:r>
            <a:endParaRPr lang="el-GR" dirty="0" smtClean="0"/>
          </a:p>
          <a:p>
            <a:r>
              <a:rPr lang="el-GR" dirty="0" err="1" smtClean="0"/>
              <a:t>Αντιγονοπαρουσιαστικά</a:t>
            </a:r>
            <a:r>
              <a:rPr lang="el-GR" dirty="0" smtClean="0"/>
              <a:t> κύτταρα (μονοκύτταρα, </a:t>
            </a:r>
            <a:r>
              <a:rPr lang="el-GR" dirty="0" err="1" smtClean="0"/>
              <a:t>μακροφάγα</a:t>
            </a:r>
            <a:r>
              <a:rPr lang="el-GR" dirty="0" smtClean="0"/>
              <a:t>, </a:t>
            </a:r>
            <a:r>
              <a:rPr lang="el-GR" dirty="0" err="1" smtClean="0"/>
              <a:t>δενδριτικά</a:t>
            </a:r>
            <a:r>
              <a:rPr lang="el-GR" dirty="0" smtClean="0"/>
              <a:t> κύτταρα, Β-λεμφοκύτταρα)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46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Αντιγονοπαρουσίαση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10242" name="Picture 2" descr="http://www.frontiersin.org/files/Articles/63745/fimmu-04-00397-HTML/image_m/fimmu-04-00397-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157" y="1268760"/>
            <a:ext cx="7675687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23728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journal.frontiersin.org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1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7776"/>
            <a:ext cx="6984776" cy="52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Αντιγονοπαρουσίαστικά</a:t>
            </a:r>
            <a:r>
              <a:rPr lang="el-GR" dirty="0" smtClean="0"/>
              <a:t> 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127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_8JMVq7HF2Y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222</TotalTime>
  <Words>1566</Words>
  <Application>Microsoft Office PowerPoint</Application>
  <PresentationFormat>Προβολή στην οθόνη (4:3)</PresentationFormat>
  <Paragraphs>271</Paragraphs>
  <Slides>37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OC_template</vt:lpstr>
      <vt:lpstr>OC_template_updated</vt:lpstr>
      <vt:lpstr>Αιμοδοσία (Θ)</vt:lpstr>
      <vt:lpstr>Ανοσοαιματολογία των WBCs ΗLA</vt:lpstr>
      <vt:lpstr>HLA genes πολυμορφικά</vt:lpstr>
      <vt:lpstr>HLA antigens</vt:lpstr>
      <vt:lpstr>ΗLA τάξης  Ι</vt:lpstr>
      <vt:lpstr>Μητρικά και πατρικά MCH</vt:lpstr>
      <vt:lpstr>HLA τάξης ΙΙ</vt:lpstr>
      <vt:lpstr>Αντιγονοπαρουσίαση </vt:lpstr>
      <vt:lpstr>Αντιγονοπαρουσίαστικά κύτταρα</vt:lpstr>
      <vt:lpstr>MCH Class II</vt:lpstr>
      <vt:lpstr>Αντισώματα έναντι ουδετεροφίλων</vt:lpstr>
      <vt:lpstr>ΗΝΑ (human neutrophil antigen)</vt:lpstr>
      <vt:lpstr>ISBT Human neutrofil alloantigens (HNA) nomenclature</vt:lpstr>
      <vt:lpstr>Παθοφυσιολογία </vt:lpstr>
      <vt:lpstr>Αντιγόνα και αντισώματα PLTs</vt:lpstr>
      <vt:lpstr>Δομή αιμοπεταλίου</vt:lpstr>
      <vt:lpstr>Μόρια στην επιφάνεια των μη ενεργοποιημένων αιμοπεταλίων</vt:lpstr>
      <vt:lpstr>Μόρια στην επιφάνεια των μη ενεργοποιημένων αιμαπεταλίων</vt:lpstr>
      <vt:lpstr>Βιοχημεία μορίων πρωτεϊνικής μεμβράνης</vt:lpstr>
      <vt:lpstr>Κατηγορίες αντιγόνων αιμοπεταλίων</vt:lpstr>
      <vt:lpstr>HPA ονοματολογία</vt:lpstr>
      <vt:lpstr>Ιντεγκρίνες </vt:lpstr>
      <vt:lpstr>Ειδικά αντιγόνα των αιμοπεταλίων (ΗΡΑ)</vt:lpstr>
      <vt:lpstr>Κλινική σημασία των ειδικών αντιγόνων των αιμοπεταλίων</vt:lpstr>
      <vt:lpstr>Νεογνική άλλο-άνοση θρομβοπενία 1/3</vt:lpstr>
      <vt:lpstr>Νεογνική άλλο-άνοση θρομβοπενία 2/3</vt:lpstr>
      <vt:lpstr>Νεογνική άλλο-άνοση θρομβοπενία 3/3</vt:lpstr>
      <vt:lpstr>Μετά-μετάγγιση πορφύρα (postransfusion purpura=PTP) 1/2</vt:lpstr>
      <vt:lpstr>Μετά-μετάγγιση πορφύρα (postransfusion purpura=PTP) 2/2</vt:lpstr>
      <vt:lpstr>Κλινικές εκδηλώσεις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(Θ)</dc:title>
  <dc:creator>opencourses@teiath.gr</dc:creator>
  <cp:lastModifiedBy>fkaram2</cp:lastModifiedBy>
  <cp:revision>26</cp:revision>
  <dcterms:created xsi:type="dcterms:W3CDTF">2015-02-25T10:07:54Z</dcterms:created>
  <dcterms:modified xsi:type="dcterms:W3CDTF">2015-03-05T08:10:47Z</dcterms:modified>
</cp:coreProperties>
</file>