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7"/>
  </p:notesMasterIdLst>
  <p:handoutMasterIdLst>
    <p:handoutMasterId r:id="rId58"/>
  </p:handoutMasterIdLst>
  <p:sldIdLst>
    <p:sldId id="256" r:id="rId3"/>
    <p:sldId id="270" r:id="rId4"/>
    <p:sldId id="271" r:id="rId5"/>
    <p:sldId id="315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257" r:id="rId50"/>
    <p:sldId id="262" r:id="rId51"/>
    <p:sldId id="264" r:id="rId52"/>
    <p:sldId id="267" r:id="rId53"/>
    <p:sldId id="268" r:id="rId54"/>
    <p:sldId id="266" r:id="rId55"/>
    <p:sldId id="261" r:id="rId56"/>
  </p:sldIdLst>
  <p:sldSz cx="9144000" cy="6858000" type="screen4x3"/>
  <p:notesSz cx="7104063" cy="10234613"/>
  <p:custDataLst>
    <p:tags r:id="rId5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3DA311-B9F8-4B27-9769-22EF020E881B}" type="slidenum">
              <a:rPr lang="el-GR" altLang="el-GR" smtClean="0"/>
              <a:pPr eaLnBrk="1" hangingPunct="1"/>
              <a:t>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152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818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791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89969-FA6B-4D7F-8B89-B7EFCD42016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6185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8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0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9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2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6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5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agasakibomb.jpg" TargetMode="External"/><Relationship Id="rId7" Type="http://schemas.openxmlformats.org/officeDocument/2006/relationships/hyperlink" Target="http://commons.wikimedia.org/wiki/User:Madmax32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Filipino_casualties_on_the_first_day_of_war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commons.wikimedia.org/wiki/User:Hohu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yanmar_Illicit_Endangered_Wildlife_Market_06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commons.wikimedia.org/wiki/User:Flickr_upload_bo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2.5/deed.en" TargetMode="External"/><Relationship Id="rId3" Type="http://schemas.openxmlformats.org/officeDocument/2006/relationships/hyperlink" Target="http://pixabay.com/el/%CE%B6%CF%8E%CE%B1-%CF%80%CE%B1%CE%B9%CE%B4%CE%AF-%CF%80%CE%B1%CE%AF%CE%BE%CE%B5%CF%84%CE%B5-%CF%80%CE%BF%CF%85%CE%BB%CE%B9%CE%AC-166454/" TargetMode="External"/><Relationship Id="rId7" Type="http://schemas.openxmlformats.org/officeDocument/2006/relationships/hyperlink" Target="http://commons.wikimedia.org/wiki/User:Rklawton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Little_kids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pixabay.com/el/users/PDPics-44804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ife_Cycle_of_the_Malaria_Parasite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CFC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aludisme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Percheri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engue06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Aetheli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opheles_stephensi.jpe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El_Graf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Coleopterist&amp;action=edit&amp;redlink=1" TargetMode="External"/><Relationship Id="rId13" Type="http://schemas.openxmlformats.org/officeDocument/2006/relationships/hyperlink" Target="http://commons.wikimedia.org/wiki/File:Anopheles_stephensi.jpeg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commons.wikimedia.org/wiki/File:Pgeniculatus2.jpg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Esculapio" TargetMode="External"/><Relationship Id="rId11" Type="http://schemas.openxmlformats.org/officeDocument/2006/relationships/hyperlink" Target="http://commons.wikimedia.org/wiki/User:Snek01" TargetMode="External"/><Relationship Id="rId5" Type="http://schemas.openxmlformats.org/officeDocument/2006/relationships/hyperlink" Target="http://commons.wikimedia.org/wiki/File:Phlebotomus_sp_01.jpg" TargetMode="External"/><Relationship Id="rId10" Type="http://schemas.openxmlformats.org/officeDocument/2006/relationships/hyperlink" Target="http://commons.wikimedia.org/wiki/File:Bithynia_tentaculata.jpg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://creativecommons.org/licenses/by-sa/3.0/deed.en" TargetMode="External"/><Relationship Id="rId14" Type="http://schemas.openxmlformats.org/officeDocument/2006/relationships/hyperlink" Target="http://commons.wikimedia.org/wiki/User:El_Graf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lum_and_dirty_river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commons.wikimedia.org/wiki/User:Flickr_upload_bo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2.0/" TargetMode="External"/><Relationship Id="rId5" Type="http://schemas.openxmlformats.org/officeDocument/2006/relationships/hyperlink" Target="https://www.flickr.com/photos/wateradvocates/" TargetMode="External"/><Relationship Id="rId4" Type="http://schemas.openxmlformats.org/officeDocument/2006/relationships/hyperlink" Target="https://www.flickr.com/photos/wateradvocates/147697872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l-GR" sz="40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13</a:t>
            </a:r>
            <a:r>
              <a:rPr lang="el-GR" sz="2600" dirty="0" smtClean="0"/>
              <a:t>: </a:t>
            </a:r>
            <a:r>
              <a:rPr lang="el-GR" sz="2600" dirty="0"/>
              <a:t>Αναδυόμενα Παθογόνα και Ελεγχόμενα σε Ειδικές </a:t>
            </a:r>
            <a:r>
              <a:rPr lang="el-GR" sz="2600" dirty="0" smtClean="0"/>
              <a:t>Καταστάσεις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Καλύτερη Διαχείριση Περιβάλλοντος </a:t>
            </a:r>
            <a:r>
              <a:rPr lang="el-GR" dirty="0" smtClean="0"/>
              <a:t>Προλαμβάνει: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2160240"/>
          </a:xfrm>
        </p:spPr>
        <p:txBody>
          <a:bodyPr>
            <a:normAutofit/>
          </a:bodyPr>
          <a:lstStyle/>
          <a:p>
            <a:r>
              <a:rPr lang="el-GR" sz="2400" dirty="0"/>
              <a:t>40% των θανάτων από </a:t>
            </a:r>
            <a:r>
              <a:rPr lang="el-GR" sz="2400" dirty="0" smtClean="0"/>
              <a:t>ελονοσία.</a:t>
            </a:r>
            <a:endParaRPr lang="el-GR" sz="2400" dirty="0"/>
          </a:p>
          <a:p>
            <a:r>
              <a:rPr lang="el-GR" sz="2400" dirty="0" smtClean="0"/>
              <a:t>41</a:t>
            </a:r>
            <a:r>
              <a:rPr lang="el-GR" sz="2400" dirty="0"/>
              <a:t>% των θανάτων από λοιμώξεις κατώτερου </a:t>
            </a:r>
            <a:r>
              <a:rPr lang="el-GR" sz="2400" dirty="0" smtClean="0"/>
              <a:t>αναπνευστικού.</a:t>
            </a:r>
            <a:endParaRPr lang="el-GR" sz="2400" dirty="0"/>
          </a:p>
          <a:p>
            <a:r>
              <a:rPr lang="el-GR" sz="2400" dirty="0" smtClean="0"/>
              <a:t>94</a:t>
            </a:r>
            <a:r>
              <a:rPr lang="el-GR" sz="2400" dirty="0"/>
              <a:t>% των θανάτων από διαρροϊκά </a:t>
            </a:r>
            <a:r>
              <a:rPr lang="el-GR" sz="2400" dirty="0" smtClean="0"/>
              <a:t>σύνδρομα.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399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Πόλεμοι και Λοιμώδη </a:t>
            </a:r>
            <a:r>
              <a:rPr lang="el-GR" dirty="0" smtClean="0"/>
              <a:t>Νοσήματα…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38914" name="Picture 2" descr="File:Nagasakib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39" y="1628800"/>
            <a:ext cx="3132828" cy="3744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1032180" y="5445224"/>
            <a:ext cx="2453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Nagasakibomb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Hohum"/>
              </a:rPr>
              <a:t>Hohum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38916" name="Picture 4" descr="File:Filipino casualties on the first day of w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649316" cy="3744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/>
          <p:nvPr/>
        </p:nvSpPr>
        <p:spPr>
          <a:xfrm>
            <a:off x="4772422" y="5517232"/>
            <a:ext cx="3240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Filipino casualties on the first day of </a:t>
            </a:r>
            <a:r>
              <a:rPr lang="en-US" sz="1200" dirty="0" smtClean="0">
                <a:latin typeface="+mn-lt"/>
                <a:hlinkClick r:id="rId6"/>
              </a:rPr>
              <a:t>war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Madmax32"/>
              </a:rPr>
              <a:t>Madmax32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32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Παγκοσμιοποίηση και Λοιμώδη Νοσήματα</a:t>
            </a:r>
            <a:r>
              <a:rPr lang="el-GR" dirty="0" smtClean="0"/>
              <a:t>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83159"/>
            <a:ext cx="3754760" cy="28803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Εμπόριο </a:t>
            </a:r>
            <a:r>
              <a:rPr lang="el-GR" b="1" dirty="0"/>
              <a:t>άγριων ζώων:</a:t>
            </a:r>
          </a:p>
          <a:p>
            <a:pPr lvl="1"/>
            <a:r>
              <a:rPr lang="el-GR" dirty="0"/>
              <a:t>4 εκατ. / έτος </a:t>
            </a:r>
            <a:r>
              <a:rPr lang="el-GR" dirty="0" smtClean="0"/>
              <a:t>πτηνά.</a:t>
            </a:r>
            <a:endParaRPr lang="el-GR" dirty="0"/>
          </a:p>
          <a:p>
            <a:pPr lvl="1"/>
            <a:r>
              <a:rPr lang="el-GR" dirty="0" smtClean="0"/>
              <a:t>640,000 ερπετά.</a:t>
            </a:r>
            <a:endParaRPr lang="el-GR" dirty="0"/>
          </a:p>
          <a:p>
            <a:pPr lvl="1"/>
            <a:r>
              <a:rPr lang="el-GR" dirty="0" smtClean="0"/>
              <a:t>40,000 θηλαστικά.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Ταξίδια.</a:t>
            </a:r>
            <a:endParaRPr lang="el-GR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37890" name="Picture 2" descr="File:Myanmar Illicit Endangered Wildlife Market 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27175"/>
            <a:ext cx="4298985" cy="288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4597256" y="4479503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Myanmar Illicit Endangered Wildlife Market </a:t>
            </a:r>
            <a:r>
              <a:rPr lang="en-US" sz="1200" dirty="0" smtClean="0">
                <a:latin typeface="+mn-lt"/>
                <a:hlinkClick r:id="rId3"/>
              </a:rPr>
              <a:t>06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Flickr upload bot"/>
              </a:rPr>
              <a:t>Flickr upload bot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46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91" y="1196752"/>
            <a:ext cx="7426819" cy="496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Ταξίδια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0310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Εγγύτητα Ανθρώπων με τα </a:t>
            </a:r>
            <a:r>
              <a:rPr lang="el-GR" dirty="0" smtClean="0"/>
              <a:t>Ζώα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>
            <a:noAutofit/>
          </a:bodyPr>
          <a:lstStyle/>
          <a:p>
            <a:r>
              <a:rPr lang="el-GR" sz="2400" dirty="0" smtClean="0"/>
              <a:t>Μετάδοση </a:t>
            </a:r>
            <a:r>
              <a:rPr lang="el-GR" sz="2400" dirty="0"/>
              <a:t>παθογόνων </a:t>
            </a:r>
            <a:r>
              <a:rPr lang="el-GR" sz="2400" dirty="0" smtClean="0"/>
              <a:t>και </a:t>
            </a:r>
            <a:r>
              <a:rPr lang="el-GR" sz="2400" dirty="0" err="1"/>
              <a:t>ανασυνδιασμοί</a:t>
            </a:r>
            <a:r>
              <a:rPr lang="el-GR" sz="2400" dirty="0"/>
              <a:t> → νέα </a:t>
            </a:r>
            <a:r>
              <a:rPr lang="el-GR" sz="2400" dirty="0" smtClean="0"/>
              <a:t>στελέχη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35842" name="Picture 2" descr="Ζώα, Παιδί, Παίξετε, Πουλιά, Περιστέρια, Παίζοντ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3337"/>
            <a:ext cx="4473285" cy="29775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/>
          <p:nvPr/>
        </p:nvSpPr>
        <p:spPr>
          <a:xfrm>
            <a:off x="107504" y="5312241"/>
            <a:ext cx="4473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l-GR" sz="1200" dirty="0">
                <a:latin typeface="+mn-lt"/>
                <a:hlinkClick r:id="rId3"/>
              </a:rPr>
              <a:t>περιστέρια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/>
              </a:rPr>
              <a:t>PDPics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35844" name="Picture 4" descr="File:Little ki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3337"/>
            <a:ext cx="4469087" cy="29775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/>
          <p:cNvSpPr/>
          <p:nvPr/>
        </p:nvSpPr>
        <p:spPr>
          <a:xfrm>
            <a:off x="4898331" y="5312241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Little </a:t>
            </a:r>
            <a:r>
              <a:rPr lang="en-US" sz="1200" dirty="0" smtClean="0">
                <a:latin typeface="+mn-lt"/>
                <a:hlinkClick r:id="rId6"/>
              </a:rPr>
              <a:t>kids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7" tooltip="User:Rklawton"/>
              </a:rPr>
              <a:t>Rklawton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8"/>
              </a:rPr>
              <a:t>CC BY-SA 2.5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21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6" y="1340768"/>
            <a:ext cx="714424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Θερμοκρασία και επιβίωση </a:t>
            </a:r>
            <a:r>
              <a:rPr lang="el-GR" dirty="0" smtClean="0"/>
              <a:t>κουνουπιών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024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911350"/>
            <a:ext cx="770572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Θερμοκρασία και ανάπτυξη </a:t>
            </a:r>
            <a:r>
              <a:rPr lang="el-GR" dirty="0" smtClean="0"/>
              <a:t>παρασίτου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244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3" y="2295525"/>
            <a:ext cx="8112125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Επιβίωση παρασίτου και </a:t>
            </a:r>
            <a:r>
              <a:rPr lang="el-GR" dirty="0" smtClean="0"/>
              <a:t>θερμοκρασία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013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ile:Life Cycle of the Malaria Para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5791200" cy="571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itle 4"/>
          <p:cNvSpPr>
            <a:spLocks noGrp="1"/>
          </p:cNvSpPr>
          <p:nvPr>
            <p:ph type="title"/>
          </p:nvPr>
        </p:nvSpPr>
        <p:spPr>
          <a:xfrm>
            <a:off x="5970712" y="470992"/>
            <a:ext cx="3042066" cy="1196752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Κύκλος </a:t>
            </a:r>
            <a:r>
              <a:rPr lang="el-GR" altLang="el-GR" dirty="0" err="1" smtClean="0"/>
              <a:t>ζωης</a:t>
            </a:r>
            <a:r>
              <a:rPr lang="el-GR" altLang="el-GR" dirty="0" smtClean="0"/>
              <a:t> </a:t>
            </a:r>
            <a:r>
              <a:rPr lang="en-US" altLang="el-GR" dirty="0" smtClean="0"/>
              <a:t>Malaria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79512" y="6341675"/>
            <a:ext cx="5791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Life Cycle of the Malaria </a:t>
            </a:r>
            <a:r>
              <a:rPr lang="en-US" sz="1200" dirty="0" smtClean="0">
                <a:latin typeface="+mn-lt"/>
                <a:hlinkClick r:id="rId3"/>
              </a:rPr>
              <a:t>Parasite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859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Βασικές γνώσεις για τα κουνούπια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7715200" cy="5040560"/>
          </a:xfrm>
        </p:spPr>
        <p:txBody>
          <a:bodyPr>
            <a:normAutofit/>
          </a:bodyPr>
          <a:lstStyle/>
          <a:p>
            <a:r>
              <a:rPr lang="el-GR" sz="2400" dirty="0"/>
              <a:t>Προνύμφες και χρυσαλλίδες βρίσκονται πάντα στο νερό.</a:t>
            </a:r>
          </a:p>
          <a:p>
            <a:r>
              <a:rPr lang="el-GR" sz="2400" dirty="0"/>
              <a:t>Ενήλικα κουνούπια και των δύο φύλων τρέφονται με νέκταρ.</a:t>
            </a:r>
          </a:p>
          <a:p>
            <a:r>
              <a:rPr lang="el-GR" sz="2400" dirty="0"/>
              <a:t>Τα θηλυκά, των περισσοτέρων ειδών, χρειάζονται ένα γεύμα αίματος για την ωοτοκία.</a:t>
            </a:r>
          </a:p>
          <a:p>
            <a:r>
              <a:rPr lang="el-GR" sz="2400" dirty="0"/>
              <a:t>Σε εύκρατα </a:t>
            </a:r>
            <a:r>
              <a:rPr lang="el-GR" sz="2400" dirty="0" smtClean="0"/>
              <a:t>κλίματα: </a:t>
            </a:r>
            <a:r>
              <a:rPr lang="el-GR" sz="2400" dirty="0"/>
              <a:t>αδρανή.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86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Αναδυόμενα Παθογόνα και Ελεγχόμενα σε Ειδικές Καταστάσεις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 Νέες λοιμώξεις συνεχίζουν να εμφανίζονται ενώ παλαιότερες συνεχίζουν να </a:t>
            </a:r>
            <a:r>
              <a:rPr lang="el-GR" dirty="0" smtClean="0"/>
              <a:t>μεταδίδονται.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Νέες τεχνολογίες μείωσαν τον κίνδυνο των «κλασσικών» μεταδιδομένων με την μετάγγιση </a:t>
            </a:r>
            <a:r>
              <a:rPr lang="el-GR" dirty="0" smtClean="0"/>
              <a:t>νοσημάτων.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Υπαρκτός στους </a:t>
            </a:r>
            <a:r>
              <a:rPr lang="el-GR" dirty="0" err="1"/>
              <a:t>πολυμεταγ</a:t>
            </a:r>
            <a:r>
              <a:rPr lang="el-GR" dirty="0"/>
              <a:t>-</a:t>
            </a:r>
            <a:r>
              <a:rPr lang="el-GR" dirty="0" err="1"/>
              <a:t>γιζόμενους</a:t>
            </a:r>
            <a:r>
              <a:rPr lang="el-GR" dirty="0"/>
              <a:t> </a:t>
            </a:r>
            <a:r>
              <a:rPr lang="el-GR" dirty="0" smtClean="0"/>
              <a:t>ασθενείς.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>
                <a:solidFill>
                  <a:srgbClr val="004A82"/>
                </a:solidFill>
              </a:rPr>
              <a:t>Ο </a:t>
            </a:r>
            <a:r>
              <a:rPr lang="el-GR" b="1" dirty="0">
                <a:solidFill>
                  <a:srgbClr val="004A82"/>
                </a:solidFill>
              </a:rPr>
              <a:t>ορίζοντας της ασφάλειας του αίματος μάλλον επεκτείνεται παρά </a:t>
            </a:r>
            <a:r>
              <a:rPr lang="el-GR" b="1" dirty="0" smtClean="0">
                <a:solidFill>
                  <a:srgbClr val="004A82"/>
                </a:solidFill>
              </a:rPr>
              <a:t>συρρικνώνεται.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2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γνώσεις για τα κουνούπια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3 κύριες κατηγορίες:</a:t>
            </a:r>
          </a:p>
          <a:p>
            <a:pPr lvl="1"/>
            <a:r>
              <a:rPr lang="el-GR" sz="2400" dirty="0" smtClean="0"/>
              <a:t>Μόνιμη εκτροφή στο νερό: </a:t>
            </a:r>
            <a:r>
              <a:rPr lang="el-GR" sz="2400" b="1" dirty="0" err="1" smtClean="0">
                <a:solidFill>
                  <a:srgbClr val="004A82"/>
                </a:solidFill>
              </a:rPr>
              <a:t>Anopheles</a:t>
            </a:r>
            <a:r>
              <a:rPr lang="el-GR" sz="2400" dirty="0" smtClean="0"/>
              <a:t> και </a:t>
            </a:r>
            <a:r>
              <a:rPr lang="el-GR" sz="2400" b="1" dirty="0" err="1" smtClean="0">
                <a:solidFill>
                  <a:srgbClr val="004A82"/>
                </a:solidFill>
              </a:rPr>
              <a:t>Culex</a:t>
            </a:r>
            <a:r>
              <a:rPr lang="el-GR" sz="2400" b="1" dirty="0" smtClean="0">
                <a:solidFill>
                  <a:srgbClr val="004A82"/>
                </a:solidFill>
              </a:rPr>
              <a:t> </a:t>
            </a:r>
            <a:r>
              <a:rPr lang="el-GR" sz="2400" dirty="0" smtClean="0"/>
              <a:t>σε έλη, μικρές λίμνες, τάφρους.</a:t>
            </a:r>
          </a:p>
          <a:p>
            <a:pPr lvl="1"/>
            <a:r>
              <a:rPr lang="el-GR" sz="2400" dirty="0" smtClean="0"/>
              <a:t>Εκτροφή σε νερά από πλημμύρες: αλμυρούς βάλτους, ορυζώνες.</a:t>
            </a:r>
          </a:p>
          <a:p>
            <a:pPr lvl="1"/>
            <a:r>
              <a:rPr lang="el-GR" sz="2400" dirty="0" smtClean="0"/>
              <a:t>Εκτροφή σε τεχνητές δεξαμενές /κοιλότητες δένδρων: </a:t>
            </a:r>
            <a:r>
              <a:rPr lang="el-GR" sz="2400" b="1" dirty="0" err="1" smtClean="0">
                <a:solidFill>
                  <a:srgbClr val="004A82"/>
                </a:solidFill>
              </a:rPr>
              <a:t>Aedes</a:t>
            </a:r>
            <a:r>
              <a:rPr lang="el-GR" sz="2400" b="1" dirty="0" smtClean="0">
                <a:solidFill>
                  <a:srgbClr val="004A82"/>
                </a:solidFill>
              </a:rPr>
              <a:t> </a:t>
            </a:r>
            <a:r>
              <a:rPr lang="el-GR" sz="2400" b="1" dirty="0" err="1" smtClean="0">
                <a:solidFill>
                  <a:srgbClr val="004A82"/>
                </a:solidFill>
              </a:rPr>
              <a:t>aegypti</a:t>
            </a:r>
            <a:r>
              <a:rPr lang="el-GR" sz="2400" dirty="0" smtClean="0"/>
              <a:t> και </a:t>
            </a:r>
            <a:r>
              <a:rPr lang="el-GR" sz="2400" b="1" dirty="0" err="1" smtClean="0">
                <a:solidFill>
                  <a:srgbClr val="004A82"/>
                </a:solidFill>
              </a:rPr>
              <a:t>Aedes</a:t>
            </a:r>
            <a:r>
              <a:rPr lang="el-GR" sz="2400" b="1" dirty="0" smtClean="0">
                <a:solidFill>
                  <a:srgbClr val="004A82"/>
                </a:solidFill>
              </a:rPr>
              <a:t> </a:t>
            </a:r>
            <a:r>
              <a:rPr lang="el-GR" sz="2400" b="1" dirty="0" err="1" smtClean="0">
                <a:solidFill>
                  <a:srgbClr val="004A82"/>
                </a:solidFill>
              </a:rPr>
              <a:t>albopictus</a:t>
            </a:r>
            <a:r>
              <a:rPr lang="el-GR" sz="2400" b="1" dirty="0" smtClean="0">
                <a:solidFill>
                  <a:srgbClr val="004A82"/>
                </a:solidFill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012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File:Paludis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2" y="1306178"/>
            <a:ext cx="8793596" cy="4067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Κατανομή κουνουπιών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75202" y="5589240"/>
            <a:ext cx="87935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hlinkClick r:id="rId3"/>
              </a:rPr>
              <a:t>Paludisme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hlinkClick r:id="rId4" tooltip="User:Percherie"/>
              </a:rPr>
              <a:t>Percherie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990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Κουνούπια ως διαβιβαστές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Aedes</a:t>
            </a:r>
            <a:r>
              <a:rPr lang="en-US" sz="2400" b="1" dirty="0"/>
              <a:t>: </a:t>
            </a:r>
            <a:r>
              <a:rPr lang="el-GR" sz="2400" dirty="0" err="1"/>
              <a:t>φιλάρια</a:t>
            </a:r>
            <a:r>
              <a:rPr lang="el-GR" sz="2400" dirty="0"/>
              <a:t>, ιοί (π.χ. </a:t>
            </a:r>
            <a:r>
              <a:rPr lang="en-US" sz="2400" dirty="0" err="1"/>
              <a:t>Aedes</a:t>
            </a:r>
            <a:r>
              <a:rPr lang="en-US" sz="2400" dirty="0"/>
              <a:t> </a:t>
            </a:r>
            <a:r>
              <a:rPr lang="en-US" sz="2400" dirty="0" err="1"/>
              <a:t>aegypti</a:t>
            </a:r>
            <a:r>
              <a:rPr lang="en-US" sz="2400" dirty="0"/>
              <a:t> -&gt; </a:t>
            </a:r>
            <a:r>
              <a:rPr lang="el-GR" sz="2400" dirty="0" err="1" smtClean="0"/>
              <a:t>δάγγειος</a:t>
            </a:r>
            <a:r>
              <a:rPr lang="el-GR" sz="2400" dirty="0" smtClean="0"/>
              <a:t> </a:t>
            </a:r>
            <a:r>
              <a:rPr lang="el-GR" sz="2400" dirty="0"/>
              <a:t>&amp; κίτρινος πυρετός</a:t>
            </a:r>
            <a:r>
              <a:rPr lang="el-GR" sz="2400" dirty="0" smtClean="0"/>
              <a:t>).</a:t>
            </a:r>
            <a:endParaRPr lang="el-GR" sz="2400" dirty="0"/>
          </a:p>
          <a:p>
            <a:r>
              <a:rPr lang="en-US" sz="2400" b="1" dirty="0"/>
              <a:t>Anopheles: </a:t>
            </a:r>
            <a:r>
              <a:rPr lang="el-GR" sz="2400" dirty="0"/>
              <a:t>ελονοσία, </a:t>
            </a:r>
            <a:r>
              <a:rPr lang="el-GR" sz="2400" dirty="0" err="1"/>
              <a:t>φιλάρια</a:t>
            </a:r>
            <a:r>
              <a:rPr lang="el-GR" sz="2400" dirty="0"/>
              <a:t> ( </a:t>
            </a:r>
            <a:r>
              <a:rPr lang="en-US" sz="2400" dirty="0" err="1"/>
              <a:t>bancrofti</a:t>
            </a:r>
            <a:r>
              <a:rPr lang="en-US" sz="2400" dirty="0"/>
              <a:t>), </a:t>
            </a:r>
            <a:r>
              <a:rPr lang="el-GR" sz="2400" dirty="0"/>
              <a:t>ιοί.</a:t>
            </a:r>
          </a:p>
          <a:p>
            <a:r>
              <a:rPr lang="en-US" sz="2400" b="1" dirty="0" err="1"/>
              <a:t>Culex</a:t>
            </a:r>
            <a:r>
              <a:rPr lang="en-US" sz="2400" b="1" dirty="0"/>
              <a:t>: </a:t>
            </a:r>
            <a:r>
              <a:rPr lang="el-GR" sz="2400" dirty="0" err="1"/>
              <a:t>φιλάρια</a:t>
            </a:r>
            <a:r>
              <a:rPr lang="el-GR" sz="2400" dirty="0"/>
              <a:t>, ιοί (</a:t>
            </a:r>
            <a:r>
              <a:rPr lang="en-US" sz="2400" dirty="0"/>
              <a:t>e.g. </a:t>
            </a:r>
            <a:r>
              <a:rPr lang="en-US" sz="2400" dirty="0" err="1"/>
              <a:t>Culex</a:t>
            </a:r>
            <a:r>
              <a:rPr lang="en-US" sz="2400" dirty="0"/>
              <a:t> </a:t>
            </a:r>
            <a:r>
              <a:rPr lang="en-US" sz="2400" dirty="0" err="1"/>
              <a:t>pipiens</a:t>
            </a:r>
            <a:r>
              <a:rPr lang="en-US" sz="2400" dirty="0"/>
              <a:t> </a:t>
            </a:r>
            <a:r>
              <a:rPr lang="el-GR" sz="2400" dirty="0"/>
              <a:t>εγκεφαλίτιδα </a:t>
            </a:r>
            <a:r>
              <a:rPr lang="en-US" sz="2400" dirty="0"/>
              <a:t>St. Luis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0799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r>
              <a:rPr lang="el-GR" dirty="0" err="1"/>
              <a:t>Arbo</a:t>
            </a:r>
            <a:r>
              <a:rPr lang="el-GR" dirty="0"/>
              <a:t>-ιοί: οι κυριότεροι ιοί που </a:t>
            </a:r>
            <a:r>
              <a:rPr lang="el-GR" dirty="0" smtClean="0"/>
              <a:t>μεταδίδονται </a:t>
            </a:r>
            <a:r>
              <a:rPr lang="el-GR" dirty="0"/>
              <a:t>με </a:t>
            </a:r>
            <a:r>
              <a:rPr lang="el-GR" dirty="0" smtClean="0"/>
              <a:t>αρθρόποδα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sz="2400" dirty="0"/>
              <a:t>Κουνούπια, κρότωνες, μύγες και σκνίπες.</a:t>
            </a:r>
          </a:p>
          <a:p>
            <a:r>
              <a:rPr lang="el-GR" sz="2400" dirty="0"/>
              <a:t>400 </a:t>
            </a:r>
            <a:r>
              <a:rPr lang="el-GR" sz="2400" dirty="0" smtClean="0"/>
              <a:t>ιοί.</a:t>
            </a:r>
            <a:endParaRPr lang="el-GR" sz="2400" dirty="0"/>
          </a:p>
          <a:p>
            <a:r>
              <a:rPr lang="en-US" sz="2400" dirty="0" err="1"/>
              <a:t>Togaviruses</a:t>
            </a:r>
            <a:r>
              <a:rPr lang="en-US" sz="2400" dirty="0"/>
              <a:t>, </a:t>
            </a:r>
            <a:r>
              <a:rPr lang="en-US" sz="2400" dirty="0" err="1"/>
              <a:t>flaviviruses</a:t>
            </a:r>
            <a:r>
              <a:rPr lang="en-US" sz="2400" dirty="0"/>
              <a:t>, </a:t>
            </a:r>
            <a:r>
              <a:rPr lang="el-GR" sz="2400" dirty="0"/>
              <a:t>μερικοί </a:t>
            </a:r>
            <a:r>
              <a:rPr lang="en-US" sz="2400" dirty="0" err="1"/>
              <a:t>bunyaviruses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n-US" sz="2400" dirty="0" err="1" smtClean="0"/>
              <a:t>reoviruses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l-GR" sz="2400" dirty="0"/>
              <a:t>Περισσότεροι προκαλούν μέτριας βαρύτητας εμπύρετο νόσημα ενώ άλλοι εγκεφαλίτιδα και θανατηφόρο αιμορραγικό πυρετό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154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03624" y="1412875"/>
            <a:ext cx="5775945" cy="132343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b="1" dirty="0">
                <a:solidFill>
                  <a:srgbClr val="C00000"/>
                </a:solidFill>
                <a:latin typeface="+mn-lt"/>
              </a:rPr>
              <a:t>Κόκκινο: Παράγοντες με χαμηλή έως υψηλή επιστημονική / επιδημιολογική απόδειξη κινδύνου (αναφορικά με την ασφάλεια του αίματος) με πιθανότητα σοβαρών κλινικών συνεπειών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156176" y="1410094"/>
            <a:ext cx="1925638" cy="10156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b="1" dirty="0" err="1">
                <a:solidFill>
                  <a:srgbClr val="C00000"/>
                </a:solidFill>
                <a:latin typeface="+mn-lt"/>
              </a:rPr>
              <a:t>vCJD</a:t>
            </a:r>
            <a:endParaRPr lang="el-GR" altLang="el-GR" sz="2000" dirty="0">
              <a:solidFill>
                <a:srgbClr val="C00000"/>
              </a:solidFill>
              <a:latin typeface="+mn-lt"/>
            </a:endParaRPr>
          </a:p>
          <a:p>
            <a:pPr eaLnBrk="1" hangingPunct="1"/>
            <a:r>
              <a:rPr lang="el-GR" altLang="el-GR" sz="2000" b="1" dirty="0" err="1">
                <a:solidFill>
                  <a:srgbClr val="C00000"/>
                </a:solidFill>
                <a:latin typeface="+mn-lt"/>
              </a:rPr>
              <a:t>Dengue</a:t>
            </a:r>
            <a:r>
              <a:rPr lang="el-GR" altLang="el-GR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l-GR" altLang="el-GR" sz="2000" b="1" dirty="0" err="1">
                <a:solidFill>
                  <a:srgbClr val="C00000"/>
                </a:solidFill>
                <a:latin typeface="+mn-lt"/>
              </a:rPr>
              <a:t>viruses</a:t>
            </a:r>
            <a:endParaRPr lang="el-GR" altLang="el-GR" sz="2000" dirty="0">
              <a:solidFill>
                <a:srgbClr val="C00000"/>
              </a:solidFill>
              <a:latin typeface="+mn-lt"/>
            </a:endParaRPr>
          </a:p>
          <a:p>
            <a:pPr eaLnBrk="1" hangingPunct="1"/>
            <a:r>
              <a:rPr lang="el-GR" altLang="el-GR" sz="2000" b="1" i="1" dirty="0" err="1">
                <a:solidFill>
                  <a:srgbClr val="C00000"/>
                </a:solidFill>
                <a:latin typeface="+mn-lt"/>
              </a:rPr>
              <a:t>Babesia</a:t>
            </a:r>
            <a:r>
              <a:rPr lang="el-GR" altLang="el-GR" sz="20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l-GR" altLang="el-GR" sz="2000" b="1" dirty="0" err="1">
                <a:solidFill>
                  <a:srgbClr val="C00000"/>
                </a:solidFill>
                <a:latin typeface="+mn-lt"/>
              </a:rPr>
              <a:t>species</a:t>
            </a:r>
            <a:endParaRPr lang="el-GR" altLang="el-GR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03624" y="2852936"/>
            <a:ext cx="5775944" cy="132343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Πορτοκαλί: Παράγοντες με επαρκή επιστημονική/επιδημιολογική απόδειξη κινδύνου, οι οποίοι στο μέλλον μπορούν να ανέβουν κατηγορία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156177" y="2583171"/>
            <a:ext cx="2952328" cy="163121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Chikungunya</a:t>
            </a:r>
            <a:r>
              <a:rPr lang="el-GR" altLang="el-GR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virus</a:t>
            </a:r>
            <a:endParaRPr lang="el-GR" altLang="el-GR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el-GR" altLang="el-GR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St</a:t>
            </a:r>
            <a:r>
              <a:rPr lang="el-GR" altLang="el-GR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Louis</a:t>
            </a:r>
            <a:r>
              <a:rPr lang="el-GR" altLang="el-GR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encephalitis</a:t>
            </a:r>
            <a:r>
              <a:rPr lang="el-GR" altLang="el-GR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virus</a:t>
            </a:r>
            <a:endParaRPr lang="el-GR" altLang="el-GR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el-GR" altLang="el-GR" sz="20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Leishmania</a:t>
            </a:r>
            <a:r>
              <a:rPr lang="el-GR" altLang="el-GR" sz="20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species</a:t>
            </a:r>
            <a:endParaRPr lang="el-GR" altLang="el-GR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el-GR" altLang="el-GR" sz="20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Plasmodium</a:t>
            </a:r>
            <a:r>
              <a:rPr lang="el-GR" altLang="el-GR" sz="20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20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species</a:t>
            </a:r>
            <a:endParaRPr lang="el-GR" altLang="el-GR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el-GR" altLang="el-GR" sz="20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T. </a:t>
            </a:r>
            <a:r>
              <a:rPr lang="el-GR" altLang="el-GR" sz="2000" b="1" i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cruzi</a:t>
            </a:r>
            <a:endParaRPr lang="el-GR" altLang="el-GR" sz="2000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52413" y="4375051"/>
            <a:ext cx="5727156" cy="13234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b="1" dirty="0">
                <a:solidFill>
                  <a:srgbClr val="FFFF00"/>
                </a:solidFill>
                <a:latin typeface="+mn-lt"/>
              </a:rPr>
              <a:t>Κίτρινο: Παράγοντες με απούσα ή χαμηλή επιστημονική/επιδημιολογική απόδειξη κινδύνου, για τους οποίους εκφράζεται δημόσιο ή/και πολιτικό (</a:t>
            </a:r>
            <a:r>
              <a:rPr lang="el-GR" altLang="el-GR" sz="2000" b="1" dirty="0" err="1">
                <a:solidFill>
                  <a:srgbClr val="FFFF00"/>
                </a:solidFill>
                <a:latin typeface="+mn-lt"/>
              </a:rPr>
              <a:t>regulatory</a:t>
            </a:r>
            <a:r>
              <a:rPr lang="el-GR" altLang="el-GR" sz="2000" b="1" dirty="0">
                <a:solidFill>
                  <a:srgbClr val="FFFF00"/>
                </a:solidFill>
                <a:latin typeface="+mn-lt"/>
              </a:rPr>
              <a:t>) ενδιαφέρον (ανησυχία)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68287" y="5805488"/>
            <a:ext cx="5711281" cy="91598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chemeClr val="bg1"/>
                </a:solidFill>
              </a:rPr>
              <a:t>Λευκό: Παράγοντες οι οποίοι αξιολογήθηκαν αλλά δεν θεωρήθηκαν σοβαροί προς το παρόν</a:t>
            </a:r>
            <a:r>
              <a:rPr lang="el-GR" altLang="el-GR" dirty="0">
                <a:solidFill>
                  <a:schemeClr val="bg1"/>
                </a:solidFill>
              </a:rPr>
              <a:t> (</a:t>
            </a:r>
            <a:r>
              <a:rPr lang="el-GR" altLang="el-GR" b="1" dirty="0" err="1">
                <a:solidFill>
                  <a:schemeClr val="bg1"/>
                </a:solidFill>
              </a:rPr>
              <a:t>watch</a:t>
            </a:r>
            <a:r>
              <a:rPr lang="el-GR" altLang="el-GR" b="1" dirty="0">
                <a:solidFill>
                  <a:schemeClr val="bg1"/>
                </a:solidFill>
              </a:rPr>
              <a:t> </a:t>
            </a:r>
            <a:r>
              <a:rPr lang="el-GR" altLang="el-GR" b="1" dirty="0" err="1">
                <a:solidFill>
                  <a:schemeClr val="bg1"/>
                </a:solidFill>
              </a:rPr>
              <a:t>list</a:t>
            </a:r>
            <a:r>
              <a:rPr lang="el-GR" altLang="el-GR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156176" y="4375051"/>
            <a:ext cx="2977964" cy="16312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b="1" dirty="0" err="1">
                <a:solidFill>
                  <a:srgbClr val="FFFF00"/>
                </a:solidFill>
                <a:latin typeface="+mn-lt"/>
              </a:rPr>
              <a:t>Chronic</a:t>
            </a:r>
            <a:r>
              <a:rPr lang="el-GR" altLang="el-G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l-GR" altLang="el-GR" sz="2000" b="1" dirty="0" err="1">
                <a:solidFill>
                  <a:srgbClr val="FFFF00"/>
                </a:solidFill>
                <a:latin typeface="+mn-lt"/>
              </a:rPr>
              <a:t>wasting</a:t>
            </a:r>
            <a:r>
              <a:rPr lang="el-GR" altLang="el-G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l-GR" altLang="el-GR" sz="2000" b="1" dirty="0" err="1">
                <a:solidFill>
                  <a:srgbClr val="FFFF00"/>
                </a:solidFill>
                <a:latin typeface="+mn-lt"/>
              </a:rPr>
              <a:t>disease</a:t>
            </a:r>
            <a:r>
              <a:rPr lang="el-GR" altLang="el-G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l-GR" altLang="el-GR" sz="2000" b="1" dirty="0" err="1">
                <a:solidFill>
                  <a:srgbClr val="FFFF00"/>
                </a:solidFill>
                <a:latin typeface="+mn-lt"/>
              </a:rPr>
              <a:t>Prions</a:t>
            </a:r>
            <a:r>
              <a:rPr lang="el-GR" altLang="el-GR" sz="2000" b="1" dirty="0">
                <a:solidFill>
                  <a:srgbClr val="FFFF00"/>
                </a:solidFill>
                <a:latin typeface="+mn-lt"/>
              </a:rPr>
              <a:t>, HHV8,B19, H5N1, HIV </a:t>
            </a:r>
            <a:r>
              <a:rPr lang="el-GR" altLang="el-GR" sz="2000" b="1" dirty="0" err="1">
                <a:solidFill>
                  <a:srgbClr val="FFFF00"/>
                </a:solidFill>
                <a:latin typeface="+mn-lt"/>
              </a:rPr>
              <a:t>variants</a:t>
            </a:r>
            <a:r>
              <a:rPr lang="el-GR" altLang="el-GR" sz="2000" b="1" dirty="0">
                <a:solidFill>
                  <a:srgbClr val="FFFF00"/>
                </a:solidFill>
                <a:latin typeface="+mn-lt"/>
              </a:rPr>
              <a:t>, </a:t>
            </a:r>
            <a:r>
              <a:rPr lang="el-GR" altLang="el-GR" sz="2000" b="1" dirty="0" err="1">
                <a:solidFill>
                  <a:srgbClr val="FFFF00"/>
                </a:solidFill>
                <a:latin typeface="+mn-lt"/>
              </a:rPr>
              <a:t>simian</a:t>
            </a:r>
            <a:r>
              <a:rPr lang="el-GR" altLang="el-G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l-GR" altLang="el-GR" sz="2000" b="1" dirty="0" err="1">
                <a:solidFill>
                  <a:srgbClr val="FFFF00"/>
                </a:solidFill>
                <a:latin typeface="+mn-lt"/>
              </a:rPr>
              <a:t>foamy</a:t>
            </a:r>
            <a:r>
              <a:rPr lang="el-GR" altLang="el-GR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l-GR" altLang="el-GR" sz="2000" b="1" dirty="0" err="1">
                <a:solidFill>
                  <a:srgbClr val="FFFF00"/>
                </a:solidFill>
                <a:latin typeface="+mn-lt"/>
              </a:rPr>
              <a:t>virus</a:t>
            </a:r>
            <a:r>
              <a:rPr lang="el-GR" altLang="el-GR" sz="2000" b="1" dirty="0">
                <a:solidFill>
                  <a:srgbClr val="FFFF00"/>
                </a:solidFill>
                <a:latin typeface="+mn-lt"/>
              </a:rPr>
              <a:t>, </a:t>
            </a:r>
            <a:r>
              <a:rPr lang="el-GR" altLang="el-GR" sz="2000" b="1" i="1" dirty="0" err="1">
                <a:solidFill>
                  <a:srgbClr val="FFFF00"/>
                </a:solidFill>
                <a:latin typeface="+mn-lt"/>
              </a:rPr>
              <a:t>Borrelia</a:t>
            </a:r>
            <a:r>
              <a:rPr lang="el-GR" altLang="el-GR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l-GR" altLang="el-GR" sz="2000" b="1" i="1" dirty="0" err="1">
                <a:solidFill>
                  <a:srgbClr val="FFFF00"/>
                </a:solidFill>
                <a:latin typeface="+mn-lt"/>
              </a:rPr>
              <a:t>burgdorferi</a:t>
            </a:r>
            <a:r>
              <a:rPr lang="el-GR" altLang="el-GR" sz="2000" b="1" dirty="0">
                <a:solidFill>
                  <a:srgbClr val="FFFF00"/>
                </a:solidFill>
                <a:latin typeface="+mn-lt"/>
              </a:rPr>
              <a:t>, ΗAV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156177" y="6263481"/>
            <a:ext cx="2411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1400" dirty="0" err="1">
                <a:latin typeface="+mn-lt"/>
              </a:rPr>
              <a:t>S.Stramer</a:t>
            </a:r>
            <a:r>
              <a:rPr lang="el-GR" altLang="el-GR" sz="1400" dirty="0">
                <a:latin typeface="+mn-lt"/>
              </a:rPr>
              <a:t> 2009 TRANSFUSION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Ταξινόμηση Αναδυομένων Λοιμώξεων που </a:t>
            </a:r>
            <a:br>
              <a:rPr lang="el-GR" dirty="0"/>
            </a:br>
            <a:r>
              <a:rPr lang="el-GR" dirty="0"/>
              <a:t>Απειλούν την Ασφάλεια του </a:t>
            </a:r>
            <a:r>
              <a:rPr lang="el-GR" dirty="0" smtClean="0"/>
              <a:t>Αίματος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686872" y="644825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4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Δάγγειος 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Flavivirus</a:t>
            </a:r>
            <a:r>
              <a:rPr lang="en-US" dirty="0"/>
              <a:t> </a:t>
            </a:r>
            <a:r>
              <a:rPr lang="el-GR" dirty="0"/>
              <a:t>με περίβλημα (του τύπου των </a:t>
            </a:r>
            <a:r>
              <a:rPr lang="en-US" dirty="0"/>
              <a:t>arbovirus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Μεταδίδεται με κουνούπια </a:t>
            </a:r>
            <a:r>
              <a:rPr lang="en-US" dirty="0" err="1"/>
              <a:t>Aedes</a:t>
            </a:r>
            <a:r>
              <a:rPr lang="en-US" dirty="0"/>
              <a:t> </a:t>
            </a:r>
            <a:r>
              <a:rPr lang="en-US" dirty="0" err="1"/>
              <a:t>aegypti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 err="1"/>
              <a:t>Aedes</a:t>
            </a:r>
            <a:r>
              <a:rPr lang="en-US" dirty="0"/>
              <a:t> </a:t>
            </a:r>
            <a:r>
              <a:rPr lang="en-US" dirty="0" err="1" smtClean="0"/>
              <a:t>albopictus</a:t>
            </a:r>
            <a:r>
              <a:rPr lang="el-GR" dirty="0" smtClean="0"/>
              <a:t>.</a:t>
            </a:r>
          </a:p>
          <a:p>
            <a:r>
              <a:rPr lang="en-US" dirty="0" smtClean="0"/>
              <a:t>4 </a:t>
            </a:r>
            <a:r>
              <a:rPr lang="el-GR" dirty="0" err="1"/>
              <a:t>ορότυποι</a:t>
            </a:r>
            <a:r>
              <a:rPr lang="el-GR" dirty="0"/>
              <a:t> (</a:t>
            </a:r>
            <a:r>
              <a:rPr lang="en-US" dirty="0"/>
              <a:t>Dengue 1-4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Τρεις εκδηλώσεις: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 err="1" smtClean="0"/>
              <a:t>Δάγγειος</a:t>
            </a:r>
            <a:r>
              <a:rPr lang="el-GR" dirty="0" smtClean="0"/>
              <a:t> </a:t>
            </a:r>
            <a:r>
              <a:rPr lang="el-GR" dirty="0"/>
              <a:t>πυρετός (πρώτη λοίμωξη</a:t>
            </a:r>
            <a:r>
              <a:rPr lang="el-GR" dirty="0" smtClean="0"/>
              <a:t>).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 err="1" smtClean="0"/>
              <a:t>Δάγγειος</a:t>
            </a:r>
            <a:r>
              <a:rPr lang="el-GR" dirty="0" smtClean="0"/>
              <a:t> </a:t>
            </a:r>
            <a:r>
              <a:rPr lang="el-GR" dirty="0"/>
              <a:t>αιμορραγικός </a:t>
            </a:r>
            <a:r>
              <a:rPr lang="el-GR" dirty="0" smtClean="0"/>
              <a:t>πυρετός.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Dengue </a:t>
            </a:r>
            <a:r>
              <a:rPr lang="en-US" dirty="0"/>
              <a:t>Shock </a:t>
            </a:r>
            <a:r>
              <a:rPr lang="en-US" dirty="0" smtClean="0"/>
              <a:t>Syndrome</a:t>
            </a:r>
            <a:r>
              <a:rPr lang="el-GR" dirty="0" smtClean="0"/>
              <a:t>.</a:t>
            </a:r>
          </a:p>
          <a:p>
            <a:r>
              <a:rPr lang="el-GR" dirty="0" smtClean="0"/>
              <a:t>Θάνατος </a:t>
            </a:r>
            <a:r>
              <a:rPr lang="el-GR" dirty="0"/>
              <a:t>5% των </a:t>
            </a:r>
            <a:r>
              <a:rPr lang="el-GR" dirty="0" smtClean="0"/>
              <a:t>περιπτώσεων.</a:t>
            </a:r>
            <a:endParaRPr lang="el-GR" dirty="0"/>
          </a:p>
          <a:p>
            <a:r>
              <a:rPr lang="el-GR" dirty="0"/>
              <a:t>Πιο επικίνδυνη </a:t>
            </a:r>
            <a:r>
              <a:rPr lang="el-GR" dirty="0" err="1"/>
              <a:t>επαναλοίμωξη</a:t>
            </a:r>
            <a:r>
              <a:rPr lang="el-GR" dirty="0"/>
              <a:t> για δεύτερη φορά με διαφορετικό </a:t>
            </a:r>
            <a:r>
              <a:rPr lang="el-GR" dirty="0" err="1" smtClean="0"/>
              <a:t>ορότυπο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5316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 </a:t>
            </a:r>
            <a:r>
              <a:rPr lang="el-GR" dirty="0" err="1"/>
              <a:t>Δάγγειος</a:t>
            </a:r>
            <a:r>
              <a:rPr lang="el-GR" dirty="0"/>
              <a:t> είναι </a:t>
            </a:r>
            <a:r>
              <a:rPr lang="el-GR" dirty="0" smtClean="0"/>
              <a:t>επικίνδυνος;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/>
          <a:lstStyle/>
          <a:p>
            <a:r>
              <a:rPr lang="el-GR" dirty="0"/>
              <a:t>Μολύνει 50-100 </a:t>
            </a:r>
            <a:r>
              <a:rPr lang="el-GR" dirty="0" err="1"/>
              <a:t>εκατομ</a:t>
            </a:r>
            <a:r>
              <a:rPr lang="el-GR" dirty="0"/>
              <a:t>. ανθρώπους κάθε </a:t>
            </a:r>
            <a:r>
              <a:rPr lang="el-GR" dirty="0" smtClean="0"/>
              <a:t>χρόνο.</a:t>
            </a:r>
          </a:p>
          <a:p>
            <a:r>
              <a:rPr lang="el-GR" dirty="0" smtClean="0"/>
              <a:t>Σχεδόν </a:t>
            </a:r>
            <a:r>
              <a:rPr lang="el-GR" dirty="0"/>
              <a:t>ο μισός πληθυσμός ζει σε “ θερμή </a:t>
            </a:r>
            <a:r>
              <a:rPr lang="el-GR" dirty="0" smtClean="0"/>
              <a:t>ζώνη”.</a:t>
            </a:r>
          </a:p>
          <a:p>
            <a:r>
              <a:rPr lang="el-GR" dirty="0" smtClean="0"/>
              <a:t>WHO </a:t>
            </a:r>
            <a:r>
              <a:rPr lang="el-GR" dirty="0"/>
              <a:t>-&gt; 2004</a:t>
            </a:r>
          </a:p>
          <a:p>
            <a:pPr lvl="1"/>
            <a:r>
              <a:rPr lang="el-GR" dirty="0" smtClean="0"/>
              <a:t>50-100 </a:t>
            </a:r>
            <a:r>
              <a:rPr lang="el-GR" dirty="0" err="1"/>
              <a:t>εκατομ</a:t>
            </a:r>
            <a:r>
              <a:rPr lang="el-GR" dirty="0"/>
              <a:t>. περιπτώσεις </a:t>
            </a:r>
            <a:r>
              <a:rPr lang="el-GR" dirty="0" smtClean="0"/>
              <a:t>DF.</a:t>
            </a:r>
            <a:endParaRPr lang="el-GR" dirty="0"/>
          </a:p>
          <a:p>
            <a:pPr lvl="1"/>
            <a:r>
              <a:rPr lang="el-GR" dirty="0" smtClean="0"/>
              <a:t>500.000 DHF.</a:t>
            </a:r>
            <a:endParaRPr lang="el-GR" dirty="0"/>
          </a:p>
          <a:p>
            <a:pPr lvl="1"/>
            <a:r>
              <a:rPr lang="el-GR" dirty="0" smtClean="0"/>
              <a:t>20.000 θάνατοι.</a:t>
            </a:r>
            <a:endParaRPr lang="el-GR" dirty="0"/>
          </a:p>
          <a:p>
            <a:r>
              <a:rPr lang="el-GR" dirty="0"/>
              <a:t>Πολύ δύσκολη η παραγωγή </a:t>
            </a:r>
            <a:r>
              <a:rPr lang="el-GR" dirty="0" smtClean="0"/>
              <a:t>εμβολίου.</a:t>
            </a:r>
          </a:p>
          <a:p>
            <a:r>
              <a:rPr lang="el-GR" dirty="0" smtClean="0"/>
              <a:t>Η </a:t>
            </a:r>
            <a:r>
              <a:rPr lang="el-GR" dirty="0"/>
              <a:t>ανάπτυξη των διαβιβαστών = </a:t>
            </a:r>
            <a:r>
              <a:rPr lang="el-GR" dirty="0" smtClean="0"/>
              <a:t>απειλή.</a:t>
            </a:r>
          </a:p>
          <a:p>
            <a:r>
              <a:rPr lang="el-GR" dirty="0" smtClean="0"/>
              <a:t>Υπερθέρμανση </a:t>
            </a:r>
            <a:r>
              <a:rPr lang="el-GR" dirty="0"/>
              <a:t>του </a:t>
            </a:r>
            <a:r>
              <a:rPr lang="el-GR" dirty="0" smtClean="0"/>
              <a:t>πλανήτη.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5865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484784"/>
            <a:ext cx="75247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Ταξινόμηση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861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File:Dengue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7" y="1340768"/>
            <a:ext cx="8210567" cy="44644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Κατανομή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676400" y="5949280"/>
            <a:ext cx="5791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Dengue06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Aetheling"/>
              </a:rPr>
              <a:t>Aetheling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467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Μετάδοση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4933516" cy="50405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Τα </a:t>
            </a:r>
            <a:r>
              <a:rPr lang="el-GR" dirty="0"/>
              <a:t>κουνούπια μεταδίδουν τον ιό στα ανθρώπινα </a:t>
            </a:r>
            <a:r>
              <a:rPr lang="el-GR" dirty="0" err="1"/>
              <a:t>δενδριτικά</a:t>
            </a:r>
            <a:r>
              <a:rPr lang="el-GR" dirty="0"/>
              <a:t> </a:t>
            </a:r>
            <a:r>
              <a:rPr lang="el-GR" dirty="0" smtClean="0"/>
              <a:t>κύτταρα.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Στοχεύει </a:t>
            </a:r>
            <a:r>
              <a:rPr lang="el-GR" dirty="0"/>
              <a:t>περιοχές πλούσιες σε λευκά (ήπαρ, σπλήνας, λεμφαδένες, μυελός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Εισέρχεται </a:t>
            </a:r>
            <a:r>
              <a:rPr lang="el-GR" dirty="0"/>
              <a:t>στα λευκά και στον λεμφικό </a:t>
            </a:r>
            <a:r>
              <a:rPr lang="el-GR" dirty="0" smtClean="0"/>
              <a:t>ιστό.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Εισέρχεται </a:t>
            </a:r>
            <a:r>
              <a:rPr lang="el-GR" dirty="0"/>
              <a:t>στην </a:t>
            </a:r>
            <a:r>
              <a:rPr lang="el-GR" dirty="0" smtClean="0"/>
              <a:t>κυκλοφορία.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9" name="Picture 8" descr="File:Anopheles stephens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16" y="1427746"/>
            <a:ext cx="3296084" cy="21836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5827873" y="3631500"/>
            <a:ext cx="2453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Anopheles </a:t>
            </a:r>
            <a:r>
              <a:rPr lang="en-US" sz="1200" dirty="0" err="1" smtClean="0">
                <a:latin typeface="+mn-lt"/>
                <a:hlinkClick r:id="rId3"/>
              </a:rPr>
              <a:t>stephensi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El Grafo"/>
              </a:rPr>
              <a:t>El </a:t>
            </a:r>
            <a:r>
              <a:rPr lang="en-US" sz="1200" dirty="0" err="1">
                <a:latin typeface="+mn-lt"/>
                <a:hlinkClick r:id="rId4" tooltip="User:El Grafo"/>
              </a:rPr>
              <a:t>Grafo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157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Γιατί οι Λοιμώξεις </a:t>
            </a:r>
            <a:r>
              <a:rPr lang="el-GR" dirty="0" err="1" smtClean="0"/>
              <a:t>Επαναδύονται</a:t>
            </a:r>
            <a:r>
              <a:rPr lang="el-GR" dirty="0" smtClean="0"/>
              <a:t>;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Νέος </a:t>
            </a:r>
            <a:r>
              <a:rPr lang="el-GR" dirty="0"/>
              <a:t>παράγοντας</a:t>
            </a:r>
          </a:p>
          <a:p>
            <a:pPr lvl="1"/>
            <a:r>
              <a:rPr lang="el-GR" b="1" dirty="0" err="1" smtClean="0"/>
              <a:t>vCJD</a:t>
            </a:r>
            <a:r>
              <a:rPr lang="el-GR" b="1" dirty="0" smtClean="0"/>
              <a:t>.</a:t>
            </a:r>
            <a:endParaRPr lang="el-GR" b="1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Species</a:t>
            </a:r>
            <a:r>
              <a:rPr lang="el-GR" dirty="0" smtClean="0"/>
              <a:t> </a:t>
            </a:r>
            <a:r>
              <a:rPr lang="el-GR" dirty="0" err="1"/>
              <a:t>jump</a:t>
            </a:r>
            <a:r>
              <a:rPr lang="el-GR" dirty="0"/>
              <a:t>, πιθανόν με μεταλλαγές</a:t>
            </a:r>
          </a:p>
          <a:p>
            <a:pPr lvl="1"/>
            <a:r>
              <a:rPr lang="el-GR" b="1" dirty="0" smtClean="0"/>
              <a:t>HIV</a:t>
            </a:r>
            <a:r>
              <a:rPr lang="el-GR" b="1" dirty="0"/>
              <a:t>, </a:t>
            </a:r>
            <a:r>
              <a:rPr lang="el-GR" b="1" dirty="0" smtClean="0"/>
              <a:t>SARS.</a:t>
            </a:r>
            <a:endParaRPr lang="el-GR" b="1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Περιβαλλοντικές </a:t>
            </a:r>
            <a:r>
              <a:rPr lang="el-GR" dirty="0"/>
              <a:t>αλλαγές (</a:t>
            </a:r>
            <a:r>
              <a:rPr lang="el-GR" dirty="0" err="1"/>
              <a:t>π.χ</a:t>
            </a:r>
            <a:r>
              <a:rPr lang="el-GR" dirty="0"/>
              <a:t> υπερθέρμανση του πλανήτη)</a:t>
            </a:r>
          </a:p>
          <a:p>
            <a:pPr lvl="1"/>
            <a:r>
              <a:rPr lang="el-GR" b="1" dirty="0" err="1" smtClean="0"/>
              <a:t>Δάγγειος</a:t>
            </a:r>
            <a:r>
              <a:rPr lang="el-GR" b="1" dirty="0"/>
              <a:t>, Ελονοσία, </a:t>
            </a:r>
            <a:r>
              <a:rPr lang="el-GR" b="1" dirty="0" err="1" smtClean="0"/>
              <a:t>babesia</a:t>
            </a:r>
            <a:r>
              <a:rPr lang="el-GR" b="1" dirty="0" smtClean="0"/>
              <a:t>.</a:t>
            </a:r>
            <a:endParaRPr lang="el-GR" b="1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Αποτυχία </a:t>
            </a:r>
            <a:r>
              <a:rPr lang="el-GR" dirty="0"/>
              <a:t>ελέγχου – αντοχή &amp; </a:t>
            </a:r>
            <a:r>
              <a:rPr lang="el-GR" dirty="0" smtClean="0"/>
              <a:t>μεταλλαγές </a:t>
            </a:r>
            <a:endParaRPr lang="el-GR" dirty="0"/>
          </a:p>
          <a:p>
            <a:pPr lvl="1"/>
            <a:r>
              <a:rPr lang="el-GR" b="1" dirty="0" smtClean="0"/>
              <a:t>HBV </a:t>
            </a:r>
            <a:r>
              <a:rPr lang="el-GR" b="1" dirty="0"/>
              <a:t>μεταλλαγές, ελονοσία, φαρμακευτική </a:t>
            </a:r>
            <a:r>
              <a:rPr lang="el-GR" b="1" dirty="0" smtClean="0"/>
              <a:t>αντοχή.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4125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Babesiosis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Αιτιολογικός παράγοντας : </a:t>
            </a:r>
            <a:r>
              <a:rPr lang="en-US" dirty="0" err="1"/>
              <a:t>Babesia</a:t>
            </a:r>
            <a:r>
              <a:rPr lang="en-US" dirty="0"/>
              <a:t> </a:t>
            </a:r>
            <a:r>
              <a:rPr lang="en-US" dirty="0" err="1" smtClean="0"/>
              <a:t>microti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 err="1"/>
              <a:t>Ενδοερυθροκυτταρικό</a:t>
            </a:r>
            <a:r>
              <a:rPr lang="el-GR" dirty="0"/>
              <a:t> </a:t>
            </a:r>
            <a:r>
              <a:rPr lang="el-GR" dirty="0" smtClean="0"/>
              <a:t>παθογόνο.</a:t>
            </a:r>
            <a:endParaRPr lang="el-GR" dirty="0"/>
          </a:p>
          <a:p>
            <a:r>
              <a:rPr lang="el-GR" dirty="0" err="1"/>
              <a:t>Ζωονόσος</a:t>
            </a:r>
            <a:r>
              <a:rPr lang="el-GR" dirty="0"/>
              <a:t> μεταδίδεται με τσιμπούρι (</a:t>
            </a:r>
            <a:r>
              <a:rPr lang="en-US" dirty="0" err="1"/>
              <a:t>Ixodid</a:t>
            </a:r>
            <a:r>
              <a:rPr lang="en-US" dirty="0"/>
              <a:t> ticks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Συμπτώματα γρίπης /</a:t>
            </a:r>
            <a:r>
              <a:rPr lang="el-GR" dirty="0" smtClean="0"/>
              <a:t>ελονοσίας.</a:t>
            </a:r>
            <a:endParaRPr lang="el-GR" dirty="0"/>
          </a:p>
          <a:p>
            <a:r>
              <a:rPr lang="el-GR" dirty="0" err="1"/>
              <a:t>Ασυμπτωματική</a:t>
            </a:r>
            <a:r>
              <a:rPr lang="el-GR" dirty="0"/>
              <a:t> λοίμωξη/ </a:t>
            </a:r>
            <a:r>
              <a:rPr lang="el-GR" dirty="0" err="1"/>
              <a:t>αυτοπεριοριζόμενη</a:t>
            </a:r>
            <a:r>
              <a:rPr lang="el-GR" dirty="0"/>
              <a:t>:</a:t>
            </a:r>
          </a:p>
          <a:p>
            <a:pPr lvl="1"/>
            <a:r>
              <a:rPr lang="el-GR" dirty="0" smtClean="0"/>
              <a:t>σοβαρή </a:t>
            </a:r>
            <a:r>
              <a:rPr lang="el-GR" dirty="0"/>
              <a:t>ή/και θανατηφόρος σε </a:t>
            </a:r>
            <a:r>
              <a:rPr lang="el-GR" dirty="0" smtClean="0"/>
              <a:t>ηλικιωμένους, </a:t>
            </a:r>
            <a:r>
              <a:rPr lang="el-GR" dirty="0" err="1" smtClean="0"/>
              <a:t>ανοσοκατεσταλμένους</a:t>
            </a:r>
            <a:r>
              <a:rPr lang="el-GR" dirty="0"/>
              <a:t>, </a:t>
            </a:r>
            <a:r>
              <a:rPr lang="el-GR" dirty="0" err="1" smtClean="0"/>
              <a:t>σπλενεκτομηθέντες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3780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Babesiosis</a:t>
            </a:r>
            <a:r>
              <a:rPr lang="en-US" dirty="0"/>
              <a:t> </a:t>
            </a:r>
            <a:r>
              <a:rPr lang="el-GR" dirty="0"/>
              <a:t>και μετάγγιση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&gt; 40 γνωστές περιτττώσεις(1979 - </a:t>
            </a:r>
            <a:r>
              <a:rPr lang="el-GR" dirty="0" smtClean="0"/>
              <a:t>σήμερα)</a:t>
            </a:r>
          </a:p>
          <a:p>
            <a:r>
              <a:rPr lang="el-GR" dirty="0" smtClean="0"/>
              <a:t>Αποδέκτες</a:t>
            </a:r>
            <a:r>
              <a:rPr lang="el-GR" dirty="0"/>
              <a:t>:</a:t>
            </a:r>
          </a:p>
          <a:p>
            <a:pPr lvl="1"/>
            <a:r>
              <a:rPr lang="el-GR" dirty="0" smtClean="0"/>
              <a:t>ηλικία </a:t>
            </a:r>
            <a:r>
              <a:rPr lang="el-GR" dirty="0"/>
              <a:t>: νεογνά - 79 </a:t>
            </a:r>
            <a:r>
              <a:rPr lang="el-GR" dirty="0" smtClean="0"/>
              <a:t>ετών.</a:t>
            </a:r>
            <a:endParaRPr lang="el-GR" dirty="0"/>
          </a:p>
          <a:p>
            <a:pPr lvl="1"/>
            <a:r>
              <a:rPr lang="el-GR" dirty="0" smtClean="0"/>
              <a:t>περισσότεροι </a:t>
            </a:r>
            <a:r>
              <a:rPr lang="el-GR" dirty="0" err="1" smtClean="0"/>
              <a:t>ανοσοκατεσταλμένοι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Ενοχοποιούνται </a:t>
            </a:r>
            <a:r>
              <a:rPr lang="el-GR" dirty="0"/>
              <a:t>αιμοπετάλια και Σ.Ε. (&lt; 35 </a:t>
            </a:r>
            <a:r>
              <a:rPr lang="el-GR" dirty="0" smtClean="0"/>
              <a:t>ημέρες).</a:t>
            </a:r>
          </a:p>
          <a:p>
            <a:r>
              <a:rPr lang="el-GR" dirty="0" smtClean="0"/>
              <a:t>Επώαση </a:t>
            </a:r>
            <a:r>
              <a:rPr lang="el-GR" dirty="0"/>
              <a:t>: 2-8 </a:t>
            </a:r>
            <a:r>
              <a:rPr lang="el-GR" dirty="0" smtClean="0"/>
              <a:t>εβδομάδες.</a:t>
            </a:r>
            <a:endParaRPr lang="el-GR" dirty="0"/>
          </a:p>
          <a:p>
            <a:r>
              <a:rPr lang="el-GR" dirty="0"/>
              <a:t>Διάγνωση : ορολογικός έλεγχος, PCR, ενοφθαλμισμός σε </a:t>
            </a:r>
            <a:r>
              <a:rPr lang="el-GR" dirty="0" smtClean="0"/>
              <a:t>ζώα.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663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Σπογγώδης εγκεφαλοπάθεια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Μεταδοτική σπογγώδης εγκεφαλοπάθεια (</a:t>
            </a:r>
            <a:r>
              <a:rPr lang="el-GR" dirty="0" err="1"/>
              <a:t>prion</a:t>
            </a:r>
            <a:r>
              <a:rPr lang="el-GR" dirty="0"/>
              <a:t> </a:t>
            </a:r>
            <a:r>
              <a:rPr lang="el-GR" dirty="0" err="1"/>
              <a:t>disease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Αιτιολογικός παράγοντας : </a:t>
            </a:r>
            <a:r>
              <a:rPr lang="el-GR" dirty="0" err="1"/>
              <a:t>πρίονς</a:t>
            </a:r>
            <a:r>
              <a:rPr lang="el-GR" dirty="0"/>
              <a:t> - δομικές αλλαγές μίας φυσιολογικής </a:t>
            </a:r>
            <a:r>
              <a:rPr lang="el-GR" dirty="0" smtClean="0"/>
              <a:t>πρωτεΐνης.</a:t>
            </a:r>
            <a:endParaRPr lang="el-GR" dirty="0"/>
          </a:p>
          <a:p>
            <a:r>
              <a:rPr lang="el-GR" dirty="0"/>
              <a:t>Εκφυλιστική, θανατηφόρος ασθένεια με μακρά περίοδο </a:t>
            </a:r>
            <a:r>
              <a:rPr lang="el-GR" dirty="0" smtClean="0"/>
              <a:t>επώασης.</a:t>
            </a:r>
            <a:endParaRPr lang="el-GR" dirty="0"/>
          </a:p>
          <a:p>
            <a:r>
              <a:rPr lang="el-GR" dirty="0"/>
              <a:t>Αποτέλεσμα κατανάλωσης ιστών από μολυσμένα </a:t>
            </a:r>
            <a:r>
              <a:rPr lang="el-GR" dirty="0" smtClean="0"/>
              <a:t>βοοειδή.</a:t>
            </a:r>
            <a:endParaRPr lang="el-GR" dirty="0"/>
          </a:p>
          <a:p>
            <a:r>
              <a:rPr lang="el-GR" dirty="0"/>
              <a:t>Περισσότερες περιπτώσεις στην ή σε σχέση με UK (166), εκτός UK </a:t>
            </a:r>
            <a:r>
              <a:rPr lang="el-GR" dirty="0" smtClean="0"/>
              <a:t>39.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9997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Επιπολασμός</a:t>
            </a:r>
            <a:r>
              <a:rPr lang="el-GR" dirty="0"/>
              <a:t>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Εξετάσθηκαν 12.674 </a:t>
            </a:r>
            <a:r>
              <a:rPr lang="el-GR" dirty="0"/>
              <a:t>αμυγδαλές και σκωληκοειδείς </a:t>
            </a:r>
            <a:r>
              <a:rPr lang="el-GR" dirty="0" smtClean="0"/>
              <a:t>αποφύσεις.</a:t>
            </a:r>
            <a:endParaRPr lang="el-GR" dirty="0"/>
          </a:p>
          <a:p>
            <a:r>
              <a:rPr lang="el-GR" dirty="0"/>
              <a:t>3 θετικές για </a:t>
            </a:r>
            <a:r>
              <a:rPr lang="el-GR" dirty="0" err="1"/>
              <a:t>vCJD</a:t>
            </a:r>
            <a:r>
              <a:rPr lang="el-GR" dirty="0"/>
              <a:t> </a:t>
            </a:r>
            <a:r>
              <a:rPr lang="el-GR" dirty="0" err="1" smtClean="0"/>
              <a:t>prion</a:t>
            </a:r>
            <a:endParaRPr lang="el-GR" dirty="0" smtClean="0"/>
          </a:p>
          <a:p>
            <a:r>
              <a:rPr lang="el-GR" dirty="0" smtClean="0"/>
              <a:t>237 </a:t>
            </a:r>
            <a:r>
              <a:rPr lang="el-GR" dirty="0"/>
              <a:t>(46-693) / </a:t>
            </a:r>
            <a:r>
              <a:rPr lang="el-GR" dirty="0" err="1"/>
              <a:t>εκατομ</a:t>
            </a:r>
            <a:r>
              <a:rPr lang="el-GR" dirty="0"/>
              <a:t>.</a:t>
            </a:r>
          </a:p>
          <a:p>
            <a:r>
              <a:rPr lang="el-GR" dirty="0"/>
              <a:t>Εκτίμηση &gt;4.000 μολυσμένοι;</a:t>
            </a:r>
          </a:p>
          <a:p>
            <a:r>
              <a:rPr lang="el-GR" dirty="0"/>
              <a:t>Άλλη μελέτη χαμηλότερα </a:t>
            </a:r>
            <a:r>
              <a:rPr lang="el-GR" dirty="0" smtClean="0"/>
              <a:t>ποσοστά.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50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vCJD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l-GR" dirty="0" smtClean="0"/>
              <a:t>μετάγγιση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95536" y="1052736"/>
            <a:ext cx="8507288" cy="5661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Αρχικές ανησυχίες για </a:t>
            </a:r>
            <a:r>
              <a:rPr lang="en-US" dirty="0" err="1"/>
              <a:t>vCJD</a:t>
            </a:r>
            <a:r>
              <a:rPr lang="en-US" dirty="0"/>
              <a:t> </a:t>
            </a:r>
            <a:r>
              <a:rPr lang="el-GR" dirty="0" smtClean="0"/>
              <a:t>δικαιολογημένες.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 smtClean="0"/>
              <a:t>Μέχρι </a:t>
            </a:r>
            <a:r>
              <a:rPr lang="el-GR" dirty="0"/>
              <a:t>σήμερα 4 περιπτώσεις, 3 νοσούν, μία </a:t>
            </a:r>
            <a:r>
              <a:rPr lang="el-GR" dirty="0" smtClean="0"/>
              <a:t>λοίμωξη.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 smtClean="0"/>
              <a:t>18/31 </a:t>
            </a:r>
            <a:r>
              <a:rPr lang="en-US" dirty="0" err="1"/>
              <a:t>vCJD</a:t>
            </a:r>
            <a:r>
              <a:rPr lang="en-US" dirty="0"/>
              <a:t> </a:t>
            </a:r>
            <a:r>
              <a:rPr lang="el-GR" dirty="0"/>
              <a:t>με ιστορικό </a:t>
            </a:r>
            <a:r>
              <a:rPr lang="el-GR" dirty="0" smtClean="0"/>
              <a:t>αιμοδοσίας.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 smtClean="0"/>
              <a:t>66 </a:t>
            </a:r>
            <a:r>
              <a:rPr lang="el-GR" dirty="0"/>
              <a:t>αποδέκτες, 3 από τους οποίους ανέπτυξαν </a:t>
            </a:r>
            <a:r>
              <a:rPr lang="en-US" dirty="0" err="1" smtClean="0"/>
              <a:t>vCJD</a:t>
            </a:r>
            <a:r>
              <a:rPr lang="el-GR" dirty="0" smtClean="0"/>
              <a:t>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6.5,7.8 και 9 χρ. μετά μετάγγιση (2 από τον ίδιο δότη</a:t>
            </a:r>
            <a:r>
              <a:rPr lang="el-GR" dirty="0" smtClean="0"/>
              <a:t>).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οι αιμοδότες ανέπτυξαν </a:t>
            </a:r>
            <a:r>
              <a:rPr lang="en-US" dirty="0" err="1"/>
              <a:t>vCJD</a:t>
            </a:r>
            <a:r>
              <a:rPr lang="en-US" dirty="0"/>
              <a:t> </a:t>
            </a:r>
            <a:r>
              <a:rPr lang="el-GR" dirty="0"/>
              <a:t>40 και 21 μήνες μετά την </a:t>
            </a:r>
            <a:r>
              <a:rPr lang="el-GR" dirty="0" smtClean="0"/>
              <a:t>αιμοδοσία.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29 αποδέκτες έζησαν πάνω από 5 </a:t>
            </a:r>
            <a:r>
              <a:rPr lang="el-GR" dirty="0" smtClean="0"/>
              <a:t>χρόνια.</a:t>
            </a:r>
            <a:endParaRPr lang="el-GR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 smtClean="0"/>
              <a:t>3</a:t>
            </a:r>
            <a:r>
              <a:rPr lang="el-GR" baseline="30000" dirty="0" smtClean="0"/>
              <a:t>ος</a:t>
            </a:r>
            <a:r>
              <a:rPr lang="el-GR" dirty="0" smtClean="0"/>
              <a:t> αποδέκτης </a:t>
            </a:r>
            <a:r>
              <a:rPr lang="el-GR" dirty="0"/>
              <a:t>είχε </a:t>
            </a:r>
            <a:r>
              <a:rPr lang="en-US" dirty="0" err="1"/>
              <a:t>vCJD</a:t>
            </a:r>
            <a:r>
              <a:rPr lang="en-US" dirty="0"/>
              <a:t> prion </a:t>
            </a:r>
            <a:r>
              <a:rPr lang="el-GR" dirty="0"/>
              <a:t>στον σπλήνα και σε αυχενικούς λεμφαδένες σε βιοψία (όχι συμπτώματα </a:t>
            </a:r>
            <a:r>
              <a:rPr lang="en-US" dirty="0" err="1"/>
              <a:t>vCJD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dirty="0" err="1"/>
              <a:t>vCJD</a:t>
            </a:r>
            <a:r>
              <a:rPr lang="en-US" dirty="0"/>
              <a:t> prion </a:t>
            </a:r>
            <a:r>
              <a:rPr lang="el-GR" dirty="0"/>
              <a:t>ανιχνεύθηκε σε έναν αποδέκτη παραγώγου </a:t>
            </a:r>
            <a:r>
              <a:rPr lang="el-GR" dirty="0" smtClean="0"/>
              <a:t>πλάσματος.</a:t>
            </a:r>
            <a:endParaRPr lang="el-GR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/>
              <a:t>Πειραματικά μοντέλα (πρόβατα) -&gt; ρυθμό μετάδοσης 17</a:t>
            </a:r>
            <a:r>
              <a:rPr lang="el-GR" dirty="0" smtClean="0"/>
              <a:t>%.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877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Ελονοσία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Αιτιολογικός παράγοντας (ες): πρωτόζωα -</a:t>
            </a:r>
            <a:r>
              <a:rPr lang="el-GR" dirty="0" smtClean="0"/>
              <a:t>παράσιτα </a:t>
            </a:r>
            <a:r>
              <a:rPr lang="el-GR" dirty="0"/>
              <a:t>(5) του γένους </a:t>
            </a:r>
            <a:r>
              <a:rPr lang="el-GR" dirty="0" err="1"/>
              <a:t>Plasmodium</a:t>
            </a:r>
            <a:endParaRPr lang="el-GR" dirty="0"/>
          </a:p>
          <a:p>
            <a:r>
              <a:rPr lang="el-GR" dirty="0"/>
              <a:t>Μετάδοση —&gt; κουνούπια (</a:t>
            </a:r>
            <a:r>
              <a:rPr lang="el-GR" dirty="0" err="1"/>
              <a:t>Anopheles</a:t>
            </a:r>
            <a:r>
              <a:rPr lang="el-GR" dirty="0"/>
              <a:t> </a:t>
            </a:r>
            <a:r>
              <a:rPr lang="el-GR" dirty="0" err="1"/>
              <a:t>spp</a:t>
            </a:r>
            <a:r>
              <a:rPr lang="el-GR" dirty="0"/>
              <a:t>.)</a:t>
            </a:r>
          </a:p>
          <a:p>
            <a:r>
              <a:rPr lang="el-GR" dirty="0"/>
              <a:t>Επανεμφάνιση: κλιματικές αλλαγές, ταξίδια</a:t>
            </a:r>
          </a:p>
          <a:p>
            <a:r>
              <a:rPr lang="el-GR" dirty="0"/>
              <a:t>Μεμονωμένος χειρισμός κάθε αιμοδότη/ασθενή πιθανή αποτυχία επί </a:t>
            </a:r>
            <a:r>
              <a:rPr lang="el-GR" dirty="0" smtClean="0"/>
              <a:t>επανεμφάνισης.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9402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Ελονοσία και μετάγγιση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Παγκόσμια, πιθανά η πιο συχνή </a:t>
            </a:r>
            <a:r>
              <a:rPr lang="en-US" dirty="0" smtClean="0"/>
              <a:t>TTD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Μετά μετάγγιση μετάδοση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τεκμηριωμένη.</a:t>
            </a:r>
            <a:endParaRPr lang="el-GR" dirty="0"/>
          </a:p>
          <a:p>
            <a:r>
              <a:rPr lang="el-GR" dirty="0"/>
              <a:t>Επιβιώνει στα αποθηκευμένα κυτταρικά </a:t>
            </a:r>
            <a:r>
              <a:rPr lang="el-GR" dirty="0" smtClean="0"/>
              <a:t>προϊόντα.</a:t>
            </a:r>
            <a:endParaRPr lang="el-GR" dirty="0"/>
          </a:p>
          <a:p>
            <a:r>
              <a:rPr lang="el-GR" dirty="0"/>
              <a:t>Όλοι οι αποδέκτες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ευπαθείς.</a:t>
            </a:r>
            <a:endParaRPr lang="el-GR" dirty="0"/>
          </a:p>
          <a:p>
            <a:r>
              <a:rPr lang="el-GR" dirty="0"/>
              <a:t>&lt;1 μετά μετάγγιση περιστατικά/έτος </a:t>
            </a:r>
            <a:r>
              <a:rPr lang="el-GR" dirty="0" smtClean="0"/>
              <a:t>ΗΠΑ.</a:t>
            </a:r>
            <a:endParaRPr lang="el-GR" dirty="0"/>
          </a:p>
          <a:p>
            <a:r>
              <a:rPr lang="el-GR" dirty="0"/>
              <a:t>Κίνδυνος σταθερός, μπορεί να αυξηθεί (ταξίδια, </a:t>
            </a:r>
            <a:r>
              <a:rPr lang="el-GR" dirty="0" err="1"/>
              <a:t>επαναδυόμενα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Ελέγχεται </a:t>
            </a:r>
            <a:r>
              <a:rPr lang="el-GR" dirty="0"/>
              <a:t>με το ιστορικό (μη-ενδημικές </a:t>
            </a:r>
            <a:r>
              <a:rPr lang="el-GR" dirty="0" smtClean="0"/>
              <a:t>περιοχές)</a:t>
            </a:r>
          </a:p>
          <a:p>
            <a:pPr marL="630238" indent="-257175">
              <a:buFont typeface="Calibri" panose="020F0502020204030204" pitchFamily="34" charset="0"/>
              <a:buChar char="‒"/>
            </a:pPr>
            <a:r>
              <a:rPr lang="el-GR" dirty="0" smtClean="0"/>
              <a:t>αποκλεισμός&gt;100.000 </a:t>
            </a:r>
            <a:r>
              <a:rPr lang="el-GR" dirty="0"/>
              <a:t>αιμοδότες / </a:t>
            </a:r>
            <a:r>
              <a:rPr lang="el-GR" dirty="0" smtClean="0"/>
              <a:t>έτος.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907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Chikungunya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Αιτιολογικός </a:t>
            </a:r>
            <a:r>
              <a:rPr lang="el-GR" dirty="0" smtClean="0"/>
              <a:t>παράγοντας: </a:t>
            </a:r>
            <a:r>
              <a:rPr lang="el-GR" dirty="0" err="1"/>
              <a:t>Alphavirus</a:t>
            </a:r>
            <a:r>
              <a:rPr lang="el-GR" dirty="0"/>
              <a:t>, μεταδίδεται με κουνούπια </a:t>
            </a:r>
            <a:r>
              <a:rPr lang="el-GR" dirty="0" err="1"/>
              <a:t>Aedes</a:t>
            </a:r>
            <a:r>
              <a:rPr lang="el-GR" dirty="0"/>
              <a:t> </a:t>
            </a:r>
            <a:r>
              <a:rPr lang="el-GR" dirty="0" err="1"/>
              <a:t>spp</a:t>
            </a:r>
            <a:r>
              <a:rPr lang="el-GR" dirty="0"/>
              <a:t>. Πρόσφατη μετάλλαξη </a:t>
            </a:r>
            <a:r>
              <a:rPr lang="el-GR" dirty="0" err="1" smtClean="0">
                <a:sym typeface="Wingdings" panose="05000000000000000000" pitchFamily="2" charset="2"/>
              </a:rPr>
              <a:t></a:t>
            </a:r>
            <a:r>
              <a:rPr lang="el-GR" dirty="0" err="1" smtClean="0"/>
              <a:t>Α</a:t>
            </a:r>
            <a:r>
              <a:rPr lang="el-GR" dirty="0"/>
              <a:t>. </a:t>
            </a:r>
            <a:r>
              <a:rPr lang="el-GR" dirty="0" err="1" smtClean="0"/>
              <a:t>albopictus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Εμφανίζεται σε νέες περιοχές λόγω επέκτασης του εύρους του διαβιβαστή και λόγω </a:t>
            </a:r>
            <a:r>
              <a:rPr lang="el-GR" dirty="0" smtClean="0"/>
              <a:t>ταξιδιών.</a:t>
            </a:r>
            <a:endParaRPr lang="el-GR" dirty="0"/>
          </a:p>
          <a:p>
            <a:r>
              <a:rPr lang="el-GR" dirty="0"/>
              <a:t>Εκρηκτικές επιδημίες, πιθανολογείται μετάδοση με μετάγγιση , μέλλον αβέβαιο αλλά </a:t>
            </a:r>
            <a:r>
              <a:rPr lang="el-GR" dirty="0" smtClean="0"/>
              <a:t>απειλητικό.</a:t>
            </a:r>
            <a:endParaRPr lang="el-GR" dirty="0"/>
          </a:p>
          <a:p>
            <a:r>
              <a:rPr lang="el-GR" dirty="0"/>
              <a:t>Μέτρα για την ασφάλεια του αίματος στην Ιταλία </a:t>
            </a:r>
            <a:r>
              <a:rPr lang="el-GR" dirty="0" smtClean="0"/>
              <a:t>κ.α.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1668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Κίνδυνος;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Ένας ιός από την Αφρική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err="1" smtClean="0"/>
              <a:t>alphavirus</a:t>
            </a:r>
            <a:r>
              <a:rPr lang="el-GR" dirty="0" smtClean="0"/>
              <a:t> </a:t>
            </a:r>
            <a:r>
              <a:rPr lang="el-GR" dirty="0"/>
              <a:t>- </a:t>
            </a:r>
            <a:r>
              <a:rPr lang="el-GR" dirty="0" err="1" smtClean="0"/>
              <a:t>Chikungunya</a:t>
            </a:r>
            <a:r>
              <a:rPr lang="el-GR" dirty="0" smtClean="0"/>
              <a:t>  .</a:t>
            </a:r>
            <a:endParaRPr lang="el-GR" dirty="0"/>
          </a:p>
          <a:p>
            <a:r>
              <a:rPr lang="el-GR" dirty="0"/>
              <a:t>Ένα κουνούπι από την Ασία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err="1" smtClean="0"/>
              <a:t>Aedes</a:t>
            </a:r>
            <a:r>
              <a:rPr lang="el-GR" dirty="0" smtClean="0"/>
              <a:t> </a:t>
            </a:r>
            <a:r>
              <a:rPr lang="el-GR" dirty="0" err="1" smtClean="0"/>
              <a:t>albopictus</a:t>
            </a:r>
            <a:r>
              <a:rPr lang="el-GR" dirty="0" smtClean="0"/>
              <a:t> (κουνούπι τίγρης).</a:t>
            </a:r>
            <a:endParaRPr lang="el-GR" dirty="0"/>
          </a:p>
          <a:p>
            <a:r>
              <a:rPr lang="el-GR" dirty="0"/>
              <a:t>Ένας τουρίστας από την Ινδία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1.25 </a:t>
            </a:r>
            <a:r>
              <a:rPr lang="el-GR" dirty="0" err="1" smtClean="0"/>
              <a:t>εκατομ</a:t>
            </a:r>
            <a:r>
              <a:rPr lang="el-GR" dirty="0" smtClean="0"/>
              <a:t>. περιστατικά </a:t>
            </a:r>
            <a:r>
              <a:rPr lang="el-GR" dirty="0"/>
              <a:t>το </a:t>
            </a:r>
            <a:r>
              <a:rPr lang="el-GR" dirty="0" smtClean="0"/>
              <a:t>2006.</a:t>
            </a:r>
            <a:endParaRPr lang="el-GR" dirty="0"/>
          </a:p>
          <a:p>
            <a:r>
              <a:rPr lang="el-GR" dirty="0"/>
              <a:t>Μία αναφορά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270 </a:t>
            </a:r>
            <a:r>
              <a:rPr lang="el-GR" dirty="0"/>
              <a:t>άνθρωποι μολυσμένοι </a:t>
            </a:r>
            <a:r>
              <a:rPr lang="el-GR" dirty="0" smtClean="0"/>
              <a:t>με </a:t>
            </a:r>
            <a:r>
              <a:rPr lang="el-GR" dirty="0" err="1" smtClean="0"/>
              <a:t>Chikungunya</a:t>
            </a:r>
            <a:endParaRPr lang="el-GR" dirty="0"/>
          </a:p>
          <a:p>
            <a:pPr marL="2424113" indent="0">
              <a:spcBef>
                <a:spcPts val="0"/>
              </a:spcBef>
              <a:buNone/>
            </a:pPr>
            <a:r>
              <a:rPr lang="el-GR" dirty="0" err="1" smtClean="0"/>
              <a:t>Ραβένα</a:t>
            </a:r>
            <a:r>
              <a:rPr lang="el-GR" dirty="0" smtClean="0"/>
              <a:t> Ιταλίας.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5056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Chagas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Αιτιολογικός </a:t>
            </a:r>
            <a:r>
              <a:rPr lang="el-GR" dirty="0" smtClean="0"/>
              <a:t>παράγοντας: </a:t>
            </a:r>
            <a:r>
              <a:rPr lang="el-GR" dirty="0" err="1"/>
              <a:t>Trypanosoma</a:t>
            </a:r>
            <a:r>
              <a:rPr lang="el-GR" dirty="0"/>
              <a:t> </a:t>
            </a:r>
            <a:r>
              <a:rPr lang="el-GR" dirty="0" err="1" smtClean="0"/>
              <a:t>cruzi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Μεταδίδεται </a:t>
            </a:r>
            <a:r>
              <a:rPr lang="el-GR" dirty="0"/>
              <a:t>με </a:t>
            </a:r>
            <a:r>
              <a:rPr lang="el-GR" dirty="0" err="1"/>
              <a:t>αιματοφάγα</a:t>
            </a:r>
            <a:r>
              <a:rPr lang="el-GR" dirty="0"/>
              <a:t> έντομα (</a:t>
            </a:r>
            <a:r>
              <a:rPr lang="el-GR" dirty="0" err="1"/>
              <a:t>triatomine</a:t>
            </a:r>
            <a:r>
              <a:rPr lang="el-GR" dirty="0"/>
              <a:t> </a:t>
            </a:r>
            <a:r>
              <a:rPr lang="el-GR" dirty="0" err="1"/>
              <a:t>bugs</a:t>
            </a:r>
            <a:r>
              <a:rPr lang="el-GR" dirty="0" smtClean="0"/>
              <a:t>).</a:t>
            </a:r>
          </a:p>
          <a:p>
            <a:r>
              <a:rPr lang="el-GR" dirty="0" smtClean="0"/>
              <a:t>Παράσιτο.</a:t>
            </a:r>
            <a:endParaRPr lang="el-GR" dirty="0"/>
          </a:p>
          <a:p>
            <a:r>
              <a:rPr lang="el-GR" dirty="0"/>
              <a:t>Χρόνια </a:t>
            </a:r>
            <a:r>
              <a:rPr lang="el-GR" dirty="0" err="1"/>
              <a:t>ασυμπτωματική</a:t>
            </a:r>
            <a:r>
              <a:rPr lang="el-GR" dirty="0"/>
              <a:t> μη ιάσιμη </a:t>
            </a:r>
            <a:r>
              <a:rPr lang="el-GR" dirty="0" smtClean="0"/>
              <a:t>νόσος.</a:t>
            </a:r>
            <a:endParaRPr lang="el-GR" dirty="0"/>
          </a:p>
          <a:p>
            <a:r>
              <a:rPr lang="el-GR" dirty="0"/>
              <a:t>Ενδημική σε περιοχές του Μεξικό, Κεντρική &amp; Βόρεια </a:t>
            </a:r>
            <a:r>
              <a:rPr lang="el-GR" dirty="0" smtClean="0"/>
              <a:t>Αμερική.</a:t>
            </a:r>
            <a:endParaRPr lang="el-GR" dirty="0"/>
          </a:p>
          <a:p>
            <a:r>
              <a:rPr lang="el-GR" dirty="0"/>
              <a:t>Μετάδοση : κάθετη και με μετάγγιση </a:t>
            </a:r>
            <a:r>
              <a:rPr lang="el-GR" dirty="0" smtClean="0"/>
              <a:t>αίματος.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87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Γιατί οι Λοιμώξεις </a:t>
            </a:r>
            <a:r>
              <a:rPr lang="el-GR" dirty="0" err="1" smtClean="0"/>
              <a:t>Επαναδύονται</a:t>
            </a:r>
            <a:r>
              <a:rPr lang="el-GR" dirty="0" smtClean="0"/>
              <a:t>;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Μετακινήσεις </a:t>
            </a:r>
            <a:r>
              <a:rPr lang="el-GR" dirty="0"/>
              <a:t>πληθυσμών – μετανάστευση, ταξίδια</a:t>
            </a:r>
          </a:p>
          <a:p>
            <a:pPr lvl="1"/>
            <a:r>
              <a:rPr lang="el-GR" b="1" dirty="0" smtClean="0"/>
              <a:t>T</a:t>
            </a:r>
            <a:r>
              <a:rPr lang="el-GR" b="1" dirty="0"/>
              <a:t>. </a:t>
            </a:r>
            <a:r>
              <a:rPr lang="el-GR" b="1" dirty="0" err="1"/>
              <a:t>cruzi</a:t>
            </a:r>
            <a:r>
              <a:rPr lang="el-GR" b="1" dirty="0"/>
              <a:t>, </a:t>
            </a:r>
            <a:r>
              <a:rPr lang="el-GR" b="1" dirty="0" err="1" smtClean="0"/>
              <a:t>chikungunya</a:t>
            </a:r>
            <a:r>
              <a:rPr lang="el-GR" b="1" dirty="0" smtClean="0"/>
              <a:t>.</a:t>
            </a:r>
            <a:endParaRPr lang="el-GR" b="1" dirty="0"/>
          </a:p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Μεταφορά </a:t>
            </a:r>
            <a:r>
              <a:rPr lang="el-GR" dirty="0"/>
              <a:t>του παράγοντα, του διαβιβαστή ή του ξενιστή</a:t>
            </a:r>
          </a:p>
          <a:p>
            <a:pPr lvl="1"/>
            <a:r>
              <a:rPr lang="el-GR" b="1" dirty="0" smtClean="0"/>
              <a:t>WNV</a:t>
            </a:r>
            <a:r>
              <a:rPr lang="el-GR" b="1" dirty="0"/>
              <a:t>, </a:t>
            </a:r>
            <a:r>
              <a:rPr lang="el-GR" b="1" dirty="0" err="1" smtClean="0"/>
              <a:t>monkeypox</a:t>
            </a:r>
            <a:r>
              <a:rPr lang="el-GR" b="1" dirty="0" smtClean="0"/>
              <a:t>.</a:t>
            </a:r>
            <a:endParaRPr lang="el-GR" b="1" dirty="0"/>
          </a:p>
          <a:p>
            <a:pPr marL="457200" indent="-457200">
              <a:buFont typeface="+mj-lt"/>
              <a:buAutoNum type="arabicPeriod" startAt="5"/>
            </a:pPr>
            <a:r>
              <a:rPr lang="el-GR" dirty="0" smtClean="0"/>
              <a:t>Αλλαγή </a:t>
            </a:r>
            <a:r>
              <a:rPr lang="el-GR" dirty="0"/>
              <a:t>ανθρώπινης συμπεριφοράς, πόλεμοι </a:t>
            </a:r>
            <a:endParaRPr lang="el-GR" dirty="0" smtClean="0"/>
          </a:p>
          <a:p>
            <a:pPr lvl="1"/>
            <a:r>
              <a:rPr lang="el-GR" b="1" dirty="0" smtClean="0"/>
              <a:t>HIV, </a:t>
            </a:r>
            <a:r>
              <a:rPr lang="el-GR" b="1" dirty="0" err="1" smtClean="0"/>
              <a:t>leishmania</a:t>
            </a:r>
            <a:r>
              <a:rPr lang="el-GR" b="1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731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Chagas</a:t>
            </a:r>
            <a:r>
              <a:rPr lang="en-US" dirty="0"/>
              <a:t> </a:t>
            </a:r>
            <a:r>
              <a:rPr lang="el-GR" dirty="0"/>
              <a:t>και μετάγγιση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1987: </a:t>
            </a:r>
            <a:r>
              <a:rPr lang="el-GR" dirty="0"/>
              <a:t>Καλιφόρνια - Μεξικάνος </a:t>
            </a:r>
            <a:r>
              <a:rPr lang="el-GR" dirty="0" smtClean="0"/>
              <a:t>αιμοδότης.</a:t>
            </a:r>
          </a:p>
          <a:p>
            <a:r>
              <a:rPr lang="el-GR" dirty="0" smtClean="0"/>
              <a:t>1989: </a:t>
            </a:r>
            <a:r>
              <a:rPr lang="el-GR" dirty="0"/>
              <a:t>Νέα Υόρκη - Βολιβιανός </a:t>
            </a:r>
            <a:r>
              <a:rPr lang="el-GR" dirty="0" smtClean="0"/>
              <a:t>αιμοδότης,</a:t>
            </a:r>
            <a:endParaRPr lang="el-GR" dirty="0"/>
          </a:p>
          <a:p>
            <a:pPr marL="1074738" indent="0">
              <a:buNone/>
            </a:pPr>
            <a:r>
              <a:rPr lang="el-GR" dirty="0"/>
              <a:t>Μανιτόμπα - αιμοδότης από </a:t>
            </a:r>
            <a:r>
              <a:rPr lang="el-GR" dirty="0" smtClean="0"/>
              <a:t>Παραγουάη.</a:t>
            </a:r>
          </a:p>
          <a:p>
            <a:r>
              <a:rPr lang="el-GR" dirty="0" smtClean="0"/>
              <a:t>1993: Χιούστον </a:t>
            </a:r>
            <a:r>
              <a:rPr lang="el-GR" dirty="0"/>
              <a:t>— άγνωστος </a:t>
            </a:r>
            <a:r>
              <a:rPr lang="el-GR" dirty="0" smtClean="0"/>
              <a:t>αιμοδότης.</a:t>
            </a:r>
            <a:endParaRPr lang="el-GR" dirty="0"/>
          </a:p>
          <a:p>
            <a:r>
              <a:rPr lang="el-GR" dirty="0"/>
              <a:t>1999	</a:t>
            </a:r>
            <a:r>
              <a:rPr lang="el-GR" dirty="0" smtClean="0"/>
              <a:t>: Μαϊάμι </a:t>
            </a:r>
            <a:r>
              <a:rPr lang="el-GR" dirty="0"/>
              <a:t>- Αιμοδότης από </a:t>
            </a:r>
            <a:r>
              <a:rPr lang="el-GR" dirty="0" smtClean="0"/>
              <a:t>Χιλή.</a:t>
            </a:r>
            <a:endParaRPr lang="el-GR" dirty="0"/>
          </a:p>
          <a:p>
            <a:r>
              <a:rPr lang="el-GR" dirty="0"/>
              <a:t>2000	</a:t>
            </a:r>
            <a:r>
              <a:rPr lang="el-GR" dirty="0" smtClean="0"/>
              <a:t>: Μανιτόμπα </a:t>
            </a:r>
            <a:r>
              <a:rPr lang="el-GR" dirty="0"/>
              <a:t>- Γερμανός/Παραγουάη </a:t>
            </a:r>
            <a:r>
              <a:rPr lang="el-GR" dirty="0" smtClean="0"/>
              <a:t>αιμοδότης.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3380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Πυρετός </a:t>
            </a:r>
            <a:r>
              <a:rPr lang="en-US" dirty="0"/>
              <a:t>Q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Coxiella</a:t>
            </a:r>
            <a:r>
              <a:rPr lang="el-GR" dirty="0"/>
              <a:t> </a:t>
            </a:r>
            <a:r>
              <a:rPr lang="el-GR" dirty="0" err="1"/>
              <a:t>burnetii</a:t>
            </a:r>
            <a:endParaRPr lang="el-GR" dirty="0"/>
          </a:p>
          <a:p>
            <a:pPr lvl="1"/>
            <a:r>
              <a:rPr lang="el-GR" dirty="0" err="1" smtClean="0"/>
              <a:t>Rickettsia</a:t>
            </a:r>
            <a:r>
              <a:rPr lang="el-GR" dirty="0" smtClean="0"/>
              <a:t>,</a:t>
            </a:r>
            <a:endParaRPr lang="el-GR" dirty="0"/>
          </a:p>
          <a:p>
            <a:pPr lvl="1"/>
            <a:r>
              <a:rPr lang="el-GR" dirty="0" smtClean="0"/>
              <a:t>Υποχρεωτικό </a:t>
            </a:r>
            <a:r>
              <a:rPr lang="el-GR" dirty="0"/>
              <a:t>ενδοκυττάριο </a:t>
            </a:r>
            <a:r>
              <a:rPr lang="el-GR" dirty="0" smtClean="0"/>
              <a:t>παράσιτο,</a:t>
            </a:r>
            <a:endParaRPr lang="el-GR" dirty="0"/>
          </a:p>
          <a:p>
            <a:pPr lvl="1"/>
            <a:r>
              <a:rPr lang="el-GR" dirty="0" smtClean="0"/>
              <a:t>Σταθερό </a:t>
            </a:r>
            <a:r>
              <a:rPr lang="el-GR" dirty="0"/>
              <a:t>και </a:t>
            </a:r>
            <a:r>
              <a:rPr lang="el-GR" dirty="0" smtClean="0"/>
              <a:t>ανθεκτικό,</a:t>
            </a:r>
            <a:endParaRPr lang="el-GR" dirty="0"/>
          </a:p>
          <a:p>
            <a:pPr lvl="1"/>
            <a:r>
              <a:rPr lang="el-GR" dirty="0" smtClean="0"/>
              <a:t>Ευαίσθητο </a:t>
            </a:r>
            <a:r>
              <a:rPr lang="el-GR" dirty="0"/>
              <a:t>στην </a:t>
            </a:r>
            <a:r>
              <a:rPr lang="el-GR" dirty="0" smtClean="0"/>
              <a:t>παστερίωση,</a:t>
            </a:r>
            <a:endParaRPr lang="el-GR" dirty="0"/>
          </a:p>
          <a:p>
            <a:pPr lvl="1"/>
            <a:r>
              <a:rPr lang="el-GR" dirty="0" smtClean="0"/>
              <a:t>Δύο </a:t>
            </a:r>
            <a:r>
              <a:rPr lang="el-GR" dirty="0" err="1"/>
              <a:t>αντιγονικές</a:t>
            </a:r>
            <a:r>
              <a:rPr lang="el-GR" dirty="0"/>
              <a:t> </a:t>
            </a:r>
            <a:r>
              <a:rPr lang="el-GR" dirty="0" smtClean="0"/>
              <a:t>φάσεις,</a:t>
            </a:r>
            <a:endParaRPr lang="el-GR" dirty="0"/>
          </a:p>
          <a:p>
            <a:pPr marL="1252538" lvl="2" indent="-338138">
              <a:buFont typeface="Wingdings" panose="05000000000000000000" pitchFamily="2" charset="2"/>
              <a:buChar char="§"/>
            </a:pPr>
            <a:r>
              <a:rPr lang="el-GR" dirty="0" smtClean="0"/>
              <a:t>Φάση </a:t>
            </a:r>
            <a:r>
              <a:rPr lang="el-GR" dirty="0"/>
              <a:t>1: </a:t>
            </a:r>
            <a:r>
              <a:rPr lang="el-GR" dirty="0" smtClean="0"/>
              <a:t>παθογόνο,</a:t>
            </a:r>
            <a:endParaRPr lang="el-GR" dirty="0"/>
          </a:p>
          <a:p>
            <a:pPr marL="1252538" lvl="2" indent="-338138">
              <a:buFont typeface="Wingdings" panose="05000000000000000000" pitchFamily="2" charset="2"/>
              <a:buChar char="§"/>
            </a:pPr>
            <a:r>
              <a:rPr lang="el-GR" dirty="0" smtClean="0"/>
              <a:t>Φάση </a:t>
            </a:r>
            <a:r>
              <a:rPr lang="el-GR" dirty="0"/>
              <a:t>2: λιγότερο </a:t>
            </a:r>
            <a:r>
              <a:rPr lang="el-GR" dirty="0" smtClean="0"/>
              <a:t>παθογόνο.</a:t>
            </a:r>
            <a:endParaRPr lang="el-GR" dirty="0"/>
          </a:p>
          <a:p>
            <a:pPr marL="1252538" lvl="2" indent="-338138">
              <a:buFont typeface="Wingdings" panose="05000000000000000000" pitchFamily="2" charset="2"/>
              <a:buChar char="§"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0228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Μετάδοση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196752"/>
            <a:ext cx="4546848" cy="5040560"/>
          </a:xfrm>
        </p:spPr>
        <p:txBody>
          <a:bodyPr>
            <a:normAutofit/>
          </a:bodyPr>
          <a:lstStyle/>
          <a:p>
            <a:r>
              <a:rPr lang="el-GR" dirty="0" err="1"/>
              <a:t>Aerosol</a:t>
            </a:r>
            <a:endParaRPr lang="el-GR" dirty="0"/>
          </a:p>
          <a:p>
            <a:pPr lvl="1"/>
            <a:r>
              <a:rPr lang="el-GR" dirty="0" smtClean="0"/>
              <a:t>Υγρά </a:t>
            </a:r>
            <a:r>
              <a:rPr lang="el-GR" dirty="0"/>
              <a:t>μετά τοκετό</a:t>
            </a:r>
          </a:p>
          <a:p>
            <a:pPr marL="984250" lvl="2">
              <a:buFont typeface="Wingdings" panose="05000000000000000000" pitchFamily="2" charset="2"/>
              <a:buChar char="§"/>
            </a:pPr>
            <a:r>
              <a:rPr lang="el-GR" dirty="0" smtClean="0"/>
              <a:t>10</a:t>
            </a:r>
            <a:r>
              <a:rPr lang="el-GR" baseline="30000" dirty="0" smtClean="0"/>
              <a:t>9</a:t>
            </a:r>
            <a:r>
              <a:rPr lang="el-GR" dirty="0" smtClean="0"/>
              <a:t> </a:t>
            </a:r>
            <a:r>
              <a:rPr lang="el-GR" dirty="0" err="1"/>
              <a:t>bacteria</a:t>
            </a:r>
            <a:r>
              <a:rPr lang="el-GR" dirty="0"/>
              <a:t>/</a:t>
            </a:r>
            <a:r>
              <a:rPr lang="el-GR" dirty="0" err="1"/>
              <a:t>gr</a:t>
            </a:r>
            <a:r>
              <a:rPr lang="el-GR" dirty="0"/>
              <a:t> </a:t>
            </a:r>
            <a:r>
              <a:rPr lang="el-GR" dirty="0" err="1" smtClean="0"/>
              <a:t>placenta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 smtClean="0"/>
              <a:t>Ούρα</a:t>
            </a:r>
            <a:r>
              <a:rPr lang="el-GR" dirty="0"/>
              <a:t>, κόπρανα, </a:t>
            </a:r>
            <a:r>
              <a:rPr lang="el-GR" dirty="0" smtClean="0"/>
              <a:t>γάλα.</a:t>
            </a:r>
            <a:endParaRPr lang="el-GR" dirty="0"/>
          </a:p>
          <a:p>
            <a:pPr lvl="1"/>
            <a:r>
              <a:rPr lang="el-GR" dirty="0" smtClean="0"/>
              <a:t>Με </a:t>
            </a:r>
            <a:r>
              <a:rPr lang="el-GR" dirty="0"/>
              <a:t>τον αέρα </a:t>
            </a:r>
            <a:r>
              <a:rPr lang="el-GR" dirty="0" smtClean="0"/>
              <a:t>.</a:t>
            </a:r>
          </a:p>
          <a:p>
            <a:r>
              <a:rPr lang="el-GR" dirty="0" smtClean="0"/>
              <a:t>Άμεση </a:t>
            </a:r>
            <a:r>
              <a:rPr lang="el-GR" dirty="0"/>
              <a:t>επαφή 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Κατοικίδια.</a:t>
            </a:r>
            <a:endParaRPr lang="el-GR" dirty="0"/>
          </a:p>
          <a:p>
            <a:r>
              <a:rPr lang="el-GR" dirty="0" smtClean="0"/>
              <a:t>Κατάποση.</a:t>
            </a:r>
          </a:p>
          <a:p>
            <a:r>
              <a:rPr lang="el-GR" dirty="0" smtClean="0"/>
              <a:t>Αρθρόποδα </a:t>
            </a:r>
            <a:r>
              <a:rPr lang="el-GR" dirty="0"/>
              <a:t>(</a:t>
            </a:r>
            <a:r>
              <a:rPr lang="el-GR" dirty="0" err="1"/>
              <a:t>ticks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537478" y="1196752"/>
            <a:ext cx="4572000" cy="4049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 err="1">
                <a:solidFill>
                  <a:prstClr val="black"/>
                </a:solidFill>
                <a:latin typeface="Calibri"/>
              </a:rPr>
              <a:t>Ανθρωπο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σε άνθρωπο (σπάνια)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Μέσω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πλακούντα.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Μεταγγίσεις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αίματος.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Μοσχεύματα μυελού των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οστών.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Ενδοδερμικός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ενοφθαλμισμός.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Πιθανή σεξουαλική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μετάδοση.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355976" y="1340768"/>
            <a:ext cx="0" cy="432048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92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Επίπτωση στον άνθρωπο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Επώαση: 2-5 </a:t>
            </a:r>
            <a:r>
              <a:rPr lang="el-GR" dirty="0" smtClean="0"/>
              <a:t>εβδομάδες.</a:t>
            </a:r>
          </a:p>
          <a:p>
            <a:r>
              <a:rPr lang="el-GR" dirty="0" smtClean="0"/>
              <a:t>Ένας </a:t>
            </a:r>
            <a:r>
              <a:rPr lang="el-GR" dirty="0"/>
              <a:t>οργανισμός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νόσο.</a:t>
            </a:r>
          </a:p>
          <a:p>
            <a:r>
              <a:rPr lang="el-GR" dirty="0" smtClean="0"/>
              <a:t>Νόσος</a:t>
            </a:r>
            <a:endParaRPr lang="el-GR" dirty="0"/>
          </a:p>
          <a:p>
            <a:pPr lvl="1"/>
            <a:r>
              <a:rPr lang="el-GR" dirty="0" err="1" smtClean="0"/>
              <a:t>Ασυμπτωματική</a:t>
            </a:r>
            <a:r>
              <a:rPr lang="el-GR" dirty="0" smtClean="0"/>
              <a:t> </a:t>
            </a:r>
            <a:r>
              <a:rPr lang="el-GR" dirty="0"/>
              <a:t>(50</a:t>
            </a:r>
            <a:r>
              <a:rPr lang="el-GR" dirty="0" smtClean="0"/>
              <a:t>%).</a:t>
            </a:r>
            <a:endParaRPr lang="el-GR" dirty="0"/>
          </a:p>
          <a:p>
            <a:pPr lvl="1"/>
            <a:r>
              <a:rPr lang="el-GR" dirty="0" smtClean="0"/>
              <a:t>Οξεία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err="1" smtClean="0"/>
              <a:t>Γριππώδης</a:t>
            </a:r>
            <a:r>
              <a:rPr lang="el-GR" dirty="0" smtClean="0"/>
              <a:t> </a:t>
            </a:r>
            <a:r>
              <a:rPr lang="el-GR" dirty="0"/>
              <a:t>συνδρομή, άτυπη πνευμονία, ηπατίτιδα, </a:t>
            </a:r>
            <a:r>
              <a:rPr lang="el-GR" dirty="0" smtClean="0"/>
              <a:t>εξάνθημα.</a:t>
            </a:r>
            <a:endParaRPr lang="el-GR" dirty="0"/>
          </a:p>
          <a:p>
            <a:pPr lvl="1"/>
            <a:r>
              <a:rPr lang="el-GR" dirty="0" smtClean="0"/>
              <a:t>Χρόνια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err="1" smtClean="0"/>
              <a:t>Ανοσοκατεσταλμένοι</a:t>
            </a:r>
            <a:r>
              <a:rPr lang="el-GR" dirty="0" smtClean="0"/>
              <a:t> </a:t>
            </a:r>
            <a:r>
              <a:rPr lang="el-GR" dirty="0"/>
              <a:t>/ έγκυες : ενδοκαρδίτιδα, οστεομυελίτιδα, </a:t>
            </a:r>
            <a:r>
              <a:rPr lang="el-GR" dirty="0" smtClean="0"/>
              <a:t>κίρρωση.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32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HHV-8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Αιτιολογικός παράγοντας: Ιός του </a:t>
            </a:r>
            <a:r>
              <a:rPr lang="el-GR" dirty="0" err="1"/>
              <a:t>έρπη</a:t>
            </a:r>
            <a:r>
              <a:rPr lang="el-GR" dirty="0"/>
              <a:t> ( DNA-ιός με περίβλημα)</a:t>
            </a:r>
          </a:p>
          <a:p>
            <a:r>
              <a:rPr lang="el-GR" dirty="0"/>
              <a:t>Χρόνια </a:t>
            </a:r>
            <a:r>
              <a:rPr lang="el-GR" dirty="0" smtClean="0"/>
              <a:t>λοίμωξη, </a:t>
            </a:r>
            <a:r>
              <a:rPr lang="el-GR" dirty="0"/>
              <a:t>σάρκωμα </a:t>
            </a:r>
            <a:r>
              <a:rPr lang="el-GR" dirty="0" err="1"/>
              <a:t>Kaposi</a:t>
            </a:r>
            <a:r>
              <a:rPr lang="el-GR" dirty="0"/>
              <a:t> (HIV-</a:t>
            </a:r>
            <a:r>
              <a:rPr lang="el-GR" dirty="0" err="1"/>
              <a:t>σχετιζόμεν</a:t>
            </a:r>
            <a:r>
              <a:rPr lang="el-GR" dirty="0"/>
              <a:t>ο και κλασσικό)</a:t>
            </a:r>
          </a:p>
          <a:p>
            <a:r>
              <a:rPr lang="el-GR" dirty="0"/>
              <a:t>Μετάδοση από άνθρωπο σε άνθρωπο μέσω σιέλου, σεξουαλικής οδού, μεταμόσχευση οργάνων</a:t>
            </a:r>
          </a:p>
          <a:p>
            <a:r>
              <a:rPr lang="el-GR" dirty="0"/>
              <a:t>Παγκόσμια κατανομή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Αφρική </a:t>
            </a:r>
            <a:r>
              <a:rPr lang="el-GR" dirty="0"/>
              <a:t>, </a:t>
            </a:r>
            <a:r>
              <a:rPr lang="el-GR" dirty="0" err="1"/>
              <a:t>Β.Ευρώπη</a:t>
            </a:r>
            <a:r>
              <a:rPr lang="el-GR" dirty="0"/>
              <a:t> ; MSM</a:t>
            </a:r>
          </a:p>
          <a:p>
            <a:r>
              <a:rPr lang="el-GR" dirty="0" err="1"/>
              <a:t>Οροθετικότητα</a:t>
            </a:r>
            <a:r>
              <a:rPr lang="el-GR" dirty="0"/>
              <a:t> (εξαρτάται από τη μέθοδο)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/>
              <a:t>μέχρι 2,4% στους αιμοδότες (ΗΠΑ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0434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HHV-8 </a:t>
            </a:r>
            <a:r>
              <a:rPr lang="el-GR" dirty="0"/>
              <a:t>και μετάγγιση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Έμμεσες αποδείξεις</a:t>
            </a:r>
          </a:p>
          <a:p>
            <a:pPr lvl="1"/>
            <a:r>
              <a:rPr lang="el-GR" dirty="0" smtClean="0"/>
              <a:t>Μετάδοση </a:t>
            </a:r>
            <a:r>
              <a:rPr lang="el-GR" dirty="0"/>
              <a:t>μέσω οργάνων, επιδημιολογική συσχέτιση με μετάγγιση και αυξημένη συχνότητα </a:t>
            </a:r>
            <a:r>
              <a:rPr lang="el-GR" dirty="0" err="1" smtClean="0"/>
              <a:t>IDUs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DNA ανευρίσκεται σε οροθετικές </a:t>
            </a:r>
            <a:r>
              <a:rPr lang="el-GR" dirty="0" smtClean="0"/>
              <a:t>αιμοδοσίες.</a:t>
            </a:r>
          </a:p>
          <a:p>
            <a:r>
              <a:rPr lang="el-GR" dirty="0" smtClean="0"/>
              <a:t>Επιδεκτικότητα </a:t>
            </a:r>
            <a:r>
              <a:rPr lang="el-GR" dirty="0"/>
              <a:t>του αποδέκτη </a:t>
            </a:r>
            <a:r>
              <a:rPr lang="el-GR" dirty="0" smtClean="0"/>
              <a:t>άγνωστη.</a:t>
            </a:r>
          </a:p>
          <a:p>
            <a:r>
              <a:rPr lang="el-GR" dirty="0" err="1" smtClean="0"/>
              <a:t>Risk</a:t>
            </a:r>
            <a:r>
              <a:rPr lang="el-GR" dirty="0" smtClean="0"/>
              <a:t> </a:t>
            </a:r>
            <a:r>
              <a:rPr lang="el-GR" dirty="0" err="1"/>
              <a:t>profile</a:t>
            </a:r>
            <a:r>
              <a:rPr lang="el-GR" dirty="0"/>
              <a:t> </a:t>
            </a:r>
            <a:r>
              <a:rPr lang="el-GR" dirty="0" smtClean="0"/>
              <a:t>άγνωστο.</a:t>
            </a:r>
            <a:endParaRPr lang="el-GR" dirty="0"/>
          </a:p>
          <a:p>
            <a:r>
              <a:rPr lang="el-GR" dirty="0"/>
              <a:t>Πιθανότητα για έλεγχο </a:t>
            </a:r>
            <a:r>
              <a:rPr lang="el-GR" dirty="0" err="1"/>
              <a:t>Ab</a:t>
            </a:r>
            <a:r>
              <a:rPr lang="el-GR" dirty="0"/>
              <a:t>, όχι </a:t>
            </a:r>
            <a:r>
              <a:rPr lang="el-GR" dirty="0" err="1"/>
              <a:t>gold</a:t>
            </a:r>
            <a:r>
              <a:rPr lang="el-GR" dirty="0"/>
              <a:t> </a:t>
            </a:r>
            <a:r>
              <a:rPr lang="el-GR" dirty="0" err="1" smtClean="0"/>
              <a:t>standard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36373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Τι Ελέγχουμε για την Ασφάλεια του Αίματος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Κανένα </a:t>
            </a:r>
            <a:r>
              <a:rPr lang="el-GR" sz="2400" dirty="0"/>
              <a:t>από τα αναδυόμενα με τη μετάγγιση νοσήματα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sz="2400" dirty="0"/>
              <a:t>Ασφάλεια </a:t>
            </a:r>
            <a:r>
              <a:rPr lang="el-GR" sz="2400" dirty="0" smtClean="0"/>
              <a:t>αίματος;</a:t>
            </a:r>
            <a:endParaRPr lang="el-GR" sz="2400" dirty="0"/>
          </a:p>
          <a:p>
            <a:pPr marL="857250" lvl="1" indent="-457200">
              <a:buFont typeface="+mj-lt"/>
              <a:buAutoNum type="arabicPeriod"/>
            </a:pPr>
            <a:r>
              <a:rPr lang="el-GR" sz="2400" dirty="0" smtClean="0"/>
              <a:t>Μετανάστευση;</a:t>
            </a:r>
            <a:endParaRPr lang="el-GR" sz="2400" dirty="0"/>
          </a:p>
          <a:p>
            <a:pPr marL="857250" lvl="1" indent="-457200">
              <a:buFont typeface="+mj-lt"/>
              <a:buAutoNum type="arabicPeriod"/>
            </a:pPr>
            <a:r>
              <a:rPr lang="el-GR" sz="2400" dirty="0"/>
              <a:t>Πληρωμένοι </a:t>
            </a:r>
            <a:r>
              <a:rPr lang="el-GR" sz="2400" dirty="0" smtClean="0"/>
              <a:t>αιμοδότες.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Είναι ασφαλής η μετάγγιση;</a:t>
            </a:r>
          </a:p>
        </p:txBody>
      </p:sp>
      <p:grpSp>
        <p:nvGrpSpPr>
          <p:cNvPr id="48131" name="Group 100"/>
          <p:cNvGrpSpPr>
            <a:grpSpLocks/>
          </p:cNvGrpSpPr>
          <p:nvPr/>
        </p:nvGrpSpPr>
        <p:grpSpPr bwMode="auto">
          <a:xfrm>
            <a:off x="-71438" y="1700808"/>
            <a:ext cx="9612313" cy="3536950"/>
            <a:chOff x="0" y="2483604"/>
            <a:chExt cx="9612560" cy="3537684"/>
          </a:xfrm>
        </p:grpSpPr>
        <p:grpSp>
          <p:nvGrpSpPr>
            <p:cNvPr id="48132" name="Group 90"/>
            <p:cNvGrpSpPr>
              <a:grpSpLocks/>
            </p:cNvGrpSpPr>
            <p:nvPr/>
          </p:nvGrpSpPr>
          <p:grpSpPr bwMode="auto">
            <a:xfrm>
              <a:off x="359024" y="3501008"/>
              <a:ext cx="8784976" cy="2520280"/>
              <a:chOff x="0" y="2420888"/>
              <a:chExt cx="9396536" cy="280831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2708920"/>
                <a:ext cx="2016224" cy="2520280"/>
              </a:xfrm>
              <a:prstGeom prst="rect">
                <a:avLst/>
              </a:prstGeom>
              <a:scene3d>
                <a:camera prst="orthographicFront">
                  <a:rot lat="1200000" lon="18899983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331640" y="2636912"/>
                <a:ext cx="2016224" cy="2520280"/>
              </a:xfrm>
              <a:prstGeom prst="rect">
                <a:avLst/>
              </a:prstGeom>
              <a:scene3d>
                <a:camera prst="orthographicFront">
                  <a:rot lat="1200000" lon="18899983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555776" y="2420888"/>
                <a:ext cx="2016224" cy="2520280"/>
              </a:xfrm>
              <a:prstGeom prst="rect">
                <a:avLst/>
              </a:prstGeom>
              <a:scene3d>
                <a:camera prst="orthographicFront">
                  <a:rot lat="1200000" lon="18899983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35896" y="2564904"/>
                <a:ext cx="2016224" cy="2520280"/>
              </a:xfrm>
              <a:prstGeom prst="rect">
                <a:avLst/>
              </a:prstGeom>
              <a:scene3d>
                <a:camera prst="orthographicFront">
                  <a:rot lat="1200000" lon="18899983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788024" y="2492896"/>
                <a:ext cx="2016224" cy="2520280"/>
              </a:xfrm>
              <a:prstGeom prst="rect">
                <a:avLst/>
              </a:prstGeom>
              <a:scene3d>
                <a:camera prst="orthographicFront">
                  <a:rot lat="1200000" lon="18899983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156176" y="2492896"/>
                <a:ext cx="2016224" cy="2520280"/>
              </a:xfrm>
              <a:prstGeom prst="rect">
                <a:avLst/>
              </a:prstGeom>
              <a:scene3d>
                <a:camera prst="orthographicFront">
                  <a:rot lat="1200000" lon="18899983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380312" y="2492896"/>
                <a:ext cx="2016224" cy="2520280"/>
              </a:xfrm>
              <a:prstGeom prst="rect">
                <a:avLst/>
              </a:prstGeom>
              <a:scene3d>
                <a:camera prst="orthographicFront">
                  <a:rot lat="1200000" lon="18899983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39552" y="3284984"/>
                <a:ext cx="288032" cy="360040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>
                  <a:rot lat="1681459" lon="20232244" rev="20929772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043608" y="3789040"/>
                <a:ext cx="288032" cy="360040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>
                  <a:rot lat="1681459" lon="20232244" rev="20929772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187624" y="3068960"/>
                <a:ext cx="288032" cy="360040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>
                  <a:rot lat="1681459" lon="20232244" rev="20929772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83568" y="4581128"/>
                <a:ext cx="288032" cy="360040"/>
              </a:xfrm>
              <a:prstGeom prst="ellipse">
                <a:avLst/>
              </a:prstGeom>
              <a:solidFill>
                <a:schemeClr val="bg1"/>
              </a:solidFill>
              <a:scene3d>
                <a:camera prst="orthographicFront">
                  <a:rot lat="1681459" lon="20232244" rev="20929772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1835696" y="3068960"/>
                <a:ext cx="360040" cy="360040"/>
              </a:xfrm>
              <a:prstGeom prst="triangle">
                <a:avLst/>
              </a:prstGeom>
              <a:solidFill>
                <a:schemeClr val="bg1"/>
              </a:solidFill>
              <a:scene3d>
                <a:camera prst="orthographicFront">
                  <a:rot lat="2100000" lon="19799989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2267744" y="3645024"/>
                <a:ext cx="360040" cy="360040"/>
              </a:xfrm>
              <a:prstGeom prst="triangle">
                <a:avLst/>
              </a:prstGeom>
              <a:solidFill>
                <a:schemeClr val="bg1"/>
              </a:solidFill>
              <a:scene3d>
                <a:camera prst="orthographicFront">
                  <a:rot lat="2100000" lon="19799989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2411760" y="2852936"/>
                <a:ext cx="360040" cy="360040"/>
              </a:xfrm>
              <a:prstGeom prst="triangle">
                <a:avLst/>
              </a:prstGeom>
              <a:solidFill>
                <a:schemeClr val="bg1"/>
              </a:solidFill>
              <a:scene3d>
                <a:camera prst="orthographicFront">
                  <a:rot lat="2100000" lon="19799989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1979712" y="4365104"/>
                <a:ext cx="360040" cy="360040"/>
              </a:xfrm>
              <a:prstGeom prst="triangle">
                <a:avLst/>
              </a:prstGeom>
              <a:solidFill>
                <a:schemeClr val="bg1"/>
              </a:solidFill>
              <a:scene3d>
                <a:camera prst="orthographicFront">
                  <a:rot lat="2100000" lon="19799989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059832" y="2996952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>
                  <a:rot lat="2100000" lon="20099991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419872" y="364502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>
                  <a:rot lat="2100000" lon="20099991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635896" y="2852936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>
                  <a:rot lat="2100000" lon="20099991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59832" y="4221088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>
                  <a:rot lat="2100000" lon="20099991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50" name="5-Point Star 49"/>
              <p:cNvSpPr/>
              <p:nvPr/>
            </p:nvSpPr>
            <p:spPr>
              <a:xfrm>
                <a:off x="4139952" y="2996952"/>
                <a:ext cx="360040" cy="360040"/>
              </a:xfrm>
              <a:prstGeom prst="star5">
                <a:avLst/>
              </a:prstGeom>
              <a:solidFill>
                <a:schemeClr val="bg1"/>
              </a:solidFill>
              <a:scene3d>
                <a:camera prst="orthographicFront">
                  <a:rot lat="895387" lon="19790675" rev="21493927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51" name="5-Point Star 50"/>
              <p:cNvSpPr/>
              <p:nvPr/>
            </p:nvSpPr>
            <p:spPr>
              <a:xfrm>
                <a:off x="4644008" y="2852936"/>
                <a:ext cx="360040" cy="360040"/>
              </a:xfrm>
              <a:prstGeom prst="star5">
                <a:avLst/>
              </a:prstGeom>
              <a:solidFill>
                <a:schemeClr val="bg1"/>
              </a:solidFill>
              <a:scene3d>
                <a:camera prst="orthographicFront">
                  <a:rot lat="895387" lon="19790675" rev="21493927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52" name="5-Point Star 51"/>
              <p:cNvSpPr/>
              <p:nvPr/>
            </p:nvSpPr>
            <p:spPr>
              <a:xfrm>
                <a:off x="4427984" y="3573016"/>
                <a:ext cx="360040" cy="360040"/>
              </a:xfrm>
              <a:prstGeom prst="star5">
                <a:avLst/>
              </a:prstGeom>
              <a:solidFill>
                <a:schemeClr val="bg1"/>
              </a:solidFill>
              <a:scene3d>
                <a:camera prst="orthographicFront">
                  <a:rot lat="895387" lon="19790675" rev="21493927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53" name="5-Point Star 52"/>
              <p:cNvSpPr/>
              <p:nvPr/>
            </p:nvSpPr>
            <p:spPr>
              <a:xfrm>
                <a:off x="4211960" y="4221088"/>
                <a:ext cx="360040" cy="360040"/>
              </a:xfrm>
              <a:prstGeom prst="star5">
                <a:avLst/>
              </a:prstGeom>
              <a:solidFill>
                <a:schemeClr val="bg1"/>
              </a:solidFill>
              <a:scene3d>
                <a:camera prst="orthographicFront">
                  <a:rot lat="895387" lon="19790675" rev="21493927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54" name="Moon 53"/>
              <p:cNvSpPr/>
              <p:nvPr/>
            </p:nvSpPr>
            <p:spPr>
              <a:xfrm>
                <a:off x="5364088" y="2924944"/>
                <a:ext cx="288032" cy="288032"/>
              </a:xfrm>
              <a:prstGeom prst="moon">
                <a:avLst/>
              </a:prstGeom>
              <a:solidFill>
                <a:schemeClr val="bg1"/>
              </a:solidFill>
              <a:scene3d>
                <a:camera prst="orthographicFront">
                  <a:rot lat="300000" lon="20399993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55" name="Moon 54"/>
              <p:cNvSpPr/>
              <p:nvPr/>
            </p:nvSpPr>
            <p:spPr>
              <a:xfrm>
                <a:off x="5436096" y="4293096"/>
                <a:ext cx="288032" cy="288032"/>
              </a:xfrm>
              <a:prstGeom prst="moon">
                <a:avLst/>
              </a:prstGeom>
              <a:solidFill>
                <a:schemeClr val="bg1"/>
              </a:solidFill>
              <a:scene3d>
                <a:camera prst="orthographicFront">
                  <a:rot lat="895387" lon="19790675" rev="21493927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56" name="Moon 55"/>
              <p:cNvSpPr/>
              <p:nvPr/>
            </p:nvSpPr>
            <p:spPr>
              <a:xfrm>
                <a:off x="6012160" y="2780928"/>
                <a:ext cx="288032" cy="288032"/>
              </a:xfrm>
              <a:prstGeom prst="moon">
                <a:avLst/>
              </a:prstGeom>
              <a:solidFill>
                <a:schemeClr val="bg1"/>
              </a:solidFill>
              <a:scene3d>
                <a:camera prst="orthographicFront">
                  <a:rot lat="895387" lon="19790675" rev="21493927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57" name="Moon 56"/>
              <p:cNvSpPr/>
              <p:nvPr/>
            </p:nvSpPr>
            <p:spPr>
              <a:xfrm>
                <a:off x="5724128" y="3573016"/>
                <a:ext cx="288032" cy="288032"/>
              </a:xfrm>
              <a:prstGeom prst="moon">
                <a:avLst/>
              </a:prstGeom>
              <a:solidFill>
                <a:schemeClr val="bg1"/>
              </a:solidFill>
              <a:scene3d>
                <a:camera prst="orthographicFront">
                  <a:rot lat="895387" lon="19790675" rev="21493927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58" name="Donut 57"/>
              <p:cNvSpPr/>
              <p:nvPr/>
            </p:nvSpPr>
            <p:spPr>
              <a:xfrm>
                <a:off x="6732240" y="2996952"/>
                <a:ext cx="288032" cy="288032"/>
              </a:xfrm>
              <a:prstGeom prst="donut">
                <a:avLst/>
              </a:prstGeom>
              <a:solidFill>
                <a:schemeClr val="bg1"/>
              </a:solidFill>
              <a:scene3d>
                <a:camera prst="orthographicFront">
                  <a:rot lat="895387" lon="19790675" rev="21493927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Donut 61"/>
              <p:cNvSpPr/>
              <p:nvPr/>
            </p:nvSpPr>
            <p:spPr>
              <a:xfrm>
                <a:off x="7020272" y="3501008"/>
                <a:ext cx="288032" cy="288032"/>
              </a:xfrm>
              <a:prstGeom prst="donut">
                <a:avLst/>
              </a:prstGeom>
              <a:solidFill>
                <a:schemeClr val="bg1"/>
              </a:solidFill>
              <a:scene3d>
                <a:camera prst="orthographicFront">
                  <a:rot lat="895387" lon="19790675" rev="21493927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Donut 62"/>
              <p:cNvSpPr/>
              <p:nvPr/>
            </p:nvSpPr>
            <p:spPr>
              <a:xfrm>
                <a:off x="7308304" y="2852936"/>
                <a:ext cx="288032" cy="288032"/>
              </a:xfrm>
              <a:prstGeom prst="donut">
                <a:avLst/>
              </a:prstGeom>
              <a:solidFill>
                <a:schemeClr val="bg1"/>
              </a:solidFill>
              <a:scene3d>
                <a:camera prst="orthographicFront">
                  <a:rot lat="895387" lon="19790675" rev="21493927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Donut 63"/>
              <p:cNvSpPr/>
              <p:nvPr/>
            </p:nvSpPr>
            <p:spPr>
              <a:xfrm>
                <a:off x="6876256" y="4293096"/>
                <a:ext cx="288032" cy="288032"/>
              </a:xfrm>
              <a:prstGeom prst="donut">
                <a:avLst/>
              </a:prstGeom>
              <a:solidFill>
                <a:schemeClr val="bg1"/>
              </a:solidFill>
              <a:scene3d>
                <a:camera prst="orthographicFront">
                  <a:rot lat="895387" lon="19790675" rev="21493927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Sun 64"/>
              <p:cNvSpPr/>
              <p:nvPr/>
            </p:nvSpPr>
            <p:spPr>
              <a:xfrm>
                <a:off x="7956376" y="2924944"/>
                <a:ext cx="288032" cy="360040"/>
              </a:xfrm>
              <a:prstGeom prst="sun">
                <a:avLst/>
              </a:prstGeom>
              <a:solidFill>
                <a:schemeClr val="bg1"/>
              </a:solidFill>
              <a:scene3d>
                <a:camera prst="orthographicFront">
                  <a:rot lat="900000" lon="20399993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66" name="Sun 65"/>
              <p:cNvSpPr/>
              <p:nvPr/>
            </p:nvSpPr>
            <p:spPr>
              <a:xfrm>
                <a:off x="8316416" y="3429000"/>
                <a:ext cx="288032" cy="360040"/>
              </a:xfrm>
              <a:prstGeom prst="sun">
                <a:avLst/>
              </a:prstGeom>
              <a:solidFill>
                <a:schemeClr val="bg1"/>
              </a:solidFill>
              <a:scene3d>
                <a:camera prst="orthographicFront">
                  <a:rot lat="900000" lon="20399993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67" name="Sun 66"/>
              <p:cNvSpPr/>
              <p:nvPr/>
            </p:nvSpPr>
            <p:spPr>
              <a:xfrm>
                <a:off x="8604448" y="2708920"/>
                <a:ext cx="288032" cy="360040"/>
              </a:xfrm>
              <a:prstGeom prst="sun">
                <a:avLst/>
              </a:prstGeom>
              <a:solidFill>
                <a:schemeClr val="bg1"/>
              </a:solidFill>
              <a:scene3d>
                <a:camera prst="orthographicFront">
                  <a:rot lat="900000" lon="20399993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sp>
            <p:nvSpPr>
              <p:cNvPr id="68" name="Sun 67"/>
              <p:cNvSpPr/>
              <p:nvPr/>
            </p:nvSpPr>
            <p:spPr>
              <a:xfrm>
                <a:off x="7956376" y="4005064"/>
                <a:ext cx="288032" cy="360040"/>
              </a:xfrm>
              <a:prstGeom prst="sun">
                <a:avLst/>
              </a:prstGeom>
              <a:solidFill>
                <a:schemeClr val="bg1"/>
              </a:solidFill>
              <a:scene3d>
                <a:camera prst="orthographicFront">
                  <a:rot lat="900000" lon="20399993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-256" y="4004847"/>
                <a:ext cx="251312" cy="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86685" y="3934076"/>
                <a:ext cx="433005" cy="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36" idx="5"/>
              </p:cNvCxnSpPr>
              <p:nvPr/>
            </p:nvCxnSpPr>
            <p:spPr>
              <a:xfrm>
                <a:off x="2538338" y="3826149"/>
                <a:ext cx="305650" cy="35386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563964" y="3788993"/>
                <a:ext cx="359988" cy="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643928" y="3716453"/>
                <a:ext cx="359988" cy="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57" idx="1"/>
              </p:cNvCxnSpPr>
              <p:nvPr/>
            </p:nvCxnSpPr>
            <p:spPr>
              <a:xfrm flipV="1">
                <a:off x="5723892" y="3645681"/>
                <a:ext cx="648658" cy="70772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7163844" y="3573139"/>
                <a:ext cx="504323" cy="72542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8461159" y="3573139"/>
                <a:ext cx="575642" cy="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33" name="TextBox 91"/>
            <p:cNvSpPr txBox="1">
              <a:spLocks noChangeArrowheads="1"/>
            </p:cNvSpPr>
            <p:nvPr/>
          </p:nvSpPr>
          <p:spPr bwMode="auto">
            <a:xfrm rot="-5400000">
              <a:off x="-752290" y="4685345"/>
              <a:ext cx="18739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/>
                <a:t>Μολυσμένο αίμα</a:t>
              </a:r>
            </a:p>
          </p:txBody>
        </p:sp>
        <p:sp>
          <p:nvSpPr>
            <p:cNvPr id="48134" name="TextBox 92"/>
            <p:cNvSpPr txBox="1">
              <a:spLocks noChangeArrowheads="1"/>
            </p:cNvSpPr>
            <p:nvPr/>
          </p:nvSpPr>
          <p:spPr bwMode="auto">
            <a:xfrm rot="-5400000">
              <a:off x="8300372" y="4335346"/>
              <a:ext cx="13179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/>
                <a:t>Μετάγγιση 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21463" y="3212976"/>
              <a:ext cx="1486241" cy="369332"/>
            </a:xfrm>
            <a:prstGeom prst="rect">
              <a:avLst/>
            </a:prstGeom>
            <a:noFill/>
            <a:scene3d>
              <a:camera prst="orthographicFront">
                <a:rot lat="1445577" lon="19888194" rev="412901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dirty="0"/>
                <a:t>Εκπαίδευση 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47664" y="2924944"/>
              <a:ext cx="2061655" cy="369332"/>
            </a:xfrm>
            <a:prstGeom prst="rect">
              <a:avLst/>
            </a:prstGeom>
            <a:noFill/>
            <a:scene3d>
              <a:camera prst="orthographicFront">
                <a:rot lat="1445577" lon="19888194" rev="412901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dirty="0" err="1"/>
                <a:t>Αυτοαποκλεισμός</a:t>
              </a:r>
              <a:endParaRPr lang="el-GR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843808" y="2483604"/>
              <a:ext cx="4464496" cy="369332"/>
            </a:xfrm>
            <a:prstGeom prst="rect">
              <a:avLst/>
            </a:prstGeom>
            <a:noFill/>
            <a:scene3d>
              <a:camera prst="orthographicFront">
                <a:rot lat="1445577" lon="19888194" rev="412901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/>
                <a:t>Δημογραφικός αποκλεισμός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355976" y="2852936"/>
              <a:ext cx="1985544" cy="369332"/>
            </a:xfrm>
            <a:prstGeom prst="rect">
              <a:avLst/>
            </a:prstGeom>
            <a:noFill/>
            <a:scene3d>
              <a:camera prst="orthographicFront">
                <a:rot lat="1445577" lon="19888194" rev="412901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dirty="0" err="1"/>
                <a:t>Ιολογικός</a:t>
              </a:r>
              <a:r>
                <a:rPr lang="el-GR" dirty="0"/>
                <a:t> έλεγχος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508104" y="2996952"/>
              <a:ext cx="1592039" cy="369332"/>
            </a:xfrm>
            <a:prstGeom prst="rect">
              <a:avLst/>
            </a:prstGeom>
            <a:noFill/>
            <a:scene3d>
              <a:camera prst="orthographicFront">
                <a:rot lat="1445577" lon="19888194" rev="412901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dirty="0"/>
                <a:t>Αποστείρωση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300192" y="2780928"/>
              <a:ext cx="3312368" cy="369332"/>
            </a:xfrm>
            <a:prstGeom prst="rect">
              <a:avLst/>
            </a:prstGeom>
            <a:noFill/>
            <a:scene3d>
              <a:camera prst="orthographicFront">
                <a:rot lat="1445577" lon="19888194" rev="412901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/>
                <a:t>Αυστηρά κριτήρια μετάγγισης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596336" y="2852936"/>
              <a:ext cx="1800200" cy="646331"/>
            </a:xfrm>
            <a:prstGeom prst="rect">
              <a:avLst/>
            </a:prstGeom>
            <a:noFill/>
            <a:scene3d>
              <a:camera prst="orthographicFront">
                <a:rot lat="1445577" lon="19888194" rev="412901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dirty="0" err="1"/>
                <a:t>Ανασοποίηση</a:t>
              </a:r>
              <a:r>
                <a:rPr lang="el-GR" dirty="0"/>
                <a:t> δέκτη</a:t>
              </a: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64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564438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Διαβιβαστές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5396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l-GR" sz="2000" dirty="0"/>
              <a:t>(</a:t>
            </a:r>
            <a:r>
              <a:rPr lang="el-GR" sz="2000" dirty="0" smtClean="0"/>
              <a:t>Θ). Ενότητα 13</a:t>
            </a:r>
            <a:r>
              <a:rPr lang="en-US" sz="2000" dirty="0" smtClean="0"/>
              <a:t>:</a:t>
            </a:r>
            <a:r>
              <a:rPr lang="el-GR" sz="2000" dirty="0"/>
              <a:t> Αναδυόμενα Παθογόνα και Ελεγχόμενα σε Ειδικές Καταστάσεις».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0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Νόσοι και διαβιβαστές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578456"/>
              </p:ext>
            </p:extLst>
          </p:nvPr>
        </p:nvGraphicFramePr>
        <p:xfrm>
          <a:off x="35915" y="1556792"/>
          <a:ext cx="9072589" cy="4081780"/>
        </p:xfrm>
        <a:graphic>
          <a:graphicData uri="http://schemas.openxmlformats.org/drawingml/2006/table">
            <a:tbl>
              <a:tblPr firstRow="1"/>
              <a:tblGrid>
                <a:gridCol w="1606677"/>
                <a:gridCol w="1084850"/>
                <a:gridCol w="1268494"/>
                <a:gridCol w="3368675"/>
                <a:gridCol w="1743893"/>
              </a:tblGrid>
              <a:tr h="1082040">
                <a:tc>
                  <a:txBody>
                    <a:bodyPr/>
                    <a:lstStyle/>
                    <a:p>
                      <a:pPr marL="1016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b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Νόσος</a:t>
                      </a:r>
                      <a:endParaRPr lang="el-GR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b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Βαθμός επιρροής από το κλίμα</a:t>
                      </a:r>
                      <a:endParaRPr lang="el-GR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b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Διαβιβαστής</a:t>
                      </a:r>
                      <a:endParaRPr lang="el-GR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b="1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Παρούσα</a:t>
                      </a:r>
                      <a:r>
                        <a:rPr lang="el-GR" sz="1800" b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/>
                          <a:cs typeface="+mn-cs"/>
                        </a:rPr>
                        <a:t> </a:t>
                      </a:r>
                      <a:r>
                        <a:rPr lang="el-GR" sz="1800" b="1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κατανομή</a:t>
                      </a:r>
                      <a:endParaRPr lang="el-GR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b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Άνθρωποι </a:t>
                      </a:r>
                      <a:r>
                        <a:rPr lang="el-GR" sz="1800" b="1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σε</a:t>
                      </a:r>
                      <a:r>
                        <a:rPr lang="el-GR" sz="1800" b="1" spc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 </a:t>
                      </a:r>
                      <a:r>
                        <a:rPr lang="el-GR" sz="1800" b="1" spc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κίνδυνο:εκατομ</a:t>
                      </a:r>
                      <a:endParaRPr lang="el-GR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marL="1016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Ελονοσία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+++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Κουνούπι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Τ ροπική/υποτροπική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2020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1016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Λεϊσμανίαση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++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Φλεβοτόμος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μύγα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Τ ροπική/υποτροπική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350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101600" indent="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Δάγγειος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01600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πυρετός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++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Κουνούπι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Όλες τροπικές περιοχές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3000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1016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Νόσος </a:t>
                      </a: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Chagas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+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Triatomine bug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Κεντρική &amp; Ν. Αμερική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10160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Σχιστοσωμίαση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++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Water snail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Ασία / Ν.Ευρώπη Αφρική / Αμερική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l-GR" sz="18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/>
                          <a:cs typeface="Arial Unicode MS"/>
                        </a:rPr>
                        <a:t>600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59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File:Bithynia tentacul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82" y="3981369"/>
            <a:ext cx="2993685" cy="22442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File:Pgeniculat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3" y="4005064"/>
            <a:ext cx="2893865" cy="22442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File:Phlebotomus sp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92" y="1153072"/>
            <a:ext cx="3265067" cy="22039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40049" y="5879955"/>
            <a:ext cx="1856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 dirty="0" err="1" smtClean="0"/>
              <a:t>Triatomine</a:t>
            </a:r>
            <a:r>
              <a:rPr lang="el-GR" altLang="el-GR" b="1" dirty="0" smtClean="0"/>
              <a:t> </a:t>
            </a:r>
            <a:r>
              <a:rPr lang="el-GR" altLang="el-GR" b="1" dirty="0" err="1" smtClean="0"/>
              <a:t>bug</a:t>
            </a:r>
            <a:endParaRPr lang="el-GR" altLang="el-GR" b="1" dirty="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603609" y="2991512"/>
            <a:ext cx="194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 dirty="0" err="1"/>
              <a:t>phlebotomus</a:t>
            </a:r>
            <a:r>
              <a:rPr lang="el-GR" altLang="el-GR" b="1" dirty="0"/>
              <a:t> </a:t>
            </a:r>
            <a:r>
              <a:rPr lang="el-GR" altLang="el-GR" b="1" dirty="0" err="1"/>
              <a:t>fly</a:t>
            </a:r>
            <a:endParaRPr lang="el-GR" altLang="el-GR" b="1" dirty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651500" y="4437063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 dirty="0" err="1"/>
              <a:t>Water</a:t>
            </a:r>
            <a:r>
              <a:rPr lang="el-GR" altLang="el-GR" b="1" dirty="0"/>
              <a:t> </a:t>
            </a:r>
            <a:r>
              <a:rPr lang="el-GR" altLang="el-GR" b="1" dirty="0" err="1"/>
              <a:t>snail</a:t>
            </a:r>
            <a:endParaRPr lang="el-GR" altLang="el-GR" b="1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Πρωταγωνιστές</a:t>
            </a:r>
            <a:r>
              <a:rPr lang="el-GR" dirty="0" smtClean="0"/>
              <a:t>!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14" name="Rectangle 7"/>
          <p:cNvSpPr/>
          <p:nvPr/>
        </p:nvSpPr>
        <p:spPr>
          <a:xfrm>
            <a:off x="5693853" y="3452416"/>
            <a:ext cx="2453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Phlebotomus </a:t>
            </a:r>
            <a:r>
              <a:rPr lang="en-US" sz="1200" dirty="0" err="1">
                <a:latin typeface="+mn-lt"/>
                <a:hlinkClick r:id="rId5"/>
              </a:rPr>
              <a:t>sp</a:t>
            </a:r>
            <a:r>
              <a:rPr lang="en-US" sz="1200" dirty="0">
                <a:latin typeface="+mn-lt"/>
                <a:hlinkClick r:id="rId5"/>
              </a:rPr>
              <a:t> </a:t>
            </a:r>
            <a:r>
              <a:rPr lang="en-US" sz="1200" dirty="0" smtClean="0">
                <a:latin typeface="+mn-lt"/>
                <a:hlinkClick r:id="rId5"/>
              </a:rPr>
              <a:t>01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6" tooltip="User:Esculapio"/>
              </a:rPr>
              <a:t>Esculapio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801316" y="6249287"/>
            <a:ext cx="2759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Pgeniculatus2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Coleopterist (page does not exist)"/>
              </a:rPr>
              <a:t>Coleopterist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9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5693851" y="6251133"/>
            <a:ext cx="2453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0"/>
              </a:rPr>
              <a:t>Bithynia </a:t>
            </a:r>
            <a:r>
              <a:rPr lang="en-US" sz="1200" dirty="0" err="1" smtClean="0">
                <a:latin typeface="+mn-lt"/>
                <a:hlinkClick r:id="rId10"/>
              </a:rPr>
              <a:t>tentaculata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11" tooltip="User:Snek01"/>
              </a:rPr>
              <a:t>Snek01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43016" name="Picture 8" descr="File:Anopheles stephensi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8" y="1268760"/>
            <a:ext cx="3296084" cy="21836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7"/>
          <p:cNvSpPr/>
          <p:nvPr/>
        </p:nvSpPr>
        <p:spPr>
          <a:xfrm>
            <a:off x="1024975" y="3472514"/>
            <a:ext cx="2453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3"/>
              </a:rPr>
              <a:t>Anopheles </a:t>
            </a:r>
            <a:r>
              <a:rPr lang="en-US" sz="1200" dirty="0" err="1" smtClean="0">
                <a:latin typeface="+mn-lt"/>
                <a:hlinkClick r:id="rId13"/>
              </a:rPr>
              <a:t>stephensi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14" tooltip="User:El Grafo"/>
              </a:rPr>
              <a:t>El </a:t>
            </a:r>
            <a:r>
              <a:rPr lang="en-US" sz="1200" dirty="0" err="1">
                <a:latin typeface="+mn-lt"/>
                <a:hlinkClick r:id="rId14" tooltip="User:El Grafo"/>
              </a:rPr>
              <a:t>Grafo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25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Περιβάλλον και Λοιμώδη </a:t>
            </a:r>
            <a:r>
              <a:rPr lang="el-GR" dirty="0" smtClean="0"/>
              <a:t>Νοσήματα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1368152"/>
          </a:xfrm>
        </p:spPr>
        <p:txBody>
          <a:bodyPr/>
          <a:lstStyle/>
          <a:p>
            <a:r>
              <a:rPr lang="el-GR" dirty="0"/>
              <a:t>Περιβαλλοντικοί παράγοντες επηρεάζουν 85 από τις 102 κατηγορίες νοσημάτων της λίστας του </a:t>
            </a:r>
            <a:r>
              <a:rPr lang="el-GR" dirty="0" smtClean="0"/>
              <a:t>Π.Ο.Υ.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41986" name="Picture 2" descr="File:Slum and dirty r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184576" cy="38495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1979712" y="632035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Slum and dirty </a:t>
            </a:r>
            <a:r>
              <a:rPr lang="en-US" sz="1200" dirty="0" smtClean="0">
                <a:latin typeface="+mn-lt"/>
                <a:hlinkClick r:id="rId3"/>
              </a:rPr>
              <a:t>river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Flickr upload bot"/>
              </a:rPr>
              <a:t>Flickr upload bot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061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νερό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1224136"/>
          </a:xfrm>
        </p:spPr>
        <p:txBody>
          <a:bodyPr/>
          <a:lstStyle/>
          <a:p>
            <a:r>
              <a:rPr lang="el-GR" dirty="0"/>
              <a:t>Στα παιδιά &lt; 5 ετών το  1/3 των  θανάτων οφείλεται σε μη ασφαλές νερό και τη μόλυνση της </a:t>
            </a:r>
            <a:r>
              <a:rPr lang="el-GR" dirty="0" smtClean="0"/>
              <a:t>ατμόσφαιρας.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40962" name="Picture 2" descr="https://farm2.staticflickr.com/1209/1476978727_bc2bbd3249_z.jpg?zz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4680520" cy="35103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2591780" y="602128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Collection of Dirty Water in Honduras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Go to Cecilia  Snyder's photostream"/>
              </a:rPr>
              <a:t>Cecilia Snyder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BY-NC-ND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3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229</TotalTime>
  <Words>2457</Words>
  <Application>Microsoft Office PowerPoint</Application>
  <PresentationFormat>Προβολή στην οθόνη (4:3)</PresentationFormat>
  <Paragraphs>410</Paragraphs>
  <Slides>54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54</vt:i4>
      </vt:variant>
    </vt:vector>
  </HeadingPairs>
  <TitlesOfParts>
    <vt:vector size="56" baseType="lpstr">
      <vt:lpstr>OC_template</vt:lpstr>
      <vt:lpstr>OC_template_updated</vt:lpstr>
      <vt:lpstr>Αιμοδοσία (Θ)</vt:lpstr>
      <vt:lpstr>Αναδυόμενα Παθογόνα και Ελεγχόμενα σε Ειδικές Καταστάσεις </vt:lpstr>
      <vt:lpstr>Γιατί οι Λοιμώξεις Επαναδύονται; 1/2</vt:lpstr>
      <vt:lpstr>Γιατί οι Λοιμώξεις Επαναδύονται; 2/2</vt:lpstr>
      <vt:lpstr>Διαβιβαστές </vt:lpstr>
      <vt:lpstr>Νόσοι και διαβιβαστές </vt:lpstr>
      <vt:lpstr>Οι Πρωταγωνιστές!</vt:lpstr>
      <vt:lpstr>Περιβάλλον και Λοιμώδη Νοσήματα</vt:lpstr>
      <vt:lpstr>Το νερό </vt:lpstr>
      <vt:lpstr>Καλύτερη Διαχείριση Περιβάλλοντος Προλαμβάνει:</vt:lpstr>
      <vt:lpstr>Πόλεμοι και Λοιμώδη Νοσήματα…</vt:lpstr>
      <vt:lpstr>Παγκοσμιοποίηση και Λοιμώδη Νοσήματα…</vt:lpstr>
      <vt:lpstr>Ταξίδια </vt:lpstr>
      <vt:lpstr>Εγγύτητα Ανθρώπων με τα Ζώα</vt:lpstr>
      <vt:lpstr>Θερμοκρασία και επιβίωση κουνουπιών</vt:lpstr>
      <vt:lpstr>Θερμοκρασία και ανάπτυξη παρασίτου</vt:lpstr>
      <vt:lpstr>Επιβίωση παρασίτου και θερμοκρασία</vt:lpstr>
      <vt:lpstr>Κύκλος ζωης Malaria</vt:lpstr>
      <vt:lpstr>Βασικές γνώσεις για τα κουνούπια 1/2</vt:lpstr>
      <vt:lpstr>Βασικές γνώσεις για τα κουνούπια 2/2</vt:lpstr>
      <vt:lpstr>Κατανομή κουνουπιών </vt:lpstr>
      <vt:lpstr>Κουνούπια ως διαβιβαστές </vt:lpstr>
      <vt:lpstr>Arbo-ιοί: οι κυριότεροι ιοί που μεταδίδονται με αρθρόποδα</vt:lpstr>
      <vt:lpstr>Ταξινόμηση Αναδυομένων Λοιμώξεων που  Απειλούν την Ασφάλεια του Αίματος</vt:lpstr>
      <vt:lpstr>Δάγγειος </vt:lpstr>
      <vt:lpstr>Ο Δάγγειος είναι επικίνδυνος; </vt:lpstr>
      <vt:lpstr>Ταξινόμηση </vt:lpstr>
      <vt:lpstr>Κατανομή </vt:lpstr>
      <vt:lpstr>Μετάδοση </vt:lpstr>
      <vt:lpstr>Babesiosis </vt:lpstr>
      <vt:lpstr>Babesiosis και μετάγγιση </vt:lpstr>
      <vt:lpstr>Σπογγώδης εγκεφαλοπάθεια </vt:lpstr>
      <vt:lpstr>Επιπολασμός </vt:lpstr>
      <vt:lpstr>vCJD και μετάγγιση</vt:lpstr>
      <vt:lpstr>Ελονοσία</vt:lpstr>
      <vt:lpstr>Ελονοσία και μετάγγιση </vt:lpstr>
      <vt:lpstr>Chikungunya</vt:lpstr>
      <vt:lpstr>Κίνδυνος;</vt:lpstr>
      <vt:lpstr>Chagas </vt:lpstr>
      <vt:lpstr>Chagas και μετάγγιση </vt:lpstr>
      <vt:lpstr>Πυρετός Q </vt:lpstr>
      <vt:lpstr>Μετάδοση </vt:lpstr>
      <vt:lpstr>Επίπτωση στον άνθρωπο </vt:lpstr>
      <vt:lpstr>HHV-8</vt:lpstr>
      <vt:lpstr>HHV-8 και μετάγγιση </vt:lpstr>
      <vt:lpstr>Τι Ελέγχουμε για την Ασφάλεια του Αίματος;</vt:lpstr>
      <vt:lpstr>Είναι ασφαλής η μετάγγιση;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(Θ)</dc:title>
  <dc:creator>opencourses@teiath.gr</dc:creator>
  <cp:lastModifiedBy>fkaram2</cp:lastModifiedBy>
  <cp:revision>29</cp:revision>
  <dcterms:created xsi:type="dcterms:W3CDTF">2015-03-03T11:38:09Z</dcterms:created>
  <dcterms:modified xsi:type="dcterms:W3CDTF">2015-03-05T08:15:18Z</dcterms:modified>
</cp:coreProperties>
</file>