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84" r:id="rId1"/>
    <p:sldMasterId id="2147483959" r:id="rId2"/>
  </p:sldMasterIdLst>
  <p:notesMasterIdLst>
    <p:notesMasterId r:id="rId41"/>
  </p:notesMasterIdLst>
  <p:handoutMasterIdLst>
    <p:handoutMasterId r:id="rId42"/>
  </p:handoutMasterIdLst>
  <p:sldIdLst>
    <p:sldId id="338" r:id="rId3"/>
    <p:sldId id="339" r:id="rId4"/>
    <p:sldId id="340" r:id="rId5"/>
    <p:sldId id="341" r:id="rId6"/>
    <p:sldId id="342" r:id="rId7"/>
    <p:sldId id="343" r:id="rId8"/>
    <p:sldId id="344" r:id="rId9"/>
    <p:sldId id="345" r:id="rId10"/>
    <p:sldId id="346" r:id="rId11"/>
    <p:sldId id="347" r:id="rId12"/>
    <p:sldId id="348" r:id="rId13"/>
    <p:sldId id="349" r:id="rId14"/>
    <p:sldId id="350" r:id="rId15"/>
    <p:sldId id="351" r:id="rId16"/>
    <p:sldId id="352" r:id="rId17"/>
    <p:sldId id="353" r:id="rId18"/>
    <p:sldId id="354" r:id="rId19"/>
    <p:sldId id="355" r:id="rId20"/>
    <p:sldId id="362" r:id="rId21"/>
    <p:sldId id="363" r:id="rId22"/>
    <p:sldId id="364" r:id="rId23"/>
    <p:sldId id="356" r:id="rId24"/>
    <p:sldId id="357" r:id="rId25"/>
    <p:sldId id="358" r:id="rId26"/>
    <p:sldId id="359" r:id="rId27"/>
    <p:sldId id="360" r:id="rId28"/>
    <p:sldId id="361" r:id="rId29"/>
    <p:sldId id="365" r:id="rId30"/>
    <p:sldId id="366" r:id="rId31"/>
    <p:sldId id="367" r:id="rId32"/>
    <p:sldId id="368" r:id="rId33"/>
    <p:sldId id="369" r:id="rId34"/>
    <p:sldId id="375" r:id="rId35"/>
    <p:sldId id="376" r:id="rId36"/>
    <p:sldId id="371" r:id="rId37"/>
    <p:sldId id="372" r:id="rId38"/>
    <p:sldId id="374" r:id="rId39"/>
    <p:sldId id="373" r:id="rId40"/>
  </p:sldIdLst>
  <p:sldSz cx="9144000" cy="6858000" type="screen4x3"/>
  <p:notesSz cx="7104063" cy="10234613"/>
  <p:custDataLst>
    <p:tags r:id="rId43"/>
  </p:custDataLst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0000"/>
    <a:srgbClr val="004D83"/>
    <a:srgbClr val="004B82"/>
    <a:srgbClr val="A20000"/>
    <a:srgbClr val="C00000"/>
    <a:srgbClr val="333399"/>
    <a:srgbClr val="4545C3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Χωρίς στυλ, πλέγμα πίνακα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58" autoAdjust="0"/>
    <p:restoredTop sz="94660"/>
  </p:normalViewPr>
  <p:slideViewPr>
    <p:cSldViewPr>
      <p:cViewPr varScale="1">
        <p:scale>
          <a:sx n="111" d="100"/>
          <a:sy n="111" d="100"/>
        </p:scale>
        <p:origin x="-192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3978" y="-108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gs" Target="tags/tag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5F025DD-C98B-401C-8007-4F610602F1EB}" type="datetimeFigureOut">
              <a:rPr lang="el-GR"/>
              <a:pPr>
                <a:defRPr/>
              </a:pPr>
              <a:t>10/6/2015</a:t>
            </a:fld>
            <a:endParaRPr lang="el-GR" dirty="0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BDC399F-927D-4743-A75A-DBAA37D11C2D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995464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BB055393-9AA6-4A8B-B743-FEF4EC67BA4F}" type="datetimeFigureOut">
              <a:rPr lang="el-GR"/>
              <a:pPr>
                <a:defRPr/>
              </a:pPr>
              <a:t>10/6/2015</a:t>
            </a:fld>
            <a:endParaRPr lang="el-GR" dirty="0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dirty="0" smtClean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Kλικ για επεξεργασία των στυλ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69D0437-C233-454C-90C9-C0CCB0CB2307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120698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Θέση σημειώσεων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85738" indent="-185738">
              <a:buFontTx/>
              <a:buChar char="•"/>
            </a:pPr>
            <a:endParaRPr lang="el-GR" altLang="el-GR" dirty="0" smtClean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503230-3AB4-4C8D-9EB9-A14BBFC6A2FE}" type="slidenum">
              <a:rPr lang="el-GR" smtClean="0"/>
              <a:pPr>
                <a:defRPr/>
              </a:pPr>
              <a:t>0</a:t>
            </a:fld>
            <a:endParaRPr lang="el-GR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9BEDE1-8C19-4BF5-883C-1697D862358A}" type="slidenum">
              <a:rPr lang="el-GR" smtClean="0"/>
              <a:pPr>
                <a:defRPr/>
              </a:pPr>
              <a:t>16</a:t>
            </a:fld>
            <a:endParaRPr lang="el-GR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926BEFC-8BD4-4987-9A4D-761CD1758EFA}" type="slidenum">
              <a:rPr lang="el-GR" smtClean="0"/>
              <a:pPr>
                <a:defRPr/>
              </a:pPr>
              <a:t>17</a:t>
            </a:fld>
            <a:endParaRPr lang="el-GR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3100158-FE8C-49D7-9216-A45FDA430D44}" type="slidenum">
              <a:rPr lang="el-GR" smtClean="0"/>
              <a:pPr>
                <a:defRPr/>
              </a:pPr>
              <a:t>20</a:t>
            </a:fld>
            <a:endParaRPr lang="el-GR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Θέση σημειώσεων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dirty="0" smtClean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4E854C-8490-461D-A9D5-6C472BD22996}" type="slidenum">
              <a:rPr lang="el-GR" smtClean="0"/>
              <a:pPr>
                <a:defRPr/>
              </a:pPr>
              <a:t>29</a:t>
            </a:fld>
            <a:endParaRPr lang="el-GR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BA77B1-57E6-4733-A066-ACDE3ECC72C1}" type="slidenum">
              <a:rPr lang="el-GR" smtClean="0"/>
              <a:pPr>
                <a:defRPr/>
              </a:pPr>
              <a:t>30</a:t>
            </a:fld>
            <a:endParaRPr lang="el-GR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A7FAC2-8AB4-43B5-93AA-AC91FD420061}" type="slidenum">
              <a:rPr lang="el-GR" smtClean="0"/>
              <a:pPr>
                <a:defRPr/>
              </a:pPr>
              <a:t>31</a:t>
            </a:fld>
            <a:endParaRPr lang="el-GR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32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1659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B736A5-3B1B-49E6-94C8-8F90A20F8B05}" type="slidenum">
              <a:rPr lang="el-GR" smtClean="0"/>
              <a:pPr>
                <a:defRPr/>
              </a:pPr>
              <a:t>34</a:t>
            </a:fld>
            <a:endParaRPr lang="el-GR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6FE0E0-D5C3-4329-917E-545472E22AF2}" type="slidenum">
              <a:rPr lang="el-GR" smtClean="0"/>
              <a:pPr>
                <a:defRPr/>
              </a:pPr>
              <a:t>35</a:t>
            </a:fld>
            <a:endParaRPr lang="el-GR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6FE0E0-D5C3-4329-917E-545472E22AF2}" type="slidenum">
              <a:rPr lang="el-GR" smtClean="0"/>
              <a:pPr>
                <a:defRPr/>
              </a:pPr>
              <a:t>36</a:t>
            </a:fld>
            <a:endParaRPr lang="el-GR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Θέση σημειώσεων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dirty="0" smtClean="0"/>
          </a:p>
        </p:txBody>
      </p:sp>
      <p:sp>
        <p:nvSpPr>
          <p:cNvPr id="45060" name="Θέση αριθμού διαφάνειας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480834A-D347-4904-968A-764989F989FB}" type="slidenum">
              <a:rPr lang="el-GR" altLang="el-GR" sz="1300" smtClean="0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</a:pPr>
              <a:t>7</a:t>
            </a:fld>
            <a:endParaRPr lang="el-GR" altLang="el-GR" sz="1300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Θέση σημειώσεων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85738" indent="-185738">
              <a:buFontTx/>
              <a:buChar char="•"/>
            </a:pPr>
            <a:endParaRPr lang="el-GR" altLang="el-GR" dirty="0" smtClean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391046-B5AB-49AF-8318-33138C0189FF}" type="slidenum">
              <a:rPr lang="el-GR" smtClean="0"/>
              <a:pPr>
                <a:defRPr/>
              </a:pPr>
              <a:t>37</a:t>
            </a:fld>
            <a:endParaRPr lang="el-GR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endParaRPr lang="el-GR" dirty="0" smtClean="0"/>
          </a:p>
          <a:p>
            <a:pPr marL="171450" indent="-171450">
              <a:buFont typeface="Arial" pitchFamily="34" charset="0"/>
              <a:buChar char="•"/>
              <a:defRPr/>
            </a:pPr>
            <a:endParaRPr lang="el-GR" dirty="0"/>
          </a:p>
        </p:txBody>
      </p:sp>
      <p:sp>
        <p:nvSpPr>
          <p:cNvPr id="46084" name="Θέση αριθμού διαφάνειας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9A5985E-4C45-4168-B0A1-88E714959731}" type="slidenum">
              <a:rPr lang="el-GR" altLang="el-GR" sz="1300" smtClean="0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</a:pPr>
              <a:t>8</a:t>
            </a:fld>
            <a:endParaRPr lang="el-GR" altLang="el-GR" sz="1300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Θέση σημειώσεων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dirty="0" smtClean="0"/>
          </a:p>
        </p:txBody>
      </p:sp>
      <p:sp>
        <p:nvSpPr>
          <p:cNvPr id="47108" name="Θέση αριθμού διαφάνειας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C805C2E-E03F-418B-B290-6599E1FA9F31}" type="slidenum">
              <a:rPr lang="el-GR" altLang="el-GR" sz="1300" smtClean="0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</a:pPr>
              <a:t>10</a:t>
            </a:fld>
            <a:endParaRPr lang="el-GR" altLang="el-GR" sz="1300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Θέση σημειώσεων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dirty="0" smtClean="0"/>
          </a:p>
        </p:txBody>
      </p:sp>
      <p:sp>
        <p:nvSpPr>
          <p:cNvPr id="48132" name="Θέση αριθμού διαφάνειας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E40C395-BB19-48C8-9493-C02FC1B70D90}" type="slidenum">
              <a:rPr lang="el-GR" altLang="el-GR" sz="1300" smtClean="0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</a:pPr>
              <a:t>11</a:t>
            </a:fld>
            <a:endParaRPr lang="el-GR" altLang="el-GR" sz="1300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Θέση σημειώσεων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dirty="0" smtClean="0"/>
          </a:p>
        </p:txBody>
      </p:sp>
      <p:sp>
        <p:nvSpPr>
          <p:cNvPr id="49156" name="Θέση αριθμού διαφάνειας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6B2B9F0-B91F-4834-9B2C-32A522366238}" type="slidenum">
              <a:rPr lang="el-GR" altLang="el-GR" sz="1300" smtClean="0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</a:pPr>
              <a:t>12</a:t>
            </a:fld>
            <a:endParaRPr lang="el-GR" altLang="el-GR" sz="1300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Θέση σημειώσεων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 dirty="0" smtClean="0"/>
          </a:p>
        </p:txBody>
      </p:sp>
      <p:sp>
        <p:nvSpPr>
          <p:cNvPr id="50180" name="Θέση αριθμού διαφάνειας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E0553A9-917A-4AB7-9F81-77659C3F3D08}" type="slidenum">
              <a:rPr lang="el-GR" altLang="el-GR" sz="1300" smtClean="0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</a:pPr>
              <a:t>13</a:t>
            </a:fld>
            <a:endParaRPr lang="el-GR" altLang="el-GR" sz="1300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Θέση σημειώσεων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•"/>
            </a:pPr>
            <a:endParaRPr lang="el-GR" altLang="el-GR" dirty="0" smtClean="0"/>
          </a:p>
        </p:txBody>
      </p:sp>
      <p:sp>
        <p:nvSpPr>
          <p:cNvPr id="51204" name="Θέση αριθμού διαφάνειας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9DA64FD-89B7-45EB-AC56-589C6EE24789}" type="slidenum">
              <a:rPr lang="el-GR" altLang="el-GR" sz="1300" smtClean="0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</a:pPr>
              <a:t>14</a:t>
            </a:fld>
            <a:endParaRPr lang="el-GR" altLang="el-GR" sz="1300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Θέση σημειώσεων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•"/>
            </a:pPr>
            <a:endParaRPr lang="el-GR" altLang="el-GR" dirty="0" smtClean="0"/>
          </a:p>
        </p:txBody>
      </p:sp>
      <p:sp>
        <p:nvSpPr>
          <p:cNvPr id="52228" name="Θέση αριθμού διαφάνειας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5DF8631-C2DF-4469-88A8-D9A9507D1477}" type="slidenum">
              <a:rPr lang="el-GR" altLang="el-GR" sz="1300" smtClean="0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</a:pPr>
              <a:t>15</a:t>
            </a:fld>
            <a:endParaRPr lang="el-GR" altLang="el-GR" sz="1300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70E3AB-5DCD-40F7-B886-7F3030FF13E1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20551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l-GR" noProof="0" dirty="0" smtClean="0"/>
              <a:t>Κάντε κλικ στο εικονίδιο για να προσθέσετε μια εικόνα</a:t>
            </a:r>
            <a:endParaRPr lang="el-GR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9200C8-B174-471D-A6B6-B429FE59D6DC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17454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1AD64-C540-4B22-97B2-79E6AEE23FED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672094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0A8ED-DE0B-4A21-81E0-5C59D1A4520E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748565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19812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7C54A-26CA-47F1-86CC-0122FED11858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744836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Τίτλος, Αντι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4643438" y="1752600"/>
            <a:ext cx="3924300" cy="20574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4643438" y="3962400"/>
            <a:ext cx="3924300" cy="20574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ημερομηνίας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7" name="Θέση υποσέλιδου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8" name="Θέση αριθμού διαφάνειας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19812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E8F2E7-D3EA-426B-AEF6-E023B75E0B67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815519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Τίτλος, 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4643438" y="1752600"/>
            <a:ext cx="3924300" cy="20574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4643438" y="3962400"/>
            <a:ext cx="3924300" cy="20574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ημερομηνίας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7" name="Θέση υποσέλιδου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8" name="Θέση αριθμού διαφάνειας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19812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8DC6F-EC13-4D9E-878C-4F99273823E5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992072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B8FA7-24FF-4A46-B318-B33E16A42D3F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1807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Τίτλος και 4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sz="quarter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quarter" idx="1"/>
          </p:nvPr>
        </p:nvSpPr>
        <p:spPr>
          <a:xfrm>
            <a:off x="566738" y="1752600"/>
            <a:ext cx="3924300" cy="20574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4643438" y="1752600"/>
            <a:ext cx="3924300" cy="20574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566738" y="3962400"/>
            <a:ext cx="3924300" cy="20574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3438" y="3962400"/>
            <a:ext cx="3924300" cy="20574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19812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EE79BC-3742-4DD7-AD7D-54A30438F1C1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001339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107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399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48D66-A416-484A-97C6-FA3C357B467B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5058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57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833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232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302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35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524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554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23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D7263-B368-4DF2-B469-BA0BDEB906B0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91302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E7271-559C-41D0-80B1-8EE3B0606CE5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82251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789040"/>
            <a:ext cx="8219256" cy="2448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44" y="1196752"/>
            <a:ext cx="8219256" cy="2448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3E483-31F9-49A0-A165-004FE0EC711E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76149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7544" y="2924944"/>
            <a:ext cx="8219256" cy="158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44" y="1196752"/>
            <a:ext cx="8219256" cy="162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7544" y="4608000"/>
            <a:ext cx="8219256" cy="162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763CD-A61A-45DE-9897-82B4FBD8F401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82120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038DEB-E83B-4004-8634-1423462DA8E5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00726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05332-2AD4-4743-886A-8F25E6FAD257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51944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58A08-AA3C-4C97-8891-CFE974E63D08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32817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68313" y="115888"/>
            <a:ext cx="8229600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Στυλ κύριου τίτλου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96975"/>
            <a:ext cx="8229600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Στυλ υποδείγματος κειμένου</a:t>
            </a:r>
          </a:p>
          <a:p>
            <a:pPr lvl="1"/>
            <a:r>
              <a:rPr lang="el-GR" altLang="el-GR" smtClean="0"/>
              <a:t>Δεύτερου επιπέδου</a:t>
            </a:r>
          </a:p>
          <a:p>
            <a:pPr lvl="2"/>
            <a:r>
              <a:rPr lang="el-GR" altLang="el-GR" smtClean="0"/>
              <a:t>Τρίτου επιπέδου</a:t>
            </a:r>
          </a:p>
          <a:p>
            <a:pPr lvl="3"/>
            <a:r>
              <a:rPr lang="el-GR" altLang="el-GR" smtClean="0"/>
              <a:t>Τέταρτου επιπέδου</a:t>
            </a:r>
          </a:p>
          <a:p>
            <a:pPr lvl="4"/>
            <a:r>
              <a:rPr lang="el-GR" altLang="el-GR" smtClean="0"/>
              <a:t>Πέμπτου επιπέδου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52A93B6-D539-4820-AE4E-48D560D6FF1F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  <p:sldLayoutId id="2147483953" r:id="rId12"/>
    <p:sldLayoutId id="2147483955" r:id="rId13"/>
    <p:sldLayoutId id="2147483956" r:id="rId14"/>
    <p:sldLayoutId id="2147483957" r:id="rId15"/>
    <p:sldLayoutId id="2147483954" r:id="rId16"/>
    <p:sldLayoutId id="2147483958" r:id="rId17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  <a:cs typeface="+mn-cs"/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194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ocp.teiath.gr/modules/document/document.php?course=STEF100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doi.acm.org/10.1145/127719.122738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Τίτλος 1"/>
          <p:cNvSpPr>
            <a:spLocks noGrp="1"/>
          </p:cNvSpPr>
          <p:nvPr>
            <p:ph type="ctrTitle"/>
          </p:nvPr>
        </p:nvSpPr>
        <p:spPr>
          <a:xfrm>
            <a:off x="685800" y="1268413"/>
            <a:ext cx="7772400" cy="1439862"/>
          </a:xfrm>
        </p:spPr>
        <p:txBody>
          <a:bodyPr/>
          <a:lstStyle/>
          <a:p>
            <a:r>
              <a:rPr lang="el-GR" altLang="el-GR" dirty="0" smtClean="0"/>
              <a:t>Φυσικοχημικές Μέθοδοι Διάγνωσης - Τεκμηρίωσης</a:t>
            </a:r>
          </a:p>
        </p:txBody>
      </p:sp>
      <p:sp>
        <p:nvSpPr>
          <p:cNvPr id="6147" name="Υπότιτλος 2"/>
          <p:cNvSpPr>
            <a:spLocks noGrp="1"/>
          </p:cNvSpPr>
          <p:nvPr>
            <p:ph type="subTitle" idx="1"/>
          </p:nvPr>
        </p:nvSpPr>
        <p:spPr>
          <a:xfrm>
            <a:off x="1466850" y="2708275"/>
            <a:ext cx="6400800" cy="1752600"/>
          </a:xfrm>
        </p:spPr>
        <p:txBody>
          <a:bodyPr/>
          <a:lstStyle/>
          <a:p>
            <a:r>
              <a:rPr lang="el-GR" altLang="el-GR" sz="2800" b="1" dirty="0" smtClean="0"/>
              <a:t>Ενότητα </a:t>
            </a:r>
            <a:r>
              <a:rPr lang="en-US" altLang="el-GR" sz="2800" b="1" dirty="0" smtClean="0"/>
              <a:t>1</a:t>
            </a:r>
            <a:r>
              <a:rPr lang="el-GR" altLang="el-GR" sz="2800" dirty="0" smtClean="0"/>
              <a:t>:</a:t>
            </a:r>
            <a:r>
              <a:rPr lang="en-US" altLang="el-GR" sz="2800" dirty="0" smtClean="0"/>
              <a:t> </a:t>
            </a:r>
            <a:r>
              <a:rPr lang="el-GR" altLang="el-GR" sz="2800" dirty="0" smtClean="0"/>
              <a:t>Εισαγωγή </a:t>
            </a:r>
          </a:p>
          <a:p>
            <a:endParaRPr lang="en-US" altLang="el-GR" sz="2400" dirty="0" smtClean="0"/>
          </a:p>
          <a:p>
            <a:pPr>
              <a:spcBef>
                <a:spcPct val="0"/>
              </a:spcBef>
            </a:pPr>
            <a:r>
              <a:rPr lang="el-GR" altLang="el-GR" sz="2400" dirty="0" smtClean="0"/>
              <a:t>Δρ. Αθηνά Αλεξοπούλου</a:t>
            </a:r>
          </a:p>
          <a:p>
            <a:r>
              <a:rPr lang="el-GR" altLang="el-GR" sz="2400" dirty="0" smtClean="0"/>
              <a:t>Τμήμα</a:t>
            </a:r>
            <a:r>
              <a:rPr lang="en-US" altLang="el-GR" sz="2400" dirty="0" smtClean="0"/>
              <a:t> </a:t>
            </a:r>
            <a:r>
              <a:rPr lang="el-GR" altLang="el-GR" sz="2400" dirty="0" smtClean="0"/>
              <a:t>Συντήρησης Αρχαιοτήτων &amp; Έργων Τέχνης</a:t>
            </a:r>
          </a:p>
        </p:txBody>
      </p:sp>
      <p:pic>
        <p:nvPicPr>
          <p:cNvPr id="11" name="Picture 10" descr="Λογότυπο έργου Ανοικτών Ακαδημαϊκών Μαθημάτων" title="Λογότυπο έργου Ανοικτών Ακαδημαϊκών Μαθημάτων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875" y="476250"/>
            <a:ext cx="854075" cy="649288"/>
          </a:xfrm>
          <a:prstGeom prst="rect">
            <a:avLst/>
          </a:prstGeom>
        </p:spPr>
      </p:pic>
      <p:pic>
        <p:nvPicPr>
          <p:cNvPr id="12" name="Picture 3" descr="Λογότυπο Τεχνολογικού Ιδρύματος Αθήνας" title="Λογότυπο Τεχνολογικού Ιδρύματος Αθήνα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76250"/>
            <a:ext cx="682625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241425" y="631825"/>
            <a:ext cx="6661150" cy="3381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1600" dirty="0">
                <a:latin typeface="+mn-lt"/>
              </a:rPr>
              <a:t>Ανοικτά Ακαδημαϊκά Μαθήματα στο ΤΕΙ Αθήνας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1760538" y="6088063"/>
          <a:ext cx="5695950" cy="79216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38838"/>
                <a:gridCol w="3557112"/>
              </a:tblGrid>
              <a:tr h="7921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περιεχόμενο του μαθήματος διατίθεται με άδεια </a:t>
                      </a:r>
                      <a:r>
                        <a:rPr lang="en-US" sz="1000" dirty="0">
                          <a:effectLst/>
                        </a:rPr>
                        <a:t>Creative Commons </a:t>
                      </a:r>
                      <a:r>
                        <a:rPr lang="el-GR" sz="1000" dirty="0">
                          <a:effectLst/>
                        </a:rPr>
                        <a:t>εκτός και αν αναφέρεται διαφορετικά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6154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00" y="5367338"/>
            <a:ext cx="19716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3" descr="Λογότυπο Επιχειρησιακού Προγράμματος Εκπαίδευση και Δια βίου Μάθηση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538" y="5268913"/>
            <a:ext cx="35433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Τι</a:t>
            </a:r>
            <a:r>
              <a:rPr lang="en-US" altLang="el-GR" dirty="0" smtClean="0"/>
              <a:t>;</a:t>
            </a:r>
            <a:r>
              <a:rPr lang="el-GR" altLang="el-GR" dirty="0" smtClean="0"/>
              <a:t> Πώς</a:t>
            </a:r>
            <a:r>
              <a:rPr lang="en-US" altLang="el-GR" dirty="0" smtClean="0"/>
              <a:t>;</a:t>
            </a:r>
            <a:r>
              <a:rPr lang="el-GR" altLang="el-GR" dirty="0" smtClean="0"/>
              <a:t> Ποιός</a:t>
            </a:r>
            <a:r>
              <a:rPr lang="en-US" altLang="el-GR" dirty="0" smtClean="0"/>
              <a:t>;</a:t>
            </a:r>
            <a:r>
              <a:rPr lang="el-GR" altLang="el-GR" dirty="0" smtClean="0"/>
              <a:t> Πότε</a:t>
            </a:r>
            <a:r>
              <a:rPr lang="en-US" altLang="el-GR" dirty="0" smtClean="0"/>
              <a:t>;</a:t>
            </a:r>
            <a:endParaRPr lang="el-GR" altLang="el-GR" dirty="0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341438"/>
            <a:ext cx="8001000" cy="4802187"/>
          </a:xfrm>
        </p:spPr>
        <p:txBody>
          <a:bodyPr/>
          <a:lstStyle/>
          <a:p>
            <a:pPr marL="450850" indent="-450850" eaLnBrk="1" hangingPunct="1">
              <a:spcAft>
                <a:spcPts val="600"/>
              </a:spcAft>
              <a:buClr>
                <a:srgbClr val="820000"/>
              </a:buClr>
              <a:buFont typeface="Wingdings" pitchFamily="2" charset="2"/>
              <a:buChar char="q"/>
            </a:pPr>
            <a:r>
              <a:rPr lang="el-GR" altLang="el-GR" sz="2800" dirty="0" smtClean="0"/>
              <a:t>Τεκμηρίωση της Κατάστασης Διατήρησης</a:t>
            </a:r>
          </a:p>
          <a:p>
            <a:pPr marL="450850" indent="-450850" eaLnBrk="1" hangingPunct="1">
              <a:spcAft>
                <a:spcPts val="600"/>
              </a:spcAft>
              <a:buClr>
                <a:srgbClr val="820000"/>
              </a:buClr>
              <a:buFont typeface="Wingdings" pitchFamily="2" charset="2"/>
              <a:buChar char="q"/>
            </a:pPr>
            <a:r>
              <a:rPr lang="el-GR" altLang="el-GR" sz="2800" dirty="0" smtClean="0"/>
              <a:t>Μελέτη και Ταυτοποίηση των αυθεντικών Υλικών ή των προϊόντων φθοράς, οξείδωσης και άλλων αλλοιώσεων</a:t>
            </a:r>
          </a:p>
          <a:p>
            <a:pPr marL="450850" indent="-450850" eaLnBrk="1" hangingPunct="1">
              <a:spcAft>
                <a:spcPts val="600"/>
              </a:spcAft>
              <a:buClr>
                <a:srgbClr val="820000"/>
              </a:buClr>
              <a:buFont typeface="Wingdings" pitchFamily="2" charset="2"/>
              <a:buChar char="q"/>
            </a:pPr>
            <a:r>
              <a:rPr lang="el-GR" altLang="el-GR" sz="2800" dirty="0" smtClean="0"/>
              <a:t>Διερεύνηση της Τεχνολογίας  Κατασκευής</a:t>
            </a:r>
          </a:p>
          <a:p>
            <a:pPr marL="450850" indent="-450850" eaLnBrk="1" hangingPunct="1">
              <a:spcAft>
                <a:spcPts val="600"/>
              </a:spcAft>
              <a:buClr>
                <a:srgbClr val="820000"/>
              </a:buClr>
              <a:buFont typeface="Wingdings" pitchFamily="2" charset="2"/>
              <a:buChar char="q"/>
            </a:pPr>
            <a:r>
              <a:rPr lang="el-GR" altLang="el-GR" sz="2800" dirty="0" smtClean="0"/>
              <a:t>Αυθεντικότητα, Καλλιτεχνική Πατρότητα</a:t>
            </a:r>
          </a:p>
          <a:p>
            <a:pPr marL="450850" indent="-450850" eaLnBrk="1" hangingPunct="1">
              <a:spcAft>
                <a:spcPts val="600"/>
              </a:spcAft>
              <a:buClr>
                <a:srgbClr val="820000"/>
              </a:buClr>
              <a:buFont typeface="Wingdings" pitchFamily="2" charset="2"/>
              <a:buChar char="q"/>
            </a:pPr>
            <a:r>
              <a:rPr lang="el-GR" altLang="el-GR" sz="2800" dirty="0" smtClean="0"/>
              <a:t>Χρονολόγηση, ένταξη σε σχολή, τεχνοτροπία</a:t>
            </a:r>
          </a:p>
          <a:p>
            <a:pPr marL="450850" indent="-450850" eaLnBrk="1" hangingPunct="1">
              <a:spcAft>
                <a:spcPts val="600"/>
              </a:spcAft>
              <a:buClr>
                <a:srgbClr val="820000"/>
              </a:buClr>
              <a:buFont typeface="Wingdings" pitchFamily="2" charset="2"/>
              <a:buChar char="q"/>
            </a:pPr>
            <a:r>
              <a:rPr lang="el-GR" altLang="el-GR" sz="2800" dirty="0" smtClean="0"/>
              <a:t>Μέτρηση Φυσικοχημικών Παραμέτρων</a:t>
            </a: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1403350" y="3913188"/>
            <a:ext cx="67405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 dirty="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l-GR" altLang="el-GR" sz="1800" dirty="0"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8775" y="927100"/>
            <a:ext cx="8426450" cy="71438"/>
          </a:xfrm>
          <a:prstGeom prst="rect">
            <a:avLst/>
          </a:prstGeom>
          <a:solidFill>
            <a:srgbClr val="8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909637"/>
          </a:xfrm>
        </p:spPr>
        <p:txBody>
          <a:bodyPr/>
          <a:lstStyle/>
          <a:p>
            <a:pPr eaLnBrk="1" hangingPunct="1"/>
            <a:r>
              <a:rPr lang="el-GR" altLang="el-GR" dirty="0" smtClean="0"/>
              <a:t>Μεθοδολογία μελέτης ενός έργου τέχνης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142875" y="1125538"/>
            <a:ext cx="8858250" cy="518318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820000"/>
              </a:buClr>
              <a:buFont typeface="Wingdings" pitchFamily="2" charset="2"/>
              <a:buChar char="q"/>
            </a:pPr>
            <a:r>
              <a:rPr lang="el-GR" altLang="el-GR" sz="2400" b="1" dirty="0" smtClean="0"/>
              <a:t>Βήμα 1: Καθορισμός του προβλήματος</a:t>
            </a:r>
          </a:p>
          <a:p>
            <a:pPr eaLnBrk="1" hangingPunct="1">
              <a:lnSpc>
                <a:spcPct val="80000"/>
              </a:lnSpc>
              <a:buClr>
                <a:srgbClr val="820000"/>
              </a:buClr>
              <a:buFont typeface="Wingdings" pitchFamily="2" charset="2"/>
              <a:buChar char="q"/>
            </a:pPr>
            <a:r>
              <a:rPr lang="el-GR" altLang="el-GR" sz="2400" b="1" dirty="0" smtClean="0"/>
              <a:t>Βήμα 2: Επιλογή μεθοδολογίας για την διερεύνησή του:</a:t>
            </a:r>
          </a:p>
          <a:p>
            <a:pPr lvl="1" eaLnBrk="1" hangingPunct="1">
              <a:lnSpc>
                <a:spcPct val="80000"/>
              </a:lnSpc>
              <a:buClr>
                <a:srgbClr val="820000"/>
              </a:buClr>
              <a:buFont typeface="Wingdings" pitchFamily="2" charset="2"/>
              <a:buNone/>
            </a:pPr>
            <a:r>
              <a:rPr lang="el-GR" altLang="el-GR" sz="2200" dirty="0" smtClean="0"/>
              <a:t>Α.</a:t>
            </a:r>
            <a:r>
              <a:rPr lang="el-GR" altLang="el-GR" sz="2200" dirty="0" smtClean="0">
                <a:latin typeface="Arial" charset="0"/>
              </a:rPr>
              <a:t> </a:t>
            </a:r>
            <a:r>
              <a:rPr lang="el-GR" altLang="el-GR" sz="2200" dirty="0" smtClean="0"/>
              <a:t>Εφαρμογή των μεθόδων εξέτασης</a:t>
            </a:r>
            <a:r>
              <a:rPr lang="el-GR" altLang="el-GR" sz="2200" dirty="0" smtClean="0">
                <a:latin typeface="Arial" charset="0"/>
              </a:rPr>
              <a:t> </a:t>
            </a:r>
            <a:r>
              <a:rPr lang="el-GR" altLang="el-GR" sz="2200" dirty="0" smtClean="0"/>
              <a:t>- τεκμηρίωσης (χρήση ακτίνων Χ, γ, υπεριώδους ακτινοβολίας, ορατής, υπέρυθρης, υποστήριξη με προγράμματα επεξεργασίας εικόνας)</a:t>
            </a:r>
            <a:endParaRPr lang="el-GR" altLang="el-GR" sz="2200" dirty="0" smtClean="0">
              <a:latin typeface="Arial" charset="0"/>
            </a:endParaRPr>
          </a:p>
          <a:p>
            <a:pPr lvl="1" eaLnBrk="1" hangingPunct="1">
              <a:lnSpc>
                <a:spcPct val="80000"/>
              </a:lnSpc>
              <a:buClr>
                <a:srgbClr val="820000"/>
              </a:buClr>
              <a:buFont typeface="Wingdings" pitchFamily="2" charset="2"/>
              <a:buNone/>
            </a:pPr>
            <a:r>
              <a:rPr lang="el-GR" altLang="el-GR" sz="2200" dirty="0" smtClean="0"/>
              <a:t>Β. Εφαρμογή Οπτικής Μικροσκοπίας</a:t>
            </a:r>
          </a:p>
          <a:p>
            <a:pPr lvl="1" eaLnBrk="1" hangingPunct="1">
              <a:lnSpc>
                <a:spcPct val="80000"/>
              </a:lnSpc>
              <a:buClr>
                <a:srgbClr val="820000"/>
              </a:buClr>
              <a:buFont typeface="Wingdings" pitchFamily="2" charset="2"/>
              <a:buNone/>
            </a:pPr>
            <a:r>
              <a:rPr lang="el-GR" altLang="el-GR" sz="2200" dirty="0" smtClean="0"/>
              <a:t>Γ. Εφαρμογή Μεθόδων Χημικής Ανάλυσης:</a:t>
            </a:r>
          </a:p>
          <a:p>
            <a:pPr lvl="1" eaLnBrk="1" hangingPunct="1">
              <a:lnSpc>
                <a:spcPct val="80000"/>
              </a:lnSpc>
              <a:buClr>
                <a:srgbClr val="820000"/>
              </a:buClr>
              <a:buFont typeface="Arial" charset="0"/>
              <a:buNone/>
            </a:pPr>
            <a:r>
              <a:rPr lang="el-GR" altLang="el-GR" sz="2200" dirty="0" smtClean="0"/>
              <a:t>	Ανόργανων υλικών: ηλεκτρονική μικροσκοπία, περιθλασιμετρία ακτίνων Χ, </a:t>
            </a:r>
            <a:r>
              <a:rPr lang="el-GR" altLang="el-GR" sz="2200" dirty="0" smtClean="0"/>
              <a:t>μικροφθορισμός </a:t>
            </a:r>
            <a:r>
              <a:rPr lang="el-GR" altLang="el-GR" sz="2200" dirty="0" smtClean="0"/>
              <a:t>ακτίνων Χ, ραδιοχημικές μέθοδοι</a:t>
            </a:r>
          </a:p>
          <a:p>
            <a:pPr lvl="1" eaLnBrk="1" hangingPunct="1">
              <a:lnSpc>
                <a:spcPct val="80000"/>
              </a:lnSpc>
              <a:buClr>
                <a:srgbClr val="820000"/>
              </a:buClr>
              <a:buFont typeface="Arial" charset="0"/>
              <a:buNone/>
            </a:pPr>
            <a:r>
              <a:rPr lang="el-GR" altLang="el-GR" sz="2200" dirty="0" smtClean="0"/>
              <a:t>	Οργανικών υλικών: χρωματογραφικές </a:t>
            </a:r>
            <a:r>
              <a:rPr lang="el-GR" altLang="el-GR" sz="2200" dirty="0" smtClean="0"/>
              <a:t>τεχνικές </a:t>
            </a:r>
            <a:r>
              <a:rPr lang="el-GR" altLang="el-GR" sz="2200" dirty="0" smtClean="0"/>
              <a:t>(GC, HPLC, TLC)</a:t>
            </a:r>
          </a:p>
          <a:p>
            <a:pPr lvl="1" eaLnBrk="1" hangingPunct="1">
              <a:lnSpc>
                <a:spcPct val="80000"/>
              </a:lnSpc>
              <a:buClr>
                <a:srgbClr val="820000"/>
              </a:buClr>
              <a:buFont typeface="Arial" charset="0"/>
              <a:buNone/>
            </a:pPr>
            <a:r>
              <a:rPr lang="el-GR" altLang="el-GR" sz="2200" dirty="0" smtClean="0"/>
              <a:t>	Ανόργανων και οργανικών υλικών: φασματοσκοπικές τεχνικές, τεχνικές με </a:t>
            </a:r>
            <a:r>
              <a:rPr lang="en-US" altLang="el-GR" sz="2200" dirty="0" smtClean="0"/>
              <a:t>laser</a:t>
            </a:r>
            <a:endParaRPr lang="el-GR" altLang="el-GR" sz="2200" dirty="0" smtClean="0"/>
          </a:p>
          <a:p>
            <a:pPr lvl="1" eaLnBrk="1" hangingPunct="1">
              <a:lnSpc>
                <a:spcPct val="80000"/>
              </a:lnSpc>
              <a:buClr>
                <a:srgbClr val="820000"/>
              </a:buClr>
              <a:buFont typeface="Wingdings" pitchFamily="2" charset="2"/>
              <a:buNone/>
            </a:pPr>
            <a:r>
              <a:rPr lang="el-GR" altLang="el-GR" sz="2200" dirty="0" smtClean="0"/>
              <a:t>Δ. Εφαρμογή μεθόδων χρονολόγησης (δενδροχρονολόγηση, </a:t>
            </a:r>
            <a:r>
              <a:rPr lang="en-US" altLang="el-GR" sz="2200" dirty="0" smtClean="0"/>
              <a:t>C</a:t>
            </a:r>
            <a:r>
              <a:rPr lang="el-GR" altLang="el-GR" sz="2200" dirty="0" smtClean="0"/>
              <a:t>-14, ρακεμοποίηση αμινοξέων, θερμοφωταύγεια κλπ)</a:t>
            </a:r>
            <a:endParaRPr lang="el-GR" altLang="el-GR" sz="2000" b="1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buClr>
                <a:srgbClr val="820000"/>
              </a:buClr>
              <a:buFont typeface="Wingdings" pitchFamily="2" charset="2"/>
              <a:buChar char="q"/>
            </a:pPr>
            <a:r>
              <a:rPr lang="el-GR" altLang="el-GR" sz="2400" b="1" dirty="0" smtClean="0"/>
              <a:t>Βήμα 3: Χρήση αρχείου Προτύπων</a:t>
            </a:r>
          </a:p>
          <a:p>
            <a:pPr eaLnBrk="1" hangingPunct="1">
              <a:lnSpc>
                <a:spcPct val="80000"/>
              </a:lnSpc>
              <a:buClr>
                <a:srgbClr val="820000"/>
              </a:buClr>
              <a:buFont typeface="Wingdings" pitchFamily="2" charset="2"/>
              <a:buChar char="q"/>
            </a:pPr>
            <a:r>
              <a:rPr lang="el-GR" altLang="el-GR" sz="2400" b="1" dirty="0" smtClean="0"/>
              <a:t>Βήμα 4: Συνδυαστική αξιολόγηση αποτελεσμάτων – 		       Συμπεράσματα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820000"/>
              </a:buClr>
              <a:buFont typeface="Wingdings" pitchFamily="2" charset="2"/>
              <a:buChar char="§"/>
            </a:pPr>
            <a:endParaRPr lang="el-GR" altLang="el-GR" sz="2400" b="1" dirty="0" smtClean="0"/>
          </a:p>
          <a:p>
            <a:pPr eaLnBrk="1" hangingPunct="1">
              <a:lnSpc>
                <a:spcPct val="80000"/>
              </a:lnSpc>
              <a:buClr>
                <a:srgbClr val="820000"/>
              </a:buClr>
              <a:buFont typeface="Wingdings" pitchFamily="2" charset="2"/>
              <a:buChar char="q"/>
            </a:pPr>
            <a:endParaRPr lang="el-GR" altLang="el-GR" sz="2400" b="1" dirty="0" smtClean="0"/>
          </a:p>
          <a:p>
            <a:pPr eaLnBrk="1" hangingPunct="1">
              <a:lnSpc>
                <a:spcPct val="80000"/>
              </a:lnSpc>
              <a:buClr>
                <a:srgbClr val="820000"/>
              </a:buClr>
              <a:buFont typeface="Wingdings" pitchFamily="2" charset="2"/>
              <a:buChar char="q"/>
            </a:pPr>
            <a:endParaRPr lang="el-GR" altLang="el-GR" sz="2200" dirty="0" smtClean="0">
              <a:latin typeface="Arial" charset="0"/>
            </a:endParaRPr>
          </a:p>
        </p:txBody>
      </p:sp>
      <p:sp>
        <p:nvSpPr>
          <p:cNvPr id="16388" name="Θέση αριθμού διαφάνειας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229E84A-5C03-480C-93FB-EC2661B72D37}" type="slidenum">
              <a:rPr lang="el-GR" altLang="el-GR" sz="1200" smtClean="0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10</a:t>
            </a:fld>
            <a:endParaRPr lang="el-GR" altLang="el-GR" sz="1200" dirty="0" smtClean="0">
              <a:latin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8775" y="927100"/>
            <a:ext cx="8426450" cy="71438"/>
          </a:xfrm>
          <a:prstGeom prst="rect">
            <a:avLst/>
          </a:prstGeom>
          <a:solidFill>
            <a:srgbClr val="8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Τίτλος 1"/>
          <p:cNvSpPr>
            <a:spLocks noGrp="1"/>
          </p:cNvSpPr>
          <p:nvPr>
            <p:ph type="title"/>
          </p:nvPr>
        </p:nvSpPr>
        <p:spPr>
          <a:xfrm>
            <a:off x="320675" y="115888"/>
            <a:ext cx="8502650" cy="865187"/>
          </a:xfrm>
        </p:spPr>
        <p:txBody>
          <a:bodyPr/>
          <a:lstStyle/>
          <a:p>
            <a:pPr eaLnBrk="1" hangingPunct="1"/>
            <a:r>
              <a:rPr lang="el-GR" altLang="el-GR" dirty="0" smtClean="0"/>
              <a:t>Φυσικοχημική μελέτη και τεκμηρίωση</a:t>
            </a: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25538"/>
            <a:ext cx="8385175" cy="495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7"/>
          <p:cNvSpPr>
            <a:spLocks noChangeArrowheads="1"/>
          </p:cNvSpPr>
          <p:nvPr/>
        </p:nvSpPr>
        <p:spPr bwMode="auto">
          <a:xfrm rot="10800000" flipV="1">
            <a:off x="476250" y="5988050"/>
            <a:ext cx="8188325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tabLst>
                <a:tab pos="923925" algn="l"/>
                <a:tab pos="1260475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eaLnBrk="0" hangingPunct="0">
              <a:spcBef>
                <a:spcPct val="20000"/>
              </a:spcBef>
              <a:buFont typeface="Arial" charset="0"/>
              <a:buChar char="–"/>
              <a:tabLst>
                <a:tab pos="923925" algn="l"/>
                <a:tab pos="1260475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923925" algn="l"/>
                <a:tab pos="1260475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923925" algn="l"/>
                <a:tab pos="126047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923925" algn="l"/>
                <a:tab pos="126047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923925" algn="l"/>
                <a:tab pos="126047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923925" algn="l"/>
                <a:tab pos="126047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923925" algn="l"/>
                <a:tab pos="126047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923925" algn="l"/>
                <a:tab pos="126047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1" eaLnBrk="1" hangingPunct="1">
              <a:spcBef>
                <a:spcPct val="0"/>
              </a:spcBef>
              <a:buFontTx/>
              <a:buNone/>
            </a:pPr>
            <a:r>
              <a:rPr lang="el-GR" altLang="el-GR" sz="1200" dirty="0">
                <a:solidFill>
                  <a:srgbClr val="404040"/>
                </a:solidFill>
              </a:rPr>
              <a:t>Α.Αλεξοπούλου, Κ.Γερακάρη Π.Μαριολοπούλου, Α.Χατζηστυλιανού</a:t>
            </a:r>
            <a:r>
              <a:rPr lang="el-GR" altLang="el-GR" sz="1200" dirty="0">
                <a:solidFill>
                  <a:srgbClr val="404040"/>
                </a:solidFill>
                <a:latin typeface="Arial" charset="0"/>
              </a:rPr>
              <a:t> (</a:t>
            </a:r>
            <a:r>
              <a:rPr lang="el-GR" altLang="el-GR" sz="1200" dirty="0">
                <a:solidFill>
                  <a:srgbClr val="404040"/>
                </a:solidFill>
              </a:rPr>
              <a:t>2004</a:t>
            </a:r>
            <a:r>
              <a:rPr lang="el-GR" altLang="el-GR" sz="1200" dirty="0">
                <a:solidFill>
                  <a:srgbClr val="404040"/>
                </a:solidFill>
                <a:latin typeface="Arial" charset="0"/>
              </a:rPr>
              <a:t>)</a:t>
            </a:r>
            <a:r>
              <a:rPr lang="el-GR" altLang="el-GR" sz="1200" dirty="0">
                <a:solidFill>
                  <a:srgbClr val="404040"/>
                </a:solidFill>
              </a:rPr>
              <a:t>: </a:t>
            </a:r>
            <a:r>
              <a:rPr lang="el-GR" altLang="el-GR" sz="1200" b="1" dirty="0">
                <a:solidFill>
                  <a:srgbClr val="404040"/>
                </a:solidFill>
              </a:rPr>
              <a:t>«</a:t>
            </a:r>
            <a:r>
              <a:rPr lang="el-GR" altLang="el-GR" sz="1200" dirty="0">
                <a:solidFill>
                  <a:srgbClr val="404040"/>
                </a:solidFill>
              </a:rPr>
              <a:t>Μεθοδολογία μελέτης φυσικοχημικής τεκμηρίωσης </a:t>
            </a:r>
            <a:r>
              <a:rPr lang="el-GR" altLang="el-GR" sz="1200" dirty="0">
                <a:solidFill>
                  <a:srgbClr val="404040"/>
                </a:solidFill>
                <a:latin typeface="Arial" charset="0"/>
              </a:rPr>
              <a:t> </a:t>
            </a:r>
            <a:r>
              <a:rPr lang="el-GR" altLang="el-GR" sz="1200" dirty="0">
                <a:solidFill>
                  <a:srgbClr val="404040"/>
                </a:solidFill>
              </a:rPr>
              <a:t>σε έργα τέχνης»  Ημερίδα «Συντήρηση και Έκθεση Συντηρημένων Έργων» Βυζαντινό και Χριστιανικό Μουσείο</a:t>
            </a:r>
            <a:r>
              <a:rPr lang="el-GR" altLang="el-GR" sz="1200" dirty="0">
                <a:solidFill>
                  <a:srgbClr val="404040"/>
                </a:solidFill>
                <a:latin typeface="Arial" charset="0"/>
              </a:rPr>
              <a:t>.</a:t>
            </a:r>
          </a:p>
        </p:txBody>
      </p:sp>
      <p:sp>
        <p:nvSpPr>
          <p:cNvPr id="17413" name="Θέση αριθμού διαφάνειας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C760DBB-CA8D-4705-8741-465CC4656FE4}" type="slidenum">
              <a:rPr lang="el-GR" altLang="el-GR" sz="1200" smtClean="0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11</a:t>
            </a:fld>
            <a:endParaRPr lang="el-GR" altLang="el-GR" sz="1200" dirty="0" smtClean="0">
              <a:latin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8775" y="927100"/>
            <a:ext cx="8426450" cy="71438"/>
          </a:xfrm>
          <a:prstGeom prst="rect">
            <a:avLst/>
          </a:prstGeom>
          <a:solidFill>
            <a:srgbClr val="8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1312862"/>
          </a:xfrm>
        </p:spPr>
        <p:txBody>
          <a:bodyPr/>
          <a:lstStyle/>
          <a:p>
            <a:pPr eaLnBrk="1" hangingPunct="1"/>
            <a:r>
              <a:rPr lang="el-GR" altLang="el-GR" dirty="0" smtClean="0"/>
              <a:t>Ορολογία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465138" y="1557338"/>
            <a:ext cx="8229600" cy="5300662"/>
          </a:xfrm>
        </p:spPr>
        <p:txBody>
          <a:bodyPr/>
          <a:lstStyle/>
          <a:p>
            <a:pPr eaLnBrk="1" hangingPunct="1">
              <a:buClr>
                <a:srgbClr val="820000"/>
              </a:buClr>
              <a:buFont typeface="Wingdings" pitchFamily="2" charset="2"/>
              <a:buChar char="§"/>
            </a:pPr>
            <a:endParaRPr lang="en-US" altLang="el-GR" sz="2400" dirty="0" smtClean="0"/>
          </a:p>
          <a:p>
            <a:pPr eaLnBrk="1" hangingPunct="1">
              <a:buClr>
                <a:srgbClr val="820000"/>
              </a:buClr>
              <a:buFont typeface="Wingdings" pitchFamily="2" charset="2"/>
              <a:buChar char="§"/>
            </a:pPr>
            <a:r>
              <a:rPr lang="el-GR" altLang="el-GR" sz="2400" dirty="0" smtClean="0"/>
              <a:t>Μέθοδοι εξέτασης  </a:t>
            </a:r>
            <a:r>
              <a:rPr lang="en-US" altLang="el-GR" sz="2400" dirty="0" smtClean="0"/>
              <a:t>(surface examination methods)</a:t>
            </a:r>
            <a:endParaRPr lang="el-GR" altLang="el-GR" sz="2400" dirty="0" smtClean="0"/>
          </a:p>
          <a:p>
            <a:pPr eaLnBrk="1" hangingPunct="1">
              <a:buClr>
                <a:srgbClr val="820000"/>
              </a:buClr>
              <a:buFont typeface="Wingdings" pitchFamily="2" charset="2"/>
              <a:buChar char="§"/>
            </a:pPr>
            <a:r>
              <a:rPr lang="el-GR" altLang="el-GR" sz="2400" dirty="0" smtClean="0"/>
              <a:t>Μη καταστρεπτικές μέθοδοι (</a:t>
            </a:r>
            <a:r>
              <a:rPr lang="en-US" altLang="el-GR" sz="2400" dirty="0" smtClean="0"/>
              <a:t>non destructive testing)</a:t>
            </a:r>
            <a:endParaRPr lang="el-GR" altLang="el-GR" sz="2400" dirty="0" smtClean="0"/>
          </a:p>
          <a:p>
            <a:pPr eaLnBrk="1" hangingPunct="1">
              <a:buClr>
                <a:srgbClr val="820000"/>
              </a:buClr>
              <a:buFont typeface="Wingdings" pitchFamily="2" charset="2"/>
              <a:buChar char="§"/>
            </a:pPr>
            <a:r>
              <a:rPr lang="el-GR" altLang="el-GR" sz="2400" dirty="0" smtClean="0"/>
              <a:t>Απεικονιστικές τεχνικές </a:t>
            </a:r>
            <a:r>
              <a:rPr lang="en-US" altLang="el-GR" sz="2400" dirty="0" smtClean="0"/>
              <a:t>(imaging techniques)</a:t>
            </a:r>
            <a:endParaRPr lang="el-GR" altLang="el-GR" sz="2400" dirty="0" smtClean="0"/>
          </a:p>
          <a:p>
            <a:pPr eaLnBrk="1" hangingPunct="1">
              <a:buClr>
                <a:srgbClr val="820000"/>
              </a:buClr>
              <a:buFont typeface="Wingdings" pitchFamily="2" charset="2"/>
              <a:buChar char="§"/>
            </a:pPr>
            <a:r>
              <a:rPr lang="el-GR" altLang="el-GR" sz="2400" dirty="0" smtClean="0"/>
              <a:t>Μη επεμβατικές τεχνικές </a:t>
            </a:r>
            <a:r>
              <a:rPr lang="en-US" altLang="el-GR" sz="2400" dirty="0" smtClean="0"/>
              <a:t>(non invasive techniques)</a:t>
            </a:r>
            <a:endParaRPr lang="el-GR" altLang="el-GR" sz="2400" dirty="0" smtClean="0"/>
          </a:p>
        </p:txBody>
      </p:sp>
      <p:sp>
        <p:nvSpPr>
          <p:cNvPr id="18436" name="Θέση αριθμού διαφάνειας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57AF18C-4081-473E-B4BF-2246C8AA2ADF}" type="slidenum">
              <a:rPr lang="el-GR" altLang="el-GR" sz="1200" smtClean="0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12</a:t>
            </a:fld>
            <a:endParaRPr lang="el-GR" altLang="el-GR" sz="1200" dirty="0" smtClean="0">
              <a:latin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7188" y="1571625"/>
            <a:ext cx="8424862" cy="71438"/>
          </a:xfrm>
          <a:prstGeom prst="rect">
            <a:avLst/>
          </a:prstGeom>
          <a:solidFill>
            <a:srgbClr val="8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57188"/>
            <a:ext cx="8229600" cy="1071562"/>
          </a:xfrm>
        </p:spPr>
        <p:txBody>
          <a:bodyPr/>
          <a:lstStyle/>
          <a:p>
            <a:pPr eaLnBrk="1" hangingPunct="1"/>
            <a:r>
              <a:rPr lang="en-US" altLang="el-GR" sz="3600" dirty="0" smtClean="0"/>
              <a:t>M</a:t>
            </a:r>
            <a:r>
              <a:rPr lang="el-GR" altLang="el-GR" sz="3600" dirty="0" smtClean="0"/>
              <a:t>η καταστρεπτικές μέθοδοι εξέτασης</a:t>
            </a:r>
            <a:br>
              <a:rPr lang="el-GR" altLang="el-GR" sz="3600" dirty="0" smtClean="0"/>
            </a:br>
            <a:r>
              <a:rPr lang="el-GR" altLang="el-GR" sz="3600" dirty="0" smtClean="0"/>
              <a:t>απεικονιστικές τεχνικές </a:t>
            </a:r>
            <a:br>
              <a:rPr lang="el-GR" altLang="el-GR" sz="3600" dirty="0" smtClean="0"/>
            </a:br>
            <a:endParaRPr lang="el-GR" altLang="el-GR" sz="3600" dirty="0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65138" y="1557338"/>
            <a:ext cx="8229600" cy="5300662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Clr>
                <a:srgbClr val="820000"/>
              </a:buClr>
              <a:buFont typeface="Wingdings" pitchFamily="2" charset="2"/>
              <a:buChar char="§"/>
              <a:defRPr/>
            </a:pPr>
            <a:r>
              <a:rPr lang="el-GR" sz="2400" dirty="0" smtClean="0"/>
              <a:t>Ειδικές τεχνικές στο ορατό: Μακροφωτογραφία, χρήση εφαπτομενικού φωτισμού και μονοχρωματικών ακτινοβολιών Φωτογράφηση με εφαπτομενικό φωτισμό,</a:t>
            </a:r>
          </a:p>
          <a:p>
            <a:pPr eaLnBrk="1" hangingPunct="1">
              <a:buClr>
                <a:srgbClr val="820000"/>
              </a:buClr>
              <a:buFont typeface="Wingdings" pitchFamily="2" charset="2"/>
              <a:buChar char="§"/>
              <a:defRPr/>
            </a:pPr>
            <a:r>
              <a:rPr lang="el-GR" sz="2400" dirty="0" smtClean="0"/>
              <a:t>Υπεριώδης Φωτογραφία Ανάκλασης (</a:t>
            </a:r>
            <a:r>
              <a:rPr lang="en-US" sz="2400" dirty="0" smtClean="0"/>
              <a:t>UVR)</a:t>
            </a:r>
            <a:r>
              <a:rPr lang="el-GR" sz="2400" dirty="0" smtClean="0"/>
              <a:t>,</a:t>
            </a:r>
          </a:p>
          <a:p>
            <a:pPr eaLnBrk="1" hangingPunct="1">
              <a:buClr>
                <a:srgbClr val="820000"/>
              </a:buClr>
              <a:buFont typeface="Wingdings" pitchFamily="2" charset="2"/>
              <a:buChar char="§"/>
              <a:defRPr/>
            </a:pPr>
            <a:r>
              <a:rPr lang="el-GR" sz="2400" dirty="0" smtClean="0"/>
              <a:t>Υπεριώδης Φωτογραφία Φθορισμού</a:t>
            </a:r>
            <a:r>
              <a:rPr lang="en-US" sz="2400" dirty="0" smtClean="0"/>
              <a:t> (UVF, UVFC)</a:t>
            </a:r>
            <a:r>
              <a:rPr lang="el-GR" sz="2400" dirty="0" smtClean="0"/>
              <a:t>,</a:t>
            </a:r>
          </a:p>
          <a:p>
            <a:pPr eaLnBrk="1" hangingPunct="1">
              <a:buClr>
                <a:srgbClr val="820000"/>
              </a:buClr>
              <a:buFont typeface="Wingdings" pitchFamily="2" charset="2"/>
              <a:buChar char="§"/>
              <a:defRPr/>
            </a:pPr>
            <a:r>
              <a:rPr lang="el-GR" sz="2400" dirty="0" smtClean="0"/>
              <a:t>Κλασική Υπέρυθρη Ανακλαστογραφία (</a:t>
            </a:r>
            <a:r>
              <a:rPr lang="en-US" sz="2400" dirty="0" smtClean="0"/>
              <a:t>IR Ref)</a:t>
            </a:r>
            <a:r>
              <a:rPr lang="el-GR" sz="2400" dirty="0" smtClean="0"/>
              <a:t>,</a:t>
            </a:r>
            <a:endParaRPr lang="en-US" sz="2400" dirty="0" smtClean="0"/>
          </a:p>
          <a:p>
            <a:pPr eaLnBrk="1" hangingPunct="1">
              <a:buClr>
                <a:srgbClr val="820000"/>
              </a:buClr>
              <a:buFont typeface="Wingdings" pitchFamily="2" charset="2"/>
              <a:buChar char="§"/>
              <a:defRPr/>
            </a:pPr>
            <a:r>
              <a:rPr lang="el-GR" sz="2400" dirty="0" smtClean="0"/>
              <a:t>Έγχρωμη Υπέρυθρη</a:t>
            </a:r>
            <a:r>
              <a:rPr lang="en-US" sz="2400" dirty="0" smtClean="0"/>
              <a:t> </a:t>
            </a:r>
            <a:r>
              <a:rPr lang="el-GR" sz="2400" dirty="0" smtClean="0"/>
              <a:t>Απεικόνιση</a:t>
            </a:r>
            <a:r>
              <a:rPr lang="en-US" sz="2400" dirty="0" smtClean="0"/>
              <a:t> (FCIR)</a:t>
            </a:r>
            <a:r>
              <a:rPr lang="el-GR" sz="2400" dirty="0" smtClean="0"/>
              <a:t>,</a:t>
            </a:r>
            <a:endParaRPr lang="en-US" sz="2400" dirty="0" smtClean="0"/>
          </a:p>
          <a:p>
            <a:pPr eaLnBrk="1" hangingPunct="1">
              <a:buClr>
                <a:srgbClr val="820000"/>
              </a:buClr>
              <a:buFont typeface="Wingdings" pitchFamily="2" charset="2"/>
              <a:buChar char="§"/>
              <a:defRPr/>
            </a:pPr>
            <a:r>
              <a:rPr lang="el-GR" sz="2400" dirty="0" smtClean="0"/>
              <a:t>Πολυφασματική - </a:t>
            </a:r>
            <a:r>
              <a:rPr lang="en-US" sz="2400" dirty="0" smtClean="0"/>
              <a:t>Y</a:t>
            </a:r>
            <a:r>
              <a:rPr lang="el-GR" sz="2400" dirty="0" smtClean="0"/>
              <a:t>περφασματική Απεικόνιση </a:t>
            </a:r>
            <a:r>
              <a:rPr lang="en-US" sz="2400" dirty="0" smtClean="0"/>
              <a:t>(Multispectral </a:t>
            </a:r>
            <a:r>
              <a:rPr lang="el-GR" sz="2400" dirty="0" smtClean="0"/>
              <a:t>– </a:t>
            </a:r>
            <a:r>
              <a:rPr lang="en-US" sz="2400" dirty="0" smtClean="0"/>
              <a:t>Hyperspectral Imaging)</a:t>
            </a:r>
            <a:r>
              <a:rPr lang="el-GR" sz="2400" dirty="0" smtClean="0"/>
              <a:t>,</a:t>
            </a:r>
          </a:p>
          <a:p>
            <a:pPr eaLnBrk="1" hangingPunct="1">
              <a:buClr>
                <a:srgbClr val="820000"/>
              </a:buClr>
              <a:buFont typeface="Wingdings" pitchFamily="2" charset="2"/>
              <a:buChar char="§"/>
              <a:defRPr/>
            </a:pPr>
            <a:r>
              <a:rPr lang="el-GR" sz="2400" dirty="0" smtClean="0"/>
              <a:t>Υπέρυθρη Φωτογραφία Φθορισμού </a:t>
            </a:r>
            <a:r>
              <a:rPr lang="en-US" sz="2400" dirty="0" smtClean="0"/>
              <a:t>(IRF)</a:t>
            </a:r>
            <a:r>
              <a:rPr lang="el-GR" sz="2400" dirty="0" smtClean="0"/>
              <a:t>, θερμογραφία</a:t>
            </a:r>
          </a:p>
          <a:p>
            <a:pPr eaLnBrk="1" hangingPunct="1">
              <a:buClr>
                <a:srgbClr val="820000"/>
              </a:buClr>
              <a:buFont typeface="Wingdings" pitchFamily="2" charset="2"/>
              <a:buChar char="§"/>
              <a:defRPr/>
            </a:pPr>
            <a:r>
              <a:rPr lang="el-GR" sz="2400" dirty="0" smtClean="0"/>
              <a:t>Ακτινογραφία, γ-γραφία</a:t>
            </a:r>
            <a:r>
              <a:rPr lang="en-US" sz="2400" dirty="0" smtClean="0"/>
              <a:t>,(X-ray, </a:t>
            </a:r>
            <a:r>
              <a:rPr lang="el-GR" sz="2400" dirty="0" smtClean="0"/>
              <a:t>γ-</a:t>
            </a:r>
            <a:r>
              <a:rPr lang="en-US" sz="2400" dirty="0" smtClean="0"/>
              <a:t>ray)</a:t>
            </a:r>
            <a:endParaRPr lang="el-GR" sz="2400" dirty="0" smtClean="0"/>
          </a:p>
          <a:p>
            <a:pPr eaLnBrk="1" hangingPunct="1">
              <a:buClr>
                <a:srgbClr val="820000"/>
              </a:buClr>
              <a:buFont typeface="Wingdings" pitchFamily="2" charset="2"/>
              <a:buChar char="§"/>
              <a:defRPr/>
            </a:pPr>
            <a:r>
              <a:rPr lang="el-GR" sz="2400" dirty="0" smtClean="0"/>
              <a:t>Ψηφιακή Επεξεργασία Εικόνας ,</a:t>
            </a:r>
          </a:p>
          <a:p>
            <a:pPr eaLnBrk="1" hangingPunct="1">
              <a:buClr>
                <a:srgbClr val="820000"/>
              </a:buClr>
              <a:buFont typeface="Wingdings" pitchFamily="2" charset="2"/>
              <a:buChar char="§"/>
              <a:defRPr/>
            </a:pPr>
            <a:r>
              <a:rPr lang="el-GR" sz="2400" dirty="0" smtClean="0"/>
              <a:t>Φασματοσκοπία ανάκλασης με οπτικές ίνες (</a:t>
            </a:r>
            <a:r>
              <a:rPr lang="en-US" sz="2400" dirty="0" smtClean="0"/>
              <a:t>FORS</a:t>
            </a:r>
            <a:r>
              <a:rPr lang="el-GR" sz="2400" dirty="0" smtClean="0"/>
              <a:t>) –Χρωματομετρία.</a:t>
            </a:r>
          </a:p>
        </p:txBody>
      </p:sp>
      <p:sp>
        <p:nvSpPr>
          <p:cNvPr id="19460" name="Θέση αριθμού διαφάνειας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BB7625B-348A-4A4C-864F-7C5DB155A4EA}" type="slidenum">
              <a:rPr lang="el-GR" altLang="el-GR" sz="1200" smtClean="0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el-GR" altLang="el-GR" sz="1200" dirty="0" smtClean="0">
              <a:latin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7188" y="1357313"/>
            <a:ext cx="8424862" cy="71437"/>
          </a:xfrm>
          <a:prstGeom prst="rect">
            <a:avLst/>
          </a:prstGeom>
          <a:solidFill>
            <a:srgbClr val="8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Τίτλος 1"/>
          <p:cNvSpPr>
            <a:spLocks noGrp="1"/>
          </p:cNvSpPr>
          <p:nvPr>
            <p:ph type="title"/>
          </p:nvPr>
        </p:nvSpPr>
        <p:spPr>
          <a:xfrm>
            <a:off x="0" y="-25400"/>
            <a:ext cx="9144000" cy="790575"/>
          </a:xfrm>
        </p:spPr>
        <p:txBody>
          <a:bodyPr/>
          <a:lstStyle/>
          <a:p>
            <a:pPr eaLnBrk="1" hangingPunct="1"/>
            <a:r>
              <a:rPr lang="el-GR" altLang="el-GR" sz="3600" dirty="0" smtClean="0"/>
              <a:t>Διάγραμμα ροής </a:t>
            </a:r>
            <a:r>
              <a:rPr lang="el-GR" altLang="el-GR" sz="3600" dirty="0"/>
              <a:t>μ</a:t>
            </a:r>
            <a:r>
              <a:rPr lang="el-GR" altLang="el-GR" sz="3600" dirty="0" smtClean="0"/>
              <a:t>η </a:t>
            </a:r>
            <a:r>
              <a:rPr lang="el-GR" altLang="el-GR" sz="3600" dirty="0" smtClean="0"/>
              <a:t>καταστρεπτικού </a:t>
            </a:r>
            <a:r>
              <a:rPr lang="el-GR" altLang="el-GR" sz="3600" dirty="0" smtClean="0"/>
              <a:t>ελέγχου</a:t>
            </a:r>
            <a:endParaRPr lang="el-GR" altLang="el-GR" sz="3600" dirty="0" smtClean="0"/>
          </a:p>
        </p:txBody>
      </p:sp>
      <p:grpSp>
        <p:nvGrpSpPr>
          <p:cNvPr id="20483" name="Ομάδα 4"/>
          <p:cNvGrpSpPr>
            <a:grpSpLocks/>
          </p:cNvGrpSpPr>
          <p:nvPr/>
        </p:nvGrpSpPr>
        <p:grpSpPr bwMode="auto">
          <a:xfrm>
            <a:off x="15875" y="971550"/>
            <a:ext cx="9072563" cy="5607050"/>
            <a:chOff x="34925" y="1195774"/>
            <a:chExt cx="9071998" cy="5606395"/>
          </a:xfrm>
        </p:grpSpPr>
        <p:sp>
          <p:nvSpPr>
            <p:cNvPr id="311322" name="Text Box 26"/>
            <p:cNvSpPr txBox="1">
              <a:spLocks noChangeArrowheads="1"/>
            </p:cNvSpPr>
            <p:nvPr/>
          </p:nvSpPr>
          <p:spPr bwMode="auto">
            <a:xfrm>
              <a:off x="34925" y="3549762"/>
              <a:ext cx="500032" cy="30793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>
                  <a:latin typeface="+mn-lt"/>
                  <a:cs typeface="+mn-cs"/>
                </a:rPr>
                <a:t>UVR</a:t>
              </a:r>
              <a:endParaRPr lang="el-GR" sz="1400" dirty="0">
                <a:latin typeface="+mn-lt"/>
                <a:cs typeface="+mn-cs"/>
              </a:endParaRPr>
            </a:p>
          </p:txBody>
        </p:sp>
        <p:sp>
          <p:nvSpPr>
            <p:cNvPr id="311298" name="Line 2"/>
            <p:cNvSpPr>
              <a:spLocks noChangeShapeType="1"/>
            </p:cNvSpPr>
            <p:nvPr/>
          </p:nvSpPr>
          <p:spPr bwMode="auto">
            <a:xfrm>
              <a:off x="2338245" y="4265640"/>
              <a:ext cx="0" cy="16508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l-GR" sz="1400" dirty="0">
                <a:latin typeface="+mn-lt"/>
                <a:cs typeface="+mn-cs"/>
              </a:endParaRPr>
            </a:p>
          </p:txBody>
        </p:sp>
        <p:sp>
          <p:nvSpPr>
            <p:cNvPr id="311299" name="Line 3"/>
            <p:cNvSpPr>
              <a:spLocks noChangeShapeType="1"/>
            </p:cNvSpPr>
            <p:nvPr/>
          </p:nvSpPr>
          <p:spPr bwMode="auto">
            <a:xfrm>
              <a:off x="7522697" y="4287863"/>
              <a:ext cx="0" cy="6476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l-GR" sz="1400" dirty="0">
                <a:latin typeface="+mn-lt"/>
                <a:cs typeface="+mn-cs"/>
              </a:endParaRPr>
            </a:p>
          </p:txBody>
        </p:sp>
        <p:sp>
          <p:nvSpPr>
            <p:cNvPr id="311300" name="Line 4"/>
            <p:cNvSpPr>
              <a:spLocks noChangeShapeType="1"/>
            </p:cNvSpPr>
            <p:nvPr/>
          </p:nvSpPr>
          <p:spPr bwMode="auto">
            <a:xfrm>
              <a:off x="6586130" y="3854526"/>
              <a:ext cx="0" cy="10809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l-GR" sz="1400" dirty="0">
                <a:latin typeface="+mn-lt"/>
                <a:cs typeface="+mn-cs"/>
              </a:endParaRPr>
            </a:p>
          </p:txBody>
        </p:sp>
        <p:sp>
          <p:nvSpPr>
            <p:cNvPr id="311301" name="Line 5"/>
            <p:cNvSpPr>
              <a:spLocks noChangeShapeType="1"/>
            </p:cNvSpPr>
            <p:nvPr/>
          </p:nvSpPr>
          <p:spPr bwMode="auto">
            <a:xfrm>
              <a:off x="5146357" y="3854526"/>
              <a:ext cx="0" cy="10809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l-GR" sz="1400" dirty="0">
                <a:latin typeface="+mn-lt"/>
                <a:cs typeface="+mn-cs"/>
              </a:endParaRPr>
            </a:p>
          </p:txBody>
        </p:sp>
        <p:sp>
          <p:nvSpPr>
            <p:cNvPr id="311302" name="Line 6"/>
            <p:cNvSpPr>
              <a:spLocks noChangeShapeType="1"/>
            </p:cNvSpPr>
            <p:nvPr/>
          </p:nvSpPr>
          <p:spPr bwMode="auto">
            <a:xfrm>
              <a:off x="969905" y="3854526"/>
              <a:ext cx="0" cy="10809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l-GR" sz="1400" dirty="0">
                <a:latin typeface="+mn-lt"/>
                <a:cs typeface="+mn-cs"/>
              </a:endParaRPr>
            </a:p>
          </p:txBody>
        </p:sp>
        <p:sp>
          <p:nvSpPr>
            <p:cNvPr id="311303" name="Line 7"/>
            <p:cNvSpPr>
              <a:spLocks noChangeShapeType="1"/>
            </p:cNvSpPr>
            <p:nvPr/>
          </p:nvSpPr>
          <p:spPr bwMode="auto">
            <a:xfrm>
              <a:off x="249225" y="3854526"/>
              <a:ext cx="0" cy="10809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l-GR" sz="1400" dirty="0">
                <a:latin typeface="+mn-lt"/>
                <a:cs typeface="+mn-cs"/>
              </a:endParaRPr>
            </a:p>
          </p:txBody>
        </p:sp>
        <p:sp>
          <p:nvSpPr>
            <p:cNvPr id="311305" name="Text Box 9"/>
            <p:cNvSpPr txBox="1">
              <a:spLocks noChangeArrowheads="1"/>
            </p:cNvSpPr>
            <p:nvPr/>
          </p:nvSpPr>
          <p:spPr bwMode="auto">
            <a:xfrm>
              <a:off x="1769955" y="1195774"/>
              <a:ext cx="6063872" cy="307939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l-GR" sz="1400" dirty="0">
                  <a:latin typeface="+mn-lt"/>
                  <a:cs typeface="+mn-cs"/>
                </a:rPr>
                <a:t>Παραλαβή έργου – τοποθέτηση του προβλήματος – μακροσκοπική παρατήρηση</a:t>
              </a:r>
            </a:p>
          </p:txBody>
        </p:sp>
        <p:sp>
          <p:nvSpPr>
            <p:cNvPr id="311306" name="Line 10"/>
            <p:cNvSpPr>
              <a:spLocks noChangeShapeType="1"/>
            </p:cNvSpPr>
            <p:nvPr/>
          </p:nvSpPr>
          <p:spPr bwMode="auto">
            <a:xfrm>
              <a:off x="4590766" y="1479904"/>
              <a:ext cx="0" cy="28889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l-GR" sz="1400" dirty="0">
                <a:latin typeface="+mn-lt"/>
                <a:cs typeface="+mn-cs"/>
              </a:endParaRPr>
            </a:p>
          </p:txBody>
        </p:sp>
        <p:sp>
          <p:nvSpPr>
            <p:cNvPr id="311307" name="Text Box 11"/>
            <p:cNvSpPr txBox="1">
              <a:spLocks noChangeArrowheads="1"/>
            </p:cNvSpPr>
            <p:nvPr/>
          </p:nvSpPr>
          <p:spPr bwMode="auto">
            <a:xfrm>
              <a:off x="2668424" y="1706889"/>
              <a:ext cx="4054223" cy="307939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l-GR" sz="1400" dirty="0">
                  <a:latin typeface="+mn-lt"/>
                  <a:cs typeface="+mn-cs"/>
                </a:rPr>
                <a:t>Φωτογραφικές τεχνικές και ΜΔΤ στην ορατή περιοχή</a:t>
              </a:r>
            </a:p>
          </p:txBody>
        </p:sp>
        <p:sp>
          <p:nvSpPr>
            <p:cNvPr id="311308" name="Line 12"/>
            <p:cNvSpPr>
              <a:spLocks noChangeShapeType="1"/>
            </p:cNvSpPr>
            <p:nvPr/>
          </p:nvSpPr>
          <p:spPr bwMode="auto">
            <a:xfrm>
              <a:off x="4570131" y="1995781"/>
              <a:ext cx="4762" cy="17936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l-GR" sz="1400" dirty="0">
                <a:latin typeface="+mn-lt"/>
                <a:cs typeface="+mn-cs"/>
              </a:endParaRPr>
            </a:p>
          </p:txBody>
        </p:sp>
        <p:sp>
          <p:nvSpPr>
            <p:cNvPr id="311309" name="Line 13"/>
            <p:cNvSpPr>
              <a:spLocks noChangeShapeType="1"/>
            </p:cNvSpPr>
            <p:nvPr/>
          </p:nvSpPr>
          <p:spPr bwMode="auto">
            <a:xfrm>
              <a:off x="1762017" y="2176734"/>
              <a:ext cx="504158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l-GR" sz="1400" dirty="0">
                <a:latin typeface="+mn-lt"/>
                <a:cs typeface="+mn-cs"/>
              </a:endParaRPr>
            </a:p>
          </p:txBody>
        </p:sp>
        <p:sp>
          <p:nvSpPr>
            <p:cNvPr id="311310" name="Line 14"/>
            <p:cNvSpPr>
              <a:spLocks noChangeShapeType="1"/>
            </p:cNvSpPr>
            <p:nvPr/>
          </p:nvSpPr>
          <p:spPr bwMode="auto">
            <a:xfrm>
              <a:off x="1762017" y="2176734"/>
              <a:ext cx="0" cy="14444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l-GR" sz="1400" dirty="0">
                <a:latin typeface="+mn-lt"/>
                <a:cs typeface="+mn-cs"/>
              </a:endParaRPr>
            </a:p>
          </p:txBody>
        </p:sp>
        <p:sp>
          <p:nvSpPr>
            <p:cNvPr id="311311" name="Line 15"/>
            <p:cNvSpPr>
              <a:spLocks noChangeShapeType="1"/>
            </p:cNvSpPr>
            <p:nvPr/>
          </p:nvSpPr>
          <p:spPr bwMode="auto">
            <a:xfrm>
              <a:off x="6814716" y="2187846"/>
              <a:ext cx="0" cy="13333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l-GR" sz="1400" dirty="0">
                <a:latin typeface="+mn-lt"/>
                <a:cs typeface="+mn-cs"/>
              </a:endParaRPr>
            </a:p>
          </p:txBody>
        </p:sp>
        <p:sp>
          <p:nvSpPr>
            <p:cNvPr id="311312" name="Oval 16"/>
            <p:cNvSpPr>
              <a:spLocks noChangeArrowheads="1"/>
            </p:cNvSpPr>
            <p:nvPr/>
          </p:nvSpPr>
          <p:spPr bwMode="auto">
            <a:xfrm>
              <a:off x="322245" y="2321181"/>
              <a:ext cx="3490695" cy="720641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>
                <a:defRPr/>
              </a:pPr>
              <a:r>
                <a:rPr lang="el-GR" sz="1400" dirty="0">
                  <a:latin typeface="+mn-lt"/>
                  <a:cs typeface="+mn-cs"/>
                </a:rPr>
                <a:t>ΦΜ διάγνωσης και τεκμηρίωσης της επιφάνειας</a:t>
              </a:r>
            </a:p>
          </p:txBody>
        </p:sp>
        <p:sp>
          <p:nvSpPr>
            <p:cNvPr id="311313" name="Oval 17"/>
            <p:cNvSpPr>
              <a:spLocks noChangeArrowheads="1"/>
            </p:cNvSpPr>
            <p:nvPr/>
          </p:nvSpPr>
          <p:spPr bwMode="auto">
            <a:xfrm>
              <a:off x="5217790" y="2319593"/>
              <a:ext cx="3312906" cy="720641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r>
                <a:rPr lang="el-GR" sz="1400" dirty="0">
                  <a:latin typeface="+mn-lt"/>
                  <a:cs typeface="+mn-cs"/>
                </a:rPr>
                <a:t>ΦΜ διάγνωσης και τεκμηρίωσης </a:t>
              </a:r>
            </a:p>
            <a:p>
              <a:pPr>
                <a:defRPr/>
              </a:pPr>
              <a:r>
                <a:rPr lang="el-GR" sz="1400" dirty="0">
                  <a:latin typeface="+mn-lt"/>
                  <a:cs typeface="+mn-cs"/>
                </a:rPr>
                <a:t>υποκείμενων στρωμάτων </a:t>
              </a:r>
            </a:p>
            <a:p>
              <a:pPr>
                <a:defRPr/>
              </a:pPr>
              <a:r>
                <a:rPr lang="el-GR" sz="1400" dirty="0">
                  <a:latin typeface="+mn-lt"/>
                  <a:cs typeface="+mn-cs"/>
                </a:rPr>
                <a:t>και εσωτερικής δομής</a:t>
              </a:r>
            </a:p>
          </p:txBody>
        </p:sp>
        <p:sp>
          <p:nvSpPr>
            <p:cNvPr id="311314" name="Line 18"/>
            <p:cNvSpPr>
              <a:spLocks noChangeShapeType="1"/>
            </p:cNvSpPr>
            <p:nvPr/>
          </p:nvSpPr>
          <p:spPr bwMode="auto">
            <a:xfrm>
              <a:off x="1833451" y="3040234"/>
              <a:ext cx="0" cy="31111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l-GR" sz="1400" dirty="0">
                <a:latin typeface="+mn-lt"/>
                <a:cs typeface="+mn-cs"/>
              </a:endParaRPr>
            </a:p>
          </p:txBody>
        </p:sp>
        <p:sp>
          <p:nvSpPr>
            <p:cNvPr id="311315" name="Line 19"/>
            <p:cNvSpPr>
              <a:spLocks noChangeShapeType="1"/>
            </p:cNvSpPr>
            <p:nvPr/>
          </p:nvSpPr>
          <p:spPr bwMode="auto">
            <a:xfrm>
              <a:off x="6875037" y="3041821"/>
              <a:ext cx="0" cy="28730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l-GR" sz="1400" dirty="0">
                <a:latin typeface="+mn-lt"/>
                <a:cs typeface="+mn-cs"/>
              </a:endParaRPr>
            </a:p>
          </p:txBody>
        </p:sp>
        <p:sp>
          <p:nvSpPr>
            <p:cNvPr id="311316" name="Line 20"/>
            <p:cNvSpPr>
              <a:spLocks noChangeShapeType="1"/>
            </p:cNvSpPr>
            <p:nvPr/>
          </p:nvSpPr>
          <p:spPr bwMode="auto">
            <a:xfrm>
              <a:off x="260336" y="3329125"/>
              <a:ext cx="396056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l-GR" sz="1400" dirty="0">
                <a:latin typeface="+mn-lt"/>
                <a:cs typeface="+mn-cs"/>
              </a:endParaRPr>
            </a:p>
          </p:txBody>
        </p:sp>
        <p:sp>
          <p:nvSpPr>
            <p:cNvPr id="311317" name="Line 21"/>
            <p:cNvSpPr>
              <a:spLocks noChangeShapeType="1"/>
            </p:cNvSpPr>
            <p:nvPr/>
          </p:nvSpPr>
          <p:spPr bwMode="auto">
            <a:xfrm>
              <a:off x="4795542" y="3329125"/>
              <a:ext cx="373515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l-GR" sz="1400" dirty="0">
                <a:latin typeface="+mn-lt"/>
                <a:cs typeface="+mn-cs"/>
              </a:endParaRPr>
            </a:p>
          </p:txBody>
        </p:sp>
        <p:sp>
          <p:nvSpPr>
            <p:cNvPr id="311318" name="Line 22"/>
            <p:cNvSpPr>
              <a:spLocks noChangeShapeType="1"/>
            </p:cNvSpPr>
            <p:nvPr/>
          </p:nvSpPr>
          <p:spPr bwMode="auto">
            <a:xfrm>
              <a:off x="260336" y="3329125"/>
              <a:ext cx="0" cy="2873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l-GR" sz="1400" dirty="0">
                <a:latin typeface="+mn-lt"/>
                <a:cs typeface="+mn-cs"/>
              </a:endParaRPr>
            </a:p>
          </p:txBody>
        </p:sp>
        <p:sp>
          <p:nvSpPr>
            <p:cNvPr id="311319" name="Line 23"/>
            <p:cNvSpPr>
              <a:spLocks noChangeShapeType="1"/>
            </p:cNvSpPr>
            <p:nvPr/>
          </p:nvSpPr>
          <p:spPr bwMode="auto">
            <a:xfrm>
              <a:off x="979429" y="3329125"/>
              <a:ext cx="0" cy="2873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l-GR" sz="1400" dirty="0">
                <a:latin typeface="+mn-lt"/>
                <a:cs typeface="+mn-cs"/>
              </a:endParaRPr>
            </a:p>
          </p:txBody>
        </p:sp>
        <p:sp>
          <p:nvSpPr>
            <p:cNvPr id="311320" name="Line 24"/>
            <p:cNvSpPr>
              <a:spLocks noChangeShapeType="1"/>
            </p:cNvSpPr>
            <p:nvPr/>
          </p:nvSpPr>
          <p:spPr bwMode="auto">
            <a:xfrm>
              <a:off x="2347769" y="3329125"/>
              <a:ext cx="0" cy="2873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l-GR" sz="1400" dirty="0">
                <a:latin typeface="+mn-lt"/>
                <a:cs typeface="+mn-cs"/>
              </a:endParaRPr>
            </a:p>
          </p:txBody>
        </p:sp>
        <p:sp>
          <p:nvSpPr>
            <p:cNvPr id="311321" name="Line 25"/>
            <p:cNvSpPr>
              <a:spLocks noChangeShapeType="1"/>
            </p:cNvSpPr>
            <p:nvPr/>
          </p:nvSpPr>
          <p:spPr bwMode="auto">
            <a:xfrm>
              <a:off x="4220902" y="3329125"/>
              <a:ext cx="0" cy="2873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l-GR" sz="1400" dirty="0">
                <a:latin typeface="+mn-lt"/>
                <a:cs typeface="+mn-cs"/>
              </a:endParaRPr>
            </a:p>
          </p:txBody>
        </p:sp>
        <p:sp>
          <p:nvSpPr>
            <p:cNvPr id="311323" name="Text Box 27"/>
            <p:cNvSpPr txBox="1">
              <a:spLocks noChangeArrowheads="1"/>
            </p:cNvSpPr>
            <p:nvPr/>
          </p:nvSpPr>
          <p:spPr bwMode="auto">
            <a:xfrm>
              <a:off x="660361" y="3616429"/>
              <a:ext cx="577814" cy="30793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>
                  <a:latin typeface="+mn-lt"/>
                  <a:cs typeface="+mn-cs"/>
                </a:rPr>
                <a:t>UVFC</a:t>
              </a:r>
              <a:endParaRPr lang="el-GR" sz="1400" dirty="0">
                <a:latin typeface="+mn-lt"/>
                <a:cs typeface="+mn-cs"/>
              </a:endParaRPr>
            </a:p>
          </p:txBody>
        </p:sp>
        <p:sp>
          <p:nvSpPr>
            <p:cNvPr id="311324" name="Text Box 28"/>
            <p:cNvSpPr txBox="1">
              <a:spLocks noChangeArrowheads="1"/>
            </p:cNvSpPr>
            <p:nvPr/>
          </p:nvSpPr>
          <p:spPr bwMode="auto">
            <a:xfrm>
              <a:off x="1339769" y="3621191"/>
              <a:ext cx="2146166" cy="739689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l-GR" sz="1400" dirty="0">
                  <a:latin typeface="+mn-lt"/>
                  <a:cs typeface="+mn-cs"/>
                </a:rPr>
                <a:t>Μέτρηση χρώματος</a:t>
              </a:r>
            </a:p>
            <a:p>
              <a:pPr>
                <a:defRPr/>
              </a:pPr>
              <a:r>
                <a:rPr lang="el-GR" sz="1400" dirty="0">
                  <a:latin typeface="+mn-lt"/>
                  <a:cs typeface="+mn-cs"/>
                </a:rPr>
                <a:t>Φασματοσκοπία Διάχυτης </a:t>
              </a:r>
            </a:p>
            <a:p>
              <a:pPr>
                <a:defRPr/>
              </a:pPr>
              <a:r>
                <a:rPr lang="el-GR" sz="1400" dirty="0">
                  <a:latin typeface="+mn-lt"/>
                  <a:cs typeface="+mn-cs"/>
                </a:rPr>
                <a:t>Ανάκλασης με οπτικές ίνες</a:t>
              </a:r>
            </a:p>
          </p:txBody>
        </p:sp>
        <p:sp>
          <p:nvSpPr>
            <p:cNvPr id="311325" name="Text Box 29"/>
            <p:cNvSpPr txBox="1">
              <a:spLocks noChangeArrowheads="1"/>
            </p:cNvSpPr>
            <p:nvPr/>
          </p:nvSpPr>
          <p:spPr bwMode="auto">
            <a:xfrm>
              <a:off x="3428789" y="3616429"/>
              <a:ext cx="2246173" cy="30793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l-GR" sz="1400" dirty="0">
                  <a:latin typeface="+mn-lt"/>
                  <a:cs typeface="+mn-cs"/>
                </a:rPr>
                <a:t>Πολυφασματική απεικόνιση</a:t>
              </a:r>
            </a:p>
          </p:txBody>
        </p:sp>
        <p:sp>
          <p:nvSpPr>
            <p:cNvPr id="311326" name="Line 30"/>
            <p:cNvSpPr>
              <a:spLocks noChangeShapeType="1"/>
            </p:cNvSpPr>
            <p:nvPr/>
          </p:nvSpPr>
          <p:spPr bwMode="auto">
            <a:xfrm>
              <a:off x="4795542" y="3329125"/>
              <a:ext cx="0" cy="2873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l-GR" sz="1400" dirty="0">
                <a:latin typeface="+mn-lt"/>
                <a:cs typeface="+mn-cs"/>
              </a:endParaRPr>
            </a:p>
          </p:txBody>
        </p:sp>
        <p:sp>
          <p:nvSpPr>
            <p:cNvPr id="311327" name="Line 31"/>
            <p:cNvSpPr>
              <a:spLocks noChangeShapeType="1"/>
            </p:cNvSpPr>
            <p:nvPr/>
          </p:nvSpPr>
          <p:spPr bwMode="auto">
            <a:xfrm>
              <a:off x="3490698" y="4265640"/>
              <a:ext cx="3455772" cy="0"/>
            </a:xfrm>
            <a:prstGeom prst="line">
              <a:avLst/>
            </a:prstGeom>
            <a:noFill/>
            <a:ln w="25400">
              <a:solidFill>
                <a:srgbClr val="820000"/>
              </a:solidFill>
              <a:round/>
              <a:headEnd/>
              <a:tailEnd type="triangl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l-GR" sz="1400" dirty="0">
                <a:latin typeface="+mn-lt"/>
                <a:cs typeface="+mn-cs"/>
              </a:endParaRPr>
            </a:p>
          </p:txBody>
        </p:sp>
        <p:sp>
          <p:nvSpPr>
            <p:cNvPr id="311328" name="Text Box 32"/>
            <p:cNvSpPr txBox="1">
              <a:spLocks noChangeArrowheads="1"/>
            </p:cNvSpPr>
            <p:nvPr/>
          </p:nvSpPr>
          <p:spPr bwMode="auto">
            <a:xfrm>
              <a:off x="4498697" y="3945003"/>
              <a:ext cx="1401676" cy="3079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l-GR" sz="1400" b="1" i="1" dirty="0">
                  <a:solidFill>
                    <a:srgbClr val="820000"/>
                  </a:solidFill>
                  <a:latin typeface="+mn-lt"/>
                  <a:cs typeface="+mn-cs"/>
                </a:rPr>
                <a:t>Αύξηση βάθους </a:t>
              </a:r>
            </a:p>
          </p:txBody>
        </p:sp>
        <p:sp>
          <p:nvSpPr>
            <p:cNvPr id="311329" name="Line 33"/>
            <p:cNvSpPr>
              <a:spLocks noChangeShapeType="1"/>
            </p:cNvSpPr>
            <p:nvPr/>
          </p:nvSpPr>
          <p:spPr bwMode="auto">
            <a:xfrm>
              <a:off x="6586130" y="3329125"/>
              <a:ext cx="0" cy="2873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l-GR" sz="1400" dirty="0">
                <a:latin typeface="+mn-lt"/>
                <a:cs typeface="+mn-cs"/>
              </a:endParaRPr>
            </a:p>
          </p:txBody>
        </p:sp>
        <p:sp>
          <p:nvSpPr>
            <p:cNvPr id="311330" name="Text Box 34"/>
            <p:cNvSpPr txBox="1">
              <a:spLocks noChangeArrowheads="1"/>
            </p:cNvSpPr>
            <p:nvPr/>
          </p:nvSpPr>
          <p:spPr bwMode="auto">
            <a:xfrm>
              <a:off x="5587654" y="3621191"/>
              <a:ext cx="2316019" cy="30793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l-GR" sz="1400" dirty="0">
                  <a:latin typeface="+mn-lt"/>
                  <a:cs typeface="+mn-cs"/>
                </a:rPr>
                <a:t>Υπέρυθρη ανακλαστογραφία</a:t>
              </a:r>
            </a:p>
          </p:txBody>
        </p:sp>
        <p:sp>
          <p:nvSpPr>
            <p:cNvPr id="311331" name="Text Box 35"/>
            <p:cNvSpPr txBox="1">
              <a:spLocks noChangeArrowheads="1"/>
            </p:cNvSpPr>
            <p:nvPr/>
          </p:nvSpPr>
          <p:spPr bwMode="auto">
            <a:xfrm>
              <a:off x="7171881" y="4052940"/>
              <a:ext cx="1258810" cy="30793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l-GR" sz="1400" dirty="0">
                  <a:latin typeface="+mn-lt"/>
                  <a:cs typeface="+mn-cs"/>
                </a:rPr>
                <a:t>Ακτινογραφία</a:t>
              </a:r>
            </a:p>
          </p:txBody>
        </p:sp>
        <p:sp>
          <p:nvSpPr>
            <p:cNvPr id="311332" name="Line 36"/>
            <p:cNvSpPr>
              <a:spLocks noChangeShapeType="1"/>
            </p:cNvSpPr>
            <p:nvPr/>
          </p:nvSpPr>
          <p:spPr bwMode="auto">
            <a:xfrm>
              <a:off x="7821128" y="3329125"/>
              <a:ext cx="0" cy="7190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l-GR" sz="1400" dirty="0">
                <a:latin typeface="+mn-lt"/>
                <a:cs typeface="+mn-cs"/>
              </a:endParaRPr>
            </a:p>
          </p:txBody>
        </p:sp>
        <p:sp>
          <p:nvSpPr>
            <p:cNvPr id="311333" name="Text Box 37"/>
            <p:cNvSpPr txBox="1">
              <a:spLocks noChangeArrowheads="1"/>
            </p:cNvSpPr>
            <p:nvPr/>
          </p:nvSpPr>
          <p:spPr bwMode="auto">
            <a:xfrm>
              <a:off x="7665563" y="4484690"/>
              <a:ext cx="1441360" cy="95397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l-GR" sz="1400" dirty="0">
                  <a:latin typeface="+mn-lt"/>
                  <a:cs typeface="+mn-cs"/>
                </a:rPr>
                <a:t>Ολογραφία</a:t>
              </a:r>
            </a:p>
            <a:p>
              <a:pPr>
                <a:defRPr/>
              </a:pPr>
              <a:r>
                <a:rPr lang="el-GR" sz="1400" dirty="0">
                  <a:latin typeface="+mn-lt"/>
                  <a:cs typeface="+mn-cs"/>
                </a:rPr>
                <a:t>και λοιπές μέθοδοι δομικής διάγνωσης</a:t>
              </a:r>
            </a:p>
          </p:txBody>
        </p:sp>
        <p:sp>
          <p:nvSpPr>
            <p:cNvPr id="311334" name="Line 38"/>
            <p:cNvSpPr>
              <a:spLocks noChangeShapeType="1"/>
            </p:cNvSpPr>
            <p:nvPr/>
          </p:nvSpPr>
          <p:spPr bwMode="auto">
            <a:xfrm>
              <a:off x="8530696" y="3329125"/>
              <a:ext cx="0" cy="11508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l-GR" sz="1400" dirty="0">
                <a:latin typeface="+mn-lt"/>
                <a:cs typeface="+mn-cs"/>
              </a:endParaRPr>
            </a:p>
          </p:txBody>
        </p:sp>
        <p:sp>
          <p:nvSpPr>
            <p:cNvPr id="311335" name="Line 39"/>
            <p:cNvSpPr>
              <a:spLocks noChangeShapeType="1"/>
            </p:cNvSpPr>
            <p:nvPr/>
          </p:nvSpPr>
          <p:spPr bwMode="auto">
            <a:xfrm>
              <a:off x="4498697" y="3905320"/>
              <a:ext cx="0" cy="5254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l-GR" sz="1400" dirty="0">
                <a:latin typeface="+mn-lt"/>
                <a:cs typeface="+mn-cs"/>
              </a:endParaRPr>
            </a:p>
          </p:txBody>
        </p:sp>
        <p:sp>
          <p:nvSpPr>
            <p:cNvPr id="311336" name="Text Box 40"/>
            <p:cNvSpPr txBox="1">
              <a:spLocks noChangeArrowheads="1"/>
            </p:cNvSpPr>
            <p:nvPr/>
          </p:nvSpPr>
          <p:spPr bwMode="auto">
            <a:xfrm>
              <a:off x="2049338" y="4430721"/>
              <a:ext cx="3023999" cy="307939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l-GR" sz="1400" dirty="0">
                  <a:latin typeface="+mn-lt"/>
                  <a:cs typeface="+mn-cs"/>
                </a:rPr>
                <a:t>Φασματοσκοπική ταυτοποίηση υλικών</a:t>
              </a:r>
            </a:p>
          </p:txBody>
        </p:sp>
        <p:sp>
          <p:nvSpPr>
            <p:cNvPr id="311337" name="Text Box 41"/>
            <p:cNvSpPr txBox="1">
              <a:spLocks noChangeArrowheads="1"/>
            </p:cNvSpPr>
            <p:nvPr/>
          </p:nvSpPr>
          <p:spPr bwMode="auto">
            <a:xfrm>
              <a:off x="3470061" y="5129139"/>
              <a:ext cx="2262047" cy="307939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l-GR" sz="1400" dirty="0">
                  <a:latin typeface="+mn-lt"/>
                  <a:cs typeface="+mn-cs"/>
                </a:rPr>
                <a:t>Αξιολόγηση αποτελεσμάτων</a:t>
              </a:r>
            </a:p>
          </p:txBody>
        </p:sp>
        <p:sp>
          <p:nvSpPr>
            <p:cNvPr id="311338" name="Line 42"/>
            <p:cNvSpPr>
              <a:spLocks noChangeShapeType="1"/>
            </p:cNvSpPr>
            <p:nvPr/>
          </p:nvSpPr>
          <p:spPr bwMode="auto">
            <a:xfrm>
              <a:off x="4498697" y="4935487"/>
              <a:ext cx="0" cy="1936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l-GR" sz="1400" dirty="0">
                <a:latin typeface="+mn-lt"/>
                <a:cs typeface="+mn-cs"/>
              </a:endParaRPr>
            </a:p>
          </p:txBody>
        </p:sp>
        <p:sp>
          <p:nvSpPr>
            <p:cNvPr id="311339" name="Text Box 43"/>
            <p:cNvSpPr txBox="1">
              <a:spLocks noChangeArrowheads="1"/>
            </p:cNvSpPr>
            <p:nvPr/>
          </p:nvSpPr>
          <p:spPr bwMode="auto">
            <a:xfrm>
              <a:off x="3919296" y="5708510"/>
              <a:ext cx="1304844" cy="307939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l-GR" sz="1400" dirty="0">
                  <a:latin typeface="+mn-lt"/>
                  <a:cs typeface="+mn-cs"/>
                </a:rPr>
                <a:t>Συμπεράσματα</a:t>
              </a:r>
            </a:p>
          </p:txBody>
        </p:sp>
        <p:sp>
          <p:nvSpPr>
            <p:cNvPr id="311340" name="Line 44"/>
            <p:cNvSpPr>
              <a:spLocks noChangeShapeType="1"/>
            </p:cNvSpPr>
            <p:nvPr/>
          </p:nvSpPr>
          <p:spPr bwMode="auto">
            <a:xfrm>
              <a:off x="4519334" y="5419619"/>
              <a:ext cx="0" cy="28889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l-GR" sz="1400" dirty="0">
                <a:latin typeface="+mn-lt"/>
                <a:cs typeface="+mn-cs"/>
              </a:endParaRPr>
            </a:p>
          </p:txBody>
        </p:sp>
        <p:sp>
          <p:nvSpPr>
            <p:cNvPr id="311341" name="Text Box 45"/>
            <p:cNvSpPr txBox="1">
              <a:spLocks noChangeArrowheads="1"/>
            </p:cNvSpPr>
            <p:nvPr/>
          </p:nvSpPr>
          <p:spPr bwMode="auto">
            <a:xfrm>
              <a:off x="3441488" y="6281530"/>
              <a:ext cx="2382690" cy="30793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l-GR" sz="1400" dirty="0">
                  <a:latin typeface="+mn-lt"/>
                  <a:cs typeface="+mn-cs"/>
                </a:rPr>
                <a:t>Προς εργαστήριο συντήρησης</a:t>
              </a:r>
            </a:p>
          </p:txBody>
        </p:sp>
        <p:sp>
          <p:nvSpPr>
            <p:cNvPr id="311342" name="Line 46"/>
            <p:cNvSpPr>
              <a:spLocks noChangeShapeType="1"/>
            </p:cNvSpPr>
            <p:nvPr/>
          </p:nvSpPr>
          <p:spPr bwMode="auto">
            <a:xfrm>
              <a:off x="4522509" y="5992639"/>
              <a:ext cx="0" cy="28889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l-GR" sz="1400" dirty="0">
                <a:latin typeface="+mn-lt"/>
                <a:cs typeface="+mn-cs"/>
              </a:endParaRPr>
            </a:p>
          </p:txBody>
        </p:sp>
        <p:sp>
          <p:nvSpPr>
            <p:cNvPr id="311343" name="Text Box 47"/>
            <p:cNvSpPr txBox="1">
              <a:spLocks noChangeArrowheads="1"/>
            </p:cNvSpPr>
            <p:nvPr/>
          </p:nvSpPr>
          <p:spPr bwMode="auto">
            <a:xfrm>
              <a:off x="5794016" y="5730732"/>
              <a:ext cx="2830337" cy="307939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l-GR" sz="1400" dirty="0">
                  <a:latin typeface="+mn-lt"/>
                  <a:cs typeface="+mn-cs"/>
                </a:rPr>
                <a:t>Υπόδειξη περιοχών δειγματοληψίας</a:t>
              </a:r>
            </a:p>
          </p:txBody>
        </p:sp>
        <p:sp>
          <p:nvSpPr>
            <p:cNvPr id="311344" name="Line 48"/>
            <p:cNvSpPr>
              <a:spLocks noChangeShapeType="1"/>
            </p:cNvSpPr>
            <p:nvPr/>
          </p:nvSpPr>
          <p:spPr bwMode="auto">
            <a:xfrm>
              <a:off x="7090924" y="5222792"/>
              <a:ext cx="0" cy="50476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l-GR" sz="1400" dirty="0">
                <a:latin typeface="+mn-lt"/>
                <a:cs typeface="+mn-cs"/>
              </a:endParaRPr>
            </a:p>
          </p:txBody>
        </p:sp>
        <p:sp>
          <p:nvSpPr>
            <p:cNvPr id="311345" name="Text Box 49"/>
            <p:cNvSpPr txBox="1">
              <a:spLocks noChangeArrowheads="1"/>
            </p:cNvSpPr>
            <p:nvPr/>
          </p:nvSpPr>
          <p:spPr bwMode="auto">
            <a:xfrm>
              <a:off x="6033714" y="6278355"/>
              <a:ext cx="2349354" cy="52381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l-GR" sz="1400" dirty="0">
                  <a:latin typeface="+mn-lt"/>
                  <a:cs typeface="+mn-cs"/>
                </a:rPr>
                <a:t>Προς εργαστήριο </a:t>
              </a:r>
            </a:p>
            <a:p>
              <a:pPr>
                <a:defRPr/>
              </a:pPr>
              <a:r>
                <a:rPr lang="el-GR" sz="1400" dirty="0">
                  <a:latin typeface="+mn-lt"/>
                  <a:cs typeface="+mn-cs"/>
                </a:rPr>
                <a:t>ενόργανης χημικής ανάλυσης</a:t>
              </a:r>
            </a:p>
          </p:txBody>
        </p:sp>
        <p:sp>
          <p:nvSpPr>
            <p:cNvPr id="311346" name="Line 50"/>
            <p:cNvSpPr>
              <a:spLocks noChangeShapeType="1"/>
            </p:cNvSpPr>
            <p:nvPr/>
          </p:nvSpPr>
          <p:spPr bwMode="auto">
            <a:xfrm>
              <a:off x="7114734" y="6014861"/>
              <a:ext cx="0" cy="28889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l-GR" sz="1400" dirty="0">
                <a:latin typeface="+mn-lt"/>
                <a:cs typeface="+mn-cs"/>
              </a:endParaRPr>
            </a:p>
          </p:txBody>
        </p:sp>
        <p:sp>
          <p:nvSpPr>
            <p:cNvPr id="311347" name="Line 51"/>
            <p:cNvSpPr>
              <a:spLocks noChangeShapeType="1"/>
            </p:cNvSpPr>
            <p:nvPr/>
          </p:nvSpPr>
          <p:spPr bwMode="auto">
            <a:xfrm>
              <a:off x="5578130" y="5222792"/>
              <a:ext cx="151279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l-GR" sz="1400" dirty="0">
                <a:latin typeface="+mn-lt"/>
                <a:cs typeface="+mn-cs"/>
              </a:endParaRPr>
            </a:p>
          </p:txBody>
        </p:sp>
        <p:sp>
          <p:nvSpPr>
            <p:cNvPr id="311348" name="Line 52"/>
            <p:cNvSpPr>
              <a:spLocks noChangeShapeType="1"/>
            </p:cNvSpPr>
            <p:nvPr/>
          </p:nvSpPr>
          <p:spPr bwMode="auto">
            <a:xfrm>
              <a:off x="249225" y="4935487"/>
              <a:ext cx="741633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l-GR" sz="1400" dirty="0">
                <a:latin typeface="+mn-lt"/>
                <a:cs typeface="+mn-cs"/>
              </a:endParaRPr>
            </a:p>
          </p:txBody>
        </p:sp>
        <p:sp>
          <p:nvSpPr>
            <p:cNvPr id="311349" name="Line 53"/>
            <p:cNvSpPr>
              <a:spLocks noChangeShapeType="1"/>
            </p:cNvSpPr>
            <p:nvPr/>
          </p:nvSpPr>
          <p:spPr bwMode="auto">
            <a:xfrm>
              <a:off x="3346244" y="4719612"/>
              <a:ext cx="0" cy="2158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l-GR" sz="1400" dirty="0">
                <a:latin typeface="+mn-lt"/>
                <a:cs typeface="+mn-cs"/>
              </a:endParaRPr>
            </a:p>
          </p:txBody>
        </p:sp>
        <p:sp>
          <p:nvSpPr>
            <p:cNvPr id="311350" name="Line 54"/>
            <p:cNvSpPr>
              <a:spLocks noChangeShapeType="1"/>
            </p:cNvSpPr>
            <p:nvPr/>
          </p:nvSpPr>
          <p:spPr bwMode="auto">
            <a:xfrm>
              <a:off x="1833451" y="4287863"/>
              <a:ext cx="0" cy="6476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l-GR" sz="1400" dirty="0">
                <a:latin typeface="+mn-lt"/>
                <a:cs typeface="+mn-cs"/>
              </a:endParaRPr>
            </a:p>
          </p:txBody>
        </p:sp>
      </p:grp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2F372F-7838-4AF7-BBF7-08F5FD5E1816}" type="slidenum">
              <a:rPr lang="el-GR" sz="1400">
                <a:latin typeface="+mn-lt"/>
              </a:rPr>
              <a:pPr>
                <a:defRPr/>
              </a:pPr>
              <a:t>14</a:t>
            </a:fld>
            <a:endParaRPr lang="el-GR" sz="1400" dirty="0">
              <a:latin typeface="+mn-lt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377825" y="765175"/>
            <a:ext cx="8424863" cy="71438"/>
          </a:xfrm>
          <a:prstGeom prst="rect">
            <a:avLst/>
          </a:prstGeom>
          <a:solidFill>
            <a:srgbClr val="8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 dirty="0"/>
          </a:p>
        </p:txBody>
      </p:sp>
      <p:sp>
        <p:nvSpPr>
          <p:cNvPr id="20486" name="Rectangle 58"/>
          <p:cNvSpPr>
            <a:spLocks noChangeArrowheads="1"/>
          </p:cNvSpPr>
          <p:nvPr/>
        </p:nvSpPr>
        <p:spPr bwMode="auto">
          <a:xfrm>
            <a:off x="0" y="6521450"/>
            <a:ext cx="387984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600" dirty="0">
                <a:latin typeface="+mn-lt"/>
              </a:rPr>
              <a:t>Άννα Μουτσάτσου, προσωπική ανακοίνωση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Μέθοδοι εξέτασης επιφάνειας</a:t>
            </a:r>
          </a:p>
        </p:txBody>
      </p:sp>
      <p:sp>
        <p:nvSpPr>
          <p:cNvPr id="397319" name="TextBox 397318"/>
          <p:cNvSpPr txBox="1"/>
          <p:nvPr/>
        </p:nvSpPr>
        <p:spPr>
          <a:xfrm>
            <a:off x="0" y="6149975"/>
            <a:ext cx="5364163" cy="708025"/>
          </a:xfrm>
          <a:prstGeom prst="rect">
            <a:avLst/>
          </a:prstGeom>
          <a:noFill/>
          <a:ln w="19050"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latin typeface="+mn-lt"/>
                <a:cs typeface="+mn-cs"/>
              </a:rPr>
              <a:t>Analytical methods for study of structures and conditions of works of art and historical artefacts.</a:t>
            </a:r>
            <a:endParaRPr lang="el-GR" sz="2000" dirty="0">
              <a:latin typeface="+mn-lt"/>
              <a:cs typeface="+mn-cs"/>
            </a:endParaRPr>
          </a:p>
        </p:txBody>
      </p:sp>
      <p:grpSp>
        <p:nvGrpSpPr>
          <p:cNvPr id="21508" name="Ομάδα 397317"/>
          <p:cNvGrpSpPr>
            <a:grpSpLocks/>
          </p:cNvGrpSpPr>
          <p:nvPr/>
        </p:nvGrpSpPr>
        <p:grpSpPr bwMode="auto">
          <a:xfrm>
            <a:off x="827088" y="1230313"/>
            <a:ext cx="7705725" cy="5111750"/>
            <a:chOff x="1163136" y="1196752"/>
            <a:chExt cx="6804686" cy="5326851"/>
          </a:xfrm>
        </p:grpSpPr>
        <p:sp>
          <p:nvSpPr>
            <p:cNvPr id="32" name="TextBox 31"/>
            <p:cNvSpPr txBox="1"/>
            <p:nvPr/>
          </p:nvSpPr>
          <p:spPr>
            <a:xfrm>
              <a:off x="3372486" y="1196752"/>
              <a:ext cx="2400005" cy="368909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latin typeface="+mn-lt"/>
                  <a:cs typeface="+mn-cs"/>
                </a:rPr>
                <a:t>Surface Investigation</a:t>
              </a:r>
              <a:endParaRPr lang="el-GR" dirty="0">
                <a:latin typeface="+mn-lt"/>
                <a:cs typeface="+mn-c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163136" y="2020594"/>
              <a:ext cx="2209350" cy="38545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latin typeface="+mn-lt"/>
                  <a:cs typeface="+mn-cs"/>
                </a:rPr>
                <a:t>Invisible Radiation</a:t>
              </a:r>
              <a:endParaRPr lang="el-GR" dirty="0">
                <a:latin typeface="+mn-lt"/>
                <a:cs typeface="+mn-cs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789313" y="2020594"/>
              <a:ext cx="1980844" cy="368909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latin typeface="+mn-lt"/>
                  <a:cs typeface="+mn-cs"/>
                </a:rPr>
                <a:t>Visible Radiation</a:t>
              </a:r>
              <a:endParaRPr lang="el-GR" dirty="0">
                <a:latin typeface="+mn-lt"/>
                <a:cs typeface="+mn-cs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163136" y="2945348"/>
              <a:ext cx="2209350" cy="64683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latin typeface="+mn-lt"/>
                  <a:cs typeface="+mn-cs"/>
                </a:rPr>
                <a:t>Radiography </a:t>
              </a:r>
            </a:p>
            <a:p>
              <a:pPr>
                <a:defRPr/>
              </a:pPr>
              <a:r>
                <a:rPr lang="en-US" dirty="0">
                  <a:latin typeface="+mn-lt"/>
                  <a:cs typeface="+mn-cs"/>
                </a:rPr>
                <a:t>x, </a:t>
              </a:r>
              <a:r>
                <a:rPr lang="el-GR" dirty="0">
                  <a:latin typeface="+mn-lt"/>
                  <a:cs typeface="+mn-cs"/>
                </a:rPr>
                <a:t>γ</a:t>
              </a:r>
              <a:r>
                <a:rPr lang="en-US" dirty="0">
                  <a:latin typeface="+mn-lt"/>
                  <a:cs typeface="+mn-cs"/>
                </a:rPr>
                <a:t>, n, e</a:t>
              </a:r>
              <a:r>
                <a:rPr lang="en-US" b="1" baseline="30000" dirty="0">
                  <a:latin typeface="+mn-lt"/>
                  <a:cs typeface="+mn-cs"/>
                </a:rPr>
                <a:t>-</a:t>
              </a:r>
              <a:endParaRPr lang="el-GR" b="1" baseline="30000" dirty="0">
                <a:latin typeface="+mn-lt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163136" y="3603760"/>
              <a:ext cx="2209350" cy="36891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latin typeface="+mn-lt"/>
                  <a:cs typeface="+mn-cs"/>
                </a:rPr>
                <a:t>Autoradiography</a:t>
              </a:r>
              <a:endParaRPr lang="el-GR" dirty="0">
                <a:latin typeface="+mn-lt"/>
                <a:cs typeface="+mn-cs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163136" y="3984250"/>
              <a:ext cx="2209350" cy="64683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latin typeface="+mn-lt"/>
                  <a:cs typeface="+mn-cs"/>
                </a:rPr>
                <a:t>UV-Photography</a:t>
              </a:r>
            </a:p>
            <a:p>
              <a:pPr>
                <a:defRPr/>
              </a:pPr>
              <a:r>
                <a:rPr lang="en-US" dirty="0">
                  <a:latin typeface="+mn-lt"/>
                  <a:cs typeface="+mn-cs"/>
                </a:rPr>
                <a:t>UV-Reflectography</a:t>
              </a:r>
              <a:endParaRPr lang="el-GR" dirty="0">
                <a:latin typeface="+mn-lt"/>
                <a:cs typeface="+mn-cs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163136" y="4631082"/>
              <a:ext cx="2209350" cy="9231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latin typeface="+mn-lt"/>
                  <a:cs typeface="+mn-cs"/>
                </a:rPr>
                <a:t>IR-Photography</a:t>
              </a:r>
            </a:p>
            <a:p>
              <a:pPr>
                <a:defRPr/>
              </a:pPr>
              <a:r>
                <a:rPr lang="en-US" dirty="0">
                  <a:latin typeface="+mn-lt"/>
                  <a:cs typeface="+mn-cs"/>
                </a:rPr>
                <a:t>IR-Fluorescence</a:t>
              </a:r>
            </a:p>
            <a:p>
              <a:pPr>
                <a:defRPr/>
              </a:pPr>
              <a:r>
                <a:rPr lang="en-US" dirty="0">
                  <a:latin typeface="+mn-lt"/>
                  <a:cs typeface="+mn-cs"/>
                </a:rPr>
                <a:t>IR-Reflectography</a:t>
              </a:r>
              <a:endParaRPr lang="el-GR" dirty="0">
                <a:latin typeface="+mn-lt"/>
                <a:cs typeface="+mn-c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591649" y="2983398"/>
              <a:ext cx="2376173" cy="368909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latin typeface="+mn-lt"/>
                  <a:cs typeface="+mn-cs"/>
                </a:rPr>
                <a:t>Microscopic Methods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586041" y="3352306"/>
              <a:ext cx="2381781" cy="37056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latin typeface="+mn-lt"/>
                  <a:cs typeface="+mn-cs"/>
                </a:rPr>
                <a:t>Colorimetry</a:t>
              </a:r>
              <a:endParaRPr lang="el-GR" dirty="0">
                <a:latin typeface="+mn-lt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586041" y="3722870"/>
              <a:ext cx="2381781" cy="673301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latin typeface="+mn-lt"/>
                  <a:cs typeface="+mn-cs"/>
                </a:rPr>
                <a:t>Monochr</a:t>
              </a:r>
              <a:r>
                <a:rPr lang="el-GR" dirty="0">
                  <a:latin typeface="+mn-lt"/>
                  <a:cs typeface="+mn-cs"/>
                </a:rPr>
                <a:t>ο</a:t>
              </a:r>
              <a:r>
                <a:rPr lang="en-US" dirty="0">
                  <a:latin typeface="+mn-lt"/>
                  <a:cs typeface="+mn-cs"/>
                </a:rPr>
                <a:t>matic Radiation (NA-Vapor Lamp)</a:t>
              </a:r>
              <a:endParaRPr lang="el-GR" dirty="0">
                <a:latin typeface="+mn-lt"/>
                <a:cs typeface="+mn-cs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586041" y="4659205"/>
              <a:ext cx="2381781" cy="37056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latin typeface="+mn-lt"/>
                  <a:cs typeface="+mn-cs"/>
                </a:rPr>
                <a:t>UV-Fluorescence</a:t>
              </a:r>
            </a:p>
          </p:txBody>
        </p:sp>
        <p:cxnSp>
          <p:nvCxnSpPr>
            <p:cNvPr id="47" name="Γωνιακή σύνδεση 46"/>
            <p:cNvCxnSpPr>
              <a:stCxn id="32" idx="2"/>
              <a:endCxn id="33" idx="0"/>
            </p:cNvCxnSpPr>
            <p:nvPr/>
          </p:nvCxnSpPr>
          <p:spPr>
            <a:xfrm rot="5400000">
              <a:off x="3192683" y="640789"/>
              <a:ext cx="454933" cy="2304677"/>
            </a:xfrm>
            <a:prstGeom prst="bentConnector3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Γωνιακή σύνδεση 48"/>
            <p:cNvCxnSpPr/>
            <p:nvPr/>
          </p:nvCxnSpPr>
          <p:spPr>
            <a:xfrm rot="16200000" flipH="1">
              <a:off x="5445491" y="689854"/>
              <a:ext cx="454933" cy="2206546"/>
            </a:xfrm>
            <a:prstGeom prst="bentConnector3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Ευθύγραμμο βέλος σύνδεσης 54"/>
            <p:cNvCxnSpPr>
              <a:stCxn id="33" idx="2"/>
              <a:endCxn id="35" idx="0"/>
            </p:cNvCxnSpPr>
            <p:nvPr/>
          </p:nvCxnSpPr>
          <p:spPr>
            <a:xfrm>
              <a:off x="2267811" y="2406046"/>
              <a:ext cx="0" cy="53930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Ευθύγραμμο βέλος σύνδεσης 57"/>
            <p:cNvCxnSpPr>
              <a:stCxn id="34" idx="2"/>
              <a:endCxn id="40" idx="0"/>
            </p:cNvCxnSpPr>
            <p:nvPr/>
          </p:nvCxnSpPr>
          <p:spPr>
            <a:xfrm>
              <a:off x="6779035" y="2389503"/>
              <a:ext cx="0" cy="59389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5586041" y="5876771"/>
              <a:ext cx="2381781" cy="64683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latin typeface="+mn-lt"/>
                  <a:cs typeface="+mn-cs"/>
                </a:rPr>
                <a:t>Digital</a:t>
              </a:r>
            </a:p>
            <a:p>
              <a:pPr>
                <a:defRPr/>
              </a:pPr>
              <a:r>
                <a:rPr lang="en-US" dirty="0">
                  <a:latin typeface="+mn-lt"/>
                  <a:cs typeface="+mn-cs"/>
                </a:rPr>
                <a:t> Image Analysis</a:t>
              </a:r>
              <a:endParaRPr lang="el-GR" dirty="0">
                <a:latin typeface="+mn-lt"/>
                <a:cs typeface="+mn-cs"/>
              </a:endParaRPr>
            </a:p>
          </p:txBody>
        </p:sp>
        <p:cxnSp>
          <p:nvCxnSpPr>
            <p:cNvPr id="63" name="Γωνιακή σύνδεση 62"/>
            <p:cNvCxnSpPr>
              <a:stCxn id="39" idx="2"/>
              <a:endCxn id="59" idx="1"/>
            </p:cNvCxnSpPr>
            <p:nvPr/>
          </p:nvCxnSpPr>
          <p:spPr>
            <a:xfrm rot="16200000" flipH="1">
              <a:off x="3603510" y="4218483"/>
              <a:ext cx="646831" cy="3318230"/>
            </a:xfrm>
            <a:prstGeom prst="bentConnector2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316" name="Ευθύγραμμο βέλος σύνδεσης 397315"/>
            <p:cNvCxnSpPr>
              <a:stCxn id="43" idx="2"/>
              <a:endCxn id="59" idx="0"/>
            </p:cNvCxnSpPr>
            <p:nvPr/>
          </p:nvCxnSpPr>
          <p:spPr>
            <a:xfrm>
              <a:off x="6776231" y="5029768"/>
              <a:ext cx="0" cy="84700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>
          <a:ln w="19050"/>
        </p:spPr>
        <p:txBody>
          <a:bodyPr/>
          <a:lstStyle/>
          <a:p>
            <a:pPr>
              <a:defRPr/>
            </a:pPr>
            <a:fld id="{275AB5BF-8AA2-457D-BEEA-1373B4A4BB4F}" type="slidenum">
              <a:rPr lang="el-GR" sz="1800">
                <a:latin typeface="+mn-lt"/>
              </a:rPr>
              <a:pPr>
                <a:defRPr/>
              </a:pPr>
              <a:t>15</a:t>
            </a:fld>
            <a:endParaRPr lang="el-GR" sz="1800" dirty="0">
              <a:latin typeface="+mn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58775" y="927100"/>
            <a:ext cx="8426450" cy="71438"/>
          </a:xfrm>
          <a:prstGeom prst="rect">
            <a:avLst/>
          </a:prstGeom>
          <a:solidFill>
            <a:srgbClr val="8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5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296988"/>
          </a:xfrm>
        </p:spPr>
        <p:txBody>
          <a:bodyPr/>
          <a:lstStyle/>
          <a:p>
            <a:pPr>
              <a:defRPr/>
            </a:pPr>
            <a:r>
              <a:rPr lang="el-GR" altLang="el-GR" sz="3200" dirty="0" smtClean="0">
                <a:latin typeface="+mn-lt"/>
              </a:rPr>
              <a:t>Παράδειγμα εφαρμογής σε αρχαιολογικό υλικό</a:t>
            </a:r>
            <a:r>
              <a:rPr lang="en-US" altLang="el-GR" sz="3200" dirty="0" smtClean="0">
                <a:latin typeface="+mn-lt"/>
              </a:rPr>
              <a:t/>
            </a:r>
            <a:br>
              <a:rPr lang="en-US" altLang="el-GR" sz="3200" dirty="0" smtClean="0">
                <a:latin typeface="+mn-lt"/>
              </a:rPr>
            </a:br>
            <a:r>
              <a:rPr lang="el-GR" altLang="el-GR" sz="2400" dirty="0" smtClean="0">
                <a:latin typeface="+mn-lt"/>
              </a:rPr>
              <a:t>Πινακίδες Γραφής </a:t>
            </a:r>
            <a:br>
              <a:rPr lang="el-GR" altLang="el-GR" sz="2400" dirty="0" smtClean="0">
                <a:latin typeface="+mn-lt"/>
              </a:rPr>
            </a:br>
            <a:r>
              <a:rPr lang="el-GR" altLang="el-GR" sz="2000" dirty="0" smtClean="0">
                <a:latin typeface="+mn-lt"/>
              </a:rPr>
              <a:t>(Αρχαιολογικό Μουσείο Πειραιά)</a:t>
            </a:r>
          </a:p>
        </p:txBody>
      </p:sp>
      <p:sp>
        <p:nvSpPr>
          <p:cNvPr id="22534" name="Rectangle 8"/>
          <p:cNvSpPr>
            <a:spLocks noChangeArrowheads="1"/>
          </p:cNvSpPr>
          <p:nvPr/>
        </p:nvSpPr>
        <p:spPr bwMode="auto">
          <a:xfrm>
            <a:off x="252413" y="5405045"/>
            <a:ext cx="371475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GB" altLang="el-GR" sz="14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A. Alexopoulou and A-A Kaminari, 2012 “Multispectral imaging documentation of the findings of Tomb I and II at Daphne</a:t>
            </a:r>
            <a:r>
              <a:rPr lang="en-GB" altLang="el-GR" sz="1400" i="1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”   </a:t>
            </a:r>
            <a:r>
              <a:rPr lang="en-GB" altLang="zh-CN" sz="1400" i="1" dirty="0" smtClean="0">
                <a:solidFill>
                  <a:srgbClr val="000000"/>
                </a:solidFill>
                <a:latin typeface="+mn-lt"/>
              </a:rPr>
              <a:t>Greek and Roman Musical Studies Volume 1, Issue 1, pp 25 –60, Brill 2013</a:t>
            </a:r>
            <a:endParaRPr lang="en-GB" altLang="zh-CN" sz="1400" dirty="0" smtClean="0">
              <a:latin typeface="+mn-lt"/>
            </a:endParaRPr>
          </a:p>
        </p:txBody>
      </p:sp>
      <p:pic>
        <p:nvPicPr>
          <p:cNvPr id="22532" name="Picture 4" descr="MP7452f420 proc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075" y="1800225"/>
            <a:ext cx="3960813" cy="22669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3" name="Picture 8" descr="ΜΠ 7452f DSC_0060 cro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5" y="1844675"/>
            <a:ext cx="4032250" cy="225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10" descr="MP7452f10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013" y="4297363"/>
            <a:ext cx="4511675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Text Box 7"/>
          <p:cNvSpPr txBox="1">
            <a:spLocks noChangeArrowheads="1"/>
          </p:cNvSpPr>
          <p:nvPr/>
        </p:nvSpPr>
        <p:spPr bwMode="auto">
          <a:xfrm>
            <a:off x="379413" y="5230813"/>
            <a:ext cx="51038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l-GR" sz="1800" dirty="0" smtClean="0">
                <a:latin typeface="+mn-lt"/>
              </a:rPr>
              <a:t> </a:t>
            </a:r>
            <a:r>
              <a:rPr lang="el-GR" altLang="el-GR" sz="1800" dirty="0" smtClean="0">
                <a:latin typeface="+mn-lt"/>
              </a:rPr>
              <a:t>Υπερφασματική απεικόνιση στα 1000 </a:t>
            </a:r>
            <a:r>
              <a:rPr lang="en-US" altLang="el-GR" sz="1800" dirty="0" smtClean="0">
                <a:latin typeface="+mn-lt"/>
              </a:rPr>
              <a:t>nm, </a:t>
            </a:r>
            <a:r>
              <a:rPr lang="el-GR" altLang="el-GR" sz="1800" dirty="0" smtClean="0">
                <a:latin typeface="+mn-lt"/>
              </a:rPr>
              <a:t>εφαπτομενικός φωτισμός</a:t>
            </a:r>
          </a:p>
        </p:txBody>
      </p:sp>
      <p:sp>
        <p:nvSpPr>
          <p:cNvPr id="23555" name="Rectangle 5"/>
          <p:cNvSpPr>
            <a:spLocks noChangeArrowheads="1"/>
          </p:cNvSpPr>
          <p:nvPr/>
        </p:nvSpPr>
        <p:spPr bwMode="auto">
          <a:xfrm>
            <a:off x="644525" y="5876925"/>
            <a:ext cx="457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2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*</a:t>
            </a:r>
            <a:r>
              <a:rPr lang="en-GB" altLang="el-GR" sz="12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A. Alexopoulou and A-A Kaminari, 2012 </a:t>
            </a:r>
            <a:r>
              <a:rPr lang="en-GB" altLang="el-GR" sz="12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“</a:t>
            </a:r>
            <a:r>
              <a:rPr lang="en-GB" altLang="el-GR" sz="12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Multispectral imaging documentation of the findings of Tomb I and II at Daphne</a:t>
            </a:r>
            <a:r>
              <a:rPr lang="en-GB" altLang="el-GR" sz="1200" i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”</a:t>
            </a:r>
            <a:r>
              <a:rPr lang="en-GB" altLang="el-GR" sz="1200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GB" altLang="el-GR" sz="1200" i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 </a:t>
            </a:r>
            <a:r>
              <a:rPr lang="en-GB" altLang="el-GR" sz="1200" i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en-GB" altLang="zh-CN" sz="1200" i="1" dirty="0">
                <a:solidFill>
                  <a:srgbClr val="000000"/>
                </a:solidFill>
                <a:latin typeface="Verdana" pitchFamily="34" charset="0"/>
              </a:rPr>
              <a:t>Greek and Roman Musical Studies Volume 1, Issue 1, pp 25 </a:t>
            </a:r>
            <a:r>
              <a:rPr lang="en-GB" altLang="zh-CN" sz="1200" i="1" dirty="0">
                <a:solidFill>
                  <a:srgbClr val="000000"/>
                </a:solidFill>
                <a:latin typeface="Arial" charset="0"/>
              </a:rPr>
              <a:t>–</a:t>
            </a:r>
            <a:r>
              <a:rPr lang="en-GB" altLang="zh-CN" sz="1200" i="1" dirty="0">
                <a:solidFill>
                  <a:srgbClr val="000000"/>
                </a:solidFill>
                <a:latin typeface="Verdana" pitchFamily="34" charset="0"/>
              </a:rPr>
              <a:t>60, Brill 2013</a:t>
            </a:r>
            <a:endParaRPr lang="en-GB" altLang="zh-CN" sz="1200" dirty="0"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19338" y="1587500"/>
            <a:ext cx="4506912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l-GR" dirty="0">
                <a:latin typeface="+mn-lt"/>
              </a:rPr>
              <a:t>Μελέτη και ανάδειξη της εγχάρακτης γραφής </a:t>
            </a:r>
          </a:p>
        </p:txBody>
      </p:sp>
      <p:pic>
        <p:nvPicPr>
          <p:cNvPr id="3" name="Picture 4" descr="MP7452 A2 rak m 100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4538" y="1989138"/>
            <a:ext cx="4211637" cy="33115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8" name="Picture 8" descr="MP7452 A2 nor m4 1000 proc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8263" y="1989138"/>
            <a:ext cx="2954337" cy="46275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Rectangle 5"/>
          <p:cNvSpPr txBox="1">
            <a:spLocks/>
          </p:cNvSpPr>
          <p:nvPr/>
        </p:nvSpPr>
        <p:spPr bwMode="auto">
          <a:xfrm>
            <a:off x="0" y="0"/>
            <a:ext cx="914400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l-GR" altLang="el-GR" sz="3200" dirty="0" smtClean="0">
                <a:latin typeface="+mn-lt"/>
              </a:rPr>
              <a:t>Παράδειγμα εφαρμογής σε αρχαιολογικό υλικό</a:t>
            </a:r>
            <a:r>
              <a:rPr lang="en-US" altLang="el-GR" sz="3200" dirty="0" smtClean="0">
                <a:latin typeface="+mn-lt"/>
              </a:rPr>
              <a:t/>
            </a:r>
            <a:br>
              <a:rPr lang="en-US" altLang="el-GR" sz="3200" dirty="0" smtClean="0">
                <a:latin typeface="+mn-lt"/>
              </a:rPr>
            </a:br>
            <a:r>
              <a:rPr lang="el-GR" altLang="el-GR" sz="2400" dirty="0" smtClean="0">
                <a:latin typeface="+mn-lt"/>
              </a:rPr>
              <a:t>Πινακίδες </a:t>
            </a:r>
            <a:r>
              <a:rPr lang="el-GR" altLang="el-GR" sz="2400" dirty="0">
                <a:latin typeface="+mn-lt"/>
              </a:rPr>
              <a:t>Γραφής ΜΠ7452</a:t>
            </a:r>
            <a:r>
              <a:rPr lang="el-GR" altLang="el-GR" sz="2400" dirty="0" smtClean="0">
                <a:latin typeface="+mn-lt"/>
              </a:rPr>
              <a:t/>
            </a:r>
            <a:br>
              <a:rPr lang="el-GR" altLang="el-GR" sz="2400" dirty="0" smtClean="0">
                <a:latin typeface="+mn-lt"/>
              </a:rPr>
            </a:br>
            <a:r>
              <a:rPr lang="el-GR" altLang="el-GR" sz="2000" dirty="0" smtClean="0">
                <a:latin typeface="+mn-lt"/>
              </a:rPr>
              <a:t>(Αρχαιολογικό Μουσείο Πειραιά)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ΜΠ 8520-1-1m-1000 proc curv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9475" y="1692275"/>
            <a:ext cx="3455988" cy="3692525"/>
          </a:xfrm>
          <a:noFill/>
        </p:spPr>
      </p:pic>
      <p:pic>
        <p:nvPicPr>
          <p:cNvPr id="24579" name="Picture 7" descr="ΜΠ 8520 VIS left center 4 DSC_0116 crop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0075" y="1695450"/>
            <a:ext cx="2686050" cy="3706813"/>
          </a:xfrm>
          <a:noFill/>
        </p:spPr>
      </p:pic>
      <p:sp>
        <p:nvSpPr>
          <p:cNvPr id="24580" name="Text Box 10"/>
          <p:cNvSpPr txBox="1">
            <a:spLocks noChangeArrowheads="1"/>
          </p:cNvSpPr>
          <p:nvPr/>
        </p:nvSpPr>
        <p:spPr bwMode="auto">
          <a:xfrm>
            <a:off x="571500" y="5786438"/>
            <a:ext cx="1441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l-GR" sz="1800" dirty="0">
                <a:solidFill>
                  <a:schemeClr val="bg1"/>
                </a:solidFill>
                <a:latin typeface="Times New Roman" pitchFamily="18" charset="0"/>
              </a:rPr>
              <a:t>Visible</a:t>
            </a:r>
            <a:endParaRPr lang="el-GR" altLang="el-GR" sz="18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4581" name="Text Box 11"/>
          <p:cNvSpPr txBox="1">
            <a:spLocks noChangeArrowheads="1"/>
          </p:cNvSpPr>
          <p:nvPr/>
        </p:nvSpPr>
        <p:spPr bwMode="auto">
          <a:xfrm>
            <a:off x="4857750" y="5214938"/>
            <a:ext cx="10810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l-GR" sz="1800" dirty="0">
                <a:solidFill>
                  <a:schemeClr val="bg1"/>
                </a:solidFill>
                <a:latin typeface="Times New Roman" pitchFamily="18" charset="0"/>
              </a:rPr>
              <a:t>1000nm</a:t>
            </a:r>
            <a:endParaRPr lang="el-GR" altLang="el-GR" sz="18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0728" name="Rectangle 9"/>
          <p:cNvSpPr>
            <a:spLocks noChangeArrowheads="1"/>
          </p:cNvSpPr>
          <p:nvPr/>
        </p:nvSpPr>
        <p:spPr bwMode="auto">
          <a:xfrm>
            <a:off x="509153" y="5508770"/>
            <a:ext cx="638059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el-GR" sz="1400" dirty="0" smtClean="0">
                <a:latin typeface="+mn-lt"/>
              </a:rPr>
              <a:t>A.A. Alexopoulou, A-A. </a:t>
            </a:r>
            <a:r>
              <a:rPr lang="en-GB" altLang="el-GR" sz="1400" dirty="0" smtClean="0">
                <a:latin typeface="+mn-lt"/>
              </a:rPr>
              <a:t>Kaminari, A. Panagopoulos and E. Poehlmann. 2012, “Multispectral documentation and image processing analysis of the papyrus of Tomb II at Daphne, Greece”  Journal of Archaeological Science,  </a:t>
            </a:r>
            <a:r>
              <a:rPr lang="en-US" altLang="el-GR" sz="1400" dirty="0" smtClean="0">
                <a:latin typeface="+mn-lt"/>
              </a:rPr>
              <a:t>Vol.40 Issue 2, February 2013, pp.1242-1249, </a:t>
            </a:r>
            <a:r>
              <a:rPr lang="en-GB" altLang="el-GR" sz="1400" dirty="0" smtClean="0">
                <a:latin typeface="+mn-lt"/>
              </a:rPr>
              <a:t>Elsevier Pub.,</a:t>
            </a:r>
            <a:endParaRPr lang="el-GR" altLang="el-GR" sz="1400" dirty="0" smtClean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89750" y="1573213"/>
            <a:ext cx="2254250" cy="2862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dirty="0">
                <a:latin typeface="+mn-lt"/>
              </a:rPr>
              <a:t>Μελέτη της γραφής, αποκάλυψη γραμμάτων υποκειμένων στρωμάτων στον αρχαιότερο πάπυρο (430/425 π.χ.) με ελληνική γραφή που βρέθηκε στον ελληνικό χώρο</a:t>
            </a:r>
          </a:p>
        </p:txBody>
      </p:sp>
      <p:sp>
        <p:nvSpPr>
          <p:cNvPr id="9" name="Rectangle 5"/>
          <p:cNvSpPr txBox="1">
            <a:spLocks/>
          </p:cNvSpPr>
          <p:nvPr/>
        </p:nvSpPr>
        <p:spPr bwMode="auto">
          <a:xfrm>
            <a:off x="0" y="0"/>
            <a:ext cx="914400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l-GR" altLang="el-GR" sz="3200" dirty="0" smtClean="0">
                <a:latin typeface="+mn-lt"/>
              </a:rPr>
              <a:t>Παράδειγμα εφαρμογής σε αρχαιολογικό υλικό</a:t>
            </a:r>
            <a:r>
              <a:rPr lang="en-US" altLang="el-GR" sz="3200" dirty="0" smtClean="0">
                <a:latin typeface="+mn-lt"/>
              </a:rPr>
              <a:t/>
            </a:r>
            <a:br>
              <a:rPr lang="en-US" altLang="el-GR" sz="3200" dirty="0" smtClean="0">
                <a:latin typeface="+mn-lt"/>
              </a:rPr>
            </a:br>
            <a:r>
              <a:rPr lang="el-GR" altLang="el-GR" sz="2400" dirty="0"/>
              <a:t>Πάπυρος ΜΠ8520</a:t>
            </a:r>
            <a:r>
              <a:rPr lang="el-GR" altLang="el-GR" sz="2400" dirty="0" smtClean="0">
                <a:latin typeface="+mn-lt"/>
              </a:rPr>
              <a:t/>
            </a:r>
            <a:br>
              <a:rPr lang="el-GR" altLang="el-GR" sz="2400" dirty="0" smtClean="0">
                <a:latin typeface="+mn-lt"/>
              </a:rPr>
            </a:br>
            <a:r>
              <a:rPr lang="el-GR" altLang="el-GR" sz="2000" dirty="0" smtClean="0">
                <a:latin typeface="+mn-lt"/>
              </a:rPr>
              <a:t>(Αρχαιολογικό Μουσείο Πειραιά)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714375"/>
            <a:ext cx="8340725" cy="2286000"/>
          </a:xfrm>
        </p:spPr>
        <p:txBody>
          <a:bodyPr/>
          <a:lstStyle/>
          <a:p>
            <a:r>
              <a:rPr lang="el-GR" altLang="el-GR" sz="3400" dirty="0" smtClean="0"/>
              <a:t>Φυσικοχημικές Μέθοδοι Διάγνωσης-Τεκμηρίωσης (ΦΜΔΤ)</a:t>
            </a:r>
            <a:br>
              <a:rPr lang="el-GR" altLang="el-GR" sz="3400" dirty="0" smtClean="0"/>
            </a:br>
            <a:r>
              <a:rPr lang="el-GR" altLang="el-GR" sz="3400" dirty="0" smtClean="0"/>
              <a:t/>
            </a:r>
            <a:br>
              <a:rPr lang="el-GR" altLang="el-GR" sz="3400" dirty="0" smtClean="0"/>
            </a:br>
            <a:r>
              <a:rPr lang="el-GR" altLang="el-GR" sz="3400" dirty="0" smtClean="0"/>
              <a:t>Γ΄ Εξάμηνο, Μικτό μάθημα 2Θ + 2Ε </a:t>
            </a:r>
            <a:br>
              <a:rPr lang="el-GR" altLang="el-GR" sz="3400" dirty="0" smtClean="0"/>
            </a:br>
            <a:endParaRPr lang="el-GR" altLang="el-GR" sz="3400" dirty="0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143250"/>
            <a:ext cx="8229600" cy="3094038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endParaRPr lang="el-GR" altLang="el-GR" dirty="0" smtClean="0"/>
          </a:p>
          <a:p>
            <a:pPr algn="ctr">
              <a:buFont typeface="Wingdings" pitchFamily="2" charset="2"/>
              <a:buNone/>
            </a:pPr>
            <a:endParaRPr lang="el-GR" altLang="el-GR" dirty="0" smtClean="0"/>
          </a:p>
          <a:p>
            <a:pPr algn="ctr">
              <a:buFont typeface="Wingdings" pitchFamily="2" charset="2"/>
              <a:buNone/>
            </a:pPr>
            <a:r>
              <a:rPr lang="el-GR" altLang="el-GR" dirty="0" smtClean="0"/>
              <a:t>1</a:t>
            </a:r>
            <a:r>
              <a:rPr lang="el-GR" altLang="el-GR" baseline="30000" dirty="0" smtClean="0"/>
              <a:t>ος </a:t>
            </a:r>
            <a:r>
              <a:rPr lang="el-GR" altLang="el-GR" dirty="0" smtClean="0"/>
              <a:t>κύκλος εισηγήσεων</a:t>
            </a:r>
            <a:endParaRPr lang="el-GR" altLang="el-GR" baseline="30000" dirty="0" smtClean="0"/>
          </a:p>
          <a:p>
            <a:pPr algn="ctr"/>
            <a:endParaRPr lang="el-GR" altLang="el-GR" baseline="30000" dirty="0" smtClean="0"/>
          </a:p>
          <a:p>
            <a:pPr algn="ctr">
              <a:buFont typeface="Wingdings" pitchFamily="2" charset="2"/>
              <a:buNone/>
            </a:pPr>
            <a:r>
              <a:rPr lang="el-GR" altLang="el-GR" baseline="30000" dirty="0" smtClean="0"/>
              <a:t>ΕΙΣΑΓΩΓΗ</a:t>
            </a:r>
          </a:p>
          <a:p>
            <a:pPr algn="ctr">
              <a:buFont typeface="Wingdings" pitchFamily="2" charset="2"/>
              <a:buNone/>
            </a:pPr>
            <a:r>
              <a:rPr lang="el-GR" altLang="el-GR" baseline="30000" dirty="0" smtClean="0"/>
              <a:t>ΣΤΟΧΟΙ,  ΠΕΡΙΕΧΟΜΕΝΟ, ΔΙΑΓΡΑΜΜΑ ΡΟΗΣ ΕΝΕΡΓΕΙΩΝ</a:t>
            </a:r>
          </a:p>
          <a:p>
            <a:pPr algn="ctr">
              <a:buFont typeface="Wingdings" pitchFamily="2" charset="2"/>
              <a:buNone/>
            </a:pPr>
            <a:endParaRPr lang="el-GR" altLang="el-GR" dirty="0" smtClean="0"/>
          </a:p>
          <a:p>
            <a:endParaRPr lang="el-GR" altLang="el-GR" baseline="30000" dirty="0" smtClean="0"/>
          </a:p>
          <a:p>
            <a:pPr>
              <a:buFont typeface="Wingdings" pitchFamily="2" charset="2"/>
              <a:buNone/>
            </a:pPr>
            <a:endParaRPr lang="el-GR" altLang="el-GR" baseline="30000" dirty="0" smtClean="0"/>
          </a:p>
          <a:p>
            <a:endParaRPr lang="el-GR" altLang="el-GR" baseline="300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347663" y="1844675"/>
            <a:ext cx="8426450" cy="71438"/>
          </a:xfrm>
          <a:prstGeom prst="rect">
            <a:avLst/>
          </a:prstGeom>
          <a:solidFill>
            <a:srgbClr val="8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05FCC5-1AAD-4F83-A2B8-D218FBD069E8}" type="slidenum">
              <a:rPr lang="el-GR" smtClean="0"/>
              <a:pPr>
                <a:defRPr/>
              </a:pPr>
              <a:t>19</a:t>
            </a:fld>
            <a:endParaRPr lang="el-GR" dirty="0"/>
          </a:p>
        </p:txBody>
      </p:sp>
      <p:pic>
        <p:nvPicPr>
          <p:cNvPr id="25603" name="Picture 2" descr="F:\Back up Τα έγγραφά μου από ΤΕΙ 09-07-10\ΕΠΙΣΤΗΜΟΝΙΚΕΣ ΕΡΓΑΣΙΕΣ ΔΗΜΟΣΙΕΥΣΕΙΣ\GRMS\GRMS 1\Images for publication MOISA\Harp\Harp MΠ 7458 (6) curv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852613"/>
            <a:ext cx="2832100" cy="4257675"/>
          </a:xfrm>
          <a:noFill/>
        </p:spPr>
      </p:pic>
      <p:pic>
        <p:nvPicPr>
          <p:cNvPr id="25604" name="Picture 3" descr="F:\Back up Τα έγγραφά μου από ΤΕΙ 09-07-10\ΕΠΙΣΤΗΜΟΝΙΚΕΣ ΕΡΓΑΣΙΕΣ ΔΗΜΟΣΙΕΥΣΕΙΣ\GRMS\GRMS 1\Images for publication MOISA\Avlos\Avlos ΜΠ 7447 48 (7) curv col eq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51275" y="2238375"/>
            <a:ext cx="4038600" cy="2684463"/>
          </a:xfrm>
          <a:noFill/>
        </p:spPr>
      </p:pic>
      <p:sp>
        <p:nvSpPr>
          <p:cNvPr id="25606" name="Rectangle 5"/>
          <p:cNvSpPr>
            <a:spLocks noChangeArrowheads="1"/>
          </p:cNvSpPr>
          <p:nvPr/>
        </p:nvSpPr>
        <p:spPr bwMode="auto">
          <a:xfrm>
            <a:off x="3773156" y="5202608"/>
            <a:ext cx="417671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l-GR" sz="1400" dirty="0" smtClean="0">
                <a:latin typeface="+mn-lt"/>
              </a:rPr>
              <a:t>A. Alexopoulou and A-A Kaminari, 2012 “Multispectral imaging documentation of the findings of Tomb I and II at Daphne</a:t>
            </a:r>
            <a:r>
              <a:rPr lang="en-GB" altLang="el-GR" sz="1400" i="1" dirty="0" smtClean="0">
                <a:latin typeface="+mn-lt"/>
              </a:rPr>
              <a:t>”   Greek and Roman Musical Studies Volume 1, Issue 1, pp 25 –60, Brill 2013</a:t>
            </a:r>
            <a:endParaRPr lang="el-GR" altLang="el-GR" sz="1400" dirty="0" smtClean="0">
              <a:latin typeface="+mn-lt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3827463" y="1728788"/>
            <a:ext cx="36369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l-GR" altLang="el-GR" sz="1800" dirty="0" smtClean="0">
                <a:latin typeface="+mn-lt"/>
              </a:rPr>
              <a:t>Μελέτη της τεχνολογίας κατασκευής</a:t>
            </a:r>
          </a:p>
        </p:txBody>
      </p:sp>
      <p:sp>
        <p:nvSpPr>
          <p:cNvPr id="9" name="Rectangle 5"/>
          <p:cNvSpPr txBox="1">
            <a:spLocks/>
          </p:cNvSpPr>
          <p:nvPr/>
        </p:nvSpPr>
        <p:spPr bwMode="auto">
          <a:xfrm>
            <a:off x="0" y="0"/>
            <a:ext cx="914400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l-GR" altLang="el-GR" sz="3200" dirty="0" smtClean="0">
                <a:latin typeface="+mn-lt"/>
              </a:rPr>
              <a:t>Παράδειγμα εφαρμογής σε αρχαιολογικό υλικό</a:t>
            </a:r>
            <a:r>
              <a:rPr lang="en-US" altLang="el-GR" sz="3200" dirty="0" smtClean="0">
                <a:latin typeface="+mn-lt"/>
              </a:rPr>
              <a:t/>
            </a:r>
            <a:br>
              <a:rPr lang="en-US" altLang="el-GR" sz="3200" dirty="0" smtClean="0">
                <a:latin typeface="+mn-lt"/>
              </a:rPr>
            </a:br>
            <a:r>
              <a:rPr lang="el-GR" altLang="el-GR" sz="2400" dirty="0"/>
              <a:t>Άρπα και Αυλός</a:t>
            </a:r>
            <a:r>
              <a:rPr lang="el-GR" altLang="el-GR" sz="2400" dirty="0" smtClean="0">
                <a:latin typeface="+mn-lt"/>
              </a:rPr>
              <a:t/>
            </a:r>
            <a:br>
              <a:rPr lang="el-GR" altLang="el-GR" sz="2400" dirty="0" smtClean="0">
                <a:latin typeface="+mn-lt"/>
              </a:rPr>
            </a:br>
            <a:r>
              <a:rPr lang="el-GR" altLang="el-GR" sz="2000" dirty="0" smtClean="0">
                <a:latin typeface="+mn-lt"/>
              </a:rPr>
              <a:t>(Αρχαιολογικό Μουσείο Πειραιά)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BA8D3C-6B00-477A-9A80-302D8C80E5F8}" type="slidenum">
              <a:rPr lang="el-GR" smtClean="0"/>
              <a:pPr>
                <a:defRPr/>
              </a:pPr>
              <a:t>20</a:t>
            </a:fld>
            <a:endParaRPr lang="el-GR" dirty="0"/>
          </a:p>
        </p:txBody>
      </p:sp>
      <p:sp>
        <p:nvSpPr>
          <p:cNvPr id="26627" name="Rectangle 6"/>
          <p:cNvSpPr>
            <a:spLocks noChangeArrowheads="1"/>
          </p:cNvSpPr>
          <p:nvPr/>
        </p:nvSpPr>
        <p:spPr bwMode="auto">
          <a:xfrm>
            <a:off x="863600" y="5853112"/>
            <a:ext cx="7416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l-GR" sz="1400" dirty="0" smtClean="0">
                <a:latin typeface="+mn-lt"/>
              </a:rPr>
              <a:t>A. Alexopoulou and A-A Kaminari, 2012 “Multispectral imaging documentation of the findings of Tomb I and II at Daphne</a:t>
            </a:r>
            <a:r>
              <a:rPr lang="en-GB" altLang="el-GR" sz="1400" i="1" dirty="0" smtClean="0">
                <a:latin typeface="+mn-lt"/>
              </a:rPr>
              <a:t>”   Greek and Roman Musical Studies Volume 1, Issue 1, pp 25 –60, Brill 2013</a:t>
            </a:r>
            <a:endParaRPr lang="el-GR" altLang="el-GR" sz="1400" dirty="0" smtClean="0">
              <a:latin typeface="+mn-lt"/>
            </a:endParaRPr>
          </a:p>
        </p:txBody>
      </p:sp>
      <p:sp>
        <p:nvSpPr>
          <p:cNvPr id="8" name="Rectangle 5"/>
          <p:cNvSpPr txBox="1">
            <a:spLocks/>
          </p:cNvSpPr>
          <p:nvPr/>
        </p:nvSpPr>
        <p:spPr bwMode="auto">
          <a:xfrm>
            <a:off x="0" y="0"/>
            <a:ext cx="914400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l-GR" altLang="el-GR" sz="3200" dirty="0" smtClean="0">
                <a:latin typeface="+mn-lt"/>
              </a:rPr>
              <a:t>Παράδειγμα εφαρμογής σε αρχαιολογικό υλικό</a:t>
            </a:r>
            <a:r>
              <a:rPr lang="en-US" altLang="el-GR" sz="3200" dirty="0" smtClean="0">
                <a:latin typeface="+mn-lt"/>
              </a:rPr>
              <a:t/>
            </a:r>
            <a:br>
              <a:rPr lang="en-US" altLang="el-GR" sz="3200" dirty="0" smtClean="0">
                <a:latin typeface="+mn-lt"/>
              </a:rPr>
            </a:br>
            <a:r>
              <a:rPr lang="el-GR" altLang="el-GR" sz="2400" dirty="0">
                <a:latin typeface="+mn-lt"/>
              </a:rPr>
              <a:t>Λήκυθος </a:t>
            </a:r>
            <a:r>
              <a:rPr lang="el-GR" altLang="el-GR" sz="2400" dirty="0" smtClean="0">
                <a:latin typeface="+mn-lt"/>
              </a:rPr>
              <a:t>ΜΠ4724</a:t>
            </a:r>
            <a:br>
              <a:rPr lang="el-GR" altLang="el-GR" sz="2400" dirty="0" smtClean="0">
                <a:latin typeface="+mn-lt"/>
              </a:rPr>
            </a:br>
            <a:r>
              <a:rPr lang="el-GR" altLang="el-GR" sz="2000" dirty="0" smtClean="0">
                <a:latin typeface="+mn-lt"/>
              </a:rPr>
              <a:t>(Αρχαιολογικό Μουσείο Πειραιά)</a:t>
            </a:r>
          </a:p>
        </p:txBody>
      </p:sp>
      <p:pic>
        <p:nvPicPr>
          <p:cNvPr id="26629" name="Picture 4" descr="MP4724-FCIR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88038" y="1628775"/>
            <a:ext cx="3024187" cy="37433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30" name="Picture 7" descr="MP4724-1000-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925" y="1628775"/>
            <a:ext cx="3095625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31" name="Picture 14" descr="MΠ4724 IMGP2118 cro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1628775"/>
            <a:ext cx="2160587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263525" y="5372100"/>
            <a:ext cx="20875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l-GR" dirty="0" smtClean="0">
                <a:latin typeface="+mn-lt"/>
              </a:rPr>
              <a:t>visible</a:t>
            </a:r>
            <a:endParaRPr lang="el-GR" altLang="el-GR" dirty="0" smtClean="0">
              <a:latin typeface="+mn-lt"/>
            </a:endParaRP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2566988" y="5372100"/>
            <a:ext cx="30972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l-GR" dirty="0" smtClean="0">
                <a:latin typeface="+mn-lt"/>
              </a:rPr>
              <a:t>1000nm</a:t>
            </a:r>
            <a:endParaRPr lang="el-GR" altLang="el-GR" dirty="0" smtClean="0">
              <a:latin typeface="+mn-lt"/>
            </a:endParaRPr>
          </a:p>
        </p:txBody>
      </p:sp>
      <p:sp>
        <p:nvSpPr>
          <p:cNvPr id="16" name="Rectangle 17"/>
          <p:cNvSpPr>
            <a:spLocks noChangeArrowheads="1"/>
          </p:cNvSpPr>
          <p:nvPr/>
        </p:nvSpPr>
        <p:spPr bwMode="auto">
          <a:xfrm>
            <a:off x="5951538" y="5372100"/>
            <a:ext cx="28813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l-GR" dirty="0" smtClean="0">
                <a:latin typeface="+mn-lt"/>
              </a:rPr>
              <a:t>FCIR</a:t>
            </a:r>
            <a:endParaRPr lang="el-GR" altLang="el-GR" dirty="0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8"/>
          <p:cNvSpPr txBox="1">
            <a:spLocks noChangeArrowheads="1"/>
          </p:cNvSpPr>
          <p:nvPr/>
        </p:nvSpPr>
        <p:spPr bwMode="auto">
          <a:xfrm>
            <a:off x="1475656" y="5971433"/>
            <a:ext cx="6336704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GB" altLang="el-GR" sz="1400" dirty="0" smtClean="0">
                <a:latin typeface="+mn-lt"/>
              </a:rPr>
              <a:t>A.Alexopoulou, 2004: “Comparative study of 12 icons of the Loverdos’ Collection” in the CD-ROM titled “DiARTgnosis: Study of European religious painting”  Byzantine and Christian Museum, Edited by University of Westminster</a:t>
            </a:r>
            <a:endParaRPr lang="el-GR" altLang="el-GR" sz="1400" dirty="0" smtClean="0">
              <a:latin typeface="+mn-lt"/>
            </a:endParaRPr>
          </a:p>
        </p:txBody>
      </p:sp>
      <p:sp>
        <p:nvSpPr>
          <p:cNvPr id="27652" name="Text Box 10"/>
          <p:cNvSpPr txBox="1">
            <a:spLocks noChangeArrowheads="1"/>
          </p:cNvSpPr>
          <p:nvPr/>
        </p:nvSpPr>
        <p:spPr bwMode="auto">
          <a:xfrm>
            <a:off x="2268538" y="5554663"/>
            <a:ext cx="17526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l-GR" altLang="el-GR" sz="2000" dirty="0" smtClean="0">
                <a:latin typeface="+mn-lt"/>
              </a:rPr>
              <a:t>Ορατό</a:t>
            </a:r>
          </a:p>
        </p:txBody>
      </p:sp>
      <p:sp>
        <p:nvSpPr>
          <p:cNvPr id="27653" name="Text Box 11"/>
          <p:cNvSpPr txBox="1">
            <a:spLocks noChangeArrowheads="1"/>
          </p:cNvSpPr>
          <p:nvPr/>
        </p:nvSpPr>
        <p:spPr bwMode="auto">
          <a:xfrm>
            <a:off x="4645025" y="5554663"/>
            <a:ext cx="2674938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l-GR" altLang="el-GR" sz="2000" dirty="0" smtClean="0">
                <a:latin typeface="+mn-lt"/>
              </a:rPr>
              <a:t>Υπεριώδης ανάκλαση</a:t>
            </a:r>
          </a:p>
        </p:txBody>
      </p:sp>
      <p:pic>
        <p:nvPicPr>
          <p:cNvPr id="2" name="Picture 14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8" y="1484313"/>
            <a:ext cx="5495925" cy="403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5"/>
          <p:cNvSpPr txBox="1">
            <a:spLocks/>
          </p:cNvSpPr>
          <p:nvPr/>
        </p:nvSpPr>
        <p:spPr bwMode="auto">
          <a:xfrm>
            <a:off x="0" y="0"/>
            <a:ext cx="914400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l-GR" altLang="el-GR" sz="3200" dirty="0" smtClean="0">
                <a:latin typeface="+mn-lt"/>
              </a:rPr>
              <a:t>Εφαρμογές σε φορητές εικόνες </a:t>
            </a:r>
            <a:r>
              <a:rPr lang="en-US" altLang="el-GR" sz="3200" dirty="0" smtClean="0">
                <a:latin typeface="+mn-lt"/>
              </a:rPr>
              <a:t/>
            </a:r>
            <a:br>
              <a:rPr lang="en-US" altLang="el-GR" sz="3200" dirty="0" smtClean="0">
                <a:latin typeface="+mn-lt"/>
              </a:rPr>
            </a:br>
            <a:r>
              <a:rPr lang="el-GR" altLang="el-GR" sz="2400" dirty="0" smtClean="0">
                <a:latin typeface="+mn-lt"/>
              </a:rPr>
              <a:t>“Εις Άδου κάθοδος” Λ317 Βυζαντινό &amp; Χριστιανικό Μουσείο</a:t>
            </a:r>
            <a:br>
              <a:rPr lang="el-GR" altLang="el-GR" sz="2400" dirty="0" smtClean="0">
                <a:latin typeface="+mn-lt"/>
              </a:rPr>
            </a:br>
            <a:r>
              <a:rPr lang="el-GR" altLang="el-GR" sz="2000" dirty="0">
                <a:latin typeface="+mn-lt"/>
              </a:rPr>
              <a:t>Μελέτη της κατάστασης διατήρησης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ChangeArrowheads="1"/>
          </p:cNvSpPr>
          <p:nvPr/>
        </p:nvSpPr>
        <p:spPr bwMode="auto">
          <a:xfrm>
            <a:off x="3671888" y="20859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 dirty="0">
              <a:latin typeface="Arial" charset="0"/>
            </a:endParaRPr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975" y="1535113"/>
            <a:ext cx="2794000" cy="416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Rectangle 5"/>
          <p:cNvSpPr>
            <a:spLocks noChangeArrowheads="1"/>
          </p:cNvSpPr>
          <p:nvPr/>
        </p:nvSpPr>
        <p:spPr bwMode="auto">
          <a:xfrm>
            <a:off x="3671888" y="20859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 dirty="0">
              <a:latin typeface="Arial" charset="0"/>
            </a:endParaRPr>
          </a:p>
        </p:txBody>
      </p:sp>
      <p:pic>
        <p:nvPicPr>
          <p:cNvPr id="2867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313" y="1535113"/>
            <a:ext cx="2794000" cy="416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1" name="Rectangle 8"/>
          <p:cNvSpPr>
            <a:spLocks noChangeArrowheads="1"/>
          </p:cNvSpPr>
          <p:nvPr/>
        </p:nvSpPr>
        <p:spPr bwMode="auto">
          <a:xfrm>
            <a:off x="1450827" y="6064250"/>
            <a:ext cx="604867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GB" altLang="el-GR" sz="1400" dirty="0" smtClean="0">
                <a:latin typeface="+mn-lt"/>
              </a:rPr>
              <a:t>A.Alexopoulou, 2004: “Comparative study of 12 icons of the Loverdos’ Collection” in the CD-ROM titled “DiARTgnosis: Study of European religious painting”  Byzantine and Christian Museum, Edited by University of Westminster</a:t>
            </a:r>
            <a:endParaRPr lang="el-GR" altLang="el-GR" sz="1400" dirty="0" smtClean="0">
              <a:latin typeface="+mn-lt"/>
            </a:endParaRPr>
          </a:p>
        </p:txBody>
      </p:sp>
      <p:sp>
        <p:nvSpPr>
          <p:cNvPr id="10" name="Rectangle 5"/>
          <p:cNvSpPr txBox="1">
            <a:spLocks/>
          </p:cNvSpPr>
          <p:nvPr/>
        </p:nvSpPr>
        <p:spPr bwMode="auto">
          <a:xfrm>
            <a:off x="0" y="0"/>
            <a:ext cx="914400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l-GR" altLang="el-GR" sz="3200" dirty="0" smtClean="0">
                <a:latin typeface="+mn-lt"/>
              </a:rPr>
              <a:t>Εφαρμογές σε φορητές εικόνες </a:t>
            </a:r>
            <a:r>
              <a:rPr lang="en-US" altLang="el-GR" sz="3200" dirty="0" smtClean="0">
                <a:latin typeface="+mn-lt"/>
              </a:rPr>
              <a:t/>
            </a:r>
            <a:br>
              <a:rPr lang="en-US" altLang="el-GR" sz="3200" dirty="0" smtClean="0">
                <a:latin typeface="+mn-lt"/>
              </a:rPr>
            </a:br>
            <a:r>
              <a:rPr lang="el-GR" altLang="el-GR" sz="2400" dirty="0">
                <a:latin typeface="+mn-lt"/>
              </a:rPr>
              <a:t>“Σταύρωση” </a:t>
            </a:r>
            <a:r>
              <a:rPr lang="el-GR" altLang="el-GR" sz="2400" dirty="0" smtClean="0">
                <a:latin typeface="+mn-lt"/>
              </a:rPr>
              <a:t>Λ532 Βυζαντινό &amp; Χριστιανικό Μουσείο</a:t>
            </a:r>
            <a:br>
              <a:rPr lang="el-GR" altLang="el-GR" sz="2400" dirty="0" smtClean="0">
                <a:latin typeface="+mn-lt"/>
              </a:rPr>
            </a:br>
            <a:r>
              <a:rPr lang="el-GR" altLang="el-GR" sz="2000" dirty="0">
                <a:latin typeface="+mn-lt"/>
              </a:rPr>
              <a:t>Μελέτη της κατάστασης </a:t>
            </a:r>
            <a:r>
              <a:rPr lang="el-GR" altLang="el-GR" sz="2000" dirty="0" smtClean="0">
                <a:latin typeface="+mn-lt"/>
              </a:rPr>
              <a:t>διατήρησης – Τεχνολογία κατασκευής</a:t>
            </a:r>
            <a:endParaRPr lang="el-GR" altLang="el-GR" sz="2000" dirty="0">
              <a:latin typeface="+mn-lt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2098675" y="5703888"/>
            <a:ext cx="1763713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l-GR" altLang="el-GR" sz="2000" dirty="0" smtClean="0">
                <a:latin typeface="+mn-lt"/>
              </a:rPr>
              <a:t>Ορατό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4475163" y="5703888"/>
            <a:ext cx="2700337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l-GR" altLang="el-GR" sz="2000" dirty="0" smtClean="0">
                <a:latin typeface="+mn-lt"/>
              </a:rPr>
              <a:t>Υπεριώδης φθορισμός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local 3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1447800"/>
            <a:ext cx="2459038" cy="384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 descr="local 3 3 3 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713" y="1466850"/>
            <a:ext cx="2438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 descr="local 3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466850"/>
            <a:ext cx="23780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ext Box 6"/>
          <p:cNvSpPr txBox="1">
            <a:spLocks noChangeArrowheads="1"/>
          </p:cNvSpPr>
          <p:nvPr/>
        </p:nvSpPr>
        <p:spPr bwMode="auto">
          <a:xfrm>
            <a:off x="6300788" y="5276850"/>
            <a:ext cx="2378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el-GR" altLang="el-GR" sz="1800" dirty="0" smtClean="0">
                <a:latin typeface="+mn-lt"/>
              </a:rPr>
              <a:t>Επεξεργασία εικόνας</a:t>
            </a:r>
            <a:r>
              <a:rPr lang="en-US" altLang="el-GR" sz="1800" dirty="0" smtClean="0">
                <a:latin typeface="+mn-lt"/>
              </a:rPr>
              <a:t>     </a:t>
            </a:r>
            <a:endParaRPr lang="en-GB" altLang="el-GR" sz="1800" dirty="0" smtClean="0">
              <a:latin typeface="+mn-lt"/>
            </a:endParaRPr>
          </a:p>
        </p:txBody>
      </p:sp>
      <p:sp>
        <p:nvSpPr>
          <p:cNvPr id="29703" name="Rectangle 6"/>
          <p:cNvSpPr>
            <a:spLocks noChangeArrowheads="1"/>
          </p:cNvSpPr>
          <p:nvPr/>
        </p:nvSpPr>
        <p:spPr bwMode="auto">
          <a:xfrm>
            <a:off x="1079612" y="5805264"/>
            <a:ext cx="6984776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GB" altLang="el-GR" sz="1400" dirty="0" smtClean="0">
                <a:latin typeface="+mn-lt"/>
              </a:rPr>
              <a:t>A.Alexopoulou, 2004: “Comparative study of 12 icons of the Loverdos’ Collection” in the CD-ROM titled “DiARTgnosis: Study of European religious painting”  Byzantine and Christian Museum, Edited by University of Westminster</a:t>
            </a:r>
            <a:endParaRPr lang="el-GR" altLang="el-GR" sz="1400" dirty="0" smtClean="0">
              <a:latin typeface="+mn-lt"/>
            </a:endParaRPr>
          </a:p>
        </p:txBody>
      </p:sp>
      <p:sp>
        <p:nvSpPr>
          <p:cNvPr id="8" name="Rectangle 5"/>
          <p:cNvSpPr txBox="1">
            <a:spLocks/>
          </p:cNvSpPr>
          <p:nvPr/>
        </p:nvSpPr>
        <p:spPr bwMode="auto">
          <a:xfrm>
            <a:off x="0" y="0"/>
            <a:ext cx="914400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l-GR" altLang="el-GR" sz="3200" dirty="0" smtClean="0">
                <a:latin typeface="+mn-lt"/>
              </a:rPr>
              <a:t>Εφαρμογές σε φορητές εικόνες </a:t>
            </a:r>
            <a:r>
              <a:rPr lang="en-US" altLang="el-GR" sz="3200" dirty="0" smtClean="0">
                <a:latin typeface="+mn-lt"/>
              </a:rPr>
              <a:t/>
            </a:r>
            <a:br>
              <a:rPr lang="en-US" altLang="el-GR" sz="3200" dirty="0" smtClean="0">
                <a:latin typeface="+mn-lt"/>
              </a:rPr>
            </a:br>
            <a:r>
              <a:rPr lang="el-GR" altLang="el-GR" sz="2400" dirty="0">
                <a:latin typeface="+mn-lt"/>
              </a:rPr>
              <a:t>“Προσκύνηση των μάγων” Λ453 Βυζαντινό </a:t>
            </a:r>
            <a:r>
              <a:rPr lang="el-GR" altLang="el-GR" sz="2400" dirty="0" smtClean="0">
                <a:latin typeface="+mn-lt"/>
              </a:rPr>
              <a:t>&amp; Χριστιανικό Μουσείο</a:t>
            </a:r>
            <a:br>
              <a:rPr lang="el-GR" altLang="el-GR" sz="2400" dirty="0" smtClean="0">
                <a:latin typeface="+mn-lt"/>
              </a:rPr>
            </a:br>
            <a:r>
              <a:rPr lang="el-GR" altLang="el-GR" sz="2000" dirty="0">
                <a:latin typeface="+mn-lt"/>
              </a:rPr>
              <a:t>Μελέτη της κατάστασης </a:t>
            </a:r>
            <a:r>
              <a:rPr lang="el-GR" altLang="el-GR" sz="2000" dirty="0" smtClean="0">
                <a:latin typeface="+mn-lt"/>
              </a:rPr>
              <a:t>διατήρησης – Τεχνολογία κατασκευής</a:t>
            </a:r>
            <a:endParaRPr lang="el-GR" altLang="el-GR" sz="2000" dirty="0"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8438" y="5276850"/>
            <a:ext cx="2963862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l-GR" altLang="el-GR" dirty="0">
                <a:latin typeface="+mn-lt"/>
              </a:rPr>
              <a:t>Υπέρυθρη ανακλαστογραφία</a:t>
            </a:r>
            <a:r>
              <a:rPr lang="en-US" altLang="el-GR" dirty="0">
                <a:latin typeface="+mn-lt"/>
              </a:rPr>
              <a:t> </a:t>
            </a:r>
            <a:endParaRPr lang="el-GR" dirty="0"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14713" y="5276850"/>
            <a:ext cx="2438400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l-GR" altLang="el-GR" dirty="0">
                <a:latin typeface="+mj-lt"/>
              </a:rPr>
              <a:t>Υπεριώδης φθορισμός</a:t>
            </a:r>
            <a:r>
              <a:rPr lang="en-US" altLang="el-GR" dirty="0">
                <a:latin typeface="+mj-lt"/>
              </a:rPr>
              <a:t> </a:t>
            </a:r>
            <a:endParaRPr lang="el-GR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ontent Placeholder 2"/>
          <p:cNvSpPr>
            <a:spLocks noGrp="1"/>
          </p:cNvSpPr>
          <p:nvPr>
            <p:ph idx="1"/>
          </p:nvPr>
        </p:nvSpPr>
        <p:spPr>
          <a:xfrm>
            <a:off x="2490788" y="549275"/>
            <a:ext cx="6516687" cy="2387600"/>
          </a:xfrm>
        </p:spPr>
        <p:txBody>
          <a:bodyPr/>
          <a:lstStyle/>
          <a:p>
            <a:pPr algn="ctr" eaLnBrk="1" hangingPunct="1">
              <a:buFont typeface="Wingdings 2" pitchFamily="18" charset="2"/>
              <a:buNone/>
            </a:pPr>
            <a:r>
              <a:rPr lang="el-GR" altLang="el-GR" b="1" dirty="0" smtClean="0"/>
              <a:t>Πολυφασματική απεικόνιση</a:t>
            </a:r>
          </a:p>
          <a:p>
            <a:pPr algn="ctr" eaLnBrk="1" hangingPunct="1">
              <a:buFont typeface="Arial" charset="0"/>
              <a:buNone/>
            </a:pPr>
            <a:r>
              <a:rPr lang="el-GR" altLang="el-GR" sz="2400" b="1" dirty="0" smtClean="0"/>
              <a:t>Ν. Γύζης Π588, Εθνική Πινακοθήκη και Μουσείο Αλ. Σούτζου</a:t>
            </a:r>
          </a:p>
          <a:p>
            <a:pPr algn="ctr" eaLnBrk="1" hangingPunct="1">
              <a:buFont typeface="Wingdings 2" pitchFamily="18" charset="2"/>
              <a:buNone/>
            </a:pPr>
            <a:r>
              <a:rPr lang="el-GR" altLang="el-GR" sz="2000" b="1" dirty="0" smtClean="0"/>
              <a:t>Μελέτη τεχνολογίας κατασκευής – Χαρακτηρισμός υλικών</a:t>
            </a:r>
          </a:p>
        </p:txBody>
      </p:sp>
      <p:pic>
        <p:nvPicPr>
          <p:cNvPr id="30723" name="Picture 2" descr="588 verso area 13 vc"/>
          <p:cNvPicPr>
            <a:picLocks noChangeAspect="1" noChangeArrowheads="1"/>
          </p:cNvPicPr>
          <p:nvPr/>
        </p:nvPicPr>
        <p:blipFill>
          <a:blip r:embed="rId2" cstate="print">
            <a:lum bright="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/>
          <a:stretch>
            <a:fillRect/>
          </a:stretch>
        </p:blipFill>
        <p:spPr bwMode="auto">
          <a:xfrm>
            <a:off x="53975" y="44450"/>
            <a:ext cx="2236788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3" descr="588 verso area 13 980"/>
          <p:cNvPicPr>
            <a:picLocks noChangeAspect="1" noChangeArrowheads="1"/>
          </p:cNvPicPr>
          <p:nvPr/>
        </p:nvPicPr>
        <p:blipFill>
          <a:blip r:embed="rId3" cstate="print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3040063"/>
            <a:ext cx="2244725" cy="29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4" descr="588 verso area 13 fcir"/>
          <p:cNvPicPr>
            <a:picLocks noChangeAspect="1" noChangeArrowheads="1"/>
          </p:cNvPicPr>
          <p:nvPr/>
        </p:nvPicPr>
        <p:blipFill>
          <a:blip r:embed="rId4">
            <a:lum bright="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46413"/>
            <a:ext cx="2241550" cy="298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5" descr="Gyzis 588 uvr am 1"/>
          <p:cNvPicPr>
            <a:picLocks noChangeAspect="1" noChangeArrowheads="1"/>
          </p:cNvPicPr>
          <p:nvPr/>
        </p:nvPicPr>
        <p:blipFill>
          <a:blip r:embed="rId5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825" y="3054350"/>
            <a:ext cx="2244725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6" descr="Gyzis 588 uvfc am 1"/>
          <p:cNvPicPr>
            <a:picLocks noChangeAspect="1" noChangeArrowheads="1"/>
          </p:cNvPicPr>
          <p:nvPr/>
        </p:nvPicPr>
        <p:blipFill>
          <a:blip r:embed="rId6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3040063"/>
            <a:ext cx="2192338" cy="29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Rectangle 9"/>
          <p:cNvSpPr>
            <a:spLocks noChangeArrowheads="1"/>
          </p:cNvSpPr>
          <p:nvPr/>
        </p:nvSpPr>
        <p:spPr bwMode="auto">
          <a:xfrm>
            <a:off x="1562100" y="2608263"/>
            <a:ext cx="6746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l-GR" sz="1800" b="1" dirty="0" smtClean="0">
                <a:solidFill>
                  <a:schemeClr val="bg1"/>
                </a:solidFill>
                <a:latin typeface="+mn-lt"/>
              </a:rPr>
              <a:t>VIS</a:t>
            </a:r>
            <a:endParaRPr lang="el-GR" altLang="el-GR" sz="1800" b="1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0729" name="Rectangle 10"/>
          <p:cNvSpPr>
            <a:spLocks noChangeArrowheads="1"/>
          </p:cNvSpPr>
          <p:nvPr/>
        </p:nvSpPr>
        <p:spPr bwMode="auto">
          <a:xfrm>
            <a:off x="1635125" y="5653088"/>
            <a:ext cx="6016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l-GR" sz="1800" b="1" dirty="0" smtClean="0">
                <a:solidFill>
                  <a:schemeClr val="bg1"/>
                </a:solidFill>
                <a:latin typeface="+mn-lt"/>
              </a:rPr>
              <a:t>UVR</a:t>
            </a:r>
            <a:endParaRPr lang="el-GR" altLang="el-GR" sz="1800" b="1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0730" name="Rectangle 11"/>
          <p:cNvSpPr>
            <a:spLocks noChangeArrowheads="1"/>
          </p:cNvSpPr>
          <p:nvPr/>
        </p:nvSpPr>
        <p:spPr bwMode="auto">
          <a:xfrm>
            <a:off x="3803650" y="5659438"/>
            <a:ext cx="6969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l-GR" sz="1800" b="1" dirty="0" smtClean="0">
                <a:solidFill>
                  <a:schemeClr val="bg1"/>
                </a:solidFill>
                <a:latin typeface="+mn-lt"/>
              </a:rPr>
              <a:t>UVFC</a:t>
            </a:r>
            <a:endParaRPr lang="el-GR" altLang="el-GR" sz="1800" b="1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0731" name="Rectangle 12"/>
          <p:cNvSpPr>
            <a:spLocks noChangeArrowheads="1"/>
          </p:cNvSpPr>
          <p:nvPr/>
        </p:nvSpPr>
        <p:spPr bwMode="auto">
          <a:xfrm>
            <a:off x="6199188" y="5653088"/>
            <a:ext cx="6016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l-GR" sz="1800" b="1" dirty="0" smtClean="0">
                <a:solidFill>
                  <a:schemeClr val="bg1"/>
                </a:solidFill>
                <a:latin typeface="+mn-lt"/>
              </a:rPr>
              <a:t>FCIR</a:t>
            </a:r>
            <a:endParaRPr lang="el-GR" altLang="el-GR" sz="1800" b="1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0732" name="Rectangle 13"/>
          <p:cNvSpPr>
            <a:spLocks noChangeArrowheads="1"/>
          </p:cNvSpPr>
          <p:nvPr/>
        </p:nvSpPr>
        <p:spPr bwMode="auto">
          <a:xfrm>
            <a:off x="8709025" y="5653088"/>
            <a:ext cx="3762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l-GR" sz="1800" b="1" dirty="0" smtClean="0">
                <a:solidFill>
                  <a:schemeClr val="bg1"/>
                </a:solidFill>
                <a:latin typeface="+mn-lt"/>
              </a:rPr>
              <a:t>IR</a:t>
            </a:r>
            <a:endParaRPr lang="el-GR" altLang="el-GR" sz="1800" b="1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0733" name="Rectangle 13"/>
          <p:cNvSpPr>
            <a:spLocks noChangeArrowheads="1"/>
          </p:cNvSpPr>
          <p:nvPr/>
        </p:nvSpPr>
        <p:spPr bwMode="auto">
          <a:xfrm>
            <a:off x="467544" y="6102350"/>
            <a:ext cx="8241482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l-GR" altLang="el-GR" sz="1400" dirty="0" smtClean="0">
                <a:latin typeface="+mn-lt"/>
                <a:cs typeface="Times New Roman" pitchFamily="18" charset="0"/>
              </a:rPr>
              <a:t>Α</a:t>
            </a:r>
            <a:r>
              <a:rPr lang="en-US" altLang="el-GR" sz="1400" dirty="0" smtClean="0">
                <a:latin typeface="+mn-lt"/>
                <a:cs typeface="Times New Roman" pitchFamily="18" charset="0"/>
              </a:rPr>
              <a:t>.Alexopoulou, P.Banou, A.Kaminari, A.Moutsatsou, 2010, «</a:t>
            </a:r>
            <a:r>
              <a:rPr lang="en-GB" altLang="el-GR" sz="1400" dirty="0" smtClean="0">
                <a:latin typeface="+mn-lt"/>
                <a:cs typeface="Times New Roman" pitchFamily="18" charset="0"/>
              </a:rPr>
              <a:t>Physicochemical study and documentation of five oil paintings on paper belonging to the National Gallery and Alexandros Soutzos Museum</a:t>
            </a:r>
            <a:r>
              <a:rPr lang="en-US" altLang="el-GR" sz="1400" dirty="0" smtClean="0">
                <a:latin typeface="+mn-lt"/>
                <a:cs typeface="Times New Roman" pitchFamily="18" charset="0"/>
              </a:rPr>
              <a:t>» Scientific </a:t>
            </a:r>
            <a:r>
              <a:rPr lang="el-GR" altLang="el-GR" sz="1400" dirty="0" smtClean="0">
                <a:latin typeface="+mn-lt"/>
                <a:cs typeface="Times New Roman" pitchFamily="18" charset="0"/>
              </a:rPr>
              <a:t> research </a:t>
            </a:r>
            <a:r>
              <a:rPr lang="en-US" altLang="el-GR" sz="1400" dirty="0" smtClean="0">
                <a:latin typeface="+mn-lt"/>
                <a:cs typeface="Times New Roman" pitchFamily="18" charset="0"/>
              </a:rPr>
              <a:t>Program, </a:t>
            </a:r>
            <a:r>
              <a:rPr lang="en-GB" altLang="el-GR" sz="1400" dirty="0" smtClean="0">
                <a:latin typeface="+mn-lt"/>
                <a:cs typeface="Times New Roman" pitchFamily="18" charset="0"/>
              </a:rPr>
              <a:t>Technical Report</a:t>
            </a:r>
            <a:endParaRPr lang="en-GB" altLang="el-GR" sz="1800" dirty="0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3600" dirty="0" smtClean="0"/>
              <a:t>Φασματική απεικόνιση</a:t>
            </a:r>
            <a:br>
              <a:rPr lang="el-GR" altLang="el-GR" sz="3600" dirty="0" smtClean="0"/>
            </a:br>
            <a:r>
              <a:rPr lang="el-GR" altLang="el-GR" sz="3600" dirty="0" smtClean="0"/>
              <a:t>Μελέτη ελαιογραφικών σχεδίων </a:t>
            </a:r>
          </a:p>
        </p:txBody>
      </p:sp>
      <p:pic>
        <p:nvPicPr>
          <p:cNvPr id="31747" name="Picture 7" descr="P3434-detail3 fr 370_ro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7588" y="1236663"/>
            <a:ext cx="2159000" cy="2876550"/>
          </a:xfrm>
        </p:spPr>
      </p:pic>
      <p:pic>
        <p:nvPicPr>
          <p:cNvPr id="31748" name="Picture 13" descr="P3434-detail3 fr raking 600_rot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53213" y="1236663"/>
            <a:ext cx="2159000" cy="2876550"/>
          </a:xfrm>
        </p:spPr>
      </p:pic>
      <p:pic>
        <p:nvPicPr>
          <p:cNvPr id="31749" name="Picture 16" descr="P3434-detail3 fr raking 1000_ro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0" y="1233488"/>
            <a:ext cx="2159000" cy="287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Rectangle 22"/>
          <p:cNvSpPr>
            <a:spLocks noChangeArrowheads="1"/>
          </p:cNvSpPr>
          <p:nvPr/>
        </p:nvSpPr>
        <p:spPr bwMode="auto">
          <a:xfrm>
            <a:off x="2743200" y="3760788"/>
            <a:ext cx="1727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l-GR" sz="18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HSI 370nm</a:t>
            </a:r>
            <a:endParaRPr lang="el-GR" altLang="el-GR" sz="1800" b="1" dirty="0" smtClean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31751" name="Rectangle 24"/>
          <p:cNvSpPr>
            <a:spLocks noChangeArrowheads="1"/>
          </p:cNvSpPr>
          <p:nvPr/>
        </p:nvSpPr>
        <p:spPr bwMode="auto">
          <a:xfrm>
            <a:off x="5413375" y="3760788"/>
            <a:ext cx="12160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l-GR" sz="18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HSI 600nm</a:t>
            </a:r>
            <a:endParaRPr lang="el-GR" altLang="el-GR" sz="1800" b="1" dirty="0" smtClean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31752" name="Rectangle 25"/>
          <p:cNvSpPr>
            <a:spLocks noChangeArrowheads="1"/>
          </p:cNvSpPr>
          <p:nvPr/>
        </p:nvSpPr>
        <p:spPr bwMode="auto">
          <a:xfrm>
            <a:off x="7464425" y="3760788"/>
            <a:ext cx="1333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l-GR" sz="18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HSI 1000nm</a:t>
            </a:r>
            <a:endParaRPr lang="el-GR" altLang="el-GR" sz="1800" b="1" dirty="0" smtClean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31753" name="Picture 4" descr="DSC_8324autocolcrop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1236663"/>
            <a:ext cx="1901825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4" name="Rectangle 13"/>
          <p:cNvSpPr>
            <a:spLocks noChangeArrowheads="1"/>
          </p:cNvSpPr>
          <p:nvPr/>
        </p:nvSpPr>
        <p:spPr bwMode="auto">
          <a:xfrm>
            <a:off x="1757363" y="3760788"/>
            <a:ext cx="4905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l-GR" sz="1800" b="1" dirty="0" smtClean="0">
                <a:solidFill>
                  <a:schemeClr val="bg1"/>
                </a:solidFill>
                <a:latin typeface="+mn-lt"/>
              </a:rPr>
              <a:t>VIS</a:t>
            </a:r>
            <a:endParaRPr lang="el-GR" altLang="el-GR" sz="1800" b="1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1755" name="Rectangle 19"/>
          <p:cNvSpPr>
            <a:spLocks noChangeArrowheads="1"/>
          </p:cNvSpPr>
          <p:nvPr/>
        </p:nvSpPr>
        <p:spPr bwMode="auto">
          <a:xfrm>
            <a:off x="366713" y="4129088"/>
            <a:ext cx="843121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l-GR" altLang="el-GR" sz="1600" b="1" dirty="0" smtClean="0">
                <a:latin typeface="+mn-lt"/>
              </a:rPr>
              <a:t>Ν.Γύζης </a:t>
            </a:r>
            <a:r>
              <a:rPr lang="en-US" altLang="el-GR" sz="1600" b="1" dirty="0" smtClean="0">
                <a:latin typeface="+mn-lt"/>
              </a:rPr>
              <a:t>“</a:t>
            </a:r>
            <a:r>
              <a:rPr lang="el-GR" altLang="el-GR" sz="1600" b="1" dirty="0" smtClean="0">
                <a:latin typeface="+mn-lt"/>
              </a:rPr>
              <a:t>Εργαστήριο Ραπτικής</a:t>
            </a:r>
            <a:r>
              <a:rPr lang="en-US" altLang="el-GR" sz="1600" b="1" dirty="0" smtClean="0">
                <a:latin typeface="+mn-lt"/>
              </a:rPr>
              <a:t>”, </a:t>
            </a:r>
            <a:r>
              <a:rPr lang="el-GR" altLang="el-GR" sz="1600" b="1" dirty="0" smtClean="0">
                <a:latin typeface="+mn-lt"/>
              </a:rPr>
              <a:t>λεπτομέρεια</a:t>
            </a:r>
            <a:r>
              <a:rPr lang="en-US" altLang="el-GR" sz="1600" b="1" dirty="0" smtClean="0">
                <a:latin typeface="+mn-lt"/>
              </a:rPr>
              <a:t>.</a:t>
            </a:r>
            <a:r>
              <a:rPr lang="el-GR" altLang="el-GR" sz="1600" b="1" dirty="0" smtClean="0">
                <a:latin typeface="+mn-lt"/>
              </a:rPr>
              <a:t> Εθνική Πινακοθήκη και Μουσείο Αλ. Σούτζου</a:t>
            </a:r>
          </a:p>
        </p:txBody>
      </p:sp>
      <p:sp>
        <p:nvSpPr>
          <p:cNvPr id="31756" name="Rectangle 13"/>
          <p:cNvSpPr>
            <a:spLocks noChangeArrowheads="1"/>
          </p:cNvSpPr>
          <p:nvPr/>
        </p:nvSpPr>
        <p:spPr bwMode="auto">
          <a:xfrm>
            <a:off x="827584" y="6013450"/>
            <a:ext cx="7488832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l-GR" sz="1400" dirty="0" smtClean="0">
                <a:latin typeface="+mn-lt"/>
              </a:rPr>
              <a:t>A.Alexopoulou, A.Kaminari, A.Panagopoulos, 2013 ‘Multispectral imaging assisted by image processing: a useful tool for the study of ancient writing and sketches on different substrates’ proceedings of  5th IC-MINDT, Athens-Greece</a:t>
            </a:r>
          </a:p>
        </p:txBody>
      </p:sp>
      <p:sp>
        <p:nvSpPr>
          <p:cNvPr id="31757" name="TextBox 1"/>
          <p:cNvSpPr txBox="1">
            <a:spLocks noChangeArrowheads="1"/>
          </p:cNvSpPr>
          <p:nvPr/>
        </p:nvSpPr>
        <p:spPr bwMode="auto">
          <a:xfrm>
            <a:off x="268288" y="4581525"/>
            <a:ext cx="86963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l-GR" altLang="el-GR" sz="2000" dirty="0" smtClean="0">
                <a:latin typeface="+mn-lt"/>
              </a:rPr>
              <a:t>Η φασματική απεικόνιση – γενικός όρος της Πολυφασματικής </a:t>
            </a:r>
            <a:r>
              <a:rPr lang="en-US" altLang="el-GR" sz="2000" dirty="0" smtClean="0">
                <a:latin typeface="+mn-lt"/>
              </a:rPr>
              <a:t>(MSI)</a:t>
            </a:r>
            <a:r>
              <a:rPr lang="el-GR" altLang="el-GR" sz="2000" dirty="0" smtClean="0">
                <a:latin typeface="+mn-lt"/>
              </a:rPr>
              <a:t> και Υπερφασματικής </a:t>
            </a:r>
            <a:r>
              <a:rPr lang="en-US" altLang="el-GR" sz="2000" dirty="0" smtClean="0">
                <a:latin typeface="+mn-lt"/>
              </a:rPr>
              <a:t>HSI) </a:t>
            </a:r>
            <a:r>
              <a:rPr lang="el-GR" altLang="el-GR" sz="2000" dirty="0" smtClean="0">
                <a:latin typeface="+mn-lt"/>
              </a:rPr>
              <a:t>απεικόνισης – δίνει τη δυνατότητα λήψης και επεξεργασίας σειράς ψηφιακών εικόνων  σε ένα μεγάλο αριθμό συγκεκριμένων μηκών κύματος της περιοχής του υπεριώδους, ορατού και κοντινού υπέρυθρου φάσματος</a:t>
            </a:r>
          </a:p>
        </p:txBody>
      </p:sp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5407025" y="3760788"/>
            <a:ext cx="12144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l-GR" sz="18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HSI 600nm</a:t>
            </a:r>
            <a:endParaRPr lang="el-GR" altLang="el-GR" sz="1800" b="1" dirty="0" smtClean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5" name="Rectangle 25"/>
          <p:cNvSpPr>
            <a:spLocks noChangeArrowheads="1"/>
          </p:cNvSpPr>
          <p:nvPr/>
        </p:nvSpPr>
        <p:spPr bwMode="auto">
          <a:xfrm>
            <a:off x="7458075" y="3760788"/>
            <a:ext cx="13319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l-GR" sz="18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HSI 1000nm</a:t>
            </a:r>
            <a:endParaRPr lang="el-GR" altLang="el-GR" sz="1800" b="1" dirty="0" smtClean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E:\Back up Τα έγγραφά μου από ΤΕΙ 09-07-10\ΕΠΙΣΤΗΜOΝΙΚΕΣ ΕΡΓΑΣΙΕΣ ΣΥΝΕΔΡΙΑ\Northumbria 2nd Intenational Conference Ιαν 2006\MIP photos\group4b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09913" y="1700213"/>
            <a:ext cx="5715000" cy="2159000"/>
          </a:xfrm>
          <a:noFill/>
        </p:spPr>
      </p:pic>
      <p:pic>
        <p:nvPicPr>
          <p:cNvPr id="32771" name="Picture 5" descr="E:\Back up Τα έγγραφά μου από ΤΕΙ 09-07-10\ΕΠΙΣΤΗΜOΝΙΚΕΣ ΕΡΓΑΣΙΕΣ ΣΥΝΕΔΡΙΑ\Northumbria 2nd Intenational Conference Ιαν 2006\MIP photos\group4a.jpg"/>
          <p:cNvPicPr>
            <a:picLocks noChangeAspect="1" noChangeArrowheads="1"/>
          </p:cNvPicPr>
          <p:nvPr/>
        </p:nvPicPr>
        <p:blipFill>
          <a:blip r:embed="rId3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1700213"/>
            <a:ext cx="2798762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6" descr="E:\Back up Τα έγγραφά μου από ΤΕΙ 09-07-10\ΕΠΙΣΤΗΜOΝΙΚΕΣ ΕΡΓΑΣΙΕΣ ΣΥΝΕΔΡΙΑ\Northumbria 2nd Intenational Conference Ιαν 2006\MIP photos\group3a.jpg"/>
          <p:cNvPicPr>
            <a:picLocks noChangeAspect="1" noChangeArrowheads="1"/>
          </p:cNvPicPr>
          <p:nvPr/>
        </p:nvPicPr>
        <p:blipFill>
          <a:blip r:embed="rId4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4548188"/>
            <a:ext cx="295275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7" descr="E:\Back up Τα έγγραφά μου από ΤΕΙ 09-07-10\ΕΠΙΣΤΗΜOΝΙΚΕΣ ΕΡΓΑΣΙΕΣ ΣΥΝΕΔΡΙΑ\Northumbria 2nd Intenational Conference Ιαν 2006\MIP photos\group3b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48188"/>
            <a:ext cx="2714625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Rectangle 10"/>
          <p:cNvSpPr>
            <a:spLocks noChangeArrowheads="1"/>
          </p:cNvSpPr>
          <p:nvPr/>
        </p:nvSpPr>
        <p:spPr bwMode="auto">
          <a:xfrm>
            <a:off x="2322513" y="3444875"/>
            <a:ext cx="798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l-GR" altLang="el-GR" sz="1800" b="1" dirty="0" smtClean="0">
                <a:solidFill>
                  <a:schemeClr val="bg1"/>
                </a:solidFill>
                <a:latin typeface="+mn-lt"/>
                <a:ea typeface="Microsoft JhengHei" pitchFamily="34" charset="-120"/>
                <a:cs typeface="Tahoma" pitchFamily="34" charset="0"/>
              </a:rPr>
              <a:t>VIS</a:t>
            </a:r>
          </a:p>
        </p:txBody>
      </p:sp>
      <p:sp>
        <p:nvSpPr>
          <p:cNvPr id="32775" name="Rectangle 11"/>
          <p:cNvSpPr>
            <a:spLocks noChangeArrowheads="1"/>
          </p:cNvSpPr>
          <p:nvPr/>
        </p:nvSpPr>
        <p:spPr bwMode="auto">
          <a:xfrm>
            <a:off x="4716463" y="3286125"/>
            <a:ext cx="1171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000" dirty="0">
                <a:solidFill>
                  <a:schemeClr val="bg1"/>
                </a:solidFill>
                <a:latin typeface="Microsoft JhengHei" pitchFamily="34" charset="-120"/>
                <a:ea typeface="Microsoft JhengHei" pitchFamily="34" charset="-120"/>
                <a:cs typeface="Tahoma" pitchFamily="34" charset="0"/>
              </a:rPr>
              <a:t>VIS Ref</a:t>
            </a:r>
          </a:p>
        </p:txBody>
      </p:sp>
      <p:sp>
        <p:nvSpPr>
          <p:cNvPr id="32776" name="Rectangle 12"/>
          <p:cNvSpPr>
            <a:spLocks noChangeArrowheads="1"/>
          </p:cNvSpPr>
          <p:nvPr/>
        </p:nvSpPr>
        <p:spPr bwMode="auto">
          <a:xfrm>
            <a:off x="7691438" y="3471863"/>
            <a:ext cx="11191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l-GR" altLang="el-GR" sz="1800" b="1" dirty="0" smtClean="0">
                <a:solidFill>
                  <a:schemeClr val="bg1"/>
                </a:solidFill>
                <a:latin typeface="+mn-lt"/>
                <a:ea typeface="Microsoft JhengHei" pitchFamily="34" charset="-120"/>
                <a:cs typeface="Tahoma" pitchFamily="34" charset="0"/>
              </a:rPr>
              <a:t>IR Ref</a:t>
            </a:r>
          </a:p>
        </p:txBody>
      </p:sp>
      <p:cxnSp>
        <p:nvCxnSpPr>
          <p:cNvPr id="32777" name="Straight Arrow Connector 19"/>
          <p:cNvCxnSpPr>
            <a:cxnSpLocks noChangeShapeType="1"/>
          </p:cNvCxnSpPr>
          <p:nvPr/>
        </p:nvCxnSpPr>
        <p:spPr bwMode="auto">
          <a:xfrm flipH="1">
            <a:off x="1722438" y="1412875"/>
            <a:ext cx="895350" cy="503238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3036888" y="4003675"/>
            <a:ext cx="3070225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2000" b="1" dirty="0">
                <a:latin typeface="+mn-lt"/>
                <a:ea typeface="Microsoft JhengHei" pitchFamily="34" charset="-120"/>
                <a:cs typeface="Tahoma" pitchFamily="34" charset="0"/>
              </a:rPr>
              <a:t>Διάχυση μελανιού</a:t>
            </a:r>
          </a:p>
        </p:txBody>
      </p:sp>
      <p:cxnSp>
        <p:nvCxnSpPr>
          <p:cNvPr id="32779" name="Straight Arrow Connector 24"/>
          <p:cNvCxnSpPr>
            <a:cxnSpLocks noChangeShapeType="1"/>
          </p:cNvCxnSpPr>
          <p:nvPr/>
        </p:nvCxnSpPr>
        <p:spPr bwMode="auto">
          <a:xfrm>
            <a:off x="2617788" y="1412875"/>
            <a:ext cx="1090612" cy="863600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2780" name="Picture 2" descr="E:\Back up Τα έγγραφά μου από ΤΕΙ 09-07-10\ΕΠΙΣΤΗΜOΝΙΚΕΣ ΕΡΓΑΣΙΕΣ ΣΥΝΕΔΡΙΑ\Northumbria 2nd Intenational Conference Ιαν 2006\MIP photos\group3b.jpg"/>
          <p:cNvPicPr>
            <a:picLocks noChangeAspect="1" noChangeArrowheads="1"/>
          </p:cNvPicPr>
          <p:nvPr/>
        </p:nvPicPr>
        <p:blipFill>
          <a:blip r:embed="rId6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135"/>
          <a:stretch>
            <a:fillRect/>
          </a:stretch>
        </p:blipFill>
        <p:spPr bwMode="auto">
          <a:xfrm>
            <a:off x="3313113" y="4548188"/>
            <a:ext cx="2811462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781" name="Straight Arrow Connector 33"/>
          <p:cNvCxnSpPr>
            <a:cxnSpLocks noChangeShapeType="1"/>
            <a:stCxn id="21" idx="2"/>
          </p:cNvCxnSpPr>
          <p:nvPr/>
        </p:nvCxnSpPr>
        <p:spPr bwMode="auto">
          <a:xfrm flipH="1">
            <a:off x="4338638" y="4403725"/>
            <a:ext cx="233362" cy="1249363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782" name="Straight Arrow Connector 36"/>
          <p:cNvCxnSpPr>
            <a:cxnSpLocks noChangeShapeType="1"/>
            <a:stCxn id="21" idx="2"/>
          </p:cNvCxnSpPr>
          <p:nvPr/>
        </p:nvCxnSpPr>
        <p:spPr bwMode="auto">
          <a:xfrm>
            <a:off x="4572000" y="4403725"/>
            <a:ext cx="2414588" cy="1392238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783" name="Rectangle 22"/>
          <p:cNvSpPr>
            <a:spLocks noChangeArrowheads="1"/>
          </p:cNvSpPr>
          <p:nvPr/>
        </p:nvSpPr>
        <p:spPr bwMode="auto">
          <a:xfrm>
            <a:off x="4572000" y="3490913"/>
            <a:ext cx="13731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l-GR" altLang="el-GR" sz="1800" b="1" dirty="0" smtClean="0">
                <a:latin typeface="+mn-lt"/>
              </a:rPr>
              <a:t>ink diffusion</a:t>
            </a:r>
          </a:p>
        </p:txBody>
      </p:sp>
      <p:sp>
        <p:nvSpPr>
          <p:cNvPr id="32785" name="Rectangle 21"/>
          <p:cNvSpPr>
            <a:spLocks noChangeArrowheads="1"/>
          </p:cNvSpPr>
          <p:nvPr/>
        </p:nvSpPr>
        <p:spPr bwMode="auto">
          <a:xfrm>
            <a:off x="2803525" y="6350000"/>
            <a:ext cx="492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l-GR" altLang="el-GR" sz="1800" b="1" dirty="0" smtClean="0">
                <a:solidFill>
                  <a:schemeClr val="bg1"/>
                </a:solidFill>
                <a:latin typeface="+mn-lt"/>
              </a:rPr>
              <a:t>VIS</a:t>
            </a:r>
          </a:p>
        </p:txBody>
      </p:sp>
      <p:sp>
        <p:nvSpPr>
          <p:cNvPr id="32786" name="Rectangle 22"/>
          <p:cNvSpPr>
            <a:spLocks noChangeArrowheads="1"/>
          </p:cNvSpPr>
          <p:nvPr/>
        </p:nvSpPr>
        <p:spPr bwMode="auto">
          <a:xfrm>
            <a:off x="5518150" y="6350000"/>
            <a:ext cx="577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l-GR" sz="1800" b="1" dirty="0" smtClean="0">
                <a:solidFill>
                  <a:schemeClr val="bg1"/>
                </a:solidFill>
                <a:latin typeface="+mn-lt"/>
              </a:rPr>
              <a:t>U</a:t>
            </a:r>
            <a:r>
              <a:rPr lang="el-GR" altLang="el-GR" sz="1800" b="1" dirty="0" smtClean="0">
                <a:solidFill>
                  <a:schemeClr val="bg1"/>
                </a:solidFill>
                <a:latin typeface="+mn-lt"/>
              </a:rPr>
              <a:t>V</a:t>
            </a:r>
            <a:r>
              <a:rPr lang="en-US" altLang="el-GR" sz="1800" b="1" dirty="0" smtClean="0">
                <a:solidFill>
                  <a:schemeClr val="bg1"/>
                </a:solidFill>
                <a:latin typeface="+mn-lt"/>
              </a:rPr>
              <a:t>F</a:t>
            </a:r>
            <a:endParaRPr lang="el-GR" altLang="el-GR" sz="1800" b="1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2787" name="Rectangle 23"/>
          <p:cNvSpPr>
            <a:spLocks noChangeArrowheads="1"/>
          </p:cNvSpPr>
          <p:nvPr/>
        </p:nvSpPr>
        <p:spPr bwMode="auto">
          <a:xfrm>
            <a:off x="8054975" y="6350000"/>
            <a:ext cx="7413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l-GR" altLang="el-GR" sz="1800" b="1" dirty="0" smtClean="0">
                <a:solidFill>
                  <a:schemeClr val="bg1"/>
                </a:solidFill>
                <a:latin typeface="+mn-lt"/>
              </a:rPr>
              <a:t>IR Ref</a:t>
            </a:r>
          </a:p>
        </p:txBody>
      </p:sp>
      <p:sp>
        <p:nvSpPr>
          <p:cNvPr id="32788" name="Rectangle 21"/>
          <p:cNvSpPr>
            <a:spLocks noChangeArrowheads="1"/>
          </p:cNvSpPr>
          <p:nvPr/>
        </p:nvSpPr>
        <p:spPr bwMode="auto">
          <a:xfrm>
            <a:off x="4787900" y="263525"/>
            <a:ext cx="4143375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l-GR" sz="1400" dirty="0" smtClean="0">
                <a:latin typeface="+mn-lt"/>
              </a:rPr>
              <a:t>A. Alexopoulou, P. Banou, K. Gerakari, A. Kaminari &amp; A. Stassinou, 2012, “</a:t>
            </a:r>
            <a:r>
              <a:rPr lang="el-GR" altLang="el-GR" sz="1400" dirty="0" smtClean="0">
                <a:latin typeface="+mn-lt"/>
              </a:rPr>
              <a:t>Ν</a:t>
            </a:r>
            <a:r>
              <a:rPr lang="en-US" altLang="el-GR" sz="1400" dirty="0" smtClean="0">
                <a:latin typeface="+mn-lt"/>
              </a:rPr>
              <a:t>on-destructive Documentation of the H. Schliemann copy letters archive”</a:t>
            </a:r>
            <a:r>
              <a:rPr lang="el-GR" altLang="el-GR" sz="1400" dirty="0" smtClean="0">
                <a:latin typeface="+mn-lt"/>
              </a:rPr>
              <a:t> </a:t>
            </a:r>
            <a:r>
              <a:rPr lang="en-GB" altLang="el-GR" sz="1400" dirty="0" smtClean="0">
                <a:latin typeface="+mn-lt"/>
              </a:rPr>
              <a:t>E</a:t>
            </a:r>
            <a:r>
              <a:rPr lang="en-US" altLang="el-GR" sz="1400" dirty="0" smtClean="0">
                <a:latin typeface="+mn-lt"/>
              </a:rPr>
              <a:t>uropean Research Center</a:t>
            </a:r>
            <a:r>
              <a:rPr lang="en-GB" altLang="el-GR" sz="1400" dirty="0" smtClean="0">
                <a:latin typeface="+mn-lt"/>
              </a:rPr>
              <a:t> for Book and Paper Conservation </a:t>
            </a:r>
            <a:r>
              <a:rPr lang="en-US" altLang="el-GR" sz="1400" dirty="0" smtClean="0">
                <a:latin typeface="+mn-lt"/>
              </a:rPr>
              <a:t>Newsletter 2/2012 ISSN 2225-7853</a:t>
            </a:r>
            <a:endParaRPr lang="el-GR" altLang="el-GR" sz="1400" dirty="0" smtClean="0">
              <a:latin typeface="+mn-lt"/>
            </a:endParaRPr>
          </a:p>
        </p:txBody>
      </p:sp>
      <p:sp>
        <p:nvSpPr>
          <p:cNvPr id="32789" name="TextBox 1"/>
          <p:cNvSpPr txBox="1">
            <a:spLocks noChangeArrowheads="1"/>
          </p:cNvSpPr>
          <p:nvPr/>
        </p:nvSpPr>
        <p:spPr bwMode="auto">
          <a:xfrm>
            <a:off x="179388" y="68263"/>
            <a:ext cx="45370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l-GR" altLang="el-GR" sz="2800" dirty="0" smtClean="0">
                <a:latin typeface="+mn-lt"/>
              </a:rPr>
              <a:t>Μελέτη χειρογράφων – αρχειακού, βιβλιακού υλικού</a:t>
            </a:r>
            <a:endParaRPr lang="en-US" altLang="el-GR" sz="2800" dirty="0" smtClean="0"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62088" y="1033463"/>
            <a:ext cx="2311400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l-GR" sz="2000" b="1" dirty="0">
                <a:latin typeface="+mn-lt"/>
                <a:ea typeface="Microsoft JhengHei" pitchFamily="34" charset="-120"/>
                <a:cs typeface="Tahoma" pitchFamily="34" charset="0"/>
              </a:rPr>
              <a:t>Οξείδωση μελανιού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3600" dirty="0" smtClean="0"/>
              <a:t>Μελέτη νεότερης κεραμικής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073293-70B5-429E-8C79-65ECB563BC64}" type="slidenum">
              <a:rPr lang="el-GR" smtClean="0"/>
              <a:pPr>
                <a:defRPr/>
              </a:pPr>
              <a:t>27</a:t>
            </a:fld>
            <a:endParaRPr lang="el-GR" dirty="0"/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357188" y="5929313"/>
            <a:ext cx="84296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l-GR" sz="1400" dirty="0" smtClean="0">
                <a:latin typeface="+mn-lt"/>
              </a:rPr>
              <a:t>A.Alexopoulou, N. Liaros, A. Panagopoulou, A. Kaminari, 2010:  “False colour infrared imaging as a tool for the study of pigments used in ceramics from areas within the mediterranean basin”.</a:t>
            </a:r>
            <a:r>
              <a:rPr lang="el-GR" altLang="el-GR" sz="1400" dirty="0" smtClean="0">
                <a:latin typeface="+mn-lt"/>
              </a:rPr>
              <a:t> Proceedings of </a:t>
            </a:r>
            <a:r>
              <a:rPr lang="en-GB" altLang="el-GR" sz="1400" dirty="0" smtClean="0">
                <a:latin typeface="+mn-lt"/>
              </a:rPr>
              <a:t>the 2010 IIC Congress, Conservation and the Eastern Mediterranean</a:t>
            </a:r>
            <a:r>
              <a:rPr lang="el-GR" altLang="el-GR" sz="1400" dirty="0" smtClean="0">
                <a:latin typeface="+mn-lt"/>
              </a:rPr>
              <a:t>, </a:t>
            </a:r>
            <a:r>
              <a:rPr lang="en-GB" altLang="el-GR" sz="1400" dirty="0" smtClean="0">
                <a:latin typeface="+mn-lt"/>
              </a:rPr>
              <a:t>Istanbul, p.266-266 </a:t>
            </a:r>
            <a:endParaRPr lang="el-GR" altLang="el-GR" sz="1400" dirty="0" smtClean="0">
              <a:latin typeface="+mn-lt"/>
            </a:endParaRPr>
          </a:p>
        </p:txBody>
      </p:sp>
      <p:pic>
        <p:nvPicPr>
          <p:cNvPr id="33797" name="Picture 9" descr="C:\Users\alex\Desktop\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9" r="6419"/>
          <a:stretch>
            <a:fillRect/>
          </a:stretch>
        </p:blipFill>
        <p:spPr bwMode="auto">
          <a:xfrm>
            <a:off x="384175" y="1196975"/>
            <a:ext cx="8126413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250825" y="115888"/>
            <a:ext cx="8713788" cy="909637"/>
          </a:xfrm>
        </p:spPr>
        <p:txBody>
          <a:bodyPr/>
          <a:lstStyle/>
          <a:p>
            <a:r>
              <a:rPr lang="el-GR" altLang="el-GR" dirty="0" smtClean="0"/>
              <a:t>Μελέτη βαφών – Ταυτοποίηση υλικών</a:t>
            </a:r>
          </a:p>
        </p:txBody>
      </p:sp>
      <p:pic>
        <p:nvPicPr>
          <p:cNvPr id="34819" name="Picture 2" descr="F:\Back up Τα έγγραφά μου από ΤΕΙ 09-07-10\ΣΥΝΕΡΓΑΣΙΕΣ\ΤΣΑΤΣΑΡΟΥ ΑΘΑΝΑΣΙΑ\Πολυφασματική απεικόνιση δειγμάτων και αυθεντικών υφασμάτων\Δείγματα υφασμάτων 1-3-10\AE 104 fcir.bm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1268413"/>
            <a:ext cx="3384550" cy="2536825"/>
          </a:xfr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DE855E-CC89-4E02-993E-D3EC8A1623DF}" type="slidenum">
              <a:rPr lang="el-GR" smtClean="0"/>
              <a:pPr>
                <a:defRPr/>
              </a:pPr>
              <a:t>28</a:t>
            </a:fld>
            <a:endParaRPr lang="el-GR" dirty="0"/>
          </a:p>
        </p:txBody>
      </p:sp>
      <p:pic>
        <p:nvPicPr>
          <p:cNvPr id="34821" name="Picture 3" descr="F:\Back up Τα έγγραφά μου από ΤΕΙ 09-07-10\ΣΥΝΕΡΓΑΣΙΕΣ\ΤΣΑΤΣΑΡΟΥ ΑΘΑΝΑΣΙΑ\Πολυφασματική απεικόνιση δειγμάτων και αυθεντικών υφασμάτων\Δείγματα υφασμάτων 1-3-10\AE 104 vis.bmp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1268413"/>
            <a:ext cx="3332163" cy="2522537"/>
          </a:xfrm>
          <a:noFill/>
        </p:spPr>
      </p:pic>
      <p:pic>
        <p:nvPicPr>
          <p:cNvPr id="34822" name="Picture 2" descr="F:\Back up Τα έγγραφά μου από ΤΕΙ 09-07-10\ΣΥΝΕΡΓΑΣΙΕΣ\ΤΣΑΤΣΑΡΟΥ ΑΘΑΝΑΣΙΑ\Πολυφασματική απεικόνιση δειγμάτων και αυθεντικών υφασμάτων\Δείγματα υφασμάτων 1-3-10\AE 104 1000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005263"/>
            <a:ext cx="3384550" cy="248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1063625" y="3987800"/>
            <a:ext cx="338455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l-GR" altLang="el-GR" sz="1400" dirty="0" smtClean="0">
                <a:latin typeface="+mn-lt"/>
              </a:rPr>
              <a:t>Η εφαρμογή απεικονιστικών – φασματοσκοπικών τεχνικών για τη μελέτη φυτικών και ζωικών βαφών βασισμένων σε παραδοσιακές συνταγές της ελληνικής επικράτειας. Α. Καμινάρη, Α. Τσατσαρού, Α. Αλεξοπούλου, Συνέδριο</a:t>
            </a:r>
            <a:r>
              <a:rPr lang="en-US" altLang="el-GR" sz="1400" dirty="0" smtClean="0">
                <a:latin typeface="+mn-lt"/>
              </a:rPr>
              <a:t>:</a:t>
            </a:r>
            <a:r>
              <a:rPr lang="el-GR" altLang="el-GR" sz="1400" dirty="0" smtClean="0">
                <a:latin typeface="+mn-lt"/>
              </a:rPr>
              <a:t> Η Συντήρηση της Πολιτιστικής Κληρονομιάς, Προκλήσεις και Επαναπροσδιορισμοί, Αθήνα Μάιος 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Στόχος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341438"/>
            <a:ext cx="8229600" cy="5040312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spcBef>
                <a:spcPts val="600"/>
              </a:spcBef>
              <a:buFont typeface="Arial" charset="0"/>
              <a:buNone/>
            </a:pPr>
            <a:r>
              <a:rPr lang="el-GR" altLang="el-GR" sz="2800" dirty="0" smtClean="0"/>
              <a:t>Διαμόρφωση  </a:t>
            </a:r>
            <a:r>
              <a:rPr lang="el-GR" altLang="el-GR" sz="2800" b="1" dirty="0" smtClean="0"/>
              <a:t>σύγχρονης αντίληψης</a:t>
            </a:r>
            <a:r>
              <a:rPr lang="el-GR" altLang="el-GR" sz="2800" dirty="0" smtClean="0"/>
              <a:t>  ως προς την αναγκαιότητα και την χρησιμότητα της </a:t>
            </a:r>
            <a:r>
              <a:rPr lang="el-GR" altLang="el-GR" sz="2800" b="1" dirty="0" smtClean="0"/>
              <a:t>Διαγνωστικής  και της Τεκμηρίωσης</a:t>
            </a:r>
            <a:r>
              <a:rPr lang="el-GR" altLang="el-GR" sz="2800" dirty="0" smtClean="0"/>
              <a:t> των αντικειμένων </a:t>
            </a:r>
            <a:r>
              <a:rPr lang="el-GR" altLang="el-GR" sz="2800" b="1" dirty="0" smtClean="0"/>
              <a:t>πριν</a:t>
            </a:r>
            <a:r>
              <a:rPr lang="el-GR" altLang="el-GR" sz="2800" dirty="0" smtClean="0"/>
              <a:t> τις οποιεσδήποτε επεμβάσεις συντήρησης με τη βοήθεια </a:t>
            </a:r>
            <a:r>
              <a:rPr lang="el-GR" altLang="el-GR" sz="2800" b="1" dirty="0" smtClean="0"/>
              <a:t>των μη καταστρεπτικών μεθοδολογιών.</a:t>
            </a:r>
          </a:p>
        </p:txBody>
      </p:sp>
      <p:sp>
        <p:nvSpPr>
          <p:cNvPr id="8196" name="Θέση αριθμού διαφάνειας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21DEBE8-75AA-4193-90F8-8633F21D584C}" type="slidenum">
              <a:rPr lang="el-GR" altLang="el-GR" sz="1200" smtClean="0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2</a:t>
            </a:fld>
            <a:endParaRPr lang="el-GR" altLang="el-GR" sz="1200" dirty="0" smtClean="0">
              <a:latin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7188" y="1071563"/>
            <a:ext cx="8426450" cy="71437"/>
          </a:xfrm>
          <a:prstGeom prst="rect">
            <a:avLst/>
          </a:prstGeom>
          <a:solidFill>
            <a:srgbClr val="8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altLang="el-GR" dirty="0" smtClean="0"/>
              <a:t>Τέλος Ενότητας</a:t>
            </a:r>
          </a:p>
        </p:txBody>
      </p:sp>
      <p:sp>
        <p:nvSpPr>
          <p:cNvPr id="35843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altLang="el-GR" dirty="0" smtClean="0"/>
          </a:p>
        </p:txBody>
      </p:sp>
      <p:grpSp>
        <p:nvGrpSpPr>
          <p:cNvPr id="35844" name="Group 1"/>
          <p:cNvGrpSpPr>
            <a:grpSpLocks/>
          </p:cNvGrpSpPr>
          <p:nvPr/>
        </p:nvGrpSpPr>
        <p:grpSpPr bwMode="auto">
          <a:xfrm>
            <a:off x="1766888" y="5834063"/>
            <a:ext cx="5610225" cy="847725"/>
            <a:chOff x="1838952" y="5833725"/>
            <a:chExt cx="5608735" cy="847725"/>
          </a:xfrm>
        </p:grpSpPr>
        <p:pic>
          <p:nvPicPr>
            <p:cNvPr id="3584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8952" y="5931169"/>
              <a:ext cx="1971675" cy="70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46" name="Picture 3" descr="Λογότυπο Επιχειρησιακού Προγράμματος Εκπαίδευση και Δια βίου Μάθηση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4387" y="5833725"/>
              <a:ext cx="3543300" cy="847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altLang="el-GR" sz="4400" dirty="0" smtClean="0"/>
              <a:t>Σημειώματα</a:t>
            </a:r>
          </a:p>
        </p:txBody>
      </p:sp>
      <p:sp>
        <p:nvSpPr>
          <p:cNvPr id="36867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altLang="el-G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 smtClean="0"/>
              <a:t>Σημείωμα Αναφοράς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charset="0"/>
              <a:buNone/>
              <a:defRPr/>
            </a:pPr>
            <a:r>
              <a:rPr lang="el-GR" sz="2000" dirty="0" smtClean="0"/>
              <a:t>Copyright Τεχνολογικό Εκπαιδευτικό Ίδρυμα Αθήνας</a:t>
            </a:r>
            <a:r>
              <a:rPr lang="en-US" sz="2000" dirty="0" smtClean="0"/>
              <a:t>, </a:t>
            </a:r>
            <a:r>
              <a:rPr lang="el-GR" sz="2000" dirty="0" smtClean="0"/>
              <a:t>Αθηνά Αλεξοπούλου 2014. Αθηνά Αλεξοπούλου. </a:t>
            </a:r>
            <a:r>
              <a:rPr lang="el-GR" sz="2000" dirty="0"/>
              <a:t>«Φυσικοχημικές Μέθοδοι Διάγνωσης - Τεκμηρίωσης. </a:t>
            </a:r>
            <a:r>
              <a:rPr lang="el-GR" sz="2000" dirty="0" smtClean="0"/>
              <a:t>Ενότητα 1: Εισαγωγή». Έκδοση: 1.0. Αθήνα 2014. Διαθέσιμο από τη δικτυακή διεύθυνση: </a:t>
            </a:r>
            <a:r>
              <a:rPr lang="en-US" sz="2000" dirty="0" smtClean="0">
                <a:hlinkClick r:id="rId3"/>
              </a:rPr>
              <a:t>ocp.teiath.gr</a:t>
            </a:r>
            <a:r>
              <a:rPr lang="el-GR" sz="2000" dirty="0" smtClean="0"/>
              <a:t>.</a:t>
            </a:r>
          </a:p>
          <a:p>
            <a:pPr>
              <a:defRPr/>
            </a:pPr>
            <a:endParaRPr lang="el-G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48" y="764704"/>
            <a:ext cx="8928992" cy="2078336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800" dirty="0" smtClean="0"/>
              <a:t>Το </a:t>
            </a:r>
            <a:r>
              <a:rPr lang="el-GR" sz="18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κ.λ.π., </a:t>
            </a:r>
            <a:r>
              <a:rPr lang="el-GR" sz="1800" dirty="0" smtClean="0"/>
              <a:t>τα </a:t>
            </a:r>
            <a:r>
              <a:rPr lang="el-GR" sz="1800" dirty="0"/>
              <a:t>οποία εμπεριέχονται σε </a:t>
            </a:r>
            <a:r>
              <a:rPr lang="el-GR" sz="1800" dirty="0" smtClean="0"/>
              <a:t>αυτό. </a:t>
            </a:r>
            <a:r>
              <a:rPr lang="el-GR" sz="1800" dirty="0"/>
              <a:t>Οι όροι χρήσης των </a:t>
            </a:r>
            <a:r>
              <a:rPr lang="el-GR" sz="1800" dirty="0" smtClean="0"/>
              <a:t>έργων τρίτων </a:t>
            </a:r>
            <a:r>
              <a:rPr lang="el-GR" sz="1800" dirty="0"/>
              <a:t>επεξηγούνται στη διαφάνεια  «Επεξήγηση όρων χρήσης έργων </a:t>
            </a:r>
            <a:r>
              <a:rPr lang="el-GR" sz="1800" dirty="0" smtClean="0"/>
              <a:t>τρίτων». </a:t>
            </a:r>
          </a:p>
          <a:p>
            <a:pPr marL="0" indent="0">
              <a:buNone/>
            </a:pPr>
            <a:r>
              <a:rPr lang="el-GR" sz="1800" dirty="0" smtClean="0"/>
              <a:t>Τα έργα για τα οποία έχει ζητηθεί άδεια  αναφέρονται στο «Σημείωμα  </a:t>
            </a:r>
            <a:r>
              <a:rPr lang="el-GR" sz="1800" dirty="0"/>
              <a:t>Χρήσης Έργων Τρίτων</a:t>
            </a:r>
            <a:r>
              <a:rPr lang="el-GR" sz="1800" dirty="0" smtClean="0"/>
              <a:t>». </a:t>
            </a:r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843040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648" y="3284984"/>
            <a:ext cx="9036496" cy="35730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spcBef>
                <a:spcPts val="600"/>
              </a:spcBef>
            </a:pPr>
            <a:r>
              <a:rPr lang="el-GR" dirty="0">
                <a:solidFill>
                  <a:prstClr val="black"/>
                </a:solidFill>
                <a:latin typeface="Calibri"/>
                <a:cs typeface="+mn-cs"/>
              </a:rPr>
              <a:t>[1] http://creativecommons.org/licenses/by-nc-sa/4.0/ </a:t>
            </a:r>
            <a:endParaRPr lang="en-US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solidFill>
                  <a:prstClr val="black"/>
                </a:solidFill>
                <a:latin typeface="Calibri"/>
                <a:cs typeface="+mn-cs"/>
              </a:rPr>
              <a:t>Ως </a:t>
            </a:r>
            <a:r>
              <a:rPr lang="el-GR" b="1" dirty="0">
                <a:solidFill>
                  <a:prstClr val="black"/>
                </a:solidFill>
                <a:latin typeface="Calibri"/>
                <a:cs typeface="+mn-cs"/>
              </a:rPr>
              <a:t>Μη Εμπορική</a:t>
            </a:r>
            <a:r>
              <a:rPr lang="el-GR" dirty="0">
                <a:solidFill>
                  <a:prstClr val="black"/>
                </a:solidFill>
                <a:latin typeface="Calibri"/>
                <a:cs typeface="+mn-cs"/>
              </a:rPr>
              <a:t> ορίζεται η χρήση: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  <a:cs typeface="+mn-cs"/>
              </a:rPr>
              <a:t>που δεν περιλαμβάνει άμεσο ή έμμεσο οικονομικό όφελος από την χρήση του έργου, για το διανομέα του έργου και αδειοδόχο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  <a:cs typeface="+mn-cs"/>
              </a:rPr>
              <a:t>που</a:t>
            </a:r>
            <a:r>
              <a:rPr lang="en-GB" dirty="0">
                <a:solidFill>
                  <a:prstClr val="black"/>
                </a:solidFill>
                <a:latin typeface="Calibri"/>
                <a:cs typeface="+mn-cs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  <a:cs typeface="+mn-cs"/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  <a:cs typeface="+mn-cs"/>
              </a:rPr>
              <a:t>που</a:t>
            </a:r>
            <a:r>
              <a:rPr lang="en-GB" dirty="0">
                <a:solidFill>
                  <a:prstClr val="black"/>
                </a:solidFill>
                <a:latin typeface="Calibri"/>
                <a:cs typeface="+mn-cs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  <a:cs typeface="+mn-cs"/>
              </a:rPr>
              <a:t>δεν προσπορίζει στο διανομέα του έργου και</a:t>
            </a:r>
            <a:r>
              <a:rPr lang="en-GB" dirty="0">
                <a:solidFill>
                  <a:prstClr val="black"/>
                </a:solidFill>
                <a:latin typeface="Calibri"/>
                <a:cs typeface="+mn-cs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  <a:cs typeface="+mn-cs"/>
              </a:rPr>
              <a:t>αδειοδόχο</a:t>
            </a:r>
            <a:r>
              <a:rPr lang="en-GB" dirty="0">
                <a:solidFill>
                  <a:prstClr val="black"/>
                </a:solidFill>
                <a:latin typeface="Calibri"/>
                <a:cs typeface="+mn-cs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  <a:cs typeface="+mn-cs"/>
              </a:rPr>
              <a:t>έμμεσο οικονομικό όφελος (π.χ. διαφημίσεις) από την προβολή του έργου σε διαδικτυακό </a:t>
            </a:r>
            <a:r>
              <a:rPr lang="el-GR" dirty="0" smtClean="0">
                <a:solidFill>
                  <a:prstClr val="black"/>
                </a:solidFill>
                <a:latin typeface="Calibri"/>
                <a:cs typeface="+mn-cs"/>
              </a:rPr>
              <a:t>τόπο</a:t>
            </a:r>
            <a:endParaRPr lang="en-US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solidFill>
                  <a:prstClr val="black"/>
                </a:solidFill>
                <a:latin typeface="Calibri"/>
                <a:cs typeface="+mn-cs"/>
              </a:rPr>
              <a:t>Ο </a:t>
            </a:r>
            <a:r>
              <a:rPr lang="el-GR" dirty="0">
                <a:solidFill>
                  <a:prstClr val="black"/>
                </a:solidFill>
                <a:latin typeface="Calibri"/>
                <a:cs typeface="+mn-cs"/>
              </a:rPr>
              <a:t>δικαιούχος μπορεί να παρέχει στον αδειοδόχο ξεχωριστή άδεια να χρησιμοποιεί το έργο για εμπορική χρήση, εφόσον αυτό του ζητηθεί</a:t>
            </a:r>
            <a:r>
              <a:rPr lang="el-GR" dirty="0" smtClean="0">
                <a:solidFill>
                  <a:prstClr val="black"/>
                </a:solidFill>
                <a:latin typeface="Calibri"/>
                <a:cs typeface="+mn-cs"/>
              </a:rPr>
              <a:t>.</a:t>
            </a:r>
            <a:endParaRPr lang="el-GR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45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66" y="0"/>
            <a:ext cx="8229600" cy="908720"/>
          </a:xfrm>
          <a:noFill/>
        </p:spPr>
        <p:txBody>
          <a:bodyPr>
            <a:normAutofit fontScale="90000"/>
          </a:bodyPr>
          <a:lstStyle/>
          <a:p>
            <a:r>
              <a:rPr lang="el-GR" dirty="0" smtClean="0"/>
              <a:t>Επεξήγηση όρων χρήσης έργων τρίτων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88230" y="823372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+mn-cs"/>
              </a:rPr>
              <a:t>Δεν επιτρέπεται η επαναχρησιμοποίηση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+mn-cs"/>
              </a:rPr>
              <a:t>,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+mn-cs"/>
              </a:rPr>
              <a:t>παρά μόνο εάν ζητηθεί εκ νέου άδεια από το δημιουργό.</a:t>
            </a:r>
            <a:endParaRPr lang="el-GR" sz="32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8763" y="914631"/>
            <a:ext cx="399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+mn-cs"/>
              </a:rPr>
              <a:t>©</a:t>
            </a:r>
            <a:endParaRPr lang="el-GR" sz="20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6552" y="1360947"/>
            <a:ext cx="1421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+mn-cs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+mn-cs"/>
              </a:rPr>
              <a:t>CC-BY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932" y="1945722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+mn-cs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+mn-cs"/>
              </a:rPr>
              <a:t>CC-BY-SA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220" y="3829842"/>
            <a:ext cx="1882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+mn-cs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+mn-cs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+mn-cs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+mn-cs"/>
              </a:rPr>
              <a:t>NC-SA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1245" y="3132000"/>
            <a:ext cx="1826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+mn-cs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+mn-cs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+mn-cs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+mn-cs"/>
              </a:rPr>
              <a:t>NC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88000" y="1404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+mn-cs"/>
              </a:rPr>
              <a:t>Επιτρέπεται η επαναχρησιμοποίηση του έργου και η δημιουργία παραγώγων αυτού με απλή αναφορά του δημιουργού.</a:t>
            </a:r>
            <a:endParaRPr lang="el-GR" sz="32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88000" y="1980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+mn-cs"/>
              </a:rPr>
              <a:t>Επιτρέπεται η επαναχρησιμοποίηση του έργου με αναφορά του δημιουργού, και διάθεση του έργου ή του παράγωγου αυτού με την ίδια άδεια.</a:t>
            </a:r>
            <a:endParaRPr lang="el-GR" sz="32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88000" y="3168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+mn-cs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+mn-cs"/>
              </a:rPr>
              <a:t>.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+mn-cs"/>
              </a:rPr>
              <a:t> 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  <a:cs typeface="+mn-cs"/>
            </a:endParaRP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+mn-cs"/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88230" y="3752897"/>
            <a:ext cx="66247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+mn-cs"/>
              </a:rPr>
              <a:t>Επιτρέπεται η επαναχρησιμοποίηση του έργου με αναφορά του δημιουργού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  <a:cs typeface="+mn-cs"/>
            </a:endParaRPr>
          </a:p>
          <a:p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+mn-cs"/>
              </a:rPr>
              <a:t>και διάθεση του έργου ή του παράγωγου αυτού με την ίδια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+mn-cs"/>
              </a:rPr>
              <a:t>άδεια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+mn-cs"/>
              </a:rPr>
              <a:t>.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  <a:cs typeface="+mn-cs"/>
            </a:endParaRP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+mn-cs"/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3932" y="2530497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+mn-cs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+mn-cs"/>
              </a:rPr>
              <a:t>CC-BY-ND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88230" y="256127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+mn-cs"/>
              </a:rPr>
              <a:t>Επιτρέπεται η επαναχρησιμοποίηση του έργου με αναφορά του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+mn-cs"/>
              </a:rPr>
              <a:t>δημιουργού. 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+mn-cs"/>
              </a:rPr>
              <a:t>Δεν </a:t>
            </a:r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+mn-cs"/>
              </a:rPr>
              <a:t>επιτρέπεται η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+mn-cs"/>
              </a:rPr>
              <a:t>δημιουργία παραγώγων του έργου.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5954" y="4513900"/>
            <a:ext cx="1682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+mn-cs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+mn-cs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+mn-cs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+mn-cs"/>
              </a:rPr>
              <a:t>NC-ND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88230" y="4544678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+mn-cs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+mn-cs"/>
              </a:rPr>
              <a:t>.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+mn-cs"/>
              </a:rPr>
              <a:t>Δεν επιτρέπεται η εμπορική χρήση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+mn-cs"/>
              </a:rPr>
              <a:t>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+mn-cs"/>
              </a:rPr>
              <a:t>και η δημιουργία παραγώγων του.</a:t>
            </a:r>
            <a:endParaRPr lang="el-GR" sz="32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5112000"/>
            <a:ext cx="2088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+mn-cs"/>
              </a:rPr>
              <a:t>διαθέσιμο με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+mn-cs"/>
              </a:rPr>
              <a:t>άδεια </a:t>
            </a:r>
          </a:p>
          <a:p>
            <a:pPr algn="r"/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+mn-cs"/>
              </a:rPr>
              <a:t>CC0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+mn-cs"/>
              </a:rPr>
              <a:t>Public Domain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5791105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+mn-cs"/>
              </a:rPr>
              <a:t>διαθέσιμο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+mn-cs"/>
              </a:rPr>
              <a:t>ως κοινό κτήμα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88000" y="5112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+mn-cs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88231" y="5688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+mn-cs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6334511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+mn-cs"/>
              </a:rPr>
              <a:t>χωρίς σήμανση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088231" y="6334512"/>
            <a:ext cx="70629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+mn-cs"/>
              </a:rPr>
              <a:t>Συνήθως δεν επιτρέπεται η επαναχρησιμοποίηση του έργου.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  <a:cs typeface="+mn-cs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71243" y="1383775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1243" y="1968481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1243" y="253945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1243" y="3107253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1243" y="372280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1243" y="451432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-1" y="511131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1244" y="569777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1244" y="622099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600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 smtClean="0"/>
              <a:t>Διατήρηση Σημειωμάτων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charset="0"/>
              <a:buNone/>
              <a:defRPr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l-GR" sz="2000" dirty="0"/>
              <a:t>τ</a:t>
            </a:r>
            <a:r>
              <a:rPr lang="en-US" sz="2000" dirty="0" smtClean="0"/>
              <a:t>ο </a:t>
            </a:r>
            <a:r>
              <a:rPr lang="en-US" sz="2000" dirty="0"/>
              <a:t>Σημείωμα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l-GR" sz="2000" dirty="0"/>
              <a:t>τ</a:t>
            </a:r>
            <a:r>
              <a:rPr lang="en-US" sz="2000" dirty="0" smtClean="0"/>
              <a:t>ο </a:t>
            </a:r>
            <a:r>
              <a:rPr lang="en-US" sz="2000" dirty="0"/>
              <a:t>Σημείωμα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l-GR" sz="2000" dirty="0"/>
              <a:t>τ</a:t>
            </a:r>
            <a:r>
              <a:rPr lang="en-US" sz="2000" dirty="0" smtClean="0"/>
              <a:t>η </a:t>
            </a:r>
            <a:r>
              <a:rPr lang="en-US" sz="2000" dirty="0"/>
              <a:t>δήλωση </a:t>
            </a:r>
            <a:r>
              <a:rPr lang="el-GR" sz="2000" dirty="0"/>
              <a:t>Δ</a:t>
            </a:r>
            <a:r>
              <a:rPr lang="en-US" sz="2000" dirty="0" smtClean="0"/>
              <a:t>ιατήρησης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Font typeface="Arial" charset="0"/>
              <a:buNone/>
              <a:defRPr/>
            </a:pPr>
            <a:r>
              <a:rPr lang="el-GR" sz="2400" dirty="0"/>
              <a:t>μαζί με τους συνοδευόμενους υπερσυνδέσμους.</a:t>
            </a:r>
          </a:p>
          <a:p>
            <a:pPr>
              <a:defRPr/>
            </a:pPr>
            <a:endParaRPr lang="el-G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 smtClean="0"/>
              <a:t>Σημείωμα Χρήσης Έργων Τρίτων (1/2)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Font typeface="Arial" charset="0"/>
              <a:buNone/>
              <a:defRPr/>
            </a:pPr>
            <a:r>
              <a:rPr lang="el-GR" sz="2000" dirty="0" smtClean="0"/>
              <a:t>Το </a:t>
            </a:r>
            <a:r>
              <a:rPr lang="el-GR" sz="2000" dirty="0"/>
              <a:t>Έργο αυτό </a:t>
            </a:r>
            <a:r>
              <a:rPr lang="el-GR" sz="2000" dirty="0" smtClean="0"/>
              <a:t>κάνει χρήση περιεχομένου από τα ακόλουθα έργα:</a:t>
            </a:r>
            <a:endParaRPr lang="el-GR" sz="2000" dirty="0"/>
          </a:p>
          <a:p>
            <a:pPr marL="457200" indent="-457200">
              <a:buFont typeface="+mj-lt"/>
              <a:buAutoNum type="arabicPeriod"/>
              <a:defRPr/>
            </a:pPr>
            <a:r>
              <a:rPr lang="el-GR" sz="2000" dirty="0"/>
              <a:t>Α.Αλεξοπούλου, Κ.Γερακάρη Π.Μαριολοπούλου, Α.Χατζηστυλιανού (2004): «Μεθοδολογία μελέτης φυσικοχημικής τεκμηρίωσης  σε έργα τέχνης»  Ημερίδα «Συντήρηση και Έκθεση Συντηρημένων Έργων» Βυζαντινό και Χριστιανικό Μουσείο.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l-GR" sz="2000" dirty="0" smtClean="0"/>
              <a:t>Αλεξοπούλου-Αγοράνου</a:t>
            </a:r>
            <a:r>
              <a:rPr lang="el-GR" sz="2000" dirty="0"/>
              <a:t>, Χρυσουλάκης, </a:t>
            </a:r>
            <a:r>
              <a:rPr lang="en-US" sz="2000" dirty="0"/>
              <a:t>“</a:t>
            </a:r>
            <a:r>
              <a:rPr lang="el-GR" sz="2000" dirty="0"/>
              <a:t>Θετικές Επιστήμες και Έργα Τέχνης</a:t>
            </a:r>
            <a:r>
              <a:rPr lang="en-US" sz="2000" dirty="0"/>
              <a:t>”</a:t>
            </a:r>
            <a:r>
              <a:rPr lang="el-GR" sz="2000" dirty="0"/>
              <a:t>, Εκδόσεις Γκόνη, Αθήνα </a:t>
            </a:r>
            <a:r>
              <a:rPr lang="el-GR" sz="2000" dirty="0" smtClean="0"/>
              <a:t>1993,</a:t>
            </a:r>
            <a:r>
              <a:rPr lang="el-GR" sz="2000" dirty="0"/>
              <a:t> Σχήμα </a:t>
            </a:r>
            <a:r>
              <a:rPr lang="en-US" sz="2000" dirty="0" smtClean="0"/>
              <a:t>IV</a:t>
            </a:r>
            <a:r>
              <a:rPr lang="el-GR" sz="2000" dirty="0" smtClean="0"/>
              <a:t>.</a:t>
            </a:r>
            <a:endParaRPr lang="en-US" sz="2000" dirty="0" smtClean="0"/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dirty="0"/>
              <a:t>A. Alexopoulou and A-A Kaminari, 2012 “Multispectral imaging documentation of the findings of Tomb I and II at Daphne”   Greek and Roman Musical Studies Volume 1, Issue 1, pp 25 –60, Brill 2013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pt-BR" altLang="el-GR" sz="2000" dirty="0" smtClean="0"/>
              <a:t>A.A</a:t>
            </a:r>
            <a:r>
              <a:rPr lang="pt-BR" altLang="el-GR" sz="2000" dirty="0"/>
              <a:t>. Alexopoulou, A-A. </a:t>
            </a:r>
            <a:r>
              <a:rPr lang="en-GB" altLang="el-GR" sz="2000" dirty="0"/>
              <a:t>Kaminari, A. Panagopoulos and E. Poehlmann. 2012, “Multispectral documentation and image processing analysis of the papyrus of Tomb II at Daphne, Greece”  Journal of Archaeological Science,  </a:t>
            </a:r>
            <a:r>
              <a:rPr lang="en-US" altLang="el-GR" sz="2000" dirty="0"/>
              <a:t>Vol.40 Issue 2, February 2013, pp.1242-1249, </a:t>
            </a:r>
            <a:r>
              <a:rPr lang="en-GB" altLang="el-GR" sz="2000" dirty="0"/>
              <a:t>Elsevier Pub</a:t>
            </a:r>
            <a:r>
              <a:rPr lang="en-GB" altLang="el-GR" sz="2000" dirty="0" smtClean="0"/>
              <a:t>.,</a:t>
            </a:r>
          </a:p>
          <a:p>
            <a:pPr marL="0" indent="0">
              <a:buFont typeface="Arial" charset="0"/>
              <a:buNone/>
              <a:defRPr/>
            </a:pPr>
            <a:endParaRPr lang="el-G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 smtClean="0"/>
              <a:t>Σημείωμα Χρήσης Έργων Τρίτων (2/2)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Font typeface="Arial" charset="0"/>
              <a:buNone/>
              <a:defRPr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</a:t>
            </a:r>
            <a:r>
              <a:rPr lang="el-GR" sz="2000" dirty="0" smtClean="0"/>
              <a:t>χρήση περιεχομένου από τα ακόλουθα έργα:</a:t>
            </a:r>
            <a:endParaRPr lang="el-GR" sz="2000" dirty="0"/>
          </a:p>
          <a:p>
            <a:pPr marL="457200" indent="-457200">
              <a:buFont typeface="+mj-lt"/>
              <a:buAutoNum type="arabicPeriod" startAt="5"/>
              <a:defRPr/>
            </a:pPr>
            <a:r>
              <a:rPr lang="el-GR" sz="2000" dirty="0"/>
              <a:t>Α.</a:t>
            </a:r>
            <a:r>
              <a:rPr lang="en-US" sz="2000" dirty="0"/>
              <a:t>Alexopoulou, P.Banou, A.Kaminari, A.Moutsatsou, 2010, «Physicochemical study and documentation of five oil paintings on paper belonging to the National Gallery and Alexandros Soutzos Museum» Scientific  research Program, Technical </a:t>
            </a:r>
            <a:r>
              <a:rPr lang="en-US" sz="2000" dirty="0" smtClean="0"/>
              <a:t>Report</a:t>
            </a:r>
          </a:p>
          <a:p>
            <a:pPr marL="457200" indent="-457200">
              <a:buFont typeface="+mj-lt"/>
              <a:buAutoNum type="arabicPeriod" startAt="5"/>
              <a:defRPr/>
            </a:pPr>
            <a:r>
              <a:rPr lang="en-US" altLang="el-GR" sz="2000" dirty="0"/>
              <a:t>A.Alexopoulou, A.Kaminari, A.Panagopoulos, 2013 ‘Multispectral imaging assisted by image processing: a useful tool for the study of ancient writing and sketches on different substrates’ proceedings of  5th IC-MINDT, </a:t>
            </a:r>
            <a:r>
              <a:rPr lang="en-US" altLang="el-GR" sz="2000" dirty="0" smtClean="0"/>
              <a:t>Athens-Greece</a:t>
            </a:r>
          </a:p>
          <a:p>
            <a:pPr marL="457200" indent="-457200">
              <a:buFont typeface="+mj-lt"/>
              <a:buAutoNum type="arabicPeriod" startAt="5"/>
              <a:defRPr/>
            </a:pPr>
            <a:r>
              <a:rPr lang="en-GB" altLang="el-GR" sz="2000" dirty="0"/>
              <a:t>A.Alexopoulou, 2004: “Comparative study of 12 icons of the Loverdos’ Collection” in the CD-ROM titled “DiARTgnosis: Study of European religious painting”  Byzantine and Christian Museum, Edited by University of Westminster</a:t>
            </a:r>
            <a:endParaRPr lang="el-GR" altLang="el-GR" sz="2000" dirty="0"/>
          </a:p>
          <a:p>
            <a:pPr marL="457200" indent="-457200">
              <a:buFont typeface="+mj-lt"/>
              <a:buAutoNum type="arabicPeriod" startAt="5"/>
              <a:defRPr/>
            </a:pPr>
            <a:r>
              <a:rPr lang="en-US" sz="2000" dirty="0" smtClean="0"/>
              <a:t>Xiao </a:t>
            </a:r>
            <a:r>
              <a:rPr lang="en-US" sz="2000" dirty="0"/>
              <a:t>D. He, Kenneth E. Torrance, François X. Sillion, and Donald P. Greenberg. 1991. </a:t>
            </a:r>
            <a:r>
              <a:rPr lang="en-US" sz="2000" dirty="0">
                <a:hlinkClick r:id="rId3"/>
              </a:rPr>
              <a:t>A comprehensive physical model for light reflection</a:t>
            </a:r>
            <a:r>
              <a:rPr lang="en-US" sz="2000" dirty="0"/>
              <a:t>. </a:t>
            </a:r>
            <a:r>
              <a:rPr lang="en-US" sz="2000" i="1" dirty="0"/>
              <a:t>SIGGRAPH Comput. Graph.</a:t>
            </a:r>
            <a:r>
              <a:rPr lang="en-US" sz="2000" dirty="0"/>
              <a:t> 25, 4 (July 1991), 175-186. DOI=10.1145/127719.122738, </a:t>
            </a:r>
            <a:r>
              <a:rPr lang="el-GR" sz="2000" dirty="0"/>
              <a:t>Σχήμα 1.</a:t>
            </a:r>
            <a:endParaRPr lang="en-US" sz="2000" dirty="0"/>
          </a:p>
          <a:p>
            <a:pPr marL="457200" indent="-457200">
              <a:buFont typeface="+mj-lt"/>
              <a:buAutoNum type="arabicPeriod" startAt="5"/>
              <a:defRPr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4430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 smtClean="0"/>
              <a:t>Χρηματοδότηση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457200" y="1341438"/>
            <a:ext cx="8229600" cy="4525962"/>
          </a:xfrm>
        </p:spPr>
        <p:txBody>
          <a:bodyPr/>
          <a:lstStyle/>
          <a:p>
            <a:r>
              <a:rPr lang="el-GR" altLang="el-GR" sz="2000" dirty="0" smtClean="0"/>
              <a:t>Το παρόν εκπαιδευτικό υλικό έχει αναπτυχθεί στ</a:t>
            </a:r>
            <a:r>
              <a:rPr lang="en-US" altLang="el-GR" sz="2000" dirty="0" smtClean="0"/>
              <a:t>o</a:t>
            </a:r>
            <a:r>
              <a:rPr lang="el-GR" altLang="el-GR" sz="2000" dirty="0" smtClean="0"/>
              <a:t> πλαίσι</a:t>
            </a:r>
            <a:r>
              <a:rPr lang="en-US" altLang="el-GR" sz="2000" dirty="0" smtClean="0"/>
              <a:t>o</a:t>
            </a:r>
            <a:r>
              <a:rPr lang="el-GR" altLang="el-GR" sz="2000" dirty="0" smtClean="0"/>
              <a:t> του εκπαιδευτικού έργου του διδάσκοντα.</a:t>
            </a:r>
            <a:endParaRPr lang="en-US" altLang="el-GR" sz="2000" dirty="0" smtClean="0"/>
          </a:p>
          <a:p>
            <a:r>
              <a:rPr lang="el-GR" altLang="el-GR" sz="2000" dirty="0" smtClean="0"/>
              <a:t>Το έργο «</a:t>
            </a:r>
            <a:r>
              <a:rPr lang="el-GR" altLang="el-GR" sz="2000" b="1" dirty="0" smtClean="0"/>
              <a:t>Ανοικτά Ακαδημαϊκά Μαθήματα στο Πανεπιστήμιο Αθηνών</a:t>
            </a:r>
            <a:r>
              <a:rPr lang="el-GR" altLang="el-GR" sz="2000" dirty="0" smtClean="0"/>
              <a:t>» έχει χρηματοδοτήσει μόνο την αναδιαμόρφωση του εκπαιδευτικού υλικού. </a:t>
            </a:r>
            <a:endParaRPr lang="en-US" altLang="el-GR" sz="2000" dirty="0" smtClean="0"/>
          </a:p>
          <a:p>
            <a:r>
              <a:rPr lang="el-GR" alt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41988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4652963"/>
            <a:ext cx="5502275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l-GR" dirty="0" smtClean="0"/>
              <a:t>O </a:t>
            </a:r>
            <a:r>
              <a:rPr lang="el-GR" altLang="el-GR" dirty="0" smtClean="0"/>
              <a:t> όρος: «συντήρηση»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142875" y="1196975"/>
            <a:ext cx="8715375" cy="544671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l-GR" altLang="el-GR" sz="2800" b="1" i="1" dirty="0" smtClean="0"/>
              <a:t>	«συντήρηση»</a:t>
            </a:r>
            <a:r>
              <a:rPr lang="en-US" altLang="el-GR" sz="2800" b="1" i="1" dirty="0" smtClean="0"/>
              <a:t>: </a:t>
            </a:r>
            <a:r>
              <a:rPr lang="el-GR" altLang="el-GR" sz="2800" i="1" dirty="0" smtClean="0"/>
              <a:t>κάθε ενέργεια που αποσκοπεί στη διάσωση ενός πολιτιστικού αγαθού σε βάθος χρόνου. Ο στόχος της συντήρησης είναι η μελέτη, η τεκμηρίωση, η διατήρηση και η αποκατάσταση των ουσιωδών πολιτισμικών χαρακτηριστικών ενός πολιτιστικού αγαθού τα οποία εκφράζονται στη φυσική και χημική δομή του,  μειώνοντας κατά το δυνατόν τις επεμβάσεις. Η συντήρηση περιλαμβάνει τον έλεγχο, την τεκμηρίωση, την προληπτική συντήρηση, τη διατήρηση, την επεξεργασία, την αποκατάσταση και την ανακατασκευή.</a:t>
            </a:r>
            <a:endParaRPr lang="en-US" altLang="el-GR" sz="2800" b="1" i="1" dirty="0" smtClean="0"/>
          </a:p>
          <a:p>
            <a:pPr eaLnBrk="1" hangingPunct="1">
              <a:buFont typeface="Arial" charset="0"/>
              <a:buNone/>
            </a:pPr>
            <a:r>
              <a:rPr lang="el-GR" altLang="el-GR" sz="1000" b="1" i="1" dirty="0" smtClean="0"/>
              <a:t>	</a:t>
            </a:r>
          </a:p>
          <a:p>
            <a:pPr eaLnBrk="1" hangingPunct="1">
              <a:buFont typeface="Arial" charset="0"/>
              <a:buNone/>
            </a:pPr>
            <a:r>
              <a:rPr lang="el-GR" altLang="el-GR" sz="1000" b="1" i="1" dirty="0" smtClean="0"/>
              <a:t>	</a:t>
            </a:r>
            <a:r>
              <a:rPr lang="fr-FR" altLang="el-GR" sz="1100" b="1" i="1" dirty="0" smtClean="0"/>
              <a:t>Conservation </a:t>
            </a:r>
            <a:r>
              <a:rPr lang="fr-FR" altLang="el-GR" sz="1100" b="1" dirty="0" smtClean="0"/>
              <a:t>:</a:t>
            </a:r>
            <a:r>
              <a:rPr lang="fr-FR" altLang="el-GR" sz="1100" dirty="0" smtClean="0"/>
              <a:t> “ Toute action visant à sauvegarder un bien culturel dans une perspective à long terme. Le but de la</a:t>
            </a:r>
            <a:r>
              <a:rPr lang="el-GR" altLang="el-GR" sz="1100" dirty="0" smtClean="0"/>
              <a:t> </a:t>
            </a:r>
            <a:r>
              <a:rPr lang="fr-FR" altLang="el-GR" sz="1100" dirty="0" smtClean="0"/>
              <a:t>conservation est d’étudier, de documenter, de préserver et de restaurer les caractéristiques culturelles essentielles d’un</a:t>
            </a:r>
            <a:r>
              <a:rPr lang="el-GR" altLang="el-GR" sz="1100" dirty="0" smtClean="0"/>
              <a:t> </a:t>
            </a:r>
            <a:r>
              <a:rPr lang="fr-FR" altLang="el-GR" sz="1100" dirty="0" smtClean="0"/>
              <a:t>bien culturel présentes dans sa structure physique et chimique, en limitant le plus possible l’intervention.</a:t>
            </a:r>
            <a:r>
              <a:rPr lang="el-GR" altLang="el-GR" sz="1100" dirty="0" smtClean="0"/>
              <a:t> </a:t>
            </a:r>
            <a:r>
              <a:rPr lang="fr-FR" altLang="el-GR" sz="1100" dirty="0" smtClean="0"/>
              <a:t>La conservation comprend l’examen, la documentation, la conservation préventive, la préservation, le traitement,</a:t>
            </a:r>
            <a:r>
              <a:rPr lang="el-GR" altLang="el-GR" sz="1100" dirty="0" smtClean="0"/>
              <a:t> </a:t>
            </a:r>
            <a:r>
              <a:rPr lang="fr-FR" altLang="el-GR" sz="1100" dirty="0" smtClean="0"/>
              <a:t>la restauration et la reconstruction. ”</a:t>
            </a:r>
            <a:r>
              <a:rPr lang="el-GR" altLang="el-GR" sz="1100" dirty="0" smtClean="0"/>
              <a:t>  </a:t>
            </a:r>
            <a:r>
              <a:rPr lang="fr-FR" altLang="el-GR" sz="1100" i="1" dirty="0" smtClean="0"/>
              <a:t>Bulletin de</a:t>
            </a:r>
            <a:r>
              <a:rPr lang="el-GR" altLang="el-GR" sz="1100" i="1" dirty="0" smtClean="0"/>
              <a:t> </a:t>
            </a:r>
            <a:r>
              <a:rPr lang="fr-FR" altLang="el-GR" sz="1100" i="1" dirty="0" smtClean="0"/>
              <a:t>l'Association canadienne pour la conservation et la restauration des biens culturels</a:t>
            </a:r>
            <a:r>
              <a:rPr lang="fr-FR" altLang="el-GR" sz="1100" dirty="0" smtClean="0"/>
              <a:t>, juin 1999, p. 34 ;</a:t>
            </a:r>
            <a:endParaRPr lang="el-GR" altLang="el-GR" sz="1100" dirty="0" smtClean="0"/>
          </a:p>
          <a:p>
            <a:pPr eaLnBrk="1" hangingPunct="1"/>
            <a:endParaRPr lang="el-GR" altLang="el-G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06FFD8-DF15-4333-ACAE-777B3B899965}" type="slidenum">
              <a:rPr lang="el-GR" smtClean="0"/>
              <a:pPr>
                <a:defRPr/>
              </a:pPr>
              <a:t>3</a:t>
            </a:fld>
            <a:endParaRPr lang="el-GR" dirty="0"/>
          </a:p>
        </p:txBody>
      </p:sp>
      <p:sp>
        <p:nvSpPr>
          <p:cNvPr id="5" name="Rectangle 4"/>
          <p:cNvSpPr/>
          <p:nvPr/>
        </p:nvSpPr>
        <p:spPr>
          <a:xfrm>
            <a:off x="358775" y="927100"/>
            <a:ext cx="8426450" cy="71438"/>
          </a:xfrm>
          <a:prstGeom prst="rect">
            <a:avLst/>
          </a:prstGeom>
          <a:solidFill>
            <a:srgbClr val="8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Τι είναι διαγνωστική;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lnSpc>
                <a:spcPct val="90000"/>
              </a:lnSpc>
              <a:spcBef>
                <a:spcPts val="600"/>
              </a:spcBef>
              <a:buFont typeface="Arial" charset="0"/>
              <a:buNone/>
            </a:pPr>
            <a:r>
              <a:rPr lang="el-GR" altLang="el-GR" sz="2400" dirty="0" smtClean="0"/>
              <a:t>Η διαγνωστική των έργων τέχνης συνίσταται στην </a:t>
            </a:r>
            <a:r>
              <a:rPr lang="el-GR" altLang="el-GR" sz="2400" b="1" dirty="0" smtClean="0"/>
              <a:t>εφαρμογή ειδικών επιστημονικών τεχνικών </a:t>
            </a:r>
            <a:r>
              <a:rPr lang="el-GR" altLang="el-GR" sz="2400" dirty="0" smtClean="0"/>
              <a:t>με σκοπό:</a:t>
            </a:r>
          </a:p>
          <a:p>
            <a:pPr marL="0" indent="0" eaLnBrk="1" hangingPunct="1">
              <a:lnSpc>
                <a:spcPct val="90000"/>
              </a:lnSpc>
              <a:spcBef>
                <a:spcPts val="600"/>
              </a:spcBef>
              <a:buFont typeface="Arial" charset="0"/>
              <a:buNone/>
            </a:pPr>
            <a:r>
              <a:rPr lang="el-GR" altLang="el-GR" sz="2400" dirty="0" smtClean="0"/>
              <a:t>Α. την ταυτοποίηση  και τον προσδιορισμό της </a:t>
            </a:r>
            <a:r>
              <a:rPr lang="el-GR" altLang="el-GR" sz="2400" b="1" dirty="0" smtClean="0"/>
              <a:t>χημικής σύστασης </a:t>
            </a:r>
            <a:r>
              <a:rPr lang="el-GR" altLang="el-GR" sz="2400" dirty="0" smtClean="0"/>
              <a:t>των υλικών και της </a:t>
            </a:r>
            <a:r>
              <a:rPr lang="el-GR" altLang="el-GR" sz="2400" b="1" dirty="0" smtClean="0"/>
              <a:t>τεχνικής κατασκευής</a:t>
            </a:r>
            <a:r>
              <a:rPr lang="el-GR" altLang="el-GR" sz="2400" dirty="0" smtClean="0"/>
              <a:t> του αντικειμένου και </a:t>
            </a:r>
          </a:p>
          <a:p>
            <a:pPr marL="0" indent="0" eaLnBrk="1" hangingPunct="1">
              <a:lnSpc>
                <a:spcPct val="90000"/>
              </a:lnSpc>
              <a:spcBef>
                <a:spcPts val="600"/>
              </a:spcBef>
              <a:buFont typeface="Arial" charset="0"/>
              <a:buNone/>
            </a:pPr>
            <a:r>
              <a:rPr lang="el-GR" altLang="el-GR" sz="2400" dirty="0" smtClean="0"/>
              <a:t>Β. την </a:t>
            </a:r>
            <a:r>
              <a:rPr lang="el-GR" altLang="el-GR" sz="2400" b="1" dirty="0" smtClean="0"/>
              <a:t>καταγραφή, τον προσδιορισμό </a:t>
            </a:r>
            <a:r>
              <a:rPr lang="el-GR" altLang="el-GR" sz="2400" dirty="0" smtClean="0"/>
              <a:t>της φύσης και της έκτασης των </a:t>
            </a:r>
            <a:r>
              <a:rPr lang="el-GR" altLang="el-GR" sz="2400" b="1" dirty="0" smtClean="0"/>
              <a:t>φθορών ή/και αλλοιώσεων</a:t>
            </a:r>
            <a:r>
              <a:rPr lang="el-GR" altLang="el-GR" sz="2400" dirty="0" smtClean="0"/>
              <a:t>, </a:t>
            </a:r>
          </a:p>
          <a:p>
            <a:pPr marL="273050" indent="0" eaLnBrk="1" hangingPunct="1">
              <a:lnSpc>
                <a:spcPct val="90000"/>
              </a:lnSpc>
              <a:spcBef>
                <a:spcPts val="600"/>
              </a:spcBef>
              <a:buFont typeface="Arial" charset="0"/>
              <a:buNone/>
            </a:pPr>
            <a:r>
              <a:rPr lang="el-GR" altLang="el-GR" sz="2400" dirty="0" smtClean="0"/>
              <a:t>την εκτίμηση  της </a:t>
            </a:r>
            <a:r>
              <a:rPr lang="el-GR" altLang="el-GR" sz="2400" b="1" dirty="0" smtClean="0"/>
              <a:t>κατάστασης διατήρησης,</a:t>
            </a:r>
            <a:endParaRPr lang="el-GR" altLang="el-GR" sz="2400" dirty="0" smtClean="0"/>
          </a:p>
          <a:p>
            <a:pPr marL="273050" indent="0" eaLnBrk="1" hangingPunct="1">
              <a:lnSpc>
                <a:spcPct val="90000"/>
              </a:lnSpc>
              <a:spcBef>
                <a:spcPts val="600"/>
              </a:spcBef>
              <a:buFont typeface="Arial" charset="0"/>
              <a:buNone/>
            </a:pPr>
            <a:r>
              <a:rPr lang="el-GR" altLang="el-GR" sz="2400" dirty="0" smtClean="0"/>
              <a:t>την αξιολόγηση των </a:t>
            </a:r>
            <a:r>
              <a:rPr lang="el-GR" altLang="el-GR" sz="2400" b="1" dirty="0" smtClean="0"/>
              <a:t>παραγόντων φθοράς  </a:t>
            </a:r>
            <a:r>
              <a:rPr lang="el-GR" altLang="el-GR" sz="2400" dirty="0" smtClean="0"/>
              <a:t>και</a:t>
            </a:r>
          </a:p>
          <a:p>
            <a:pPr marL="273050" indent="0" eaLnBrk="1" hangingPunct="1">
              <a:lnSpc>
                <a:spcPct val="90000"/>
              </a:lnSpc>
              <a:spcBef>
                <a:spcPts val="600"/>
              </a:spcBef>
              <a:buFont typeface="Arial" charset="0"/>
              <a:buNone/>
            </a:pPr>
            <a:r>
              <a:rPr lang="el-GR" altLang="el-GR" sz="2400" dirty="0" smtClean="0"/>
              <a:t>τον προσδιορισμό του τύπου και της έκτασης της  απαιτούμενης </a:t>
            </a:r>
            <a:r>
              <a:rPr lang="el-GR" altLang="el-GR" sz="2400" b="1" dirty="0" smtClean="0"/>
              <a:t>διαδικασίας συντήρησης</a:t>
            </a:r>
            <a:r>
              <a:rPr lang="el-GR" altLang="el-GR" sz="2400" dirty="0" smtClean="0"/>
              <a:t>.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Font typeface="Arial" charset="0"/>
              <a:buNone/>
            </a:pPr>
            <a:endParaRPr lang="el-GR" altLang="el-GR" sz="2400" b="1" dirty="0" smtClean="0"/>
          </a:p>
        </p:txBody>
      </p:sp>
      <p:sp>
        <p:nvSpPr>
          <p:cNvPr id="10244" name="Θέση αριθμού διαφάνειας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7E32510-499D-4025-92BC-A97494FBB664}" type="slidenum">
              <a:rPr lang="el-GR" altLang="el-GR" sz="1200" smtClean="0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el-GR" altLang="el-GR" sz="1200" dirty="0" smtClean="0">
              <a:latin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8775" y="927100"/>
            <a:ext cx="8426450" cy="71438"/>
          </a:xfrm>
          <a:prstGeom prst="rect">
            <a:avLst/>
          </a:prstGeom>
          <a:solidFill>
            <a:srgbClr val="8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Τι είναι τεκμηρίωση;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28625" y="1214438"/>
            <a:ext cx="8229600" cy="5357812"/>
          </a:xfrm>
        </p:spPr>
        <p:txBody>
          <a:bodyPr/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l-GR" altLang="el-GR" sz="2400" dirty="0" smtClean="0"/>
              <a:t>Η Τεκμηρίωση ενός αντικειμένου περιλαμβάνει το συνοδευτικό </a:t>
            </a:r>
            <a:r>
              <a:rPr lang="el-GR" altLang="el-GR" sz="2400" b="1" dirty="0" smtClean="0"/>
              <a:t>απεικονιστικό υλικό </a:t>
            </a:r>
            <a:r>
              <a:rPr lang="el-GR" altLang="el-GR" sz="2400" dirty="0" smtClean="0"/>
              <a:t>και τη </a:t>
            </a:r>
            <a:r>
              <a:rPr lang="el-GR" altLang="el-GR" sz="2400" b="1" dirty="0" smtClean="0"/>
              <a:t>γραπτή αναφορά </a:t>
            </a:r>
            <a:r>
              <a:rPr lang="el-GR" altLang="el-GR" sz="2400" dirty="0" smtClean="0"/>
              <a:t>όλων των διαδικασιών που ακολουθήθηκαν για την αξιολόγηση του έργου καθώς επίσης την αιτιολόγηση αυτών.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l-GR" altLang="el-GR" sz="2400" dirty="0" smtClean="0"/>
              <a:t>Κάθε επιπλέον απαίτηση  για τη φύλαξη, τον χειρισμό, προβολή ή πρόσβαση στο πολιτιστικό αγαθό θα πρέπει να προσδιορίζεται σε αυτό το έγγραφο. 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l-GR" altLang="el-GR" sz="2400" dirty="0" smtClean="0"/>
              <a:t>Αντίγραφο αυτής της αναφοράς πρέπει να κατατίθεται στον ιδιοκτήτη ή  τον φορέα στον οποίον ανήκει το αγαθό και να είναι προσβάσιμο για κάθε νόμιμη χρήση.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None/>
            </a:pPr>
            <a:endParaRPr lang="el-GR" altLang="el-GR" b="1" dirty="0" smtClean="0"/>
          </a:p>
        </p:txBody>
      </p:sp>
      <p:sp>
        <p:nvSpPr>
          <p:cNvPr id="11268" name="Θέση αριθμού διαφάνειας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EB2E4FB-1860-463B-90FB-4595AE708F29}" type="slidenum">
              <a:rPr lang="el-GR" altLang="el-GR" sz="1200" smtClean="0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el-GR" altLang="el-GR" sz="1200" dirty="0" smtClean="0">
              <a:latin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8775" y="927100"/>
            <a:ext cx="8426450" cy="71438"/>
          </a:xfrm>
          <a:prstGeom prst="rect">
            <a:avLst/>
          </a:prstGeom>
          <a:solidFill>
            <a:srgbClr val="8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357188"/>
            <a:ext cx="8389938" cy="909637"/>
          </a:xfrm>
        </p:spPr>
        <p:txBody>
          <a:bodyPr/>
          <a:lstStyle/>
          <a:p>
            <a:pPr eaLnBrk="1" hangingPunct="1"/>
            <a:r>
              <a:rPr lang="el-GR" altLang="el-GR" dirty="0" smtClean="0"/>
              <a:t>Αναμενόμενα μαθησιακά αποτελέσματα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714500"/>
            <a:ext cx="8229600" cy="466725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l-GR" altLang="el-GR" sz="2400" dirty="0" smtClean="0"/>
              <a:t>Μετά το τέλος του μαθήματος οι φοιτητές θα είναι σε θέση:</a:t>
            </a:r>
          </a:p>
          <a:p>
            <a:pPr eaLnBrk="1" hangingPunct="1"/>
            <a:r>
              <a:rPr lang="el-GR" altLang="el-GR" sz="2400" dirty="0" smtClean="0"/>
              <a:t>Να εφαρμόσουν απλές τεχνικές διάγνωσης και τεκμηρίωσης</a:t>
            </a:r>
          </a:p>
          <a:p>
            <a:pPr eaLnBrk="1" hangingPunct="1"/>
            <a:r>
              <a:rPr lang="el-GR" altLang="el-GR" sz="2400" dirty="0" smtClean="0"/>
              <a:t>να αξιοποιούν επιτυχώς τα αποτελέσματα του μη καταστρεπτικού ελέγχου στη λήψη αποφάσεων σχετικά με την συντήρηση των αντικειμένων. 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Font typeface="Arial" charset="0"/>
              <a:buNone/>
            </a:pPr>
            <a:endParaRPr lang="el-GR" altLang="el-GR" sz="2400" b="1" dirty="0" smtClean="0"/>
          </a:p>
        </p:txBody>
      </p:sp>
      <p:sp>
        <p:nvSpPr>
          <p:cNvPr id="12292" name="Θέση αριθμού διαφάνειας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827A7C5-B9F8-48BB-BD30-8C47EFA9F3AD}" type="slidenum">
              <a:rPr lang="el-GR" altLang="el-GR" sz="1200" smtClean="0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el-GR" altLang="el-GR" sz="1200" dirty="0" smtClean="0">
              <a:latin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5750" y="1571625"/>
            <a:ext cx="8426450" cy="71438"/>
          </a:xfrm>
          <a:prstGeom prst="rect">
            <a:avLst/>
          </a:prstGeom>
          <a:solidFill>
            <a:srgbClr val="8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Θεωρητικό υπόβαθρο</a:t>
            </a:r>
            <a:endParaRPr lang="el-GR" altLang="el-GR" sz="3200" b="0" dirty="0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468312" y="1125538"/>
            <a:ext cx="8316913" cy="6479926"/>
          </a:xfrm>
        </p:spPr>
        <p:txBody>
          <a:bodyPr/>
          <a:lstStyle/>
          <a:p>
            <a:pPr eaLnBrk="1" hangingPunct="1">
              <a:spcAft>
                <a:spcPts val="0"/>
              </a:spcAft>
              <a:buClr>
                <a:srgbClr val="820000"/>
              </a:buClr>
              <a:buFont typeface="Wingdings" pitchFamily="2" charset="2"/>
              <a:buChar char="§"/>
            </a:pPr>
            <a:r>
              <a:rPr lang="el-GR" altLang="el-GR" sz="2200" dirty="0" smtClean="0"/>
              <a:t>Μεθοδολογία  Εφαρμογής και Διάγραμμα Ροής Ενεργειών</a:t>
            </a:r>
          </a:p>
          <a:p>
            <a:pPr eaLnBrk="1" hangingPunct="1">
              <a:spcAft>
                <a:spcPts val="0"/>
              </a:spcAft>
              <a:buClr>
                <a:srgbClr val="820000"/>
              </a:buClr>
              <a:buFont typeface="Wingdings" pitchFamily="2" charset="2"/>
              <a:buChar char="§"/>
            </a:pPr>
            <a:r>
              <a:rPr lang="el-GR" altLang="el-GR" sz="2200" dirty="0" smtClean="0"/>
              <a:t>Επίδραση ηλεκτρομαγνητικής ακτινοβολίας και ύλης, οπτικά φαινόμενα, φάσματα</a:t>
            </a:r>
          </a:p>
          <a:p>
            <a:pPr eaLnBrk="1" hangingPunct="1">
              <a:spcAft>
                <a:spcPts val="0"/>
              </a:spcAft>
              <a:buClr>
                <a:srgbClr val="820000"/>
              </a:buClr>
              <a:buFont typeface="Wingdings" pitchFamily="2" charset="2"/>
              <a:buChar char="§"/>
            </a:pPr>
            <a:r>
              <a:rPr lang="el-GR" altLang="el-GR" sz="2200" dirty="0" smtClean="0"/>
              <a:t>Το χρώμα ως ιδιότητα της ακτινοβολίας . Το χρώμα ως ιδιότητα των υλικών και στοιχείο τεκμηρίωσης αυτών: Αρχές χρωματομετρίας,  βασικά και συμπληρωματικά χρώματα,  προσθετική και αφαιρετική μέθοδος, Χρώμα και φάσμα απορρόφησης, ερμηνεία  του χρώματος των χρωστικών και των βαφών. Μέτρηση χρώματος. Συστήματα ταξινόμησης χρωματικών ερεθισμών</a:t>
            </a:r>
            <a:r>
              <a:rPr lang="en-US" altLang="el-GR" sz="2200" dirty="0" smtClean="0"/>
              <a:t>.</a:t>
            </a:r>
            <a:endParaRPr lang="el-GR" altLang="el-GR" sz="2200" dirty="0" smtClean="0"/>
          </a:p>
          <a:p>
            <a:pPr eaLnBrk="1" hangingPunct="1">
              <a:spcAft>
                <a:spcPts val="0"/>
              </a:spcAft>
              <a:buClr>
                <a:srgbClr val="820000"/>
              </a:buClr>
              <a:buFont typeface="Wingdings" pitchFamily="2" charset="2"/>
              <a:buChar char="§"/>
            </a:pPr>
            <a:r>
              <a:rPr lang="el-GR" altLang="el-GR" sz="2200" dirty="0" smtClean="0"/>
              <a:t>χαρακτηριστικά υπεριώδους ακτινοβολίας, ιδιότητες, φθορισμός, φωσφορισμός, φωτιστικές πηγές</a:t>
            </a:r>
          </a:p>
          <a:p>
            <a:pPr eaLnBrk="1" hangingPunct="1">
              <a:spcAft>
                <a:spcPts val="0"/>
              </a:spcAft>
              <a:buClr>
                <a:srgbClr val="820000"/>
              </a:buClr>
              <a:buFont typeface="Wingdings" pitchFamily="2" charset="2"/>
              <a:buChar char="§"/>
            </a:pPr>
            <a:r>
              <a:rPr lang="el-GR" altLang="el-GR" sz="2200" dirty="0" smtClean="0"/>
              <a:t>Θεωρία της σκέδασης και της απορρόφησης  της ακτινοβολίας στο εσωτερικό των χρωματικών στρωμάτων, θεωρίες </a:t>
            </a:r>
            <a:r>
              <a:rPr lang="en-US" altLang="el-GR" sz="2200" dirty="0" smtClean="0"/>
              <a:t>Mie, Kubelka-Munk, Rayleigh</a:t>
            </a:r>
            <a:r>
              <a:rPr lang="el-GR" altLang="el-GR" sz="2200" dirty="0" smtClean="0"/>
              <a:t>. Συντελεστές σκέδασης-απορρόφησης, διαφάνεια , πάχος επικάλυψης.</a:t>
            </a:r>
          </a:p>
        </p:txBody>
      </p:sp>
      <p:sp>
        <p:nvSpPr>
          <p:cNvPr id="13316" name="Θέση αριθμού διαφάνειας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839C932-8DA2-460D-A241-8D5DD162EE70}" type="slidenum">
              <a:rPr lang="el-GR" altLang="el-GR" sz="1200" smtClean="0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7</a:t>
            </a:fld>
            <a:endParaRPr lang="el-GR" altLang="el-GR" sz="1200" dirty="0" smtClean="0">
              <a:latin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8775" y="927100"/>
            <a:ext cx="8426450" cy="71438"/>
          </a:xfrm>
          <a:prstGeom prst="rect">
            <a:avLst/>
          </a:prstGeom>
          <a:solidFill>
            <a:srgbClr val="8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Φυσικοχημικές Μέθοδοι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Clr>
                <a:srgbClr val="A20000"/>
              </a:buClr>
              <a:buFont typeface="Wingdings" pitchFamily="2" charset="2"/>
              <a:buChar char="q"/>
            </a:pPr>
            <a:endParaRPr lang="el-GR" altLang="el-GR" sz="2400" dirty="0" smtClean="0"/>
          </a:p>
          <a:p>
            <a:pPr eaLnBrk="1" hangingPunct="1">
              <a:buClr>
                <a:srgbClr val="820000"/>
              </a:buClr>
              <a:buFont typeface="Wingdings" pitchFamily="2" charset="2"/>
              <a:buChar char="q"/>
            </a:pPr>
            <a:r>
              <a:rPr lang="el-GR" altLang="el-GR" sz="2400" dirty="0" smtClean="0"/>
              <a:t>Α. ΜΕΘΟΔΟΙ ΕΞΕΤΑΣΗΣ – ΤΕΚΜΗΡΙΩΣΗΣ</a:t>
            </a:r>
          </a:p>
          <a:p>
            <a:pPr eaLnBrk="1" hangingPunct="1">
              <a:buClr>
                <a:srgbClr val="820000"/>
              </a:buClr>
              <a:buFont typeface="Wingdings" pitchFamily="2" charset="2"/>
              <a:buChar char="q"/>
            </a:pPr>
            <a:endParaRPr lang="el-GR" altLang="el-GR" sz="2400" dirty="0" smtClean="0"/>
          </a:p>
          <a:p>
            <a:pPr eaLnBrk="1" hangingPunct="1">
              <a:buClr>
                <a:srgbClr val="820000"/>
              </a:buClr>
              <a:buFont typeface="Wingdings" pitchFamily="2" charset="2"/>
              <a:buChar char="q"/>
            </a:pPr>
            <a:r>
              <a:rPr lang="el-GR" altLang="el-GR" sz="2400" dirty="0" smtClean="0"/>
              <a:t>Β. ΜΕΘΟΔΟΙ ΧΗΜΙΚΗΣ ΑΝΑΛΥΣΗΣ ΚΑΙ ΧΑΡΑΚΤΗΡΙΣΜΟΥ ΤΩΝ ΥΛΙΚΩΝ </a:t>
            </a:r>
          </a:p>
          <a:p>
            <a:pPr eaLnBrk="1" hangingPunct="1">
              <a:buClr>
                <a:srgbClr val="820000"/>
              </a:buClr>
              <a:buFont typeface="Wingdings" pitchFamily="2" charset="2"/>
              <a:buChar char="q"/>
            </a:pPr>
            <a:endParaRPr lang="el-GR" altLang="el-GR" sz="2400" dirty="0" smtClean="0"/>
          </a:p>
          <a:p>
            <a:pPr eaLnBrk="1" hangingPunct="1">
              <a:buClr>
                <a:srgbClr val="820000"/>
              </a:buClr>
              <a:buFont typeface="Wingdings" pitchFamily="2" charset="2"/>
              <a:buChar char="q"/>
            </a:pPr>
            <a:r>
              <a:rPr lang="el-GR" altLang="el-GR" sz="2400" dirty="0" smtClean="0"/>
              <a:t>Γ. ΜΕΘΟΔΟΙ ΧΡΟΝΟΛΟΓΗΣΗΣ</a:t>
            </a:r>
          </a:p>
        </p:txBody>
      </p:sp>
      <p:sp>
        <p:nvSpPr>
          <p:cNvPr id="14340" name="Θέση αριθμού διαφάνειας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54A527A-85CD-4911-9E0C-28B477F52329}" type="slidenum">
              <a:rPr lang="el-GR" altLang="el-GR" sz="1200" smtClean="0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8</a:t>
            </a:fld>
            <a:endParaRPr lang="el-GR" altLang="el-GR" sz="1200" dirty="0" smtClean="0">
              <a:latin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8775" y="927100"/>
            <a:ext cx="8426450" cy="71438"/>
          </a:xfrm>
          <a:prstGeom prst="rect">
            <a:avLst/>
          </a:prstGeom>
          <a:solidFill>
            <a:srgbClr val="8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ISPRING_RESOURCE_PATHS_HASH_PRESENTER" val="578f7ba4acb39a41c297d25ebc635991fa738f1a"/>
</p:tagLst>
</file>

<file path=ppt/theme/theme1.xml><?xml version="1.0" encoding="utf-8"?>
<a:theme xmlns:a="http://schemas.openxmlformats.org/drawingml/2006/main" name="OC_template_updated">
  <a:themeElements>
    <a:clrScheme name="Custom 2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595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C_template_updated">
  <a:themeElements>
    <a:clrScheme name="Custom 6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4676</TotalTime>
  <Words>2274</Words>
  <Application>Microsoft Office PowerPoint</Application>
  <PresentationFormat>Προβολή στην οθόνη (4:3)</PresentationFormat>
  <Paragraphs>302</Paragraphs>
  <Slides>38</Slides>
  <Notes>20</Notes>
  <HiddenSlides>0</HiddenSlides>
  <MMClips>0</MMClips>
  <ScaleCrop>false</ScaleCrop>
  <HeadingPairs>
    <vt:vector size="4" baseType="variant">
      <vt:variant>
        <vt:lpstr>Θέμα</vt:lpstr>
      </vt:variant>
      <vt:variant>
        <vt:i4>2</vt:i4>
      </vt:variant>
      <vt:variant>
        <vt:lpstr>Τίτλοι διαφανειών</vt:lpstr>
      </vt:variant>
      <vt:variant>
        <vt:i4>38</vt:i4>
      </vt:variant>
    </vt:vector>
  </HeadingPairs>
  <TitlesOfParts>
    <vt:vector size="40" baseType="lpstr">
      <vt:lpstr>OC_template_updated</vt:lpstr>
      <vt:lpstr>1_OC_template_updated</vt:lpstr>
      <vt:lpstr>Φυσικοχημικές Μέθοδοι Διάγνωσης - Τεκμηρίωσης</vt:lpstr>
      <vt:lpstr>Φυσικοχημικές Μέθοδοι Διάγνωσης-Τεκμηρίωσης (ΦΜΔΤ)  Γ΄ Εξάμηνο, Μικτό μάθημα 2Θ + 2Ε  </vt:lpstr>
      <vt:lpstr>Στόχος</vt:lpstr>
      <vt:lpstr>O  όρος: «συντήρηση»</vt:lpstr>
      <vt:lpstr>Τι είναι διαγνωστική;</vt:lpstr>
      <vt:lpstr>Τι είναι τεκμηρίωση;</vt:lpstr>
      <vt:lpstr>Αναμενόμενα μαθησιακά αποτελέσματα</vt:lpstr>
      <vt:lpstr>Θεωρητικό υπόβαθρο</vt:lpstr>
      <vt:lpstr>Φυσικοχημικές Μέθοδοι</vt:lpstr>
      <vt:lpstr>Τι; Πώς; Ποιός; Πότε;</vt:lpstr>
      <vt:lpstr>Μεθοδολογία μελέτης ενός έργου τέχνης</vt:lpstr>
      <vt:lpstr>Φυσικοχημική μελέτη και τεκμηρίωση</vt:lpstr>
      <vt:lpstr>Ορολογία</vt:lpstr>
      <vt:lpstr>Mη καταστρεπτικές μέθοδοι εξέτασης απεικονιστικές τεχνικές  </vt:lpstr>
      <vt:lpstr>Διάγραμμα ροής μη καταστρεπτικού ελέγχου</vt:lpstr>
      <vt:lpstr>Μέθοδοι εξέτασης επιφάνειας</vt:lpstr>
      <vt:lpstr>Παράδειγμα εφαρμογής σε αρχαιολογικό υλικό Πινακίδες Γραφής  (Αρχαιολογικό Μουσείο Πειραιά)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Φασματική απεικόνιση Μελέτη ελαιογραφικών σχεδίων </vt:lpstr>
      <vt:lpstr>Παρουσίαση του PowerPoint</vt:lpstr>
      <vt:lpstr>Μελέτη νεότερης κεραμικής</vt:lpstr>
      <vt:lpstr>Μελέτη βαφών – Ταυτοποίηση υλικών</vt:lpstr>
      <vt:lpstr>Τέλος Ενότητας</vt:lpstr>
      <vt:lpstr>Σημειώματα</vt:lpstr>
      <vt:lpstr>Σημείωμα Αναφοράς</vt:lpstr>
      <vt:lpstr>Σημείωμα Αδειοδότησης</vt:lpstr>
      <vt:lpstr>Επεξήγηση όρων χρήσης έργων τρίτων</vt:lpstr>
      <vt:lpstr>Διατήρηση Σημειωμάτων</vt:lpstr>
      <vt:lpstr>Σημείωμα Χρήσης Έργων Τρίτων (1/2)</vt:lpstr>
      <vt:lpstr>Σημείωμα Χρήσης Έργων Τρίτων (2/2)</vt:lpstr>
      <vt:lpstr>Χρηματοδότηση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Τίτλος Μαθήματος</dc:title>
  <dc:creator>fkaram2</dc:creator>
  <cp:lastModifiedBy>natasakar new</cp:lastModifiedBy>
  <cp:revision>363</cp:revision>
  <dcterms:created xsi:type="dcterms:W3CDTF">2013-04-04T09:37:51Z</dcterms:created>
  <dcterms:modified xsi:type="dcterms:W3CDTF">2015-06-10T11:21:08Z</dcterms:modified>
</cp:coreProperties>
</file>