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6"/>
  </p:notesMasterIdLst>
  <p:handoutMasterIdLst>
    <p:handoutMasterId r:id="rId17"/>
  </p:handout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1" r:id="rId12"/>
    <p:sldId id="272" r:id="rId13"/>
    <p:sldId id="269" r:id="rId14"/>
    <p:sldId id="270" r:id="rId15"/>
  </p:sldIdLst>
  <p:sldSz cx="9144000" cy="6858000" type="screen4x3"/>
  <p:notesSz cx="7104063" cy="10234613"/>
  <p:custDataLst>
    <p:tags r:id="rId1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F21"/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20/3/2015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20/3/2015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3083EC-A534-46A8-858F-087327BF304B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ED1387-8DE8-4381-94CC-FC652835D2B1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B82F27-5517-456F-99EC-9DF546F2DE16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749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02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777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612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527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244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768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237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185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wave-green-background-backgrounds-wallpapers-wave-green-background-sl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2"/>
            <a:ext cx="9144000" cy="686133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4F8E7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rgbClr val="F4F8E7"/>
              </a:gs>
              <a:gs pos="91000">
                <a:srgbClr val="F4F8E7"/>
              </a:gs>
              <a:gs pos="100000">
                <a:srgbClr val="F4F8E7">
                  <a:alpha val="14000"/>
                </a:srgbClr>
              </a:gs>
            </a:gsLst>
            <a:lin ang="5400000" scaled="1"/>
          </a:gradFill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971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73025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34A91-F0AD-49F2-9EB5-AF10614CBCC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861330"/>
      </p:ext>
    </p:extLst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065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31541" y="1340768"/>
            <a:ext cx="8280919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Συστήματα Θεματικής Πρόσβασης</a:t>
            </a:r>
            <a:r>
              <a:rPr lang="en-US" sz="4000" b="1" dirty="0" smtClean="0">
                <a:solidFill>
                  <a:schemeClr val="tx1"/>
                </a:solidFill>
                <a:latin typeface="+mn-lt"/>
              </a:rPr>
              <a:t> (</a:t>
            </a:r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Θ)</a:t>
            </a:r>
            <a:endParaRPr lang="el-GR" sz="1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95535" y="3096543"/>
            <a:ext cx="8220979" cy="1752600"/>
          </a:xfrm>
        </p:spPr>
        <p:txBody>
          <a:bodyPr>
            <a:noAutofit/>
          </a:bodyPr>
          <a:lstStyle/>
          <a:p>
            <a:r>
              <a:rPr lang="el-GR" sz="2700" b="1" dirty="0" smtClean="0"/>
              <a:t>Ενότητα 9</a:t>
            </a:r>
            <a:r>
              <a:rPr lang="el-GR" sz="2700" dirty="0" smtClean="0"/>
              <a:t>:</a:t>
            </a:r>
            <a:r>
              <a:rPr lang="en-US" sz="2700" dirty="0" smtClean="0"/>
              <a:t> </a:t>
            </a:r>
            <a:r>
              <a:rPr lang="el-GR" sz="2700" dirty="0" smtClean="0"/>
              <a:t>Θησαυροί</a:t>
            </a:r>
            <a:r>
              <a:rPr lang="en-US" sz="2700" dirty="0" smtClean="0"/>
              <a:t>:</a:t>
            </a:r>
            <a:r>
              <a:rPr lang="el-GR" sz="2700" dirty="0" smtClean="0"/>
              <a:t> Εισαγωγή</a:t>
            </a:r>
            <a:endParaRPr lang="en-US" sz="2700" dirty="0" smtClean="0"/>
          </a:p>
          <a:p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l-GR" sz="2400" dirty="0"/>
              <a:t>Δάφνη Κυριάκη-Μάνεση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Τμήμα Βιβλιοθηκονομίας</a:t>
            </a:r>
            <a:r>
              <a:rPr lang="en-US" sz="2400" dirty="0"/>
              <a:t> </a:t>
            </a:r>
            <a:r>
              <a:rPr lang="el-GR" sz="2400" dirty="0"/>
              <a:t>και Συστημάτων Πληροφόρησης</a:t>
            </a:r>
          </a:p>
        </p:txBody>
      </p:sp>
      <p:pic>
        <p:nvPicPr>
          <p:cNvPr id="11" name="Picture 10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112229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4" name="Pictur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5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62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51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05037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19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Θησαυροί - χαρακτηριστικά</a:t>
            </a:r>
            <a:endParaRPr lang="en-US" dirty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Τυποποίηση λεξιλογίου</a:t>
            </a:r>
          </a:p>
          <a:p>
            <a:r>
              <a:rPr lang="el-GR" dirty="0" smtClean="0"/>
              <a:t>Παραπομπές</a:t>
            </a:r>
          </a:p>
          <a:p>
            <a:pPr lvl="1"/>
            <a:r>
              <a:rPr lang="en-US" sz="1900" b="1" dirty="0" smtClean="0"/>
              <a:t>USED FOR</a:t>
            </a:r>
            <a:r>
              <a:rPr lang="el-GR" sz="1900" dirty="0" smtClean="0"/>
              <a:t>: 		</a:t>
            </a:r>
            <a:r>
              <a:rPr lang="el-GR" sz="1900" b="1" dirty="0" smtClean="0"/>
              <a:t>Χρησ Αντί</a:t>
            </a:r>
            <a:r>
              <a:rPr lang="el-GR" sz="1900" dirty="0" smtClean="0"/>
              <a:t> (Χρησιμοποιείται αντί)</a:t>
            </a:r>
          </a:p>
          <a:p>
            <a:pPr lvl="2"/>
            <a:r>
              <a:rPr lang="en-US" sz="1900" b="1" dirty="0" smtClean="0"/>
              <a:t>USE</a:t>
            </a:r>
            <a:r>
              <a:rPr lang="el-GR" sz="1900" dirty="0" smtClean="0"/>
              <a:t>: 			</a:t>
            </a:r>
            <a:r>
              <a:rPr lang="el-GR" sz="1900" b="1" dirty="0" smtClean="0"/>
              <a:t>Χρησ</a:t>
            </a:r>
            <a:r>
              <a:rPr lang="el-GR" sz="1900" dirty="0" smtClean="0"/>
              <a:t> (Χρησιμοποίησε)</a:t>
            </a:r>
          </a:p>
          <a:p>
            <a:pPr lvl="2"/>
            <a:endParaRPr lang="el-GR" dirty="0"/>
          </a:p>
          <a:p>
            <a:r>
              <a:rPr lang="el-GR" dirty="0" smtClean="0"/>
              <a:t>Ιεραρχικοί </a:t>
            </a:r>
            <a:r>
              <a:rPr lang="el-GR" dirty="0"/>
              <a:t>και </a:t>
            </a:r>
            <a:r>
              <a:rPr lang="el-GR" dirty="0" smtClean="0"/>
              <a:t>παράλληλοι συσχετισμοί</a:t>
            </a:r>
          </a:p>
          <a:p>
            <a:pPr lvl="1"/>
            <a:r>
              <a:rPr lang="el-GR" sz="1900" b="1" dirty="0" smtClean="0"/>
              <a:t>ΒΤ</a:t>
            </a:r>
            <a:r>
              <a:rPr lang="el-GR" sz="1900" dirty="0" smtClean="0"/>
              <a:t> (</a:t>
            </a:r>
            <a:r>
              <a:rPr lang="en-US" sz="1900" dirty="0" smtClean="0"/>
              <a:t>Broad Term</a:t>
            </a:r>
            <a:r>
              <a:rPr lang="el-GR" sz="1900" dirty="0" smtClean="0"/>
              <a:t>) : 	</a:t>
            </a:r>
            <a:r>
              <a:rPr lang="el-GR" sz="1900" b="1" dirty="0" smtClean="0"/>
              <a:t>ΓΟ</a:t>
            </a:r>
            <a:r>
              <a:rPr lang="el-GR" sz="1900" dirty="0" smtClean="0"/>
              <a:t> (Γενικότερος Όρος)</a:t>
            </a:r>
          </a:p>
          <a:p>
            <a:pPr lvl="1"/>
            <a:r>
              <a:rPr lang="el-GR" sz="1900" b="1" dirty="0" smtClean="0"/>
              <a:t>ΝΤ</a:t>
            </a:r>
            <a:r>
              <a:rPr lang="el-GR" sz="1900" dirty="0" smtClean="0"/>
              <a:t> (</a:t>
            </a:r>
            <a:r>
              <a:rPr lang="en-US" sz="1900" dirty="0" smtClean="0"/>
              <a:t>Narrow Term</a:t>
            </a:r>
            <a:r>
              <a:rPr lang="el-GR" sz="1900" dirty="0" smtClean="0"/>
              <a:t>): 	</a:t>
            </a:r>
            <a:r>
              <a:rPr lang="el-GR" sz="1900" b="1" dirty="0" smtClean="0"/>
              <a:t>ΕΟ</a:t>
            </a:r>
            <a:r>
              <a:rPr lang="el-GR" sz="1900" dirty="0" smtClean="0"/>
              <a:t> (Ειδικότερος Όρος)</a:t>
            </a:r>
          </a:p>
          <a:p>
            <a:pPr lvl="1"/>
            <a:r>
              <a:rPr lang="en-US" sz="1900" b="1" dirty="0" smtClean="0"/>
              <a:t>RT</a:t>
            </a:r>
            <a:r>
              <a:rPr lang="el-GR" sz="1900" dirty="0" smtClean="0"/>
              <a:t> (</a:t>
            </a:r>
            <a:r>
              <a:rPr lang="en-US" sz="1900" dirty="0" smtClean="0"/>
              <a:t>Related Term</a:t>
            </a:r>
            <a:r>
              <a:rPr lang="el-GR" sz="1900" dirty="0" smtClean="0"/>
              <a:t>):	</a:t>
            </a:r>
            <a:r>
              <a:rPr lang="el-GR" sz="1900" b="1" dirty="0" smtClean="0"/>
              <a:t>ΣΟ</a:t>
            </a:r>
            <a:r>
              <a:rPr lang="el-GR" sz="1900" dirty="0" smtClean="0"/>
              <a:t> (Σχετικός Όρος)</a:t>
            </a:r>
            <a:endParaRPr lang="el-GR" dirty="0"/>
          </a:p>
          <a:p>
            <a:r>
              <a:rPr lang="el-GR" dirty="0" smtClean="0"/>
              <a:t>Επεξηγήσεις</a:t>
            </a:r>
          </a:p>
          <a:p>
            <a:pPr lvl="1"/>
            <a:r>
              <a:rPr lang="en-US" b="1" dirty="0" smtClean="0"/>
              <a:t>SN</a:t>
            </a:r>
            <a:r>
              <a:rPr lang="el-GR" dirty="0" smtClean="0"/>
              <a:t> (</a:t>
            </a:r>
            <a:r>
              <a:rPr lang="en-US" dirty="0" smtClean="0"/>
              <a:t>Scope note</a:t>
            </a:r>
            <a:r>
              <a:rPr lang="el-GR" dirty="0" smtClean="0"/>
              <a:t>): 	</a:t>
            </a:r>
            <a:r>
              <a:rPr lang="el-GR" b="1" dirty="0" smtClean="0"/>
              <a:t>Σημ.</a:t>
            </a:r>
            <a:r>
              <a:rPr lang="el-GR" dirty="0" smtClean="0"/>
              <a:t> (Σημείωση/ επεξήγηση)</a:t>
            </a:r>
          </a:p>
          <a:p>
            <a:pPr lvl="1"/>
            <a:endParaRPr lang="el-GR" dirty="0" smtClean="0"/>
          </a:p>
          <a:p>
            <a:r>
              <a:rPr lang="el-GR" dirty="0" smtClean="0"/>
              <a:t>Εξειδικευμένο χαρακτήρα</a:t>
            </a:r>
          </a:p>
          <a:p>
            <a:pPr>
              <a:buNone/>
            </a:pPr>
            <a:endParaRPr lang="el-GR" dirty="0"/>
          </a:p>
          <a:p>
            <a:r>
              <a:rPr lang="el-GR" dirty="0"/>
              <a:t>Δίγλωσσοι ή πολύγλωσσοι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629D-4584-41F6-A2D1-940BDC0009A0}" type="slidenum">
              <a:rPr lang="en-US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49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endParaRPr lang="en-US" dirty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dirty="0"/>
              <a:t>Πρωτοβάθμια Εκπαίδευση</a:t>
            </a:r>
          </a:p>
          <a:p>
            <a:pPr>
              <a:lnSpc>
                <a:spcPct val="90000"/>
              </a:lnSpc>
            </a:pPr>
            <a:r>
              <a:rPr lang="el-GR" dirty="0"/>
              <a:t>ΓΟ Εκπαίδευση</a:t>
            </a:r>
          </a:p>
          <a:p>
            <a:pPr>
              <a:lnSpc>
                <a:spcPct val="90000"/>
              </a:lnSpc>
            </a:pPr>
            <a:r>
              <a:rPr lang="el-GR" dirty="0"/>
              <a:t>ΕΟ Προσχολική εκπαίδευση</a:t>
            </a:r>
          </a:p>
          <a:p>
            <a:pPr>
              <a:lnSpc>
                <a:spcPct val="90000"/>
              </a:lnSpc>
            </a:pPr>
            <a:r>
              <a:rPr lang="el-GR" dirty="0"/>
              <a:t>ΣΟ Δάσκαλοι </a:t>
            </a:r>
          </a:p>
          <a:p>
            <a:pPr>
              <a:lnSpc>
                <a:spcPct val="90000"/>
              </a:lnSpc>
            </a:pPr>
            <a:r>
              <a:rPr lang="el-GR" dirty="0" smtClean="0"/>
              <a:t>Δημοτικά </a:t>
            </a:r>
            <a:r>
              <a:rPr lang="el-GR" dirty="0"/>
              <a:t>σχολεία</a:t>
            </a:r>
          </a:p>
          <a:p>
            <a:pPr>
              <a:lnSpc>
                <a:spcPct val="90000"/>
              </a:lnSpc>
            </a:pPr>
            <a:r>
              <a:rPr lang="el-GR" dirty="0" smtClean="0"/>
              <a:t>Μαθητές</a:t>
            </a:r>
            <a:endParaRPr lang="el-GR" dirty="0"/>
          </a:p>
          <a:p>
            <a:pPr>
              <a:lnSpc>
                <a:spcPct val="90000"/>
              </a:lnSpc>
            </a:pPr>
            <a:r>
              <a:rPr lang="el-GR" dirty="0" smtClean="0"/>
              <a:t>Νηπιαγωγεία</a:t>
            </a:r>
            <a:endParaRPr lang="el-GR" dirty="0"/>
          </a:p>
          <a:p>
            <a:pPr>
              <a:lnSpc>
                <a:spcPct val="90000"/>
              </a:lnSpc>
            </a:pPr>
            <a:r>
              <a:rPr lang="el-GR" dirty="0" smtClean="0"/>
              <a:t>Υποχρεωτική </a:t>
            </a:r>
            <a:r>
              <a:rPr lang="el-GR" dirty="0"/>
              <a:t>εκπαίδευση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8D07-A133-4595-83FA-5B67D6F2D818}" type="slidenum">
              <a:rPr lang="en-US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80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Πρότυπα</a:t>
            </a:r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467544" y="4365104"/>
            <a:ext cx="8208912" cy="17281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467544" y="2996952"/>
            <a:ext cx="8208912" cy="13681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467544" y="1196752"/>
            <a:ext cx="8208912" cy="1800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075240" cy="5040560"/>
          </a:xfrm>
          <a:noFill/>
        </p:spPr>
        <p:txBody>
          <a:bodyPr>
            <a:normAutofit lnSpcReduction="10000"/>
          </a:bodyPr>
          <a:lstStyle/>
          <a:p>
            <a:pPr lvl="0"/>
            <a:r>
              <a:rPr lang="en-US" sz="3000" dirty="0" smtClean="0">
                <a:solidFill>
                  <a:schemeClr val="bg2">
                    <a:lumMod val="10000"/>
                  </a:schemeClr>
                </a:solidFill>
              </a:rPr>
              <a:t>ISO 2788 Guidelines for the establishment and development of monolingual thesauri</a:t>
            </a:r>
            <a:endParaRPr lang="el-GR" sz="3000" dirty="0" smtClean="0">
              <a:solidFill>
                <a:schemeClr val="bg2">
                  <a:lumMod val="10000"/>
                </a:schemeClr>
              </a:solidFill>
            </a:endParaRPr>
          </a:p>
          <a:p>
            <a:pPr lvl="0"/>
            <a:r>
              <a:rPr lang="en-US" sz="3000" dirty="0" smtClean="0">
                <a:solidFill>
                  <a:schemeClr val="bg2">
                    <a:lumMod val="10000"/>
                  </a:schemeClr>
                </a:solidFill>
              </a:rPr>
              <a:t>ISO 5964 Guidelines for the establishment and development of multilingual thesauri</a:t>
            </a:r>
          </a:p>
          <a:p>
            <a:pPr lvl="0"/>
            <a:r>
              <a:rPr lang="en-US" sz="3000" dirty="0" smtClean="0">
                <a:solidFill>
                  <a:schemeClr val="bg2">
                    <a:lumMod val="10000"/>
                  </a:schemeClr>
                </a:solidFill>
              </a:rPr>
              <a:t>ISO </a:t>
            </a:r>
            <a:r>
              <a:rPr lang="el-GR" sz="3000" dirty="0" smtClean="0">
                <a:solidFill>
                  <a:schemeClr val="bg2">
                    <a:lumMod val="10000"/>
                  </a:schemeClr>
                </a:solidFill>
              </a:rPr>
              <a:t>25964 </a:t>
            </a:r>
            <a:r>
              <a:rPr lang="en-US" sz="3000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l-GR" sz="3000" dirty="0" smtClean="0">
                <a:solidFill>
                  <a:schemeClr val="bg2">
                    <a:lumMod val="10000"/>
                  </a:schemeClr>
                </a:solidFill>
              </a:rPr>
              <a:t>υπό εξέλιξη</a:t>
            </a:r>
            <a:r>
              <a:rPr lang="en-US" sz="3000" dirty="0" smtClean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el-GR" sz="3000" dirty="0" smtClean="0">
                <a:solidFill>
                  <a:schemeClr val="bg2">
                    <a:lumMod val="10000"/>
                  </a:schemeClr>
                </a:solidFill>
              </a:rPr>
              <a:t>Πρόκειται για σύνθεση και αναθεώρηση των δύο προηγούμενων προτύπων</a:t>
            </a:r>
          </a:p>
          <a:p>
            <a:r>
              <a:rPr lang="el-GR" sz="3000" dirty="0" smtClean="0">
                <a:solidFill>
                  <a:schemeClr val="bg2">
                    <a:lumMod val="10000"/>
                  </a:schemeClr>
                </a:solidFill>
              </a:rPr>
              <a:t>ΕΛΟΤ 1321 «Τεκμηρίωση –Κατευθυντήριες Οδηγίες για τη συγκρότηση και ανάπτυξη μονόγλωσσων θησαυρών» (1993). (Μετάφραση του </a:t>
            </a:r>
            <a:r>
              <a:rPr lang="en-US" sz="3000" dirty="0" smtClean="0">
                <a:solidFill>
                  <a:schemeClr val="bg2">
                    <a:lumMod val="10000"/>
                  </a:schemeClr>
                </a:solidFill>
              </a:rPr>
              <a:t>ISO 2788</a:t>
            </a:r>
            <a:r>
              <a:rPr lang="el-GR" sz="3000" dirty="0" smtClean="0">
                <a:solidFill>
                  <a:schemeClr val="bg2">
                    <a:lumMod val="10000"/>
                  </a:schemeClr>
                </a:solidFill>
              </a:rPr>
              <a:t>)</a:t>
            </a:r>
            <a:endParaRPr lang="en-US" sz="300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US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2095-FC09-48ED-8635-29232688293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92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Κυριότεροι Θησαυροί</a:t>
            </a:r>
            <a:endParaRPr lang="en-US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ERIC</a:t>
            </a:r>
          </a:p>
          <a:p>
            <a:r>
              <a:rPr lang="en-US" dirty="0"/>
              <a:t>INSPEC</a:t>
            </a:r>
          </a:p>
          <a:p>
            <a:r>
              <a:rPr lang="en-US" dirty="0"/>
              <a:t>Psychological Abstract Thesaurus</a:t>
            </a:r>
          </a:p>
          <a:p>
            <a:r>
              <a:rPr lang="en-US" dirty="0"/>
              <a:t>Chemical Abstracts Thesaurus</a:t>
            </a:r>
          </a:p>
          <a:p>
            <a:r>
              <a:rPr lang="en-US" dirty="0"/>
              <a:t>Eurovoc</a:t>
            </a:r>
          </a:p>
          <a:p>
            <a:r>
              <a:rPr lang="el-GR" dirty="0"/>
              <a:t>Θησαυρός ΕΚΤ</a:t>
            </a:r>
            <a:endParaRPr lang="en-US" dirty="0"/>
          </a:p>
          <a:p>
            <a:r>
              <a:rPr lang="el-GR" dirty="0"/>
              <a:t>Θησαυρός Ιατρικών Όρων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C3DC-6165-4694-9AD9-14F20AAB2A7F}" type="slidenum">
              <a:rPr lang="en-US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32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Άντληση όρων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Από αρθρογραφία και βιβλιογραφία</a:t>
            </a:r>
          </a:p>
          <a:p>
            <a:r>
              <a:rPr lang="el-GR" dirty="0" smtClean="0"/>
              <a:t>Από άλλους θησαυρούς</a:t>
            </a:r>
          </a:p>
          <a:p>
            <a:r>
              <a:rPr lang="el-GR" dirty="0" smtClean="0"/>
              <a:t>Από θεματικές επικεφαλίδες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2095-FC09-48ED-8635-29232688293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17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990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685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Δάφνη </a:t>
            </a:r>
            <a:r>
              <a:rPr lang="el-GR" sz="2000" dirty="0" err="1" smtClean="0"/>
              <a:t>Κυριάκη</a:t>
            </a:r>
            <a:r>
              <a:rPr lang="el-GR" sz="2000" dirty="0" smtClean="0"/>
              <a:t>-</a:t>
            </a:r>
            <a:r>
              <a:rPr lang="el-GR" sz="2000" dirty="0" err="1" smtClean="0"/>
              <a:t>Μάνεση</a:t>
            </a:r>
            <a:r>
              <a:rPr lang="el-GR" sz="2000" dirty="0" smtClean="0"/>
              <a:t> </a:t>
            </a:r>
            <a:r>
              <a:rPr lang="el-GR" sz="2000" dirty="0" smtClean="0"/>
              <a:t>2014. Δάφνη </a:t>
            </a:r>
            <a:r>
              <a:rPr lang="el-GR" sz="2000" dirty="0" err="1" smtClean="0"/>
              <a:t>Κυριάκη</a:t>
            </a:r>
            <a:r>
              <a:rPr lang="el-GR" sz="2000" dirty="0" smtClean="0"/>
              <a:t>-</a:t>
            </a:r>
            <a:r>
              <a:rPr lang="el-GR" sz="2000" dirty="0" err="1" smtClean="0"/>
              <a:t>Μάνεση</a:t>
            </a:r>
            <a:r>
              <a:rPr lang="el-GR" sz="2000" dirty="0" smtClean="0"/>
              <a:t> </a:t>
            </a:r>
            <a:r>
              <a:rPr lang="el-GR" sz="2000" dirty="0" smtClean="0"/>
              <a:t>2014. </a:t>
            </a:r>
            <a:r>
              <a:rPr lang="el-GR" sz="2000" dirty="0"/>
              <a:t>«Συστήματα Θεματικής </a:t>
            </a:r>
            <a:r>
              <a:rPr lang="el-GR" sz="2000" dirty="0" smtClean="0"/>
              <a:t>Πρόσβασης (Θ). </a:t>
            </a:r>
            <a:r>
              <a:rPr lang="el-GR" sz="2000" dirty="0"/>
              <a:t>Ενότητα 9:</a:t>
            </a:r>
            <a:r>
              <a:rPr lang="en-US" sz="2000" dirty="0"/>
              <a:t> </a:t>
            </a:r>
            <a:r>
              <a:rPr lang="el-GR" sz="2000" dirty="0"/>
              <a:t>Θησαυροί</a:t>
            </a:r>
            <a:r>
              <a:rPr lang="en-US" sz="2000" dirty="0"/>
              <a:t>:</a:t>
            </a:r>
            <a:r>
              <a:rPr lang="el-GR" sz="2000" dirty="0"/>
              <a:t> </a:t>
            </a:r>
            <a:r>
              <a:rPr lang="el-GR" sz="2000" dirty="0" smtClean="0"/>
              <a:t>Εισαγωγή».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22341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2342bc0875c5d34c398121a37ef26d4dea931b"/>
  <p:tag name="ARTICULATE_PROJECT_OPEN" val="0"/>
  <p:tag name="ISPRING_RESOURCE_PATHS_HASH_PRESENTER" val="3bb953fc41dde587a879dbc41ee0bb2a989d2e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</TotalTime>
  <Words>719</Words>
  <Application>Microsoft Office PowerPoint</Application>
  <PresentationFormat>On-screen Show (4:3)</PresentationFormat>
  <Paragraphs>117</Paragraphs>
  <Slides>13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OC_template_updated</vt:lpstr>
      <vt:lpstr>1_OC_template_updated</vt:lpstr>
      <vt:lpstr>Συστήματα Θεματικής Πρόσβασης (Θ)</vt:lpstr>
      <vt:lpstr>Θησαυροί - χαρακτηριστικά</vt:lpstr>
      <vt:lpstr>Παράδειγμα</vt:lpstr>
      <vt:lpstr>Πρότυπα</vt:lpstr>
      <vt:lpstr>Κυριότεροι Θησαυροί</vt:lpstr>
      <vt:lpstr>Άντληση όρων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27</cp:revision>
  <dcterms:created xsi:type="dcterms:W3CDTF">2013-03-04T13:35:19Z</dcterms:created>
  <dcterms:modified xsi:type="dcterms:W3CDTF">2015-03-20T10:07:28Z</dcterms:modified>
</cp:coreProperties>
</file>